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19" r:id="rId3"/>
    <p:sldId id="257" r:id="rId4"/>
    <p:sldId id="309" r:id="rId5"/>
    <p:sldId id="288" r:id="rId6"/>
    <p:sldId id="287" r:id="rId7"/>
    <p:sldId id="311" r:id="rId8"/>
    <p:sldId id="313" r:id="rId9"/>
    <p:sldId id="315" r:id="rId10"/>
    <p:sldId id="316" r:id="rId11"/>
    <p:sldId id="317" r:id="rId12"/>
    <p:sldId id="330" r:id="rId13"/>
    <p:sldId id="318" r:id="rId14"/>
    <p:sldId id="289" r:id="rId15"/>
    <p:sldId id="312" r:id="rId16"/>
    <p:sldId id="308" r:id="rId17"/>
    <p:sldId id="290" r:id="rId18"/>
    <p:sldId id="320" r:id="rId19"/>
    <p:sldId id="321" r:id="rId20"/>
    <p:sldId id="324" r:id="rId21"/>
    <p:sldId id="325" r:id="rId22"/>
    <p:sldId id="291" r:id="rId23"/>
    <p:sldId id="292" r:id="rId24"/>
    <p:sldId id="293" r:id="rId25"/>
    <p:sldId id="294" r:id="rId26"/>
    <p:sldId id="295" r:id="rId27"/>
    <p:sldId id="306" r:id="rId28"/>
    <p:sldId id="302" r:id="rId29"/>
    <p:sldId id="328" r:id="rId30"/>
    <p:sldId id="303" r:id="rId31"/>
    <p:sldId id="304" r:id="rId32"/>
    <p:sldId id="326" r:id="rId33"/>
    <p:sldId id="327" r:id="rId34"/>
    <p:sldId id="286" r:id="rId35"/>
    <p:sldId id="322" r:id="rId36"/>
    <p:sldId id="331" r:id="rId37"/>
    <p:sldId id="329" r:id="rId38"/>
    <p:sldId id="32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3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96" autoAdjust="0"/>
    <p:restoredTop sz="96271" autoAdjust="0"/>
  </p:normalViewPr>
  <p:slideViewPr>
    <p:cSldViewPr snapToGrid="0">
      <p:cViewPr varScale="1">
        <p:scale>
          <a:sx n="112" d="100"/>
          <a:sy n="112" d="100"/>
        </p:scale>
        <p:origin x="216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783AA-86ED-479C-8752-1DB1A893044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B27E7-5B34-4A5F-9AF4-288129A06B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189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6">
            <a:extLst>
              <a:ext uri="{FF2B5EF4-FFF2-40B4-BE49-F238E27FC236}">
                <a16:creationId xmlns:a16="http://schemas.microsoft.com/office/drawing/2014/main" id="{3A93D2F1-75E5-B050-1E79-2B51EF158F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C68EF26-F3A9-F74E-85A3-B57EF7B72937}" type="slidenum">
              <a:rPr lang="it-IT" altLang="it-IT" sz="1400"/>
              <a:pPr>
                <a:spcBef>
                  <a:spcPct val="0"/>
                </a:spcBef>
              </a:pPr>
              <a:t>5</a:t>
            </a:fld>
            <a:endParaRPr lang="it-IT" altLang="it-IT" sz="1400"/>
          </a:p>
        </p:txBody>
      </p:sp>
      <p:sp>
        <p:nvSpPr>
          <p:cNvPr id="69635" name="Rectangle 1">
            <a:extLst>
              <a:ext uri="{FF2B5EF4-FFF2-40B4-BE49-F238E27FC236}">
                <a16:creationId xmlns:a16="http://schemas.microsoft.com/office/drawing/2014/main" id="{27932160-34B0-5990-2311-0087EBA97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1BBCA0C1-A3CA-4C99-7DB3-5133B5EA70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6">
            <a:extLst>
              <a:ext uri="{FF2B5EF4-FFF2-40B4-BE49-F238E27FC236}">
                <a16:creationId xmlns:a16="http://schemas.microsoft.com/office/drawing/2014/main" id="{4B3DD703-D383-9392-AC49-14032C0B56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9E1C8A-DFC9-0447-AB97-5F95497A5F7F}" type="slidenum">
              <a:rPr lang="it-IT" altLang="it-IT" sz="1400"/>
              <a:pPr>
                <a:spcBef>
                  <a:spcPct val="0"/>
                </a:spcBef>
              </a:pPr>
              <a:t>27</a:t>
            </a:fld>
            <a:endParaRPr lang="it-IT" altLang="it-IT" sz="1400"/>
          </a:p>
        </p:txBody>
      </p:sp>
      <p:sp>
        <p:nvSpPr>
          <p:cNvPr id="106499" name="Rectangle 1">
            <a:extLst>
              <a:ext uri="{FF2B5EF4-FFF2-40B4-BE49-F238E27FC236}">
                <a16:creationId xmlns:a16="http://schemas.microsoft.com/office/drawing/2014/main" id="{741B579A-6149-9F5B-C118-0BBED30889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Rectangle 2">
            <a:extLst>
              <a:ext uri="{FF2B5EF4-FFF2-40B4-BE49-F238E27FC236}">
                <a16:creationId xmlns:a16="http://schemas.microsoft.com/office/drawing/2014/main" id="{932AC8FE-937D-8572-1AB4-988B15EEF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>
            <a:extLst>
              <a:ext uri="{FF2B5EF4-FFF2-40B4-BE49-F238E27FC236}">
                <a16:creationId xmlns:a16="http://schemas.microsoft.com/office/drawing/2014/main" id="{B8A5BAC1-309C-7910-DB88-B96A36C84E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143DEB-FD9B-D944-BB0D-18B636447605}" type="slidenum">
              <a:rPr lang="it-IT" altLang="it-IT" sz="1400"/>
              <a:pPr>
                <a:spcBef>
                  <a:spcPct val="0"/>
                </a:spcBef>
              </a:pPr>
              <a:t>28</a:t>
            </a:fld>
            <a:endParaRPr lang="it-IT" altLang="it-IT" sz="1400"/>
          </a:p>
        </p:txBody>
      </p:sp>
      <p:sp>
        <p:nvSpPr>
          <p:cNvPr id="98307" name="Rectangle 1">
            <a:extLst>
              <a:ext uri="{FF2B5EF4-FFF2-40B4-BE49-F238E27FC236}">
                <a16:creationId xmlns:a16="http://schemas.microsoft.com/office/drawing/2014/main" id="{13B53457-4745-5DC8-BC47-F8058462E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8" name="Rectangle 2">
            <a:extLst>
              <a:ext uri="{FF2B5EF4-FFF2-40B4-BE49-F238E27FC236}">
                <a16:creationId xmlns:a16="http://schemas.microsoft.com/office/drawing/2014/main" id="{D0F932E6-9581-55AA-03E9-4007BF06B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>
            <a:extLst>
              <a:ext uri="{FF2B5EF4-FFF2-40B4-BE49-F238E27FC236}">
                <a16:creationId xmlns:a16="http://schemas.microsoft.com/office/drawing/2014/main" id="{F2B52B79-C47A-4F64-9267-7F4F1ACD52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570FB3-B470-2C4D-BA93-2C04E35E59CD}" type="slidenum">
              <a:rPr lang="it-IT" altLang="it-IT" sz="1400"/>
              <a:pPr>
                <a:spcBef>
                  <a:spcPct val="0"/>
                </a:spcBef>
              </a:pPr>
              <a:t>30</a:t>
            </a:fld>
            <a:endParaRPr lang="it-IT" altLang="it-IT" sz="1400"/>
          </a:p>
        </p:txBody>
      </p:sp>
      <p:sp>
        <p:nvSpPr>
          <p:cNvPr id="100355" name="Rectangle 1">
            <a:extLst>
              <a:ext uri="{FF2B5EF4-FFF2-40B4-BE49-F238E27FC236}">
                <a16:creationId xmlns:a16="http://schemas.microsoft.com/office/drawing/2014/main" id="{C5615AA3-12F8-9AA8-55F6-D64594F20B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E83698FF-73EE-B269-8AC0-6FAFA3BB0E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>
            <a:extLst>
              <a:ext uri="{FF2B5EF4-FFF2-40B4-BE49-F238E27FC236}">
                <a16:creationId xmlns:a16="http://schemas.microsoft.com/office/drawing/2014/main" id="{1134D3D5-F2C1-EE27-CEDD-80DA299FDF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6302A85-8337-3C45-822E-0CDE15E05E17}" type="slidenum">
              <a:rPr lang="it-IT" altLang="it-IT" sz="1400"/>
              <a:pPr>
                <a:spcBef>
                  <a:spcPct val="0"/>
                </a:spcBef>
              </a:pPr>
              <a:t>31</a:t>
            </a:fld>
            <a:endParaRPr lang="it-IT" altLang="it-IT" sz="1400"/>
          </a:p>
        </p:txBody>
      </p:sp>
      <p:sp>
        <p:nvSpPr>
          <p:cNvPr id="102403" name="Rectangle 1">
            <a:extLst>
              <a:ext uri="{FF2B5EF4-FFF2-40B4-BE49-F238E27FC236}">
                <a16:creationId xmlns:a16="http://schemas.microsoft.com/office/drawing/2014/main" id="{CB1ACBBF-6E32-EC92-77FC-6D1A51644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>
            <a:extLst>
              <a:ext uri="{FF2B5EF4-FFF2-40B4-BE49-F238E27FC236}">
                <a16:creationId xmlns:a16="http://schemas.microsoft.com/office/drawing/2014/main" id="{A64D7691-D9BD-6C9D-E592-550F4BA04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>
            <a:extLst>
              <a:ext uri="{FF2B5EF4-FFF2-40B4-BE49-F238E27FC236}">
                <a16:creationId xmlns:a16="http://schemas.microsoft.com/office/drawing/2014/main" id="{3AB82844-9B59-EBC0-D781-0408C0CC55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7C1E07-3D76-7A4E-A177-B805224F38CB}" type="slidenum">
              <a:rPr lang="it-IT" altLang="it-IT" sz="1400"/>
              <a:pPr>
                <a:spcBef>
                  <a:spcPct val="0"/>
                </a:spcBef>
              </a:pPr>
              <a:t>34</a:t>
            </a:fld>
            <a:endParaRPr lang="it-IT" altLang="it-IT" sz="1400"/>
          </a:p>
        </p:txBody>
      </p:sp>
      <p:sp>
        <p:nvSpPr>
          <p:cNvPr id="65539" name="Rectangle 1">
            <a:extLst>
              <a:ext uri="{FF2B5EF4-FFF2-40B4-BE49-F238E27FC236}">
                <a16:creationId xmlns:a16="http://schemas.microsoft.com/office/drawing/2014/main" id="{F01E42C1-1FCB-9012-F839-24AAD08462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8B627A12-C399-8BC1-EE33-232EC1709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C8729142-40DE-7D1C-AD62-E5607050B4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98D688-7D7F-1A45-8860-9E35A705A662}" type="slidenum">
              <a:rPr lang="it-IT" altLang="it-IT" sz="1400"/>
              <a:pPr>
                <a:spcBef>
                  <a:spcPct val="0"/>
                </a:spcBef>
              </a:pPr>
              <a:t>6</a:t>
            </a:fld>
            <a:endParaRPr lang="it-IT" altLang="it-IT" sz="1400"/>
          </a:p>
        </p:txBody>
      </p:sp>
      <p:sp>
        <p:nvSpPr>
          <p:cNvPr id="67587" name="Rectangle 1">
            <a:extLst>
              <a:ext uri="{FF2B5EF4-FFF2-40B4-BE49-F238E27FC236}">
                <a16:creationId xmlns:a16="http://schemas.microsoft.com/office/drawing/2014/main" id="{1B172900-B43F-5839-7CAC-6D2636A5AF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339B9BAF-326A-832C-507A-F40657FCB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>
            <a:extLst>
              <a:ext uri="{FF2B5EF4-FFF2-40B4-BE49-F238E27FC236}">
                <a16:creationId xmlns:a16="http://schemas.microsoft.com/office/drawing/2014/main" id="{EB90E70D-3318-4D05-A93A-65F00B19F3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BDA4FB4-3BDC-9D45-8A1F-888E276D8DA2}" type="slidenum">
              <a:rPr lang="it-IT" altLang="it-IT" sz="1400"/>
              <a:pPr>
                <a:spcBef>
                  <a:spcPct val="0"/>
                </a:spcBef>
              </a:pPr>
              <a:t>14</a:t>
            </a:fld>
            <a:endParaRPr lang="it-IT" altLang="it-IT" sz="1400"/>
          </a:p>
        </p:txBody>
      </p:sp>
      <p:sp>
        <p:nvSpPr>
          <p:cNvPr id="71683" name="Rectangle 1">
            <a:extLst>
              <a:ext uri="{FF2B5EF4-FFF2-40B4-BE49-F238E27FC236}">
                <a16:creationId xmlns:a16="http://schemas.microsoft.com/office/drawing/2014/main" id="{832D8393-F903-E8FB-95C5-415D57E2AB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0A9010B3-E79E-4035-ABE8-1E21B0F5E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>
            <a:extLst>
              <a:ext uri="{FF2B5EF4-FFF2-40B4-BE49-F238E27FC236}">
                <a16:creationId xmlns:a16="http://schemas.microsoft.com/office/drawing/2014/main" id="{A761F296-5420-76B0-9318-944FCA8B6B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C22643A-746D-7241-B9AF-E6FE3D025C6F}" type="slidenum">
              <a:rPr lang="it-IT" altLang="it-IT" sz="1400"/>
              <a:pPr>
                <a:spcBef>
                  <a:spcPct val="0"/>
                </a:spcBef>
              </a:pPr>
              <a:t>17</a:t>
            </a:fld>
            <a:endParaRPr lang="it-IT" altLang="it-IT" sz="1400"/>
          </a:p>
        </p:txBody>
      </p:sp>
      <p:sp>
        <p:nvSpPr>
          <p:cNvPr id="73731" name="Rectangle 1">
            <a:extLst>
              <a:ext uri="{FF2B5EF4-FFF2-40B4-BE49-F238E27FC236}">
                <a16:creationId xmlns:a16="http://schemas.microsoft.com/office/drawing/2014/main" id="{D8214030-5446-9B80-CBA3-7DAB534336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F0FA91E1-1193-A394-80B5-110E2FC4B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>
            <a:extLst>
              <a:ext uri="{FF2B5EF4-FFF2-40B4-BE49-F238E27FC236}">
                <a16:creationId xmlns:a16="http://schemas.microsoft.com/office/drawing/2014/main" id="{44E592CD-4F89-3423-71F1-D0F01E93E2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6604EE-E1EC-694E-A48A-69A5BB632F1F}" type="slidenum">
              <a:rPr lang="it-IT" altLang="it-IT" sz="1400"/>
              <a:pPr>
                <a:spcBef>
                  <a:spcPct val="0"/>
                </a:spcBef>
              </a:pPr>
              <a:t>22</a:t>
            </a:fld>
            <a:endParaRPr lang="it-IT" altLang="it-IT" sz="1400"/>
          </a:p>
        </p:txBody>
      </p:sp>
      <p:sp>
        <p:nvSpPr>
          <p:cNvPr id="75779" name="Rectangle 1">
            <a:extLst>
              <a:ext uri="{FF2B5EF4-FFF2-40B4-BE49-F238E27FC236}">
                <a16:creationId xmlns:a16="http://schemas.microsoft.com/office/drawing/2014/main" id="{AC753725-F3D8-8F08-AC2E-366AE16469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91C32415-1500-F370-E9B7-37AB73EBFF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>
            <a:extLst>
              <a:ext uri="{FF2B5EF4-FFF2-40B4-BE49-F238E27FC236}">
                <a16:creationId xmlns:a16="http://schemas.microsoft.com/office/drawing/2014/main" id="{491A9F26-E858-1969-690B-A40F1D30E9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5C021EB-0BAC-8345-849C-ACD4621CF4C2}" type="slidenum">
              <a:rPr lang="it-IT" altLang="it-IT" sz="1400"/>
              <a:pPr>
                <a:spcBef>
                  <a:spcPct val="0"/>
                </a:spcBef>
              </a:pPr>
              <a:t>23</a:t>
            </a:fld>
            <a:endParaRPr lang="it-IT" altLang="it-IT" sz="1400"/>
          </a:p>
        </p:txBody>
      </p:sp>
      <p:sp>
        <p:nvSpPr>
          <p:cNvPr id="77827" name="Rectangle 1">
            <a:extLst>
              <a:ext uri="{FF2B5EF4-FFF2-40B4-BE49-F238E27FC236}">
                <a16:creationId xmlns:a16="http://schemas.microsoft.com/office/drawing/2014/main" id="{8A9B2544-8F62-A54C-0488-C9ADA323C1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32BBFBF8-6E22-D069-BB72-700F74C5D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>
            <a:extLst>
              <a:ext uri="{FF2B5EF4-FFF2-40B4-BE49-F238E27FC236}">
                <a16:creationId xmlns:a16="http://schemas.microsoft.com/office/drawing/2014/main" id="{F964FF1C-9859-F290-8CE2-6EA5CBC2A6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1BE166E-1BA1-474A-9886-551D359E4A70}" type="slidenum">
              <a:rPr lang="it-IT" altLang="it-IT" sz="1400"/>
              <a:pPr>
                <a:spcBef>
                  <a:spcPct val="0"/>
                </a:spcBef>
              </a:pPr>
              <a:t>24</a:t>
            </a:fld>
            <a:endParaRPr lang="it-IT" altLang="it-IT" sz="1400"/>
          </a:p>
        </p:txBody>
      </p:sp>
      <p:sp>
        <p:nvSpPr>
          <p:cNvPr id="79875" name="Rectangle 1">
            <a:extLst>
              <a:ext uri="{FF2B5EF4-FFF2-40B4-BE49-F238E27FC236}">
                <a16:creationId xmlns:a16="http://schemas.microsoft.com/office/drawing/2014/main" id="{29A94056-83F8-3B35-147F-905E7747E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CCA27A0F-0A56-ED90-6FB5-BED25DE4F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>
            <a:extLst>
              <a:ext uri="{FF2B5EF4-FFF2-40B4-BE49-F238E27FC236}">
                <a16:creationId xmlns:a16="http://schemas.microsoft.com/office/drawing/2014/main" id="{E0EFEE83-E6D5-5F5D-6684-CF735D01811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2C4BD54-F994-8241-A6A7-A36C89D69884}" type="slidenum">
              <a:rPr lang="it-IT" altLang="it-IT" sz="1400"/>
              <a:pPr>
                <a:spcBef>
                  <a:spcPct val="0"/>
                </a:spcBef>
              </a:pPr>
              <a:t>25</a:t>
            </a:fld>
            <a:endParaRPr lang="it-IT" altLang="it-IT" sz="1400"/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BE525485-9DC3-0E96-F73A-9D7B97AE8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271AAA25-2F3C-8E16-DB7D-A56C4562D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>
            <a:extLst>
              <a:ext uri="{FF2B5EF4-FFF2-40B4-BE49-F238E27FC236}">
                <a16:creationId xmlns:a16="http://schemas.microsoft.com/office/drawing/2014/main" id="{C3C59D29-F087-27D9-5CAB-094F8FD7EC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0CC265B-098F-B34E-9F26-97244E3BB986}" type="slidenum">
              <a:rPr lang="it-IT" altLang="it-IT" sz="1400"/>
              <a:pPr>
                <a:spcBef>
                  <a:spcPct val="0"/>
                </a:spcBef>
              </a:pPr>
              <a:t>26</a:t>
            </a:fld>
            <a:endParaRPr lang="it-IT" altLang="it-IT" sz="1400"/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640B0BAD-F2CB-DD22-3172-80999FE157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197D266C-0208-34F8-34E4-3A801E8A21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04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1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15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42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40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6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36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340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73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20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59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1">
                <a:lumMod val="5000"/>
                <a:lumOff val="9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895D9-1A6A-4ABF-8093-C65623BEF293}" type="datetimeFigureOut">
              <a:rPr lang="it-IT" smtClean="0"/>
              <a:t>05/01/26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1E41C-A5A8-4F45-9392-694B3A7428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0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emanticscholar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user1/Library/CloudStorage/Dropbox/Talks/RBFslides/rbf.mp4" TargetMode="External"/><Relationship Id="rId1" Type="http://schemas.microsoft.com/office/2007/relationships/media" Target="file:////Users/user1/Library/CloudStorage/Dropbox/Talks/RBFslides/rbf.mp4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bf-morph.com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th.unipd.it/~demarchi/papers/Draft_DMP_V8.2.pdf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5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1903.03095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jp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9.png"/><Relationship Id="rId7" Type="http://schemas.openxmlformats.org/officeDocument/2006/relationships/image" Target="../media/image5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5D6C8E-276B-4368-9203-38C1ED6F4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0" y="4318474"/>
            <a:ext cx="5131559" cy="239501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outerShdw blurRad="1270000" dist="1600200" dir="5400000" sx="194000" sy="194000" algn="ctr" rotWithShape="0">
              <a:srgbClr val="000000">
                <a:alpha val="16000"/>
              </a:srgbClr>
            </a:outerShd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C15FEF-1624-4342-96CF-0130BF6C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240" y="589280"/>
            <a:ext cx="10017760" cy="2920683"/>
          </a:xfrm>
        </p:spPr>
        <p:txBody>
          <a:bodyPr>
            <a:normAutofit fontScale="90000"/>
          </a:bodyPr>
          <a:lstStyle/>
          <a:p>
            <a:r>
              <a:rPr lang="it-IT" sz="6700" b="1" dirty="0"/>
              <a:t>Learning RBF from the </a:t>
            </a:r>
            <a:r>
              <a:rPr lang="it-IT" sz="6700" b="1" dirty="0" err="1"/>
              <a:t>Germans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EACDE8-17CC-46A2-A0BB-81F08D7AC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8240"/>
            <a:ext cx="9144000" cy="2829560"/>
          </a:xfrm>
        </p:spPr>
        <p:txBody>
          <a:bodyPr/>
          <a:lstStyle/>
          <a:p>
            <a:r>
              <a:rPr lang="it-IT" sz="4000" dirty="0">
                <a:solidFill>
                  <a:srgbClr val="FF0000"/>
                </a:solidFill>
              </a:rPr>
              <a:t>Stefano De Marchi</a:t>
            </a:r>
          </a:p>
          <a:p>
            <a:r>
              <a:rPr lang="it-IT" sz="2800" dirty="0">
                <a:solidFill>
                  <a:srgbClr val="4D36F6"/>
                </a:solidFill>
              </a:rPr>
              <a:t>Department of Medicine, Padova </a:t>
            </a:r>
            <a:r>
              <a:rPr lang="it-IT" sz="2800" dirty="0" err="1">
                <a:solidFill>
                  <a:srgbClr val="4D36F6"/>
                </a:solidFill>
              </a:rPr>
              <a:t>Neuroscience</a:t>
            </a:r>
            <a:r>
              <a:rPr lang="it-IT" sz="2800" dirty="0">
                <a:solidFill>
                  <a:srgbClr val="4D36F6"/>
                </a:solidFill>
              </a:rPr>
              <a:t> Center</a:t>
            </a:r>
          </a:p>
          <a:p>
            <a:r>
              <a:rPr lang="it-IT" sz="2800" dirty="0" err="1"/>
              <a:t>University</a:t>
            </a:r>
            <a:r>
              <a:rPr lang="it-IT" sz="2800" dirty="0"/>
              <a:t> of Padova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D6F53D8E-DCC0-72D4-9FEF-5C0FB1DA2523}"/>
              </a:ext>
            </a:extLst>
          </p:cNvPr>
          <p:cNvSpPr/>
          <p:nvPr/>
        </p:nvSpPr>
        <p:spPr>
          <a:xfrm>
            <a:off x="502920" y="706089"/>
            <a:ext cx="3135028" cy="17882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32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2E2DC0-FEE6-6DA8-F772-D64A397D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24577F9-E308-5CFA-4143-6A09EC9FE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109" y="302885"/>
            <a:ext cx="11417891" cy="513535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0469E6-50AD-3B4B-A1A7-3AB1B0B2D256}"/>
              </a:ext>
            </a:extLst>
          </p:cNvPr>
          <p:cNvSpPr txBox="1"/>
          <p:nvPr/>
        </p:nvSpPr>
        <p:spPr>
          <a:xfrm>
            <a:off x="928615" y="5452316"/>
            <a:ext cx="113406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This</a:t>
            </a:r>
            <a:r>
              <a:rPr lang="it-IT" sz="2800" dirty="0"/>
              <a:t> strategy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similar</a:t>
            </a:r>
            <a:r>
              <a:rPr lang="it-IT" sz="2800" dirty="0"/>
              <a:t> to </a:t>
            </a:r>
            <a:r>
              <a:rPr lang="it-IT" sz="2800" dirty="0" err="1"/>
              <a:t>finding</a:t>
            </a:r>
            <a:r>
              <a:rPr lang="it-IT" sz="2800" dirty="0"/>
              <a:t> </a:t>
            </a:r>
            <a:r>
              <a:rPr lang="it-IT" sz="3200" dirty="0">
                <a:solidFill>
                  <a:srgbClr val="FF0000"/>
                </a:solidFill>
              </a:rPr>
              <a:t>discrete</a:t>
            </a:r>
            <a:r>
              <a:rPr lang="it-IT" sz="3200" dirty="0"/>
              <a:t> </a:t>
            </a:r>
            <a:r>
              <a:rPr lang="it-IT" sz="3200" dirty="0" err="1">
                <a:solidFill>
                  <a:srgbClr val="FF0000"/>
                </a:solidFill>
              </a:rPr>
              <a:t>Leja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sequences</a:t>
            </a:r>
            <a:r>
              <a:rPr lang="it-IT" sz="3200" dirty="0">
                <a:solidFill>
                  <a:srgbClr val="FF0000"/>
                </a:solidFill>
              </a:rPr>
              <a:t> or </a:t>
            </a:r>
            <a:r>
              <a:rPr lang="it-IT" sz="3200" dirty="0" err="1">
                <a:solidFill>
                  <a:srgbClr val="FF0000"/>
                </a:solidFill>
              </a:rPr>
              <a:t>generelly</a:t>
            </a:r>
            <a:r>
              <a:rPr lang="it-IT" sz="3200" dirty="0">
                <a:solidFill>
                  <a:srgbClr val="FF0000"/>
                </a:solidFill>
              </a:rPr>
              <a:t> discrete </a:t>
            </a:r>
            <a:r>
              <a:rPr lang="it-IT" sz="3200" dirty="0" err="1">
                <a:solidFill>
                  <a:srgbClr val="FF0000"/>
                </a:solidFill>
              </a:rPr>
              <a:t>extemal</a:t>
            </a:r>
            <a:r>
              <a:rPr lang="it-IT" sz="3200" dirty="0">
                <a:solidFill>
                  <a:srgbClr val="FF0000"/>
                </a:solidFill>
              </a:rPr>
              <a:t> sets  (cf. </a:t>
            </a:r>
            <a:r>
              <a:rPr lang="it-IT" sz="2400" dirty="0">
                <a:solidFill>
                  <a:srgbClr val="FF0000"/>
                </a:solidFill>
              </a:rPr>
              <a:t>[</a:t>
            </a:r>
            <a:r>
              <a:rPr lang="it-IT" sz="2400" dirty="0" err="1">
                <a:solidFill>
                  <a:srgbClr val="FF0000"/>
                </a:solidFill>
              </a:rPr>
              <a:t>DeM</a:t>
            </a:r>
            <a:r>
              <a:rPr lang="it-IT" sz="2400" dirty="0">
                <a:solidFill>
                  <a:srgbClr val="FF0000"/>
                </a:solidFill>
              </a:rPr>
              <a:t> 2003], </a:t>
            </a:r>
            <a:r>
              <a:rPr lang="it-IT" sz="2400" dirty="0">
                <a:solidFill>
                  <a:srgbClr val="0070C0"/>
                </a:solidFill>
              </a:rPr>
              <a:t>[Caliari, </a:t>
            </a:r>
            <a:r>
              <a:rPr lang="it-IT" sz="2400" dirty="0" err="1">
                <a:solidFill>
                  <a:srgbClr val="FF0000"/>
                </a:solidFill>
              </a:rPr>
              <a:t>DeM</a:t>
            </a:r>
            <a:r>
              <a:rPr lang="it-IT" sz="2400" dirty="0">
                <a:solidFill>
                  <a:srgbClr val="0070C0"/>
                </a:solidFill>
              </a:rPr>
              <a:t>, Vianello 2005], [</a:t>
            </a:r>
            <a:r>
              <a:rPr lang="it-IT" sz="2400" dirty="0" err="1">
                <a:solidFill>
                  <a:srgbClr val="0070C0"/>
                </a:solidFill>
              </a:rPr>
              <a:t>Bos</a:t>
            </a:r>
            <a:r>
              <a:rPr lang="it-IT" sz="2400" dirty="0">
                <a:solidFill>
                  <a:srgbClr val="0070C0"/>
                </a:solidFill>
              </a:rPr>
              <a:t>, </a:t>
            </a:r>
            <a:r>
              <a:rPr lang="it-IT" sz="2400" dirty="0" err="1">
                <a:solidFill>
                  <a:srgbClr val="FF0000"/>
                </a:solidFill>
              </a:rPr>
              <a:t>DeM</a:t>
            </a:r>
            <a:r>
              <a:rPr lang="it-IT" sz="2400" dirty="0">
                <a:solidFill>
                  <a:srgbClr val="0070C0"/>
                </a:solidFill>
              </a:rPr>
              <a:t>, et al. 2011], [</a:t>
            </a:r>
            <a:r>
              <a:rPr lang="it-IT" sz="2400" dirty="0" err="1">
                <a:solidFill>
                  <a:srgbClr val="FF0000"/>
                </a:solidFill>
              </a:rPr>
              <a:t>DeM</a:t>
            </a:r>
            <a:r>
              <a:rPr lang="it-IT" sz="2400" dirty="0">
                <a:solidFill>
                  <a:srgbClr val="0070C0"/>
                </a:solidFill>
              </a:rPr>
              <a:t>, </a:t>
            </a:r>
            <a:r>
              <a:rPr lang="it-IT" sz="2400" dirty="0" err="1">
                <a:solidFill>
                  <a:srgbClr val="0070C0"/>
                </a:solidFill>
              </a:rPr>
              <a:t>Piazzon</a:t>
            </a:r>
            <a:r>
              <a:rPr lang="it-IT" sz="2400" dirty="0">
                <a:solidFill>
                  <a:srgbClr val="0070C0"/>
                </a:solidFill>
              </a:rPr>
              <a:t> et al. 2015])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F77CBF2A-4536-D079-87E5-03505CB1BE3A}"/>
              </a:ext>
            </a:extLst>
          </p:cNvPr>
          <p:cNvSpPr/>
          <p:nvPr/>
        </p:nvSpPr>
        <p:spPr>
          <a:xfrm>
            <a:off x="7386638" y="1815168"/>
            <a:ext cx="3843337" cy="3136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DC0A1448-C6E1-ABA4-60D5-5336F12D45B7}"/>
              </a:ext>
            </a:extLst>
          </p:cNvPr>
          <p:cNvSpPr/>
          <p:nvPr/>
        </p:nvSpPr>
        <p:spPr>
          <a:xfrm>
            <a:off x="1528763" y="302885"/>
            <a:ext cx="6043612" cy="5686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647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082F7D-A059-44F7-B9D8-2B2E6B07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222D589-0891-4711-9A5C-6CE6AD4A0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029" y="301119"/>
            <a:ext cx="4528456" cy="489953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51606D5-0F39-45C2-A6C3-7F5DC54DDB78}"/>
              </a:ext>
            </a:extLst>
          </p:cNvPr>
          <p:cNvSpPr/>
          <p:nvPr/>
        </p:nvSpPr>
        <p:spPr>
          <a:xfrm>
            <a:off x="791029" y="5356552"/>
            <a:ext cx="114191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Left: </a:t>
            </a:r>
            <a:r>
              <a:rPr lang="en-US" sz="2400" b="1" dirty="0">
                <a:solidFill>
                  <a:srgbClr val="4D36F6"/>
                </a:solidFill>
              </a:rPr>
              <a:t>65 optimal points for the Gaussian with scale 1. Right: the points as computed by the geometric greedy algorithm (*) and the greedy algorithm (+). </a:t>
            </a:r>
          </a:p>
          <a:p>
            <a:r>
              <a:rPr lang="en-US" sz="2000" dirty="0"/>
              <a:t>Right</a:t>
            </a:r>
            <a:r>
              <a:rPr lang="en-US" sz="2400" b="1" dirty="0">
                <a:solidFill>
                  <a:schemeClr val="accent1"/>
                </a:solidFill>
              </a:rPr>
              <a:t>: </a:t>
            </a:r>
            <a:r>
              <a:rPr lang="en-US" sz="2400" b="1" dirty="0">
                <a:solidFill>
                  <a:srgbClr val="4D36F6"/>
                </a:solidFill>
              </a:rPr>
              <a:t>80 points for Wendland’s C2</a:t>
            </a:r>
            <a:r>
              <a:rPr lang="en-US" sz="2400" b="1" dirty="0">
                <a:solidFill>
                  <a:schemeClr val="accent1"/>
                </a:solidFill>
              </a:rPr>
              <a:t>.</a:t>
            </a:r>
            <a:endParaRPr lang="it-IT" b="1" dirty="0">
              <a:solidFill>
                <a:schemeClr val="accent1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BD1E7F-D143-41E4-B2CE-A064CF3B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222" y="301118"/>
            <a:ext cx="4736578" cy="4899532"/>
          </a:xfrm>
          <a:prstGeom prst="rect">
            <a:avLst/>
          </a:prstGeom>
        </p:spPr>
      </p:pic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014E16C-2EE3-4003-86DD-293B47A7A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003233"/>
              </p:ext>
            </p:extLst>
          </p:nvPr>
        </p:nvGraphicFramePr>
        <p:xfrm>
          <a:off x="3987800" y="23241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87800" y="23241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82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818E08-B520-EDB3-9864-3A783397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9115"/>
            <a:ext cx="11105271" cy="1325563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hlinkClick r:id="rId2"/>
              </a:rPr>
              <a:t>Semantic Scholar</a:t>
            </a:r>
            <a:r>
              <a:rPr lang="it-IT" sz="3600" dirty="0"/>
              <a:t> </a:t>
            </a:r>
            <a:r>
              <a:rPr lang="it-IT" sz="3600" dirty="0" err="1"/>
              <a:t>is</a:t>
            </a:r>
            <a:r>
              <a:rPr lang="it-IT" sz="3600" dirty="0"/>
              <a:t> a </a:t>
            </a:r>
            <a:r>
              <a:rPr lang="it-IT" sz="3600" dirty="0">
                <a:solidFill>
                  <a:srgbClr val="FF0000"/>
                </a:solidFill>
              </a:rPr>
              <a:t>free, AI-</a:t>
            </a:r>
            <a:r>
              <a:rPr lang="it-IT" sz="3600" dirty="0" err="1">
                <a:solidFill>
                  <a:srgbClr val="FF0000"/>
                </a:solidFill>
              </a:rPr>
              <a:t>powered</a:t>
            </a:r>
            <a:r>
              <a:rPr lang="it-IT" sz="3600" dirty="0">
                <a:solidFill>
                  <a:srgbClr val="FF0000"/>
                </a:solidFill>
              </a:rPr>
              <a:t> </a:t>
            </a:r>
            <a:r>
              <a:rPr lang="it-IT" sz="3600" dirty="0" err="1">
                <a:solidFill>
                  <a:srgbClr val="FF0000"/>
                </a:solidFill>
              </a:rPr>
              <a:t>search</a:t>
            </a:r>
            <a:r>
              <a:rPr lang="it-IT" sz="3600" dirty="0">
                <a:solidFill>
                  <a:srgbClr val="FF0000"/>
                </a:solidFill>
              </a:rPr>
              <a:t> </a:t>
            </a:r>
            <a:r>
              <a:rPr lang="it-IT" sz="3600" dirty="0" err="1">
                <a:solidFill>
                  <a:srgbClr val="FF0000"/>
                </a:solidFill>
              </a:rPr>
              <a:t>engine</a:t>
            </a:r>
            <a:r>
              <a:rPr lang="it-IT" sz="3600" dirty="0">
                <a:solidFill>
                  <a:srgbClr val="FF0000"/>
                </a:solidFill>
              </a:rPr>
              <a:t> for </a:t>
            </a:r>
            <a:r>
              <a:rPr lang="it-IT" sz="3600" dirty="0" err="1">
                <a:solidFill>
                  <a:srgbClr val="FF0000"/>
                </a:solidFill>
              </a:rPr>
              <a:t>scientific</a:t>
            </a:r>
            <a:r>
              <a:rPr lang="it-IT" sz="3600" dirty="0">
                <a:solidFill>
                  <a:srgbClr val="FF0000"/>
                </a:solidFill>
              </a:rPr>
              <a:t> literature </a:t>
            </a:r>
            <a:r>
              <a:rPr lang="it-IT" sz="3600" dirty="0" err="1"/>
              <a:t>that</a:t>
            </a:r>
            <a:r>
              <a:rPr lang="it-IT" sz="3600" dirty="0"/>
              <a:t> helps </a:t>
            </a:r>
            <a:r>
              <a:rPr lang="it-IT" sz="3600" dirty="0" err="1"/>
              <a:t>researchers</a:t>
            </a:r>
            <a:r>
              <a:rPr lang="it-IT" sz="3600" dirty="0"/>
              <a:t> </a:t>
            </a:r>
            <a:r>
              <a:rPr lang="it-IT" sz="3600" dirty="0" err="1"/>
              <a:t>find</a:t>
            </a:r>
            <a:r>
              <a:rPr lang="it-IT" sz="3600" dirty="0"/>
              <a:t>, </a:t>
            </a:r>
            <a:r>
              <a:rPr lang="it-IT" sz="3600" dirty="0" err="1"/>
              <a:t>understand</a:t>
            </a:r>
            <a:r>
              <a:rPr lang="it-IT" sz="3600" dirty="0"/>
              <a:t>, and navigate </a:t>
            </a:r>
            <a:r>
              <a:rPr lang="it-IT" sz="3600" dirty="0" err="1"/>
              <a:t>academic</a:t>
            </a:r>
            <a:r>
              <a:rPr lang="it-IT" sz="3600" dirty="0"/>
              <a:t> papers more </a:t>
            </a:r>
            <a:r>
              <a:rPr lang="it-IT" sz="3600" dirty="0" err="1"/>
              <a:t>efficiently</a:t>
            </a:r>
            <a:r>
              <a:rPr lang="it-IT" sz="3600" dirty="0"/>
              <a:t> </a:t>
            </a:r>
            <a:r>
              <a:rPr lang="it-IT" sz="3600" dirty="0" err="1"/>
              <a:t>than</a:t>
            </a:r>
            <a:r>
              <a:rPr lang="it-IT" sz="3600" dirty="0"/>
              <a:t> </a:t>
            </a:r>
            <a:r>
              <a:rPr lang="it-IT" sz="3600" dirty="0" err="1"/>
              <a:t>traditional</a:t>
            </a:r>
            <a:r>
              <a:rPr lang="it-IT" sz="3600" dirty="0"/>
              <a:t> </a:t>
            </a:r>
            <a:r>
              <a:rPr lang="it-IT" sz="3600" dirty="0" err="1"/>
              <a:t>search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9E5B02-0DEC-A0C4-E030-9ADA089D5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873" y="922275"/>
            <a:ext cx="7772400" cy="5677144"/>
          </a:xfrm>
          <a:prstGeom prst="rect">
            <a:avLst/>
          </a:prstGeom>
        </p:spPr>
      </p:pic>
      <p:pic>
        <p:nvPicPr>
          <p:cNvPr id="5" name="Segnaposto contenuto 4" descr="Immagine che contiene visualizzazione&#10;&#10;Il contenuto generato dall'IA potrebbe non essere corretto.">
            <a:extLst>
              <a:ext uri="{FF2B5EF4-FFF2-40B4-BE49-F238E27FC236}">
                <a16:creationId xmlns:a16="http://schemas.microsoft.com/office/drawing/2014/main" id="{2189EF78-4F4A-CE41-9397-345511C00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2" y="-72843"/>
            <a:ext cx="6627697" cy="6931337"/>
          </a:xfrm>
        </p:spPr>
      </p:pic>
      <p:pic>
        <p:nvPicPr>
          <p:cNvPr id="7" name="Immagine 6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61485BD5-AC51-4F49-4379-EA0A859E9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258581"/>
            <a:ext cx="9872047" cy="644607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686884-35A6-1297-463E-B603460C0DA9}"/>
              </a:ext>
            </a:extLst>
          </p:cNvPr>
          <p:cNvSpPr txBox="1"/>
          <p:nvPr/>
        </p:nvSpPr>
        <p:spPr>
          <a:xfrm>
            <a:off x="3199667" y="632372"/>
            <a:ext cx="597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consider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Kernel-</a:t>
            </a:r>
            <a:r>
              <a:rPr lang="it-IT" dirty="0" err="1">
                <a:solidFill>
                  <a:srgbClr val="FF0000"/>
                </a:solidFill>
              </a:rPr>
              <a:t>based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methods</a:t>
            </a:r>
            <a:r>
              <a:rPr lang="it-IT" dirty="0">
                <a:solidFill>
                  <a:srgbClr val="FF0000"/>
                </a:solidFill>
              </a:rPr>
              <a:t> on </a:t>
            </a:r>
            <a:r>
              <a:rPr lang="it-IT" dirty="0" err="1">
                <a:solidFill>
                  <a:srgbClr val="FF0000"/>
                </a:solidFill>
              </a:rPr>
              <a:t>graphs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[Erb 2025]</a:t>
            </a:r>
          </a:p>
        </p:txBody>
      </p:sp>
    </p:spTree>
    <p:extLst>
      <p:ext uri="{BB962C8B-B14F-4D97-AF65-F5344CB8AC3E}">
        <p14:creationId xmlns:p14="http://schemas.microsoft.com/office/powerpoint/2010/main" val="193876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591DFDD-2AEC-4EDD-9B99-BB10F5454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436" y="1286645"/>
            <a:ext cx="7505700" cy="40481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AE6AC3-0D0B-4C40-A348-B05F3D0178D7}"/>
              </a:ext>
            </a:extLst>
          </p:cNvPr>
          <p:cNvSpPr txBox="1"/>
          <p:nvPr/>
        </p:nvSpPr>
        <p:spPr>
          <a:xfrm>
            <a:off x="1214438" y="478202"/>
            <a:ext cx="988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</a:rPr>
              <a:t>The </a:t>
            </a:r>
            <a:r>
              <a:rPr lang="it-IT" sz="3600" dirty="0" err="1">
                <a:solidFill>
                  <a:srgbClr val="FF0000"/>
                </a:solidFill>
              </a:rPr>
              <a:t>uncertainty</a:t>
            </a:r>
            <a:r>
              <a:rPr lang="it-IT" sz="3600" dirty="0">
                <a:solidFill>
                  <a:srgbClr val="FF0000"/>
                </a:solidFill>
              </a:rPr>
              <a:t> or trade-off </a:t>
            </a:r>
            <a:r>
              <a:rPr lang="it-IT" sz="3600" dirty="0" err="1">
                <a:solidFill>
                  <a:srgbClr val="FF0000"/>
                </a:solidFill>
              </a:rPr>
              <a:t>principle</a:t>
            </a:r>
            <a:r>
              <a:rPr lang="it-IT" sz="3600" dirty="0">
                <a:solidFill>
                  <a:srgbClr val="FF0000"/>
                </a:solidFill>
              </a:rPr>
              <a:t> </a:t>
            </a:r>
            <a:r>
              <a:rPr lang="it-IT" sz="2800" dirty="0"/>
              <a:t>[</a:t>
            </a:r>
            <a:r>
              <a:rPr lang="it-IT" sz="2800" dirty="0" err="1"/>
              <a:t>Schaback</a:t>
            </a:r>
            <a:r>
              <a:rPr lang="it-IT" sz="2800" dirty="0"/>
              <a:t> 1995]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7FC8EF-763F-4BE1-B042-D1627224E7B0}"/>
              </a:ext>
            </a:extLst>
          </p:cNvPr>
          <p:cNvSpPr txBox="1"/>
          <p:nvPr/>
        </p:nvSpPr>
        <p:spPr>
          <a:xfrm>
            <a:off x="1823357" y="5361447"/>
            <a:ext cx="750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RMSE, MAXERR and 2-Condition Number for the IM, with 50 values of    </a:t>
            </a:r>
          </a:p>
          <a:p>
            <a:r>
              <a:rPr lang="en-US" dirty="0"/>
              <a:t>for interpolation of the </a:t>
            </a:r>
            <a:r>
              <a:rPr lang="en-US" dirty="0">
                <a:solidFill>
                  <a:srgbClr val="FF0000"/>
                </a:solidFill>
              </a:rPr>
              <a:t>Franke function </a:t>
            </a:r>
            <a:r>
              <a:rPr lang="en-US" dirty="0"/>
              <a:t>on a uniform grid of 40x40 points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AEF00D-8C27-6C1E-E6B6-074BD907A17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90" y="5361447"/>
            <a:ext cx="1093444" cy="2985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D6612E-7103-121E-F63F-90FB465DFC39}"/>
              </a:ext>
            </a:extLst>
          </p:cNvPr>
          <p:cNvSpPr txBox="1"/>
          <p:nvPr/>
        </p:nvSpPr>
        <p:spPr>
          <a:xfrm>
            <a:off x="8743950" y="1683069"/>
            <a:ext cx="3448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err="1">
                <a:solidFill>
                  <a:srgbClr val="4D36F6"/>
                </a:solidFill>
              </a:rPr>
              <a:t>Accuracy</a:t>
            </a:r>
            <a:r>
              <a:rPr lang="it-IT" dirty="0">
                <a:solidFill>
                  <a:srgbClr val="4D36F6"/>
                </a:solidFill>
              </a:rPr>
              <a:t> vs </a:t>
            </a:r>
            <a:r>
              <a:rPr lang="it-IT" dirty="0" err="1">
                <a:solidFill>
                  <a:srgbClr val="4D36F6"/>
                </a:solidFill>
              </a:rPr>
              <a:t>Stability</a:t>
            </a:r>
            <a:endParaRPr lang="it-IT" dirty="0">
              <a:solidFill>
                <a:srgbClr val="4D36F6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it-IT" dirty="0">
              <a:solidFill>
                <a:srgbClr val="4D36F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solidFill>
                  <a:srgbClr val="4D36F6"/>
                </a:solidFill>
              </a:rPr>
              <a:t>Accuracy&amp;stabiliy</a:t>
            </a:r>
            <a:r>
              <a:rPr lang="it-IT" dirty="0">
                <a:solidFill>
                  <a:srgbClr val="4D36F6"/>
                </a:solidFill>
              </a:rPr>
              <a:t> vs </a:t>
            </a:r>
            <a:r>
              <a:rPr lang="it-IT" dirty="0" err="1">
                <a:solidFill>
                  <a:srgbClr val="4D36F6"/>
                </a:solidFill>
              </a:rPr>
              <a:t>Problem</a:t>
            </a:r>
            <a:r>
              <a:rPr lang="it-IT" dirty="0">
                <a:solidFill>
                  <a:srgbClr val="4D36F6"/>
                </a:solidFill>
              </a:rPr>
              <a:t> size</a:t>
            </a:r>
          </a:p>
          <a:p>
            <a:pPr marL="342900" indent="-342900">
              <a:buFont typeface="+mj-lt"/>
              <a:buAutoNum type="arabicPeriod"/>
            </a:pPr>
            <a:endParaRPr lang="it-IT" dirty="0">
              <a:solidFill>
                <a:srgbClr val="4D36F6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solidFill>
                  <a:srgbClr val="4D36F6"/>
                </a:solidFill>
              </a:rPr>
              <a:t>Accuracy</a:t>
            </a:r>
            <a:r>
              <a:rPr lang="it-IT" dirty="0">
                <a:solidFill>
                  <a:srgbClr val="4D36F6"/>
                </a:solidFill>
              </a:rPr>
              <a:t> vs </a:t>
            </a:r>
            <a:r>
              <a:rPr lang="it-IT" dirty="0" err="1">
                <a:solidFill>
                  <a:srgbClr val="4D36F6"/>
                </a:solidFill>
              </a:rPr>
              <a:t>Efficiency</a:t>
            </a:r>
            <a:r>
              <a:rPr lang="it-IT" dirty="0">
                <a:solidFill>
                  <a:srgbClr val="4D36F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07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rbf.mp4">
            <a:hlinkClick r:id="" action="ppaction://media"/>
            <a:extLst>
              <a:ext uri="{FF2B5EF4-FFF2-40B4-BE49-F238E27FC236}">
                <a16:creationId xmlns:a16="http://schemas.microsoft.com/office/drawing/2014/main" id="{DD8C9AA3-415D-20BD-211C-50A520BDC304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404664"/>
            <a:ext cx="7488237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59" name="Text Box 2">
            <a:extLst>
              <a:ext uri="{FF2B5EF4-FFF2-40B4-BE49-F238E27FC236}">
                <a16:creationId xmlns:a16="http://schemas.microsoft.com/office/drawing/2014/main" id="{2BBFE4A4-1D51-44BB-5BEF-185408D92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2198688"/>
            <a:ext cx="2808312" cy="371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558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it-IT" altLang="it-IT" sz="2800" i="1" dirty="0">
                <a:solidFill>
                  <a:srgbClr val="FF0000"/>
                </a:solidFill>
                <a:latin typeface="Ubuntu" panose="020B0504030602030204" pitchFamily="34" charset="0"/>
              </a:rPr>
              <a:t>The </a:t>
            </a:r>
            <a:r>
              <a:rPr lang="it-IT" altLang="it-IT" sz="2800" i="1" dirty="0" err="1">
                <a:solidFill>
                  <a:srgbClr val="FF0000"/>
                </a:solidFill>
                <a:latin typeface="Ubuntu" panose="020B0504030602030204" pitchFamily="34" charset="0"/>
              </a:rPr>
              <a:t>role</a:t>
            </a:r>
            <a:r>
              <a:rPr lang="it-IT" altLang="it-IT" sz="2800" i="1" dirty="0">
                <a:solidFill>
                  <a:srgbClr val="FF0000"/>
                </a:solidFill>
                <a:latin typeface="Ubuntu" panose="020B0504030602030204" pitchFamily="34" charset="0"/>
              </a:rPr>
              <a:t> of the </a:t>
            </a:r>
            <a:r>
              <a:rPr lang="it-IT" altLang="it-IT" sz="2600" b="1" i="1" dirty="0" err="1">
                <a:solidFill>
                  <a:srgbClr val="3465A4"/>
                </a:solidFill>
                <a:latin typeface="Ubuntu" panose="020B0504030602030204" pitchFamily="34" charset="0"/>
              </a:rPr>
              <a:t>shape</a:t>
            </a:r>
            <a:r>
              <a:rPr lang="it-IT" altLang="it-IT" sz="2600" b="1" i="1" dirty="0">
                <a:solidFill>
                  <a:srgbClr val="3465A4"/>
                </a:solidFill>
                <a:latin typeface="Ubuntu" panose="020B0504030602030204" pitchFamily="34" charset="0"/>
              </a:rPr>
              <a:t> </a:t>
            </a:r>
            <a:r>
              <a:rPr lang="it-IT" altLang="it-IT" sz="2600" b="1" i="1" dirty="0" err="1">
                <a:solidFill>
                  <a:srgbClr val="3465A4"/>
                </a:solidFill>
                <a:latin typeface="Ubuntu" panose="020B0504030602030204" pitchFamily="34" charset="0"/>
              </a:rPr>
              <a:t>parameter</a:t>
            </a:r>
            <a:endParaRPr lang="it-IT" altLang="it-IT" sz="2600" b="1" i="1" dirty="0">
              <a:solidFill>
                <a:srgbClr val="3465A4"/>
              </a:solidFill>
              <a:latin typeface="Ubuntu" panose="020B0504030602030204" pitchFamily="34" charset="0"/>
            </a:endParaRPr>
          </a:p>
          <a:p>
            <a:pPr eaLnBrk="1">
              <a:spcBef>
                <a:spcPct val="0"/>
              </a:spcBef>
            </a:pPr>
            <a:endParaRPr lang="it-IT" altLang="it-IT" sz="2600" i="1" dirty="0">
              <a:solidFill>
                <a:srgbClr val="3465A4"/>
              </a:solidFill>
              <a:latin typeface="Ubuntu" panose="020B0504030602030204" pitchFamily="34" charset="0"/>
            </a:endParaRPr>
          </a:p>
          <a:p>
            <a:pPr eaLnBrk="1">
              <a:spcBef>
                <a:spcPct val="0"/>
              </a:spcBef>
            </a:pPr>
            <a:endParaRPr lang="it-IT" altLang="it-IT" sz="2600" i="1" dirty="0">
              <a:solidFill>
                <a:srgbClr val="3465A4"/>
              </a:solidFill>
              <a:latin typeface="Ubuntu" panose="020B0504030602030204" pitchFamily="34" charset="0"/>
            </a:endParaRPr>
          </a:p>
          <a:p>
            <a:pPr eaLnBrk="1">
              <a:spcBef>
                <a:spcPct val="0"/>
              </a:spcBef>
            </a:pPr>
            <a:r>
              <a:rPr lang="it-IT" altLang="it-IT" sz="2600" i="1" dirty="0" err="1">
                <a:solidFill>
                  <a:srgbClr val="3465A4"/>
                </a:solidFill>
                <a:latin typeface="Ubuntu" panose="020B0504030602030204" pitchFamily="34" charset="0"/>
              </a:rPr>
              <a:t>Contributions</a:t>
            </a:r>
            <a:r>
              <a:rPr lang="it-IT" altLang="it-IT" sz="2600" i="1" dirty="0">
                <a:solidFill>
                  <a:srgbClr val="3465A4"/>
                </a:solidFill>
                <a:latin typeface="Ubuntu" panose="020B0504030602030204" pitchFamily="34" charset="0"/>
              </a:rPr>
              <a:t> by</a:t>
            </a:r>
          </a:p>
          <a:p>
            <a:pPr eaLnBrk="1">
              <a:spcBef>
                <a:spcPct val="0"/>
              </a:spcBef>
            </a:pPr>
            <a:r>
              <a:rPr lang="it-IT" altLang="it-IT" sz="1800" i="1" dirty="0">
                <a:solidFill>
                  <a:srgbClr val="3465A4"/>
                </a:solidFill>
                <a:latin typeface="Ubuntu" panose="020B0504030602030204" pitchFamily="34" charset="0"/>
              </a:rPr>
              <a:t>Cavoretto, De Rossi,</a:t>
            </a:r>
          </a:p>
          <a:p>
            <a:pPr eaLnBrk="1">
              <a:spcBef>
                <a:spcPct val="0"/>
              </a:spcBef>
            </a:pPr>
            <a:r>
              <a:rPr lang="it-IT" altLang="it-IT" sz="1800" i="1" dirty="0">
                <a:solidFill>
                  <a:srgbClr val="FF0000"/>
                </a:solidFill>
                <a:latin typeface="Ubuntu" panose="020B0504030602030204" pitchFamily="34" charset="0"/>
              </a:rPr>
              <a:t>Larsson, </a:t>
            </a:r>
            <a:r>
              <a:rPr lang="it-IT" altLang="it-IT" sz="1800" i="1" dirty="0" err="1">
                <a:solidFill>
                  <a:srgbClr val="FF0000"/>
                </a:solidFill>
                <a:latin typeface="Ubuntu" panose="020B0504030602030204" pitchFamily="34" charset="0"/>
              </a:rPr>
              <a:t>Fasshauer</a:t>
            </a:r>
            <a:r>
              <a:rPr lang="it-IT" altLang="it-IT" sz="1800" i="1" dirty="0">
                <a:solidFill>
                  <a:srgbClr val="FF0000"/>
                </a:solidFill>
                <a:latin typeface="Ubuntu" panose="020B0504030602030204" pitchFamily="34" charset="0"/>
              </a:rPr>
              <a:t>, </a:t>
            </a:r>
            <a:r>
              <a:rPr lang="it-IT" altLang="it-IT" sz="1800" i="1" dirty="0" err="1">
                <a:solidFill>
                  <a:srgbClr val="FF0000"/>
                </a:solidFill>
                <a:latin typeface="Ubuntu" panose="020B0504030602030204" pitchFamily="34" charset="0"/>
              </a:rPr>
              <a:t>Fornberg</a:t>
            </a:r>
            <a:r>
              <a:rPr lang="it-IT" altLang="it-IT" sz="1800" i="1" dirty="0">
                <a:solidFill>
                  <a:srgbClr val="FF0000"/>
                </a:solidFill>
                <a:latin typeface="Ubuntu" panose="020B0504030602030204" pitchFamily="34" charset="0"/>
              </a:rPr>
              <a:t>, </a:t>
            </a:r>
          </a:p>
          <a:p>
            <a:pPr eaLnBrk="1">
              <a:spcBef>
                <a:spcPct val="0"/>
              </a:spcBef>
            </a:pPr>
            <a:r>
              <a:rPr lang="it-IT" altLang="it-IT" sz="1800" i="1" dirty="0">
                <a:solidFill>
                  <a:srgbClr val="FF0000"/>
                </a:solidFill>
                <a:latin typeface="Ubuntu" panose="020B0504030602030204" pitchFamily="34" charset="0"/>
              </a:rPr>
              <a:t>Marchetti, </a:t>
            </a:r>
            <a:r>
              <a:rPr lang="it-IT" altLang="it-IT" sz="1800" i="1" dirty="0" err="1">
                <a:solidFill>
                  <a:srgbClr val="FF0000"/>
                </a:solidFill>
                <a:latin typeface="Ubuntu" panose="020B0504030602030204" pitchFamily="34" charset="0"/>
              </a:rPr>
              <a:t>Schaback</a:t>
            </a:r>
            <a:r>
              <a:rPr lang="it-IT" altLang="it-IT" sz="1800" i="1" dirty="0">
                <a:solidFill>
                  <a:srgbClr val="FF0000"/>
                </a:solidFill>
                <a:latin typeface="Ubuntu" panose="020B0504030602030204" pitchFamily="34" charset="0"/>
              </a:rPr>
              <a:t>, </a:t>
            </a:r>
          </a:p>
          <a:p>
            <a:pPr eaLnBrk="1">
              <a:spcBef>
                <a:spcPct val="0"/>
              </a:spcBef>
            </a:pPr>
            <a:r>
              <a:rPr lang="it-IT" altLang="it-IT" sz="1800" i="1" dirty="0">
                <a:solidFill>
                  <a:srgbClr val="3465A4"/>
                </a:solidFill>
                <a:latin typeface="Ubuntu" panose="020B0504030602030204" pitchFamily="34" charset="0"/>
              </a:rPr>
              <a:t>Wright,… </a:t>
            </a:r>
          </a:p>
          <a:p>
            <a:pPr eaLnBrk="1">
              <a:spcBef>
                <a:spcPct val="0"/>
              </a:spcBef>
            </a:pPr>
            <a:endParaRPr lang="it-IT" altLang="it-IT" sz="1800" i="1" dirty="0">
              <a:solidFill>
                <a:srgbClr val="3465A4"/>
              </a:solidFill>
              <a:latin typeface="Ubuntu" panose="020B0504030602030204" pitchFamily="34" charset="0"/>
            </a:endParaRPr>
          </a:p>
          <a:p>
            <a:pPr eaLnBrk="1">
              <a:spcBef>
                <a:spcPct val="0"/>
              </a:spcBef>
            </a:pPr>
            <a:endParaRPr lang="it-IT" altLang="it-IT" sz="2600" i="1" dirty="0">
              <a:solidFill>
                <a:srgbClr val="3465A4"/>
              </a:solidFill>
              <a:latin typeface="Ubuntu" panose="020B0504030602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8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686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C5F9584-9E99-4304-A7CD-71E8B562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59407"/>
            <a:ext cx="6629400" cy="355590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06C7A38-6AB2-4E72-BA70-04E60D5B8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663489"/>
            <a:ext cx="11716305" cy="2831119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C987B121-8975-CB4D-575E-8D5B7DEF3398}"/>
              </a:ext>
            </a:extLst>
          </p:cNvPr>
          <p:cNvSpPr/>
          <p:nvPr/>
        </p:nvSpPr>
        <p:spPr>
          <a:xfrm>
            <a:off x="2243138" y="214313"/>
            <a:ext cx="3228975" cy="9572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F9F56F-95C1-97B1-C8A2-63C298497931}"/>
              </a:ext>
            </a:extLst>
          </p:cNvPr>
          <p:cNvSpPr txBox="1"/>
          <p:nvPr/>
        </p:nvSpPr>
        <p:spPr>
          <a:xfrm>
            <a:off x="237847" y="4241892"/>
            <a:ext cx="189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4D36F6"/>
                </a:solidFill>
              </a:rPr>
              <a:t>e.g. LOOCV-</a:t>
            </a:r>
            <a:r>
              <a:rPr lang="it-IT" i="1" dirty="0" err="1">
                <a:solidFill>
                  <a:srgbClr val="4D36F6"/>
                </a:solidFill>
              </a:rPr>
              <a:t>based</a:t>
            </a:r>
            <a:endParaRPr lang="it-IT" i="1" dirty="0">
              <a:solidFill>
                <a:srgbClr val="4D36F6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2CF804-6AD5-B4AD-EE23-2D961E15948F}"/>
              </a:ext>
            </a:extLst>
          </p:cNvPr>
          <p:cNvSpPr txBox="1"/>
          <p:nvPr/>
        </p:nvSpPr>
        <p:spPr>
          <a:xfrm>
            <a:off x="214786" y="5137802"/>
            <a:ext cx="189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4D36F6"/>
                </a:solidFill>
              </a:rPr>
              <a:t>e.g. </a:t>
            </a:r>
            <a:r>
              <a:rPr lang="it-IT" i="1" dirty="0" err="1">
                <a:solidFill>
                  <a:srgbClr val="4D36F6"/>
                </a:solidFill>
              </a:rPr>
              <a:t>genetic-based</a:t>
            </a:r>
            <a:endParaRPr lang="it-IT" i="1" dirty="0">
              <a:solidFill>
                <a:srgbClr val="4D36F6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CE80E1-C7C7-3DC0-F1B1-C17E4C9BFF52}"/>
              </a:ext>
            </a:extLst>
          </p:cNvPr>
          <p:cNvSpPr txBox="1"/>
          <p:nvPr/>
        </p:nvSpPr>
        <p:spPr>
          <a:xfrm>
            <a:off x="242888" y="6033712"/>
            <a:ext cx="158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4D36F6"/>
                </a:solidFill>
              </a:rPr>
              <a:t>e.g. NN-</a:t>
            </a:r>
            <a:r>
              <a:rPr lang="it-IT" i="1" dirty="0" err="1">
                <a:solidFill>
                  <a:srgbClr val="4D36F6"/>
                </a:solidFill>
              </a:rPr>
              <a:t>based</a:t>
            </a:r>
            <a:endParaRPr lang="it-IT" i="1" dirty="0">
              <a:solidFill>
                <a:srgbClr val="4D36F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94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96135C-9FDC-455D-87A0-B0080322F22C}"/>
              </a:ext>
            </a:extLst>
          </p:cNvPr>
          <p:cNvSpPr txBox="1"/>
          <p:nvPr/>
        </p:nvSpPr>
        <p:spPr>
          <a:xfrm>
            <a:off x="136634" y="0"/>
            <a:ext cx="11960773" cy="70173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RBF are </a:t>
            </a:r>
            <a:r>
              <a:rPr lang="it-IT" sz="3600" b="1" dirty="0" err="1">
                <a:solidFill>
                  <a:srgbClr val="FF0000"/>
                </a:solidFill>
              </a:rPr>
              <a:t>nowadays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commonly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used</a:t>
            </a:r>
            <a:r>
              <a:rPr lang="it-IT" sz="3600" b="1" dirty="0">
                <a:solidFill>
                  <a:srgbClr val="FF0000"/>
                </a:solidFill>
              </a:rPr>
              <a:t> in </a:t>
            </a:r>
            <a:r>
              <a:rPr lang="it-IT" sz="3600" b="1" dirty="0" err="1">
                <a:solidFill>
                  <a:srgbClr val="FF0000"/>
                </a:solidFill>
              </a:rPr>
              <a:t>applied</a:t>
            </a:r>
            <a:r>
              <a:rPr lang="it-IT" sz="3600" b="1" dirty="0">
                <a:solidFill>
                  <a:srgbClr val="FF0000"/>
                </a:solidFill>
              </a:rPr>
              <a:t> sciences </a:t>
            </a:r>
          </a:p>
          <a:p>
            <a:endParaRPr lang="it-IT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RBF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for </a:t>
            </a:r>
            <a:r>
              <a:rPr lang="it-IT" sz="2400" dirty="0" err="1"/>
              <a:t>neural</a:t>
            </a:r>
            <a:r>
              <a:rPr lang="it-IT" sz="2400" dirty="0"/>
              <a:t> networks (RBF Networks) </a:t>
            </a:r>
            <a:r>
              <a:rPr lang="it-IT" sz="3200" dirty="0"/>
              <a:t>[</a:t>
            </a:r>
            <a:r>
              <a:rPr lang="it-IT" dirty="0"/>
              <a:t>M.J.L. </a:t>
            </a:r>
            <a:r>
              <a:rPr lang="it-IT" dirty="0" err="1"/>
              <a:t>Orr</a:t>
            </a:r>
            <a:r>
              <a:rPr lang="it-IT" dirty="0"/>
              <a:t> · 1996 ·  1340 cit.</a:t>
            </a:r>
            <a:r>
              <a:rPr lang="it-IT" sz="3200" dirty="0"/>
              <a:t>]</a:t>
            </a:r>
            <a:endParaRPr lang="it-IT" sz="2400" dirty="0"/>
          </a:p>
          <a:p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RBF-</a:t>
            </a:r>
            <a:r>
              <a:rPr lang="it-IT" sz="2400" dirty="0" err="1"/>
              <a:t>morph</a:t>
            </a:r>
            <a:r>
              <a:rPr lang="it-IT" sz="2400" dirty="0"/>
              <a:t> in CFD </a:t>
            </a:r>
            <a:r>
              <a:rPr lang="it-IT" sz="2400" dirty="0" err="1"/>
              <a:t>applications</a:t>
            </a:r>
            <a:r>
              <a:rPr lang="it-IT" sz="2400" dirty="0"/>
              <a:t> </a:t>
            </a:r>
            <a:r>
              <a:rPr lang="it-IT" sz="2400" dirty="0">
                <a:hlinkClick r:id="rId2"/>
              </a:rPr>
              <a:t>https://www.rbf-morph.com/</a:t>
            </a: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Cancer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1600" dirty="0"/>
              <a:t>(for prostate </a:t>
            </a:r>
            <a:r>
              <a:rPr lang="it-IT" sz="1600" dirty="0" err="1"/>
              <a:t>cancer</a:t>
            </a:r>
            <a:r>
              <a:rPr lang="it-IT" sz="1600" dirty="0"/>
              <a:t> </a:t>
            </a:r>
            <a:r>
              <a:rPr lang="it-IT" sz="2000" dirty="0"/>
              <a:t>[V. </a:t>
            </a:r>
            <a:r>
              <a:rPr lang="it-IT" sz="2000" dirty="0" err="1"/>
              <a:t>Mohammadi,</a:t>
            </a:r>
            <a:r>
              <a:rPr lang="it-IT" sz="2000" b="1" dirty="0" err="1">
                <a:solidFill>
                  <a:srgbClr val="4038E0"/>
                </a:solidFill>
              </a:rPr>
              <a:t>DeM</a:t>
            </a:r>
            <a:r>
              <a:rPr lang="it-IT" sz="2000" dirty="0" err="1"/>
              <a:t>,Dehghan</a:t>
            </a:r>
            <a:r>
              <a:rPr lang="it-IT" sz="2000" dirty="0"/>
              <a:t> 2021] … </a:t>
            </a:r>
            <a:r>
              <a:rPr lang="it-IT" sz="2000" dirty="0" err="1">
                <a:highlight>
                  <a:srgbClr val="FFFF00"/>
                </a:highlight>
              </a:rPr>
              <a:t>see</a:t>
            </a:r>
            <a:r>
              <a:rPr lang="it-IT" sz="2000" dirty="0">
                <a:highlight>
                  <a:srgbClr val="FFFF00"/>
                </a:highlight>
              </a:rPr>
              <a:t> </a:t>
            </a:r>
            <a:r>
              <a:rPr lang="it-IT" sz="2000" dirty="0" err="1">
                <a:highlight>
                  <a:srgbClr val="FFFF00"/>
                </a:highlight>
              </a:rPr>
              <a:t>Vahid’s</a:t>
            </a:r>
            <a:r>
              <a:rPr lang="it-IT" sz="2000" dirty="0">
                <a:highlight>
                  <a:srgbClr val="FFFF00"/>
                </a:highlight>
              </a:rPr>
              <a:t> talk</a:t>
            </a:r>
            <a:r>
              <a:rPr lang="it-IT" sz="2000" dirty="0"/>
              <a:t>.</a:t>
            </a:r>
            <a:endParaRPr lang="it-IT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/>
              <a:t>Antenna design by </a:t>
            </a:r>
            <a:r>
              <a:rPr lang="it-IT" sz="2400" dirty="0" err="1"/>
              <a:t>using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4038E0"/>
                </a:solidFill>
              </a:rPr>
              <a:t>Rational RBF </a:t>
            </a:r>
            <a:r>
              <a:rPr lang="it-IT" dirty="0"/>
              <a:t>[</a:t>
            </a:r>
            <a:r>
              <a:rPr lang="it-IT" dirty="0" err="1"/>
              <a:t>Jacobsson</a:t>
            </a:r>
            <a:r>
              <a:rPr lang="it-IT" dirty="0"/>
              <a:t> et al. 2009], </a:t>
            </a:r>
            <a:r>
              <a:rPr lang="it-IT" sz="2000" b="1" dirty="0">
                <a:solidFill>
                  <a:srgbClr val="4D36F6"/>
                </a:solidFill>
              </a:rPr>
              <a:t>Rational CPD-RBF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dirty="0"/>
              <a:t>[</a:t>
            </a:r>
            <a:r>
              <a:rPr lang="it-IT" dirty="0" err="1"/>
              <a:t>Buhmann</a:t>
            </a:r>
            <a:r>
              <a:rPr lang="it-IT" dirty="0"/>
              <a:t>, </a:t>
            </a:r>
            <a:r>
              <a:rPr lang="it-IT" dirty="0" err="1"/>
              <a:t>DeM</a:t>
            </a:r>
            <a:r>
              <a:rPr lang="it-IT" dirty="0"/>
              <a:t>, </a:t>
            </a:r>
            <a:r>
              <a:rPr lang="it-IT" dirty="0" err="1"/>
              <a:t>Perracchione</a:t>
            </a:r>
            <a:r>
              <a:rPr lang="it-IT" dirty="0"/>
              <a:t> 2019]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400" dirty="0" err="1"/>
              <a:t>Variably</a:t>
            </a:r>
            <a:r>
              <a:rPr lang="it-IT" sz="2400" dirty="0"/>
              <a:t> </a:t>
            </a:r>
            <a:r>
              <a:rPr lang="it-IT" sz="2400" dirty="0" err="1"/>
              <a:t>Scaled</a:t>
            </a:r>
            <a:r>
              <a:rPr lang="it-IT" sz="2400" dirty="0"/>
              <a:t> </a:t>
            </a:r>
            <a:r>
              <a:rPr lang="it-IT" sz="2400" dirty="0" err="1"/>
              <a:t>Persistent</a:t>
            </a:r>
            <a:r>
              <a:rPr lang="it-IT" sz="2400" dirty="0"/>
              <a:t> Kernels for TDA</a:t>
            </a:r>
            <a:r>
              <a:rPr lang="it-IT" sz="1600" dirty="0"/>
              <a:t> </a:t>
            </a:r>
            <a:r>
              <a:rPr lang="it-IT" sz="2000" dirty="0"/>
              <a:t>[</a:t>
            </a:r>
            <a:r>
              <a:rPr lang="it-IT" sz="2000" dirty="0" err="1"/>
              <a:t>Lot</a:t>
            </a:r>
            <a:r>
              <a:rPr lang="it-IT" sz="2000" dirty="0"/>
              <a:t>, Marchetti, </a:t>
            </a:r>
            <a:r>
              <a:rPr lang="it-IT" sz="2000" b="1" dirty="0" err="1">
                <a:solidFill>
                  <a:srgbClr val="4D36F6"/>
                </a:solidFill>
              </a:rPr>
              <a:t>DeM</a:t>
            </a:r>
            <a:r>
              <a:rPr lang="it-IT" sz="2000" dirty="0"/>
              <a:t> 2022] [</a:t>
            </a:r>
            <a:r>
              <a:rPr lang="it-IT" sz="2000" dirty="0" err="1"/>
              <a:t>Bandiziol</a:t>
            </a:r>
            <a:r>
              <a:rPr lang="it-IT" sz="2000" dirty="0"/>
              <a:t> &amp; </a:t>
            </a:r>
            <a:r>
              <a:rPr lang="it-IT" sz="2000" b="1" dirty="0" err="1">
                <a:solidFill>
                  <a:srgbClr val="4038E0"/>
                </a:solidFill>
              </a:rPr>
              <a:t>DeM</a:t>
            </a:r>
            <a:r>
              <a:rPr lang="it-IT" sz="2000" b="1" dirty="0">
                <a:solidFill>
                  <a:srgbClr val="4038E0"/>
                </a:solidFill>
              </a:rPr>
              <a:t> </a:t>
            </a:r>
            <a:r>
              <a:rPr lang="it-IT" sz="2000" dirty="0"/>
              <a:t>2024]</a:t>
            </a:r>
            <a:r>
              <a:rPr lang="it-IT" sz="1600" dirty="0"/>
              <a:t>)</a:t>
            </a:r>
          </a:p>
          <a:p>
            <a:endParaRPr lang="it-IT" dirty="0"/>
          </a:p>
          <a:p>
            <a:r>
              <a:rPr lang="it-IT" sz="2800" b="1" dirty="0">
                <a:solidFill>
                  <a:srgbClr val="4038E0"/>
                </a:solidFill>
              </a:rPr>
              <a:t>Solution of </a:t>
            </a:r>
            <a:r>
              <a:rPr lang="it-IT" sz="2800" b="1" dirty="0" err="1">
                <a:solidFill>
                  <a:srgbClr val="4038E0"/>
                </a:solidFill>
              </a:rPr>
              <a:t>PDEs</a:t>
            </a:r>
            <a:r>
              <a:rPr lang="it-IT" sz="2800" b="1" dirty="0">
                <a:solidFill>
                  <a:srgbClr val="4038E0"/>
                </a:solidFill>
              </a:rPr>
              <a:t>: </a:t>
            </a:r>
            <a:r>
              <a:rPr lang="it-IT" sz="2800" dirty="0">
                <a:solidFill>
                  <a:srgbClr val="4038E0"/>
                </a:solidFill>
                <a:highlight>
                  <a:srgbClr val="FFFF00"/>
                </a:highlight>
              </a:rPr>
              <a:t>Kansa, </a:t>
            </a:r>
            <a:r>
              <a:rPr lang="it-IT" sz="2800" dirty="0" err="1">
                <a:solidFill>
                  <a:srgbClr val="4038E0"/>
                </a:solidFill>
                <a:highlight>
                  <a:srgbClr val="FFFF00"/>
                </a:highlight>
              </a:rPr>
              <a:t>Fasshauer</a:t>
            </a:r>
            <a:r>
              <a:rPr lang="it-IT" sz="2800" dirty="0">
                <a:solidFill>
                  <a:srgbClr val="4038E0"/>
                </a:solidFill>
                <a:highlight>
                  <a:srgbClr val="FFFF00"/>
                </a:highlight>
              </a:rPr>
              <a:t>, </a:t>
            </a:r>
            <a:r>
              <a:rPr lang="it-IT" sz="2400" dirty="0" err="1"/>
              <a:t>Hassdonk</a:t>
            </a:r>
            <a:r>
              <a:rPr lang="it-IT" sz="2000" dirty="0"/>
              <a:t>,</a:t>
            </a:r>
            <a:r>
              <a:rPr lang="it-IT" sz="2400" dirty="0">
                <a:solidFill>
                  <a:srgbClr val="4038E0"/>
                </a:solidFill>
              </a:rPr>
              <a:t> </a:t>
            </a:r>
            <a:r>
              <a:rPr lang="it-IT" sz="2400" dirty="0">
                <a:highlight>
                  <a:srgbClr val="FFFF00"/>
                </a:highlight>
              </a:rPr>
              <a:t>Larsson, </a:t>
            </a:r>
            <a:r>
              <a:rPr lang="it-IT" sz="2400" dirty="0" err="1">
                <a:highlight>
                  <a:srgbClr val="FFFF00"/>
                </a:highlight>
              </a:rPr>
              <a:t>Mirzaei</a:t>
            </a:r>
            <a:r>
              <a:rPr lang="it-IT" sz="2400" dirty="0"/>
              <a:t>, </a:t>
            </a:r>
            <a:r>
              <a:rPr lang="it-IT" sz="2400" dirty="0" err="1">
                <a:highlight>
                  <a:srgbClr val="FFFF00"/>
                </a:highlight>
              </a:rPr>
              <a:t>Rieger</a:t>
            </a:r>
            <a:r>
              <a:rPr lang="it-IT" sz="2400" dirty="0">
                <a:highlight>
                  <a:srgbClr val="FFFF00"/>
                </a:highlight>
              </a:rPr>
              <a:t>,</a:t>
            </a:r>
            <a:r>
              <a:rPr lang="it-IT" sz="2400" dirty="0"/>
              <a:t> </a:t>
            </a:r>
            <a:r>
              <a:rPr lang="it-IT" sz="2400" dirty="0" err="1"/>
              <a:t>Tominec</a:t>
            </a:r>
            <a:r>
              <a:rPr lang="it-IT" sz="2400" dirty="0"/>
              <a:t>, </a:t>
            </a:r>
            <a:r>
              <a:rPr lang="it-IT" sz="2400" dirty="0" err="1">
                <a:highlight>
                  <a:srgbClr val="FFFF00"/>
                </a:highlight>
              </a:rPr>
              <a:t>Wendland</a:t>
            </a:r>
            <a:r>
              <a:rPr lang="it-IT" sz="2400" dirty="0">
                <a:highlight>
                  <a:srgbClr val="FFFF00"/>
                </a:highlight>
              </a:rPr>
              <a:t>, Wenzel, Santin</a:t>
            </a:r>
            <a:r>
              <a:rPr lang="it-IT" sz="2400" dirty="0"/>
              <a:t>,….</a:t>
            </a:r>
          </a:p>
          <a:p>
            <a:endParaRPr lang="it-IT" sz="2400" dirty="0"/>
          </a:p>
          <a:p>
            <a:r>
              <a:rPr lang="it-IT" sz="2400" dirty="0"/>
              <a:t>… </a:t>
            </a:r>
            <a:r>
              <a:rPr lang="it-IT" sz="3200" dirty="0">
                <a:highlight>
                  <a:srgbClr val="00FFFF"/>
                </a:highlight>
              </a:rPr>
              <a:t>and </a:t>
            </a:r>
            <a:r>
              <a:rPr lang="it-IT" sz="3200" dirty="0" err="1">
                <a:highlight>
                  <a:srgbClr val="00FFFF"/>
                </a:highlight>
              </a:rPr>
              <a:t>many</a:t>
            </a:r>
            <a:r>
              <a:rPr lang="it-IT" sz="3200" dirty="0">
                <a:highlight>
                  <a:srgbClr val="00FFFF"/>
                </a:highlight>
              </a:rPr>
              <a:t> more apps!</a:t>
            </a:r>
            <a:endParaRPr lang="it-IT" sz="3600" dirty="0">
              <a:highlight>
                <a:srgbClr val="00FFFF"/>
              </a:highlight>
            </a:endParaRPr>
          </a:p>
          <a:p>
            <a:r>
              <a:rPr lang="it-IT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3440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>
            <a:extLst>
              <a:ext uri="{FF2B5EF4-FFF2-40B4-BE49-F238E27FC236}">
                <a16:creationId xmlns:a16="http://schemas.microsoft.com/office/drawing/2014/main" id="{083733C5-F053-DCEF-22A7-45E73C998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1" y="3386121"/>
            <a:ext cx="6480175" cy="81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3448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it-IT" altLang="it-IT" sz="4000" u="sng" dirty="0">
                <a:solidFill>
                  <a:srgbClr val="FF0000"/>
                </a:solidFill>
                <a:latin typeface="+mn-lt"/>
              </a:rPr>
              <a:t>How to face </a:t>
            </a:r>
            <a:r>
              <a:rPr lang="it-IT" altLang="it-IT" sz="4000" u="sng" dirty="0" err="1">
                <a:solidFill>
                  <a:srgbClr val="FF0000"/>
                </a:solidFill>
                <a:latin typeface="+mn-lt"/>
              </a:rPr>
              <a:t>these</a:t>
            </a:r>
            <a:r>
              <a:rPr lang="it-IT" altLang="it-IT" sz="4000" u="sng" dirty="0">
                <a:solidFill>
                  <a:srgbClr val="FF0000"/>
                </a:solidFill>
                <a:latin typeface="+mn-lt"/>
              </a:rPr>
              <a:t> Cons?</a:t>
            </a: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1E12AE06-1FB5-3020-F0D8-2F5F70E5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93663"/>
            <a:ext cx="10799763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056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it-IT" altLang="it-IT" sz="4000" dirty="0">
                <a:solidFill>
                  <a:srgbClr val="FF0000"/>
                </a:solidFill>
                <a:latin typeface="+mn-lt"/>
              </a:rPr>
              <a:t>Some </a:t>
            </a:r>
            <a:r>
              <a:rPr lang="it-IT" altLang="it-IT" sz="4000" dirty="0" err="1">
                <a:solidFill>
                  <a:srgbClr val="FF0000"/>
                </a:solidFill>
                <a:latin typeface="+mn-lt"/>
              </a:rPr>
              <a:t>known</a:t>
            </a:r>
            <a:r>
              <a:rPr lang="it-IT" altLang="it-IT" sz="4000" dirty="0">
                <a:solidFill>
                  <a:srgbClr val="FF0000"/>
                </a:solidFill>
                <a:latin typeface="+mn-lt"/>
              </a:rPr>
              <a:t> pro and cons of RBF </a:t>
            </a:r>
            <a:r>
              <a:rPr lang="it-IT" altLang="it-IT" sz="4000" dirty="0" err="1">
                <a:solidFill>
                  <a:srgbClr val="FF0000"/>
                </a:solidFill>
                <a:latin typeface="+mn-lt"/>
              </a:rPr>
              <a:t>approximation</a:t>
            </a:r>
            <a:endParaRPr lang="it-IT" altLang="it-IT" sz="40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7892" name="Group 4">
            <a:extLst>
              <a:ext uri="{FF2B5EF4-FFF2-40B4-BE49-F238E27FC236}">
                <a16:creationId xmlns:a16="http://schemas.microsoft.com/office/drawing/2014/main" id="{32104683-63A3-41B2-83FB-10E9C2DCB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061044"/>
              </p:ext>
            </p:extLst>
          </p:nvPr>
        </p:nvGraphicFramePr>
        <p:xfrm>
          <a:off x="234128" y="806220"/>
          <a:ext cx="11723743" cy="2485620"/>
        </p:xfrm>
        <a:graphic>
          <a:graphicData uri="http://schemas.openxmlformats.org/drawingml/2006/table">
            <a:tbl>
              <a:tblPr/>
              <a:tblGrid>
                <a:gridCol w="5588364">
                  <a:extLst>
                    <a:ext uri="{9D8B030D-6E8A-4147-A177-3AD203B41FA5}">
                      <a16:colId xmlns:a16="http://schemas.microsoft.com/office/drawing/2014/main" val="1551450363"/>
                    </a:ext>
                  </a:extLst>
                </a:gridCol>
                <a:gridCol w="6135379">
                  <a:extLst>
                    <a:ext uri="{9D8B030D-6E8A-4147-A177-3AD203B41FA5}">
                      <a16:colId xmlns:a16="http://schemas.microsoft.com/office/drawing/2014/main" val="57819819"/>
                    </a:ext>
                  </a:extLst>
                </a:gridCol>
              </a:tblGrid>
              <a:tr h="2485620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Noto Sans CJK SC" charset="0"/>
                      </a:endParaRPr>
                    </a:p>
                  </a:txBody>
                  <a:tcPr marL="90000" marR="90000" marT="46800" marB="46800" horzOverflow="overflow">
                    <a:lnL w="115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Noto Sans CJK SC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449263" algn="l"/>
                          <a:tab pos="898525" algn="l"/>
                          <a:tab pos="1347788" algn="l"/>
                          <a:tab pos="1797050" algn="l"/>
                          <a:tab pos="2246313" algn="l"/>
                          <a:tab pos="2695575" algn="l"/>
                          <a:tab pos="3144838" algn="l"/>
                          <a:tab pos="3594100" algn="l"/>
                          <a:tab pos="4043363" algn="l"/>
                          <a:tab pos="4492625" algn="l"/>
                          <a:tab pos="4941888" algn="l"/>
                          <a:tab pos="5391150" algn="l"/>
                          <a:tab pos="5840413" algn="l"/>
                          <a:tab pos="6289675" algn="l"/>
                          <a:tab pos="6738938" algn="l"/>
                          <a:tab pos="7188200" algn="l"/>
                          <a:tab pos="7637463" algn="l"/>
                          <a:tab pos="8086725" algn="l"/>
                          <a:tab pos="8535988" algn="l"/>
                          <a:tab pos="8985250" algn="l"/>
                          <a:tab pos="9434513" algn="l"/>
                          <a:tab pos="9883775" algn="l"/>
                          <a:tab pos="10333038" algn="l"/>
                          <a:tab pos="10782300" algn="l"/>
                          <a:tab pos="11231563" algn="l"/>
                          <a:tab pos="11680825" algn="l"/>
                        </a:tabLst>
                      </a:pP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Noto Sans CJK SC" charset="0"/>
                      </a:endParaRPr>
                    </a:p>
                  </a:txBody>
                  <a:tcPr marL="90000" marR="90000" marT="46800" marB="46800" horzOverflow="overflow">
                    <a:lnL w="115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651831"/>
                  </a:ext>
                </a:extLst>
              </a:tr>
            </a:tbl>
          </a:graphicData>
        </a:graphic>
      </p:graphicFrame>
      <p:pic>
        <p:nvPicPr>
          <p:cNvPr id="37902" name="Picture 14">
            <a:extLst>
              <a:ext uri="{FF2B5EF4-FFF2-40B4-BE49-F238E27FC236}">
                <a16:creationId xmlns:a16="http://schemas.microsoft.com/office/drawing/2014/main" id="{24609BE2-B7D3-7FA6-1E2F-4FF115EAE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983152"/>
            <a:ext cx="5316053" cy="207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903" name="Picture 15">
            <a:extLst>
              <a:ext uri="{FF2B5EF4-FFF2-40B4-BE49-F238E27FC236}">
                <a16:creationId xmlns:a16="http://schemas.microsoft.com/office/drawing/2014/main" id="{390DFA8D-1F51-8604-AD22-F4D279EAF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13" y="947643"/>
            <a:ext cx="5942858" cy="207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0BBE8E-E6F8-49DD-B8B8-9812EDE98893}"/>
              </a:ext>
            </a:extLst>
          </p:cNvPr>
          <p:cNvSpPr txBox="1"/>
          <p:nvPr/>
        </p:nvSpPr>
        <p:spPr>
          <a:xfrm>
            <a:off x="371999" y="4086681"/>
            <a:ext cx="115858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rgbClr val="FF0000"/>
                </a:solidFill>
              </a:rPr>
              <a:t>Good centers </a:t>
            </a:r>
            <a:r>
              <a:rPr lang="it-IT" sz="2400" dirty="0"/>
              <a:t>[</a:t>
            </a:r>
            <a:r>
              <a:rPr lang="it-IT" sz="2400" dirty="0" err="1"/>
              <a:t>Iske</a:t>
            </a:r>
            <a:r>
              <a:rPr lang="it-IT" sz="2400" dirty="0"/>
              <a:t> 2000; </a:t>
            </a:r>
            <a:r>
              <a:rPr lang="it-IT" sz="2400" b="1" dirty="0">
                <a:solidFill>
                  <a:srgbClr val="4038E0"/>
                </a:solidFill>
              </a:rPr>
              <a:t>DeM</a:t>
            </a:r>
            <a:r>
              <a:rPr lang="it-IT" sz="2400" dirty="0"/>
              <a:t>2003; </a:t>
            </a:r>
            <a:r>
              <a:rPr lang="it-IT" sz="2400" b="1" dirty="0" err="1">
                <a:solidFill>
                  <a:srgbClr val="4038E0"/>
                </a:solidFill>
              </a:rPr>
              <a:t>DeM</a:t>
            </a:r>
            <a:r>
              <a:rPr lang="it-IT" sz="2400" dirty="0"/>
              <a:t>, </a:t>
            </a:r>
            <a:r>
              <a:rPr lang="it-IT" sz="2400" dirty="0" err="1"/>
              <a:t>Schaback</a:t>
            </a:r>
            <a:r>
              <a:rPr lang="it-IT" sz="2400" dirty="0"/>
              <a:t>, </a:t>
            </a:r>
            <a:r>
              <a:rPr lang="it-IT" sz="2400" dirty="0" err="1"/>
              <a:t>Wendland</a:t>
            </a:r>
            <a:r>
              <a:rPr lang="it-IT" sz="2400" dirty="0"/>
              <a:t> 2005], </a:t>
            </a:r>
            <a:r>
              <a:rPr lang="it-IT" sz="2400" dirty="0" err="1">
                <a:solidFill>
                  <a:srgbClr val="FF0000"/>
                </a:solidFill>
              </a:rPr>
              <a:t>Stable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Bases</a:t>
            </a:r>
            <a:r>
              <a:rPr lang="it-IT" sz="2400" dirty="0">
                <a:solidFill>
                  <a:srgbClr val="FF0000"/>
                </a:solidFill>
              </a:rPr>
              <a:t> (RBF-QR, HS, WSVD,…) </a:t>
            </a:r>
            <a:r>
              <a:rPr lang="it-IT" sz="2400" dirty="0"/>
              <a:t>[</a:t>
            </a:r>
            <a:r>
              <a:rPr lang="it-IT" sz="2400" dirty="0" err="1"/>
              <a:t>Fornberg</a:t>
            </a:r>
            <a:r>
              <a:rPr lang="it-IT" sz="2400" dirty="0"/>
              <a:t> et al. 2011; Fasshauer&amp;McCourt2012; Santin&amp;</a:t>
            </a:r>
            <a:r>
              <a:rPr lang="it-IT" sz="2400" b="1" dirty="0">
                <a:solidFill>
                  <a:srgbClr val="4D36F6"/>
                </a:solidFill>
              </a:rPr>
              <a:t>DeM</a:t>
            </a:r>
            <a:r>
              <a:rPr lang="it-IT" sz="2400" dirty="0">
                <a:solidFill>
                  <a:srgbClr val="4D36F6"/>
                </a:solidFill>
              </a:rPr>
              <a:t>2013</a:t>
            </a:r>
            <a:r>
              <a:rPr lang="it-IT" sz="2400" dirty="0"/>
              <a:t>;…], </a:t>
            </a:r>
            <a:r>
              <a:rPr lang="it-IT" sz="2400" dirty="0">
                <a:solidFill>
                  <a:srgbClr val="FF0000"/>
                </a:solidFill>
              </a:rPr>
              <a:t>CS-RBF</a:t>
            </a:r>
            <a:r>
              <a:rPr lang="it-IT" sz="2400" dirty="0"/>
              <a:t> (</a:t>
            </a:r>
            <a:r>
              <a:rPr lang="it-IT" sz="2400" dirty="0" err="1"/>
              <a:t>Wu</a:t>
            </a:r>
            <a:r>
              <a:rPr lang="it-IT" sz="2400" dirty="0"/>
              <a:t>, </a:t>
            </a:r>
            <a:r>
              <a:rPr lang="it-IT" sz="2400" dirty="0" err="1"/>
              <a:t>Wendland</a:t>
            </a:r>
            <a:r>
              <a:rPr lang="it-IT" sz="2400" dirty="0"/>
              <a:t>, </a:t>
            </a:r>
            <a:r>
              <a:rPr lang="it-IT" sz="2400" dirty="0" err="1"/>
              <a:t>Buhmann</a:t>
            </a:r>
            <a:r>
              <a:rPr lang="it-IT" sz="2400" dirty="0"/>
              <a:t>, </a:t>
            </a:r>
            <a:r>
              <a:rPr lang="it-IT" sz="2400" dirty="0" err="1"/>
              <a:t>Gneiting</a:t>
            </a:r>
            <a:r>
              <a:rPr lang="it-IT" sz="2400" dirty="0"/>
              <a:t>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err="1">
                <a:solidFill>
                  <a:srgbClr val="FF0000"/>
                </a:solidFill>
              </a:rPr>
              <a:t>Preconditiong</a:t>
            </a:r>
            <a:r>
              <a:rPr lang="it-IT" sz="2400" dirty="0">
                <a:solidFill>
                  <a:srgbClr val="FF0000"/>
                </a:solidFill>
              </a:rPr>
              <a:t> techniques </a:t>
            </a:r>
            <a:r>
              <a:rPr lang="it-IT" sz="2400" dirty="0"/>
              <a:t>[</a:t>
            </a:r>
            <a:r>
              <a:rPr lang="it-IT" sz="2400" dirty="0" err="1"/>
              <a:t>Beatson</a:t>
            </a:r>
            <a:r>
              <a:rPr lang="it-IT" sz="2400" dirty="0"/>
              <a:t> et al. 2010], [</a:t>
            </a:r>
            <a:r>
              <a:rPr lang="it-IT" sz="2400" dirty="0" err="1"/>
              <a:t>Egidi</a:t>
            </a:r>
            <a:r>
              <a:rPr lang="it-IT" sz="2400" dirty="0"/>
              <a:t> et al. 2023]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err="1">
                <a:solidFill>
                  <a:srgbClr val="FF0000"/>
                </a:solidFill>
              </a:rPr>
              <a:t>Greedy</a:t>
            </a:r>
            <a:r>
              <a:rPr lang="it-IT" sz="2400" dirty="0">
                <a:solidFill>
                  <a:srgbClr val="FF0000"/>
                </a:solidFill>
              </a:rPr>
              <a:t> techniques </a:t>
            </a:r>
            <a:r>
              <a:rPr lang="it-IT" sz="2400" dirty="0"/>
              <a:t>[</a:t>
            </a:r>
            <a:r>
              <a:rPr lang="it-IT" sz="2400" dirty="0" err="1"/>
              <a:t>Haasdonk</a:t>
            </a:r>
            <a:r>
              <a:rPr lang="it-IT" sz="2400" dirty="0"/>
              <a:t> and </a:t>
            </a:r>
            <a:r>
              <a:rPr lang="it-IT" sz="2400" dirty="0" err="1"/>
              <a:t>collaborators</a:t>
            </a:r>
            <a:r>
              <a:rPr lang="it-IT" sz="2400" dirty="0"/>
              <a:t> 2018-20-23]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dirty="0" err="1">
                <a:solidFill>
                  <a:srgbClr val="FF0000"/>
                </a:solidFill>
              </a:rPr>
              <a:t>Variably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Scaled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Kernels</a:t>
            </a:r>
            <a:r>
              <a:rPr lang="it-IT" sz="2400" dirty="0">
                <a:solidFill>
                  <a:srgbClr val="FF0000"/>
                </a:solidFill>
              </a:rPr>
              <a:t> (VSK)</a:t>
            </a:r>
            <a:r>
              <a:rPr lang="it-IT" sz="2400" dirty="0">
                <a:solidFill>
                  <a:srgbClr val="00B0F0"/>
                </a:solidFill>
              </a:rPr>
              <a:t> </a:t>
            </a:r>
            <a:r>
              <a:rPr lang="it-IT" sz="2400" dirty="0"/>
              <a:t>[Rossini et al. 2013] </a:t>
            </a:r>
            <a:r>
              <a:rPr lang="it-IT" sz="2400" dirty="0" err="1"/>
              <a:t>see</a:t>
            </a:r>
            <a:r>
              <a:rPr lang="it-IT" sz="2400" dirty="0"/>
              <a:t> </a:t>
            </a:r>
            <a:r>
              <a:rPr lang="it-IT" sz="2400" dirty="0" err="1">
                <a:highlight>
                  <a:srgbClr val="FFFF00"/>
                </a:highlight>
              </a:rPr>
              <a:t>Milvi’a</a:t>
            </a:r>
            <a:r>
              <a:rPr lang="it-IT" sz="2400" dirty="0">
                <a:highlight>
                  <a:srgbClr val="FFFF00"/>
                </a:highlight>
              </a:rPr>
              <a:t> talk </a:t>
            </a:r>
            <a:r>
              <a:rPr lang="it-IT" sz="2400" dirty="0"/>
              <a:t>, </a:t>
            </a:r>
            <a:r>
              <a:rPr lang="it-IT" sz="2400" dirty="0" err="1">
                <a:solidFill>
                  <a:srgbClr val="FF0000"/>
                </a:solidFill>
              </a:rPr>
              <a:t>Variably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Scaled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Discontinuous</a:t>
            </a:r>
            <a:r>
              <a:rPr lang="it-IT" sz="2400" dirty="0">
                <a:solidFill>
                  <a:srgbClr val="FF0000"/>
                </a:solidFill>
              </a:rPr>
              <a:t> Kernels </a:t>
            </a:r>
            <a:r>
              <a:rPr lang="it-IT" sz="2400" dirty="0"/>
              <a:t>[</a:t>
            </a:r>
            <a:r>
              <a:rPr lang="it-IT" sz="2400" b="1" dirty="0" err="1">
                <a:solidFill>
                  <a:srgbClr val="4038E0"/>
                </a:solidFill>
              </a:rPr>
              <a:t>DeM</a:t>
            </a:r>
            <a:r>
              <a:rPr lang="it-IT" sz="2400" dirty="0"/>
              <a:t> et al. 2020]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2" dur="5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0093240-0805-67E5-0AA4-FFF0C947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23" y="3652406"/>
            <a:ext cx="10087684" cy="143124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BE7B1C-35FA-BE34-2BDB-0145CC5DFE8B}"/>
              </a:ext>
            </a:extLst>
          </p:cNvPr>
          <p:cNvSpPr txBox="1"/>
          <p:nvPr/>
        </p:nvSpPr>
        <p:spPr>
          <a:xfrm>
            <a:off x="2006221" y="928048"/>
            <a:ext cx="952613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800" dirty="0" err="1">
                <a:solidFill>
                  <a:srgbClr val="FF0000"/>
                </a:solidFill>
              </a:rPr>
              <a:t>eigen-rational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interpolant</a:t>
            </a:r>
            <a:r>
              <a:rPr lang="it-IT" sz="2400" dirty="0"/>
              <a:t> [</a:t>
            </a:r>
            <a:r>
              <a:rPr lang="it-IT" sz="2400" dirty="0" err="1"/>
              <a:t>Buhmann,</a:t>
            </a:r>
            <a:r>
              <a:rPr lang="it-IT" sz="2400" dirty="0" err="1">
                <a:solidFill>
                  <a:srgbClr val="4D36F6"/>
                </a:solidFill>
              </a:rPr>
              <a:t>DeM</a:t>
            </a:r>
            <a:r>
              <a:rPr lang="it-IT" sz="2400" dirty="0"/>
              <a:t>, </a:t>
            </a:r>
            <a:r>
              <a:rPr lang="it-IT" sz="2400" dirty="0" err="1"/>
              <a:t>Perracchione</a:t>
            </a:r>
            <a:r>
              <a:rPr lang="it-IT" sz="2400" dirty="0"/>
              <a:t> 2019]</a:t>
            </a:r>
          </a:p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defined</a:t>
            </a:r>
            <a:r>
              <a:rPr lang="it-IT" sz="2400" dirty="0"/>
              <a:t> for </a:t>
            </a:r>
            <a:r>
              <a:rPr lang="it-IT" sz="2400" dirty="0" err="1"/>
              <a:t>function</a:t>
            </a:r>
            <a:r>
              <a:rPr lang="it-IT" sz="2400" dirty="0"/>
              <a:t> </a:t>
            </a:r>
            <a:r>
              <a:rPr lang="it-IT" sz="2400" dirty="0" err="1"/>
              <a:t>values</a:t>
            </a:r>
            <a:r>
              <a:rPr lang="it-IT" sz="2400" dirty="0"/>
              <a:t>                                     </a:t>
            </a:r>
          </a:p>
          <a:p>
            <a:endParaRPr lang="it-IT" sz="2400" dirty="0"/>
          </a:p>
          <a:p>
            <a:r>
              <a:rPr lang="it-IT" sz="2400" dirty="0" err="1"/>
              <a:t>Provided</a:t>
            </a:r>
            <a:r>
              <a:rPr lang="it-IT" sz="2400" dirty="0"/>
              <a:t>                            </a:t>
            </a:r>
            <a:r>
              <a:rPr lang="it-IT" sz="2400" dirty="0" err="1"/>
              <a:t>we</a:t>
            </a:r>
            <a:r>
              <a:rPr lang="it-IT" sz="2400" dirty="0"/>
              <a:t> compute          in the standard way </a:t>
            </a:r>
            <a:r>
              <a:rPr lang="it-IT" sz="2400" dirty="0" err="1"/>
              <a:t>asking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interpolates</a:t>
            </a:r>
            <a:endParaRPr lang="it-IT" sz="2400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6A02D2-ACD2-C6E4-295F-84D3527283F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05265" y="1469070"/>
            <a:ext cx="2115403" cy="3740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D4273C-D2FE-905F-8BC2-D3CADA6999A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550996" y="2158465"/>
            <a:ext cx="1299041" cy="3351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C5E712C-1182-70E8-EF31-B12003EE4BB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949382" y="2541692"/>
            <a:ext cx="3256538" cy="5318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232083-ACE6-3CBA-7EE1-552017E6723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837529" y="2069179"/>
            <a:ext cx="368392" cy="335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4A58625-C684-83B3-4583-4ABC19D26231}"/>
                  </a:ext>
                </a:extLst>
              </p:cNvPr>
              <p:cNvSpPr txBox="1"/>
              <p:nvPr/>
            </p:nvSpPr>
            <p:spPr>
              <a:xfrm>
                <a:off x="1755228" y="5388931"/>
                <a:ext cx="959387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The kernels K </a:t>
                </a:r>
                <a:r>
                  <a:rPr lang="it-IT" sz="2800" dirty="0" err="1"/>
                  <a:t>is</a:t>
                </a:r>
                <a:r>
                  <a:rPr lang="it-IT" sz="2800" dirty="0"/>
                  <a:t> CPD, </a:t>
                </a:r>
                <a:r>
                  <a:rPr lang="it-IT" sz="2800" dirty="0" err="1"/>
                  <a:t>while</a:t>
                </a:r>
                <a:r>
                  <a:rPr lang="it-IT" sz="2800" dirty="0"/>
                  <a:t>       </a:t>
                </a:r>
                <a:r>
                  <a:rPr lang="it-IT" sz="2800" dirty="0" err="1"/>
                  <a:t>is</a:t>
                </a:r>
                <a:r>
                  <a:rPr lang="it-IT" sz="2800" dirty="0"/>
                  <a:t> the </a:t>
                </a:r>
                <a:r>
                  <a:rPr lang="it-IT" sz="2800" dirty="0" err="1"/>
                  <a:t>associated</a:t>
                </a:r>
                <a:r>
                  <a:rPr lang="it-IT" sz="2800" dirty="0"/>
                  <a:t> SPD   </a:t>
                </a:r>
                <a14:m>
                  <m:oMath xmlns:m="http://schemas.openxmlformats.org/officeDocument/2006/math">
                    <m:r>
                      <a:rPr lang="it-IT" sz="28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it-IT" sz="2800" dirty="0"/>
              </a:p>
              <a:p>
                <a:r>
                  <a:rPr lang="it-IT" sz="2800" dirty="0" err="1"/>
                  <a:t>It</a:t>
                </a:r>
                <a:r>
                  <a:rPr lang="it-IT" sz="2800" dirty="0"/>
                  <a:t> </a:t>
                </a:r>
                <a:r>
                  <a:rPr lang="it-IT" sz="2800" dirty="0" err="1"/>
                  <a:t>is</a:t>
                </a:r>
                <a:r>
                  <a:rPr lang="it-IT" sz="2800" dirty="0"/>
                  <a:t> a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rational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function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interpolant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whose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coefficients</a:t>
                </a:r>
                <a:r>
                  <a:rPr lang="it-IT" sz="2800" dirty="0">
                    <a:solidFill>
                      <a:srgbClr val="FF0000"/>
                    </a:solidFill>
                  </a:rPr>
                  <a:t> are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obtained</a:t>
                </a:r>
                <a:r>
                  <a:rPr lang="it-IT" sz="2800" dirty="0">
                    <a:solidFill>
                      <a:srgbClr val="FF0000"/>
                    </a:solidFill>
                  </a:rPr>
                  <a:t> from an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eigenvalue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problem</a:t>
                </a:r>
                <a:r>
                  <a:rPr lang="it-IT" sz="2800" dirty="0">
                    <a:solidFill>
                      <a:srgbClr val="FF0000"/>
                    </a:solidFill>
                  </a:rPr>
                  <a:t> [</a:t>
                </a:r>
                <a:r>
                  <a:rPr lang="it-IT" sz="2800" dirty="0" err="1"/>
                  <a:t>Jacobsson</a:t>
                </a:r>
                <a:r>
                  <a:rPr lang="it-IT" sz="2800" dirty="0"/>
                  <a:t> et al. 2009</a:t>
                </a:r>
                <a:r>
                  <a:rPr lang="it-IT" sz="2800" dirty="0">
                    <a:solidFill>
                      <a:srgbClr val="FF000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4A58625-C684-83B3-4583-4ABC19D26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228" y="5388931"/>
                <a:ext cx="9593879" cy="1384995"/>
              </a:xfrm>
              <a:prstGeom prst="rect">
                <a:avLst/>
              </a:prstGeom>
              <a:blipFill>
                <a:blip r:embed="rId7"/>
                <a:stretch>
                  <a:fillRect l="-1323" t="-4545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3AF99D95-C998-9DA7-6400-ECFE819AD595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758884" y="5388931"/>
            <a:ext cx="368489" cy="399491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61A340B-2F41-3BB8-6CC0-D2DACB44F234}"/>
              </a:ext>
            </a:extLst>
          </p:cNvPr>
          <p:cNvSpPr txBox="1"/>
          <p:nvPr/>
        </p:nvSpPr>
        <p:spPr>
          <a:xfrm>
            <a:off x="367861" y="84074"/>
            <a:ext cx="10689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highlight>
                  <a:srgbClr val="00FFFF"/>
                </a:highlight>
              </a:rPr>
              <a:t>Rational RBF idea </a:t>
            </a:r>
            <a:r>
              <a:rPr lang="it-IT" sz="2400" dirty="0" err="1">
                <a:highlight>
                  <a:srgbClr val="00FFFF"/>
                </a:highlight>
              </a:rPr>
              <a:t>started</a:t>
            </a:r>
            <a:r>
              <a:rPr lang="it-IT" sz="2400" dirty="0">
                <a:highlight>
                  <a:srgbClr val="00FFFF"/>
                </a:highlight>
              </a:rPr>
              <a:t> from the </a:t>
            </a:r>
            <a:r>
              <a:rPr lang="it-IT" sz="2400" b="1" i="1" dirty="0" err="1">
                <a:solidFill>
                  <a:srgbClr val="FF0000"/>
                </a:solidFill>
                <a:highlight>
                  <a:srgbClr val="00FFFF"/>
                </a:highlight>
                <a:latin typeface="Aptos Light" panose="020B0004020202020204" pitchFamily="34" charset="0"/>
              </a:rPr>
              <a:t>Rescaled</a:t>
            </a:r>
            <a:r>
              <a:rPr lang="it-IT" sz="2400" b="1" i="1" dirty="0">
                <a:solidFill>
                  <a:srgbClr val="FF0000"/>
                </a:solidFill>
                <a:highlight>
                  <a:srgbClr val="00FFFF"/>
                </a:highlight>
                <a:latin typeface="Aptos Light" panose="020B0004020202020204" pitchFamily="34" charset="0"/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  <a:highlight>
                  <a:srgbClr val="00FFFF"/>
                </a:highlight>
                <a:latin typeface="Aptos Light" panose="020B0004020202020204" pitchFamily="34" charset="0"/>
              </a:rPr>
              <a:t>Localized</a:t>
            </a:r>
            <a:r>
              <a:rPr lang="it-IT" sz="2400" b="1" i="1" dirty="0">
                <a:solidFill>
                  <a:srgbClr val="FF0000"/>
                </a:solidFill>
                <a:highlight>
                  <a:srgbClr val="00FFFF"/>
                </a:highlight>
                <a:latin typeface="Aptos Light" panose="020B0004020202020204" pitchFamily="34" charset="0"/>
              </a:rPr>
              <a:t> RBF </a:t>
            </a:r>
            <a:r>
              <a:rPr lang="it-IT" sz="2400" dirty="0">
                <a:highlight>
                  <a:srgbClr val="00FFFF"/>
                </a:highlight>
              </a:rPr>
              <a:t>by [</a:t>
            </a:r>
            <a:r>
              <a:rPr lang="it-IT" sz="2400" dirty="0" err="1">
                <a:highlight>
                  <a:srgbClr val="00FFFF"/>
                </a:highlight>
              </a:rPr>
              <a:t>Deparis</a:t>
            </a:r>
            <a:r>
              <a:rPr lang="it-IT" sz="2400" dirty="0">
                <a:highlight>
                  <a:srgbClr val="00FFFF"/>
                </a:highlight>
              </a:rPr>
              <a:t> et al. 2014], [</a:t>
            </a:r>
            <a:r>
              <a:rPr lang="it-IT" sz="2400" dirty="0" err="1">
                <a:solidFill>
                  <a:srgbClr val="4D36F6"/>
                </a:solidFill>
                <a:highlight>
                  <a:srgbClr val="00FFFF"/>
                </a:highlight>
              </a:rPr>
              <a:t>DeM</a:t>
            </a:r>
            <a:r>
              <a:rPr lang="it-IT" sz="2400" dirty="0">
                <a:highlight>
                  <a:srgbClr val="00FFFF"/>
                </a:highlight>
              </a:rPr>
              <a:t>, Idda, Santin 2017] [</a:t>
            </a:r>
            <a:r>
              <a:rPr lang="it-IT" sz="2400" dirty="0" err="1">
                <a:solidFill>
                  <a:srgbClr val="4D36F6"/>
                </a:solidFill>
                <a:highlight>
                  <a:srgbClr val="00FFFF"/>
                </a:highlight>
              </a:rPr>
              <a:t>DeM</a:t>
            </a:r>
            <a:r>
              <a:rPr lang="it-IT" sz="2400" dirty="0">
                <a:highlight>
                  <a:srgbClr val="00FFFF"/>
                </a:highlight>
              </a:rPr>
              <a:t>, </a:t>
            </a:r>
            <a:r>
              <a:rPr lang="it-IT" sz="2400" dirty="0" err="1">
                <a:highlight>
                  <a:srgbClr val="00FFFF"/>
                </a:highlight>
              </a:rPr>
              <a:t>Wendland</a:t>
            </a:r>
            <a:r>
              <a:rPr lang="it-IT" sz="2400" dirty="0">
                <a:highlight>
                  <a:srgbClr val="00FFFF"/>
                </a:highlight>
              </a:rPr>
              <a:t> 2020] </a:t>
            </a:r>
          </a:p>
        </p:txBody>
      </p:sp>
    </p:spTree>
    <p:extLst>
      <p:ext uri="{BB962C8B-B14F-4D97-AF65-F5344CB8AC3E}">
        <p14:creationId xmlns:p14="http://schemas.microsoft.com/office/powerpoint/2010/main" val="406239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468444F-A269-20D7-33C2-4A33A3E40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882" y="0"/>
            <a:ext cx="8565931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3CEDB01-AD76-C1A4-E818-5B7DF501A070}"/>
              </a:ext>
            </a:extLst>
          </p:cNvPr>
          <p:cNvSpPr txBox="1"/>
          <p:nvPr/>
        </p:nvSpPr>
        <p:spPr>
          <a:xfrm>
            <a:off x="9827172" y="1008993"/>
            <a:ext cx="161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EE73FD-8D6B-9172-BFFF-02C2BD253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030" y="3207802"/>
            <a:ext cx="4789170" cy="5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73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01FAC-1674-865D-B553-75147104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93478"/>
          </a:xfrm>
        </p:spPr>
        <p:txBody>
          <a:bodyPr>
            <a:normAutofit/>
          </a:bodyPr>
          <a:lstStyle/>
          <a:p>
            <a:pPr algn="ctr"/>
            <a:r>
              <a:rPr lang="it-IT" sz="6600" dirty="0" err="1">
                <a:solidFill>
                  <a:srgbClr val="FF0000"/>
                </a:solidFill>
              </a:rPr>
              <a:t>Dedicated</a:t>
            </a:r>
            <a:r>
              <a:rPr lang="it-IT" sz="6600" dirty="0">
                <a:solidFill>
                  <a:srgbClr val="FF0000"/>
                </a:solidFill>
              </a:rPr>
              <a:t> to Robert </a:t>
            </a:r>
            <a:r>
              <a:rPr lang="it-IT" sz="6600" dirty="0" err="1">
                <a:solidFill>
                  <a:srgbClr val="FF0000"/>
                </a:solidFill>
              </a:rPr>
              <a:t>Schaback</a:t>
            </a:r>
            <a:r>
              <a:rPr lang="it-IT" sz="6600" dirty="0">
                <a:solidFill>
                  <a:srgbClr val="FF0000"/>
                </a:solidFill>
              </a:rPr>
              <a:t> on the </a:t>
            </a:r>
            <a:r>
              <a:rPr lang="it-IT" sz="6600" dirty="0" err="1">
                <a:solidFill>
                  <a:srgbClr val="FF0000"/>
                </a:solidFill>
              </a:rPr>
              <a:t>occasion</a:t>
            </a:r>
            <a:r>
              <a:rPr lang="it-IT" sz="6600" dirty="0">
                <a:solidFill>
                  <a:srgbClr val="FF0000"/>
                </a:solidFill>
              </a:rPr>
              <a:t> of </a:t>
            </a:r>
            <a:r>
              <a:rPr lang="it-IT" sz="6600" dirty="0" err="1">
                <a:solidFill>
                  <a:srgbClr val="FF0000"/>
                </a:solidFill>
              </a:rPr>
              <a:t>his</a:t>
            </a:r>
            <a:r>
              <a:rPr lang="it-IT" sz="6600" dirty="0">
                <a:solidFill>
                  <a:srgbClr val="FF0000"/>
                </a:solidFill>
              </a:rPr>
              <a:t> </a:t>
            </a:r>
            <a:br>
              <a:rPr lang="it-IT" sz="6600" dirty="0">
                <a:solidFill>
                  <a:srgbClr val="FF0000"/>
                </a:solidFill>
              </a:rPr>
            </a:br>
            <a:r>
              <a:rPr lang="it-IT" sz="6600" dirty="0">
                <a:solidFill>
                  <a:srgbClr val="FF0000"/>
                </a:solidFill>
              </a:rPr>
              <a:t>80th </a:t>
            </a:r>
            <a:r>
              <a:rPr lang="it-IT" sz="6600" dirty="0" err="1">
                <a:solidFill>
                  <a:srgbClr val="FF0000"/>
                </a:solidFill>
              </a:rPr>
              <a:t>birthday</a:t>
            </a:r>
            <a:br>
              <a:rPr lang="it-IT" dirty="0"/>
            </a:br>
            <a:endParaRPr lang="it-IT" dirty="0"/>
          </a:p>
        </p:txBody>
      </p:sp>
      <p:pic>
        <p:nvPicPr>
          <p:cNvPr id="2050" name="Picture 2" descr="Homepage of Robert Schaback">
            <a:extLst>
              <a:ext uri="{FF2B5EF4-FFF2-40B4-BE49-F238E27FC236}">
                <a16:creationId xmlns:a16="http://schemas.microsoft.com/office/drawing/2014/main" id="{896DAAC3-08F6-7FFC-3EA4-4F169BF7D9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54" y="3717303"/>
            <a:ext cx="3534769" cy="29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vestiti, persona, uomo, calzature&#10;&#10;Il contenuto generato dall'IA potrebbe non essere corretto.">
            <a:extLst>
              <a:ext uri="{FF2B5EF4-FFF2-40B4-BE49-F238E27FC236}">
                <a16:creationId xmlns:a16="http://schemas.microsoft.com/office/drawing/2014/main" id="{2217E02E-DD3A-0413-45A6-3E098386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0" y="766907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9813C67-C167-BA8D-1579-D31C880B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-34788"/>
            <a:ext cx="6866965" cy="22843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7BA5BE-553B-560D-0E9D-3EB5FF8575C9}"/>
              </a:ext>
            </a:extLst>
          </p:cNvPr>
          <p:cNvSpPr txBox="1"/>
          <p:nvPr/>
        </p:nvSpPr>
        <p:spPr>
          <a:xfrm>
            <a:off x="0" y="240797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err="1">
                <a:latin typeface="Aptos Narrow" panose="020B0004020202020204" pitchFamily="34" charset="0"/>
              </a:rPr>
              <a:t>We</a:t>
            </a:r>
            <a:r>
              <a:rPr lang="it-IT" sz="2000" i="1" dirty="0">
                <a:latin typeface="Aptos Narrow" panose="020B0004020202020204" pitchFamily="34" charset="0"/>
              </a:rPr>
              <a:t> </a:t>
            </a:r>
            <a:r>
              <a:rPr lang="it-IT" sz="2000" i="1" dirty="0" err="1">
                <a:latin typeface="Aptos Narrow" panose="020B0004020202020204" pitchFamily="34" charset="0"/>
              </a:rPr>
              <a:t>discussed</a:t>
            </a:r>
            <a:r>
              <a:rPr lang="it-IT" sz="2000" i="1" dirty="0">
                <a:latin typeface="Aptos Narrow" panose="020B0004020202020204" pitchFamily="34" charset="0"/>
              </a:rPr>
              <a:t> the </a:t>
            </a:r>
            <a:r>
              <a:rPr lang="it-IT" sz="2000" i="1" dirty="0" err="1">
                <a:latin typeface="Aptos Narrow" panose="020B0004020202020204" pitchFamily="34" charset="0"/>
              </a:rPr>
              <a:t>convergence</a:t>
            </a:r>
            <a:r>
              <a:rPr lang="it-IT" sz="2000" i="1" dirty="0">
                <a:latin typeface="Aptos Narrow" panose="020B0004020202020204" pitchFamily="34" charset="0"/>
              </a:rPr>
              <a:t> of the RL-RBF [</a:t>
            </a:r>
            <a:r>
              <a:rPr lang="it-IT" sz="2000" i="1" dirty="0" err="1">
                <a:latin typeface="Aptos Narrow" panose="020B0004020202020204" pitchFamily="34" charset="0"/>
              </a:rPr>
              <a:t>Deparis</a:t>
            </a:r>
            <a:r>
              <a:rPr lang="it-IT" sz="2000" i="1" dirty="0">
                <a:latin typeface="Aptos Narrow" panose="020B0004020202020204" pitchFamily="34" charset="0"/>
              </a:rPr>
              <a:t> et al. 2014] in the case of </a:t>
            </a:r>
            <a:r>
              <a:rPr lang="it-IT" sz="2000" i="1" dirty="0">
                <a:solidFill>
                  <a:srgbClr val="FF0000"/>
                </a:solidFill>
                <a:latin typeface="Aptos Narrow" panose="020B0004020202020204" pitchFamily="34" charset="0"/>
              </a:rPr>
              <a:t>quasi-</a:t>
            </a:r>
            <a:r>
              <a:rPr lang="it-IT" sz="2000" i="1" dirty="0" err="1">
                <a:solidFill>
                  <a:srgbClr val="FF0000"/>
                </a:solidFill>
                <a:latin typeface="Aptos Narrow" panose="020B0004020202020204" pitchFamily="34" charset="0"/>
              </a:rPr>
              <a:t>uniform</a:t>
            </a:r>
            <a:r>
              <a:rPr lang="it-IT" sz="2000" i="1" dirty="0">
                <a:latin typeface="Aptos Narrow" panose="020B0004020202020204" pitchFamily="34" charset="0"/>
              </a:rPr>
              <a:t> and </a:t>
            </a:r>
            <a:r>
              <a:rPr lang="it-IT" sz="2000" i="1" dirty="0" err="1">
                <a:solidFill>
                  <a:srgbClr val="FF0000"/>
                </a:solidFill>
                <a:latin typeface="Aptos Narrow" panose="020B0004020202020204" pitchFamily="34" charset="0"/>
              </a:rPr>
              <a:t>stationary</a:t>
            </a:r>
            <a:r>
              <a:rPr lang="it-IT" sz="2000" i="1" dirty="0">
                <a:solidFill>
                  <a:srgbClr val="FF0000"/>
                </a:solidFill>
                <a:latin typeface="Aptos Narrow" panose="020B0004020202020204" pitchFamily="34" charset="0"/>
              </a:rPr>
              <a:t> scaling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CBBE5B-A934-4DD4-7A26-B8B91FA3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573" y="2924563"/>
            <a:ext cx="4064903" cy="9347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8DA9E4E-2614-ED1F-1728-1C8A4D540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476" y="2914393"/>
            <a:ext cx="4064903" cy="9449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ECBA52C-D5F8-CBBC-C8EC-2D6DAD9F5C6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2984" y="4229037"/>
            <a:ext cx="11486031" cy="4001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717CB89-D531-E522-D1A3-7CFAF6124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572" y="4578630"/>
            <a:ext cx="8272675" cy="16142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A10E036-B880-7539-A631-E4FFA4B1465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374563" y="6296483"/>
            <a:ext cx="5505413" cy="5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28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83D8E9B-F8F4-2336-3BC1-89D49144F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6239"/>
            <a:ext cx="7772400" cy="6765521"/>
          </a:xfrm>
          <a:prstGeom prst="rect">
            <a:avLst/>
          </a:prstGeom>
        </p:spPr>
      </p:pic>
      <p:sp>
        <p:nvSpPr>
          <p:cNvPr id="8" name="Freccia destra 7">
            <a:extLst>
              <a:ext uri="{FF2B5EF4-FFF2-40B4-BE49-F238E27FC236}">
                <a16:creationId xmlns:a16="http://schemas.microsoft.com/office/drawing/2014/main" id="{A1BEE39F-64DD-4D65-998B-B618E1E9EEF2}"/>
              </a:ext>
            </a:extLst>
          </p:cNvPr>
          <p:cNvSpPr/>
          <p:nvPr/>
        </p:nvSpPr>
        <p:spPr>
          <a:xfrm>
            <a:off x="452718" y="2312894"/>
            <a:ext cx="1757082" cy="323267"/>
          </a:xfrm>
          <a:prstGeom prst="rightArrow">
            <a:avLst>
              <a:gd name="adj1" fmla="val 50000"/>
              <a:gd name="adj2" fmla="val 3336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0A36EE0-73D5-03C6-93B4-1C44A8F31BA0}"/>
              </a:ext>
            </a:extLst>
          </p:cNvPr>
          <p:cNvSpPr/>
          <p:nvPr/>
        </p:nvSpPr>
        <p:spPr>
          <a:xfrm>
            <a:off x="3200400" y="2312894"/>
            <a:ext cx="5314950" cy="3232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0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>
            <a:extLst>
              <a:ext uri="{FF2B5EF4-FFF2-40B4-BE49-F238E27FC236}">
                <a16:creationId xmlns:a16="http://schemas.microsoft.com/office/drawing/2014/main" id="{60E2DA06-B299-E1C4-4757-399CF95E2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5888"/>
            <a:ext cx="9852025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A25E55B2-0B3F-4C66-5724-7BF1F584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7900"/>
            <a:ext cx="3360738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99314B4E-6360-7FCA-7E5E-9BC58913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979488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462A65CA-331A-4121-229F-71E93E81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4C1121A3-A0B9-E6F4-C538-0CFDB0375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4645163A-B31C-87B3-6EA3-7D25CB9BB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977900"/>
            <a:ext cx="3360738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C513BBFC-B3A6-974C-DD33-A49E234D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8EABBF32-0515-2F43-38AF-06B58D41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1" name="Picture 9">
            <a:extLst>
              <a:ext uri="{FF2B5EF4-FFF2-40B4-BE49-F238E27FC236}">
                <a16:creationId xmlns:a16="http://schemas.microsoft.com/office/drawing/2014/main" id="{8DD8EACD-1C85-6F53-7C27-242EB7E8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2" name="Picture 10">
            <a:extLst>
              <a:ext uri="{FF2B5EF4-FFF2-40B4-BE49-F238E27FC236}">
                <a16:creationId xmlns:a16="http://schemas.microsoft.com/office/drawing/2014/main" id="{205D37FE-5E60-5C26-F651-0E735A7F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3" name="Picture 11">
            <a:extLst>
              <a:ext uri="{FF2B5EF4-FFF2-40B4-BE49-F238E27FC236}">
                <a16:creationId xmlns:a16="http://schemas.microsoft.com/office/drawing/2014/main" id="{97FAEC3B-B19E-5272-71E0-C58F89CE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313238"/>
            <a:ext cx="10377488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4" name="Picture 12">
            <a:extLst>
              <a:ext uri="{FF2B5EF4-FFF2-40B4-BE49-F238E27FC236}">
                <a16:creationId xmlns:a16="http://schemas.microsoft.com/office/drawing/2014/main" id="{A7A2F07D-D5C9-DEBB-DD29-30C1FE55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844925"/>
            <a:ext cx="6043612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5" name="Picture 13">
            <a:extLst>
              <a:ext uri="{FF2B5EF4-FFF2-40B4-BE49-F238E27FC236}">
                <a16:creationId xmlns:a16="http://schemas.microsoft.com/office/drawing/2014/main" id="{E01689FF-7C13-4860-A09E-07E0B95F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4283075"/>
            <a:ext cx="74549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6" name="Picture 14">
            <a:extLst>
              <a:ext uri="{FF2B5EF4-FFF2-40B4-BE49-F238E27FC236}">
                <a16:creationId xmlns:a16="http://schemas.microsoft.com/office/drawing/2014/main" id="{1014310C-8205-37FD-00AD-9D5363EAD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725988"/>
            <a:ext cx="773906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7" name="AutoShape 15">
            <a:extLst>
              <a:ext uri="{FF2B5EF4-FFF2-40B4-BE49-F238E27FC236}">
                <a16:creationId xmlns:a16="http://schemas.microsoft.com/office/drawing/2014/main" id="{73BD8F75-3667-BE3D-BE86-588AC811E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006600"/>
            <a:ext cx="1519238" cy="323850"/>
          </a:xfrm>
          <a:custGeom>
            <a:avLst/>
            <a:gdLst>
              <a:gd name="T0" fmla="*/ 1519238 w 1519238"/>
              <a:gd name="T1" fmla="*/ 161925 h 323850"/>
              <a:gd name="T2" fmla="*/ 759619 w 1519238"/>
              <a:gd name="T3" fmla="*/ 323850 h 323850"/>
              <a:gd name="T4" fmla="*/ 0 w 1519238"/>
              <a:gd name="T5" fmla="*/ 161925 h 323850"/>
              <a:gd name="T6" fmla="*/ 759619 w 1519238"/>
              <a:gd name="T7" fmla="*/ 0 h 323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19238"/>
              <a:gd name="T13" fmla="*/ 0 h 323850"/>
              <a:gd name="T14" fmla="*/ 1519238 w 1519238"/>
              <a:gd name="T15" fmla="*/ 323850 h 323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9238" h="323850">
                <a:moveTo>
                  <a:pt x="0" y="451"/>
                </a:moveTo>
                <a:lnTo>
                  <a:pt x="2848" y="0"/>
                </a:lnTo>
                <a:lnTo>
                  <a:pt x="2848" y="925"/>
                </a:lnTo>
                <a:lnTo>
                  <a:pt x="4223" y="925"/>
                </a:lnTo>
                <a:lnTo>
                  <a:pt x="4223" y="-23"/>
                </a:lnTo>
                <a:lnTo>
                  <a:pt x="2848" y="-23"/>
                </a:lnTo>
                <a:lnTo>
                  <a:pt x="2848" y="901"/>
                </a:lnTo>
                <a:lnTo>
                  <a:pt x="0" y="451"/>
                </a:lnTo>
                <a:close/>
              </a:path>
            </a:pathLst>
          </a:custGeom>
          <a:solidFill>
            <a:srgbClr val="4472C4"/>
          </a:solidFill>
          <a:ln w="2556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8928" name="Picture 16">
            <a:extLst>
              <a:ext uri="{FF2B5EF4-FFF2-40B4-BE49-F238E27FC236}">
                <a16:creationId xmlns:a16="http://schemas.microsoft.com/office/drawing/2014/main" id="{A3BC73A5-23D9-4D5B-2A01-9A76A152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1643063"/>
            <a:ext cx="5183188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70" name="Text Box 17">
            <a:extLst>
              <a:ext uri="{FF2B5EF4-FFF2-40B4-BE49-F238E27FC236}">
                <a16:creationId xmlns:a16="http://schemas.microsoft.com/office/drawing/2014/main" id="{04073452-96B0-9531-13C1-32F21FB6D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215900"/>
            <a:ext cx="9213850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4116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it-IT" altLang="it-IT" sz="4400" i="1">
                <a:solidFill>
                  <a:srgbClr val="FF0000"/>
                </a:solidFill>
                <a:latin typeface="Times New Roman" panose="02020603050405020304" pitchFamily="18" charset="0"/>
              </a:rPr>
              <a:t>From kernel-based interpolation to VSK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007 -2.96296E-006 L -6.25E-007 0.15556">
                                      <p:cBhvr additive="repl">
                                        <p:cTn id="9" dur="2000" fill="hold"/>
                                        <p:tgtEl>
                                          <p:spTgt spid="3892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6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8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9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7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0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3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9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72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7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85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9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3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0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>
            <a:extLst>
              <a:ext uri="{FF2B5EF4-FFF2-40B4-BE49-F238E27FC236}">
                <a16:creationId xmlns:a16="http://schemas.microsoft.com/office/drawing/2014/main" id="{60F87416-1C3C-2F8D-0BA1-8CCC0D62E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194010"/>
            <a:ext cx="9963472" cy="1028477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7672" rIns="90000" bIns="45000" anchorCtr="1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eaLnBrk="1">
              <a:spcBef>
                <a:spcPct val="0"/>
              </a:spcBef>
            </a:pPr>
            <a:r>
              <a:rPr lang="it-IT" altLang="it-IT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Variably</a:t>
            </a:r>
            <a:r>
              <a:rPr lang="it-IT" altLang="it-IT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Scaled</a:t>
            </a:r>
            <a:r>
              <a:rPr lang="it-IT" altLang="it-IT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48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Kernels</a:t>
            </a:r>
            <a:r>
              <a:rPr lang="it-IT" altLang="it-IT" sz="4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(VSK)</a:t>
            </a: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12153BC9-8E94-8AC2-0C38-795F3E0B6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1949450"/>
            <a:ext cx="41338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76804" name="Picture 3">
            <a:extLst>
              <a:ext uri="{FF2B5EF4-FFF2-40B4-BE49-F238E27FC236}">
                <a16:creationId xmlns:a16="http://schemas.microsoft.com/office/drawing/2014/main" id="{55B0F696-A112-AC62-5776-7816343F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98" y="1539702"/>
            <a:ext cx="10467528" cy="239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959CD3BC-D8DD-BCDB-915B-8AC28F48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13" y="4046947"/>
            <a:ext cx="10437813" cy="124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3AECE3-45E9-435F-A48A-8AC784793D07}"/>
              </a:ext>
            </a:extLst>
          </p:cNvPr>
          <p:cNvSpPr txBox="1"/>
          <p:nvPr/>
        </p:nvSpPr>
        <p:spPr>
          <a:xfrm>
            <a:off x="1843454" y="5841830"/>
            <a:ext cx="996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In machine learning, for SVM, this </a:t>
            </a:r>
            <a:r>
              <a:rPr lang="it-IT" sz="2400" dirty="0" err="1">
                <a:solidFill>
                  <a:srgbClr val="FF0000"/>
                </a:solidFill>
              </a:rPr>
              <a:t>is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equivalent</a:t>
            </a:r>
            <a:r>
              <a:rPr lang="it-IT" sz="2400" dirty="0">
                <a:solidFill>
                  <a:srgbClr val="FF0000"/>
                </a:solidFill>
              </a:rPr>
              <a:t> to the </a:t>
            </a:r>
            <a:r>
              <a:rPr lang="it-IT" sz="2400" b="1" dirty="0">
                <a:solidFill>
                  <a:srgbClr val="4038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kernel trick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24CFD48-B898-4C7C-847F-C6CE06E8B66E}"/>
              </a:ext>
            </a:extLst>
          </p:cNvPr>
          <p:cNvSpPr/>
          <p:nvPr/>
        </p:nvSpPr>
        <p:spPr>
          <a:xfrm>
            <a:off x="874016" y="5928646"/>
            <a:ext cx="93610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E94951C-AFEB-4886-90BE-431AA5779134}"/>
              </a:ext>
            </a:extLst>
          </p:cNvPr>
          <p:cNvSpPr/>
          <p:nvPr/>
        </p:nvSpPr>
        <p:spPr>
          <a:xfrm>
            <a:off x="2279576" y="5373216"/>
            <a:ext cx="7128792" cy="13681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8850" name="Picture 1">
            <a:extLst>
              <a:ext uri="{FF2B5EF4-FFF2-40B4-BE49-F238E27FC236}">
                <a16:creationId xmlns:a16="http://schemas.microsoft.com/office/drawing/2014/main" id="{C07348E6-2A54-9F50-098C-388CFE2BB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275"/>
            <a:ext cx="478155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1" name="Picture 2">
            <a:extLst>
              <a:ext uri="{FF2B5EF4-FFF2-40B4-BE49-F238E27FC236}">
                <a16:creationId xmlns:a16="http://schemas.microsoft.com/office/drawing/2014/main" id="{C1A2431E-6202-D855-D885-F45CDD99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54" y="953472"/>
            <a:ext cx="5080617" cy="3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679467BD-0CB3-8A58-A6FD-A2F1B0CE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599960"/>
            <a:ext cx="10172562" cy="66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id="{6043D375-A7B8-CCB5-9F1D-D5CBE122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2805912"/>
            <a:ext cx="2674938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5">
            <a:extLst>
              <a:ext uri="{FF2B5EF4-FFF2-40B4-BE49-F238E27FC236}">
                <a16:creationId xmlns:a16="http://schemas.microsoft.com/office/drawing/2014/main" id="{45A59105-28FC-BE8D-C88D-21E1B45B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805912"/>
            <a:ext cx="266065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AutoShape 6">
            <a:extLst>
              <a:ext uri="{FF2B5EF4-FFF2-40B4-BE49-F238E27FC236}">
                <a16:creationId xmlns:a16="http://schemas.microsoft.com/office/drawing/2014/main" id="{26AAFDF3-B47A-8457-4C31-92162DAEC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4221163"/>
            <a:ext cx="925512" cy="414337"/>
          </a:xfrm>
          <a:custGeom>
            <a:avLst/>
            <a:gdLst>
              <a:gd name="T0" fmla="*/ 925512 w 925512"/>
              <a:gd name="T1" fmla="*/ 207169 h 414337"/>
              <a:gd name="T2" fmla="*/ 462756 w 925512"/>
              <a:gd name="T3" fmla="*/ 414337 h 414337"/>
              <a:gd name="T4" fmla="*/ 0 w 925512"/>
              <a:gd name="T5" fmla="*/ 207169 h 414337"/>
              <a:gd name="T6" fmla="*/ 462756 w 925512"/>
              <a:gd name="T7" fmla="*/ 0 h 41433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925512"/>
              <a:gd name="T13" fmla="*/ 0 h 414337"/>
              <a:gd name="T14" fmla="*/ 925512 w 925512"/>
              <a:gd name="T15" fmla="*/ 414337 h 4143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5512" h="414337">
                <a:moveTo>
                  <a:pt x="0" y="1181"/>
                </a:moveTo>
                <a:lnTo>
                  <a:pt x="1756" y="1181"/>
                </a:lnTo>
                <a:lnTo>
                  <a:pt x="1756" y="0"/>
                </a:lnTo>
                <a:lnTo>
                  <a:pt x="2570" y="576"/>
                </a:lnTo>
                <a:lnTo>
                  <a:pt x="1756" y="1151"/>
                </a:lnTo>
                <a:lnTo>
                  <a:pt x="1756" y="-29"/>
                </a:lnTo>
                <a:lnTo>
                  <a:pt x="0" y="-29"/>
                </a:lnTo>
                <a:lnTo>
                  <a:pt x="0" y="1181"/>
                </a:lnTo>
                <a:close/>
              </a:path>
            </a:pathLst>
          </a:custGeom>
          <a:solidFill>
            <a:srgbClr val="4472C4"/>
          </a:solidFill>
          <a:ln w="2556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7F5910-D06D-48D1-A719-81C55980B100}"/>
              </a:ext>
            </a:extLst>
          </p:cNvPr>
          <p:cNvSpPr txBox="1"/>
          <p:nvPr/>
        </p:nvSpPr>
        <p:spPr>
          <a:xfrm>
            <a:off x="2423592" y="5504656"/>
            <a:ext cx="7053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38E0"/>
                </a:solidFill>
              </a:rPr>
              <a:t>S. De </a:t>
            </a:r>
            <a:r>
              <a:rPr lang="en-US" dirty="0" err="1">
                <a:solidFill>
                  <a:srgbClr val="4038E0"/>
                </a:solidFill>
              </a:rPr>
              <a:t>Marchi</a:t>
            </a:r>
            <a:r>
              <a:rPr lang="en-US" dirty="0"/>
              <a:t>, F. Marchetti and E. </a:t>
            </a:r>
            <a:r>
              <a:rPr lang="en-US" dirty="0" err="1"/>
              <a:t>Perracchione</a:t>
            </a:r>
            <a:endParaRPr lang="en-US" dirty="0">
              <a:hlinkClick r:id="rId8"/>
            </a:endParaRPr>
          </a:p>
          <a:p>
            <a:r>
              <a:rPr lang="en-US" dirty="0">
                <a:hlinkClick r:id="rId8"/>
              </a:rPr>
              <a:t>Jumping with Variably Scaled </a:t>
            </a:r>
            <a:r>
              <a:rPr lang="en-US" dirty="0" err="1">
                <a:hlinkClick r:id="rId8"/>
              </a:rPr>
              <a:t>Discontinuos</a:t>
            </a:r>
            <a:r>
              <a:rPr lang="en-US" dirty="0">
                <a:hlinkClick r:id="rId8"/>
              </a:rPr>
              <a:t> Kernels (VSDK)</a:t>
            </a:r>
            <a:br>
              <a:rPr lang="en-US" dirty="0"/>
            </a:br>
            <a:r>
              <a:rPr lang="en-US" dirty="0"/>
              <a:t>BIT Numerical Mathematics 60 (2020), pp. 441-463</a:t>
            </a:r>
            <a:endParaRPr lang="it-I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09F15DE8-48FC-58B3-8DF6-86AE0BB45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7900"/>
            <a:ext cx="3360738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C51EE4A8-85DC-4452-24C4-4F443242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979488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90EF60B8-14CE-FFCE-255B-7F298BF0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C393ACA5-E555-668D-F19D-CA712254D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9" name="Picture 5">
            <a:extLst>
              <a:ext uri="{FF2B5EF4-FFF2-40B4-BE49-F238E27FC236}">
                <a16:creationId xmlns:a16="http://schemas.microsoft.com/office/drawing/2014/main" id="{D8ADFCBD-E921-76A4-C22E-336FF6C3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977900"/>
            <a:ext cx="3360738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Picture 6">
            <a:extLst>
              <a:ext uri="{FF2B5EF4-FFF2-40B4-BE49-F238E27FC236}">
                <a16:creationId xmlns:a16="http://schemas.microsoft.com/office/drawing/2014/main" id="{69EFA392-96E6-3CC4-D82C-FE8E8C6D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1" name="Picture 7">
            <a:extLst>
              <a:ext uri="{FF2B5EF4-FFF2-40B4-BE49-F238E27FC236}">
                <a16:creationId xmlns:a16="http://schemas.microsoft.com/office/drawing/2014/main" id="{D7BB23FF-8566-033D-F1A1-548CE0A5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977900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2" name="Picture 8">
            <a:extLst>
              <a:ext uri="{FF2B5EF4-FFF2-40B4-BE49-F238E27FC236}">
                <a16:creationId xmlns:a16="http://schemas.microsoft.com/office/drawing/2014/main" id="{A5D46F62-C55A-3B71-C51F-1D73A9BB3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6313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3" name="Picture 9">
            <a:extLst>
              <a:ext uri="{FF2B5EF4-FFF2-40B4-BE49-F238E27FC236}">
                <a16:creationId xmlns:a16="http://schemas.microsoft.com/office/drawing/2014/main" id="{FB642C35-65D9-64F5-6B56-28D2EFF7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985838"/>
            <a:ext cx="3343275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4" name="Picture 10">
            <a:extLst>
              <a:ext uri="{FF2B5EF4-FFF2-40B4-BE49-F238E27FC236}">
                <a16:creationId xmlns:a16="http://schemas.microsoft.com/office/drawing/2014/main" id="{CF5F6B17-226C-3305-86FF-912FE045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313238"/>
            <a:ext cx="10447338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5" name="Picture 11">
            <a:extLst>
              <a:ext uri="{FF2B5EF4-FFF2-40B4-BE49-F238E27FC236}">
                <a16:creationId xmlns:a16="http://schemas.microsoft.com/office/drawing/2014/main" id="{5FCC93E6-D9DB-158A-FF50-DCBE3F7B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814763"/>
            <a:ext cx="71024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6" name="Picture 12">
            <a:extLst>
              <a:ext uri="{FF2B5EF4-FFF2-40B4-BE49-F238E27FC236}">
                <a16:creationId xmlns:a16="http://schemas.microsoft.com/office/drawing/2014/main" id="{F4ACCE89-FA58-D505-EEA3-DB57F43B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4265613"/>
            <a:ext cx="885666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7" name="Picture 13">
            <a:extLst>
              <a:ext uri="{FF2B5EF4-FFF2-40B4-BE49-F238E27FC236}">
                <a16:creationId xmlns:a16="http://schemas.microsoft.com/office/drawing/2014/main" id="{2DB84249-8FEC-6124-1C61-7E293CC5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725988"/>
            <a:ext cx="9142412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8" name="AutoShape 14">
            <a:extLst>
              <a:ext uri="{FF2B5EF4-FFF2-40B4-BE49-F238E27FC236}">
                <a16:creationId xmlns:a16="http://schemas.microsoft.com/office/drawing/2014/main" id="{4AF8DB48-564A-4741-ED91-4D88B941A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006600"/>
            <a:ext cx="1519238" cy="323850"/>
          </a:xfrm>
          <a:custGeom>
            <a:avLst/>
            <a:gdLst>
              <a:gd name="T0" fmla="*/ 1519238 w 1519238"/>
              <a:gd name="T1" fmla="*/ 161925 h 323850"/>
              <a:gd name="T2" fmla="*/ 759619 w 1519238"/>
              <a:gd name="T3" fmla="*/ 323850 h 323850"/>
              <a:gd name="T4" fmla="*/ 0 w 1519238"/>
              <a:gd name="T5" fmla="*/ 161925 h 323850"/>
              <a:gd name="T6" fmla="*/ 759619 w 1519238"/>
              <a:gd name="T7" fmla="*/ 0 h 3238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19238"/>
              <a:gd name="T13" fmla="*/ 0 h 323850"/>
              <a:gd name="T14" fmla="*/ 1519238 w 1519238"/>
              <a:gd name="T15" fmla="*/ 323850 h 3238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9238" h="323850">
                <a:moveTo>
                  <a:pt x="0" y="451"/>
                </a:moveTo>
                <a:lnTo>
                  <a:pt x="2848" y="0"/>
                </a:lnTo>
                <a:lnTo>
                  <a:pt x="2848" y="925"/>
                </a:lnTo>
                <a:lnTo>
                  <a:pt x="4223" y="925"/>
                </a:lnTo>
                <a:lnTo>
                  <a:pt x="4223" y="-23"/>
                </a:lnTo>
                <a:lnTo>
                  <a:pt x="2848" y="-23"/>
                </a:lnTo>
                <a:lnTo>
                  <a:pt x="2848" y="901"/>
                </a:lnTo>
                <a:lnTo>
                  <a:pt x="0" y="451"/>
                </a:lnTo>
                <a:close/>
              </a:path>
            </a:pathLst>
          </a:custGeom>
          <a:solidFill>
            <a:srgbClr val="4472C4"/>
          </a:solidFill>
          <a:ln w="2556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1999" name="Picture 15">
            <a:extLst>
              <a:ext uri="{FF2B5EF4-FFF2-40B4-BE49-F238E27FC236}">
                <a16:creationId xmlns:a16="http://schemas.microsoft.com/office/drawing/2014/main" id="{22590885-E56E-CCB4-E138-12C33BC8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1643063"/>
            <a:ext cx="50355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13" name="Text Box 16">
            <a:extLst>
              <a:ext uri="{FF2B5EF4-FFF2-40B4-BE49-F238E27FC236}">
                <a16:creationId xmlns:a16="http://schemas.microsoft.com/office/drawing/2014/main" id="{16210230-6DE1-8DB5-E878-62973F776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11113"/>
            <a:ext cx="11349038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4116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it-IT" altLang="it-IT" sz="4400" i="1">
                <a:solidFill>
                  <a:srgbClr val="FF0000"/>
                </a:solidFill>
                <a:latin typeface="Times New Roman" panose="02020603050405020304" pitchFamily="18" charset="0"/>
              </a:rPr>
              <a:t>Variably Scaled Discontinuous Kernels (VSDK)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006 -2.96296E-006 L 0.00039 0.13148">
                                      <p:cBhvr additive="repl">
                                        <p:cTn id="9" dur="2000" fill="hold"/>
                                        <p:tgtEl>
                                          <p:spTgt spid="4199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6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8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3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57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0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3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6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9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72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7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1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85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9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93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0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43FD5AF-A12B-4877-B8D6-7E0EF80400D5}"/>
              </a:ext>
            </a:extLst>
          </p:cNvPr>
          <p:cNvSpPr/>
          <p:nvPr/>
        </p:nvSpPr>
        <p:spPr>
          <a:xfrm>
            <a:off x="1846263" y="5554483"/>
            <a:ext cx="7994153" cy="120032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2946" name="Picture 1">
            <a:extLst>
              <a:ext uri="{FF2B5EF4-FFF2-40B4-BE49-F238E27FC236}">
                <a16:creationId xmlns:a16="http://schemas.microsoft.com/office/drawing/2014/main" id="{3D824E10-4134-CB4A-57C8-29ECFF74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3188"/>
            <a:ext cx="11256963" cy="68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7" name="Picture 2">
            <a:extLst>
              <a:ext uri="{FF2B5EF4-FFF2-40B4-BE49-F238E27FC236}">
                <a16:creationId xmlns:a16="http://schemas.microsoft.com/office/drawing/2014/main" id="{EAA46A0D-3686-BB4A-EBCE-3E35A5C1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3738772"/>
            <a:ext cx="4741863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8" name="Picture 3">
            <a:extLst>
              <a:ext uri="{FF2B5EF4-FFF2-40B4-BE49-F238E27FC236}">
                <a16:creationId xmlns:a16="http://schemas.microsoft.com/office/drawing/2014/main" id="{859DFCA8-D22C-0A58-BFBC-AC633C546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01" y="1188991"/>
            <a:ext cx="75247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9" name="AutoShape 4">
            <a:extLst>
              <a:ext uri="{FF2B5EF4-FFF2-40B4-BE49-F238E27FC236}">
                <a16:creationId xmlns:a16="http://schemas.microsoft.com/office/drawing/2014/main" id="{671F0AEE-BA47-0F73-072A-F30C374C80A2}"/>
              </a:ext>
            </a:extLst>
          </p:cNvPr>
          <p:cNvSpPr>
            <a:spLocks/>
          </p:cNvSpPr>
          <p:nvPr/>
        </p:nvSpPr>
        <p:spPr bwMode="auto">
          <a:xfrm flipH="1">
            <a:off x="1846263" y="2935288"/>
            <a:ext cx="1200150" cy="666750"/>
          </a:xfrm>
          <a:custGeom>
            <a:avLst/>
            <a:gdLst>
              <a:gd name="T0" fmla="*/ 1200150 w 1200150"/>
              <a:gd name="T1" fmla="*/ 333375 h 666750"/>
              <a:gd name="T2" fmla="*/ 600075 w 1200150"/>
              <a:gd name="T3" fmla="*/ 666750 h 666750"/>
              <a:gd name="T4" fmla="*/ 0 w 1200150"/>
              <a:gd name="T5" fmla="*/ 333375 h 666750"/>
              <a:gd name="T6" fmla="*/ 600075 w 1200150"/>
              <a:gd name="T7" fmla="*/ 0 h 66675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200150"/>
              <a:gd name="T13" fmla="*/ 0 h 666750"/>
              <a:gd name="T14" fmla="*/ 1200150 w 1200150"/>
              <a:gd name="T15" fmla="*/ 666750 h 6667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150" h="66675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 cap="flat">
            <a:solidFill>
              <a:srgbClr val="3F6EC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50" name="AutoShape 5">
            <a:extLst>
              <a:ext uri="{FF2B5EF4-FFF2-40B4-BE49-F238E27FC236}">
                <a16:creationId xmlns:a16="http://schemas.microsoft.com/office/drawing/2014/main" id="{0FF91812-80B5-9642-F550-C2AA7C76174C}"/>
              </a:ext>
            </a:extLst>
          </p:cNvPr>
          <p:cNvSpPr>
            <a:spLocks/>
          </p:cNvSpPr>
          <p:nvPr/>
        </p:nvSpPr>
        <p:spPr bwMode="auto">
          <a:xfrm flipH="1">
            <a:off x="5424488" y="3024188"/>
            <a:ext cx="1606550" cy="715962"/>
          </a:xfrm>
          <a:custGeom>
            <a:avLst/>
            <a:gdLst>
              <a:gd name="T0" fmla="*/ 1606550 w 1606550"/>
              <a:gd name="T1" fmla="*/ 357981 h 715962"/>
              <a:gd name="T2" fmla="*/ 803275 w 1606550"/>
              <a:gd name="T3" fmla="*/ 715962 h 715962"/>
              <a:gd name="T4" fmla="*/ 0 w 1606550"/>
              <a:gd name="T5" fmla="*/ 357981 h 715962"/>
              <a:gd name="T6" fmla="*/ 803275 w 1606550"/>
              <a:gd name="T7" fmla="*/ 0 h 71596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06550"/>
              <a:gd name="T13" fmla="*/ 0 h 715962"/>
              <a:gd name="T14" fmla="*/ 1606550 w 1606550"/>
              <a:gd name="T15" fmla="*/ 715962 h 7159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6550" h="715962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 cap="flat">
            <a:solidFill>
              <a:srgbClr val="3F6EC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952" name="Text Box 7">
            <a:extLst>
              <a:ext uri="{FF2B5EF4-FFF2-40B4-BE49-F238E27FC236}">
                <a16:creationId xmlns:a16="http://schemas.microsoft.com/office/drawing/2014/main" id="{A0242BCF-3567-C8B3-E75F-3EF2880F3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157497"/>
            <a:ext cx="6619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84116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it-IT" altLang="it-IT" sz="5400" b="1" i="1" dirty="0">
                <a:solidFill>
                  <a:srgbClr val="FF0000"/>
                </a:solidFill>
                <a:latin typeface="+mn-lt"/>
              </a:rPr>
              <a:t>Application of VSDK to MPI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632916-6CC5-48FD-BA5F-25B89860EC3B}"/>
              </a:ext>
            </a:extLst>
          </p:cNvPr>
          <p:cNvSpPr txBox="1"/>
          <p:nvPr/>
        </p:nvSpPr>
        <p:spPr>
          <a:xfrm>
            <a:off x="2105987" y="5554483"/>
            <a:ext cx="1708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4038E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De Marchi</a:t>
            </a:r>
            <a:r>
              <a:rPr lang="it-IT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it-IT" dirty="0"/>
              <a:t> W. Erb, F. Marchetti, E. </a:t>
            </a:r>
            <a:r>
              <a:rPr lang="it-IT" dirty="0" err="1"/>
              <a:t>Perracchione</a:t>
            </a:r>
            <a:r>
              <a:rPr lang="it-IT" dirty="0"/>
              <a:t> and M. Rossini.</a:t>
            </a:r>
            <a:r>
              <a:rPr lang="it-IT" dirty="0">
                <a:hlinkClick r:id="rId6"/>
              </a:rPr>
              <a:t> </a:t>
            </a:r>
          </a:p>
          <a:p>
            <a:r>
              <a:rPr lang="it-IT" dirty="0" err="1">
                <a:hlinkClick r:id="rId6"/>
              </a:rPr>
              <a:t>Shape-Driven</a:t>
            </a:r>
            <a:r>
              <a:rPr lang="it-IT" dirty="0">
                <a:hlinkClick r:id="rId6"/>
              </a:rPr>
              <a:t> </a:t>
            </a:r>
            <a:r>
              <a:rPr lang="it-IT" dirty="0" err="1">
                <a:hlinkClick r:id="rId6"/>
              </a:rPr>
              <a:t>Interpolation</a:t>
            </a:r>
            <a:r>
              <a:rPr lang="it-IT" dirty="0">
                <a:hlinkClick r:id="rId6"/>
              </a:rPr>
              <a:t> with </a:t>
            </a:r>
            <a:r>
              <a:rPr lang="it-IT" dirty="0" err="1">
                <a:hlinkClick r:id="rId6"/>
              </a:rPr>
              <a:t>Discontinuous</a:t>
            </a:r>
            <a:r>
              <a:rPr lang="it-IT" dirty="0">
                <a:hlinkClick r:id="rId6"/>
              </a:rPr>
              <a:t> </a:t>
            </a:r>
            <a:r>
              <a:rPr lang="it-IT" dirty="0" err="1">
                <a:hlinkClick r:id="rId6"/>
              </a:rPr>
              <a:t>Kernels</a:t>
            </a:r>
            <a:r>
              <a:rPr lang="it-IT" dirty="0">
                <a:hlinkClick r:id="rId6"/>
              </a:rPr>
              <a:t>: </a:t>
            </a:r>
            <a:r>
              <a:rPr lang="it-IT" dirty="0" err="1">
                <a:hlinkClick r:id="rId6"/>
              </a:rPr>
              <a:t>Error</a:t>
            </a:r>
            <a:r>
              <a:rPr lang="it-IT" dirty="0">
                <a:hlinkClick r:id="rId6"/>
              </a:rPr>
              <a:t> Analysis, </a:t>
            </a:r>
          </a:p>
          <a:p>
            <a:r>
              <a:rPr lang="it-IT" dirty="0">
                <a:hlinkClick r:id="rId6"/>
              </a:rPr>
              <a:t>Edge </a:t>
            </a:r>
            <a:r>
              <a:rPr lang="it-IT" dirty="0" err="1">
                <a:hlinkClick r:id="rId6"/>
              </a:rPr>
              <a:t>Extraction</a:t>
            </a:r>
            <a:r>
              <a:rPr lang="it-IT" dirty="0">
                <a:hlinkClick r:id="rId6"/>
              </a:rPr>
              <a:t> and Applications in MPI</a:t>
            </a:r>
            <a:br>
              <a:rPr lang="it-IT" dirty="0"/>
            </a:br>
            <a:r>
              <a:rPr lang="it-IT" dirty="0"/>
              <a:t>SIAM J. Sci. </a:t>
            </a:r>
            <a:r>
              <a:rPr lang="it-IT" dirty="0" err="1"/>
              <a:t>Comput</a:t>
            </a:r>
            <a:r>
              <a:rPr lang="it-IT" dirty="0"/>
              <a:t>. 42(2) (2020) pp. B472-B491,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4C5208-ABEE-4DFF-B088-A369BB33DAA2}"/>
              </a:ext>
            </a:extLst>
          </p:cNvPr>
          <p:cNvSpPr txBox="1"/>
          <p:nvPr/>
        </p:nvSpPr>
        <p:spPr>
          <a:xfrm>
            <a:off x="983432" y="3011823"/>
            <a:ext cx="8659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First Left: </a:t>
            </a:r>
            <a:r>
              <a:rPr lang="it-IT" dirty="0"/>
              <a:t>sampling with </a:t>
            </a:r>
            <a:r>
              <a:rPr lang="it-IT" dirty="0" err="1"/>
              <a:t>Lissajous</a:t>
            </a:r>
            <a:r>
              <a:rPr lang="it-IT" dirty="0"/>
              <a:t> points; </a:t>
            </a:r>
            <a:r>
              <a:rPr lang="it-IT" b="1" dirty="0"/>
              <a:t>Middle Left: </a:t>
            </a:r>
            <a:r>
              <a:rPr lang="it-IT" dirty="0" err="1"/>
              <a:t>reconstruction</a:t>
            </a:r>
            <a:r>
              <a:rPr lang="it-IT" dirty="0"/>
              <a:t> with </a:t>
            </a:r>
            <a:r>
              <a:rPr lang="it-IT" dirty="0">
                <a:solidFill>
                  <a:srgbClr val="FF0000"/>
                </a:solidFill>
              </a:rPr>
              <a:t>VSK</a:t>
            </a:r>
            <a:r>
              <a:rPr lang="it-IT" dirty="0"/>
              <a:t>; </a:t>
            </a:r>
          </a:p>
          <a:p>
            <a:r>
              <a:rPr lang="it-IT" b="1" dirty="0"/>
              <a:t>Middle Right: </a:t>
            </a:r>
            <a:r>
              <a:rPr lang="it-IT" dirty="0" err="1"/>
              <a:t>edge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: </a:t>
            </a:r>
            <a:r>
              <a:rPr lang="it-IT" b="1" dirty="0"/>
              <a:t>Right: </a:t>
            </a:r>
            <a:r>
              <a:rPr lang="it-IT" dirty="0" err="1"/>
              <a:t>reconstruction</a:t>
            </a:r>
            <a:r>
              <a:rPr lang="it-IT" dirty="0"/>
              <a:t> with </a:t>
            </a:r>
            <a:r>
              <a:rPr lang="it-IT" dirty="0">
                <a:solidFill>
                  <a:srgbClr val="FF0000"/>
                </a:solidFill>
              </a:rPr>
              <a:t>VSDK 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3">
            <a:extLst>
              <a:ext uri="{FF2B5EF4-FFF2-40B4-BE49-F238E27FC236}">
                <a16:creationId xmlns:a16="http://schemas.microsoft.com/office/drawing/2014/main" id="{D210254C-D5C4-BD57-32E8-75F64403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-81471"/>
            <a:ext cx="114077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7" name="Picture 4">
            <a:extLst>
              <a:ext uri="{FF2B5EF4-FFF2-40B4-BE49-F238E27FC236}">
                <a16:creationId xmlns:a16="http://schemas.microsoft.com/office/drawing/2014/main" id="{C2588A45-FCF7-448D-AB51-43D68A088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394075"/>
            <a:ext cx="201930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8" name="Picture 5">
            <a:extLst>
              <a:ext uri="{FF2B5EF4-FFF2-40B4-BE49-F238E27FC236}">
                <a16:creationId xmlns:a16="http://schemas.microsoft.com/office/drawing/2014/main" id="{389CB3E9-4E08-5E3C-6CF3-8E910AD2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3394075"/>
            <a:ext cx="201930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9" name="Picture 6">
            <a:extLst>
              <a:ext uri="{FF2B5EF4-FFF2-40B4-BE49-F238E27FC236}">
                <a16:creationId xmlns:a16="http://schemas.microsoft.com/office/drawing/2014/main" id="{923153CB-1B39-54CD-4BDB-10BCF4DB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1122363"/>
            <a:ext cx="203200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80" name="Picture 7">
            <a:extLst>
              <a:ext uri="{FF2B5EF4-FFF2-40B4-BE49-F238E27FC236}">
                <a16:creationId xmlns:a16="http://schemas.microsoft.com/office/drawing/2014/main" id="{343981E3-35F5-D7AE-140C-3A943FBF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122363"/>
            <a:ext cx="201930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81" name="Picture 8">
            <a:extLst>
              <a:ext uri="{FF2B5EF4-FFF2-40B4-BE49-F238E27FC236}">
                <a16:creationId xmlns:a16="http://schemas.microsoft.com/office/drawing/2014/main" id="{04BBD2FF-C5BA-6B56-8786-E9101DB65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122363"/>
            <a:ext cx="2020888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82" name="Picture 9">
            <a:extLst>
              <a:ext uri="{FF2B5EF4-FFF2-40B4-BE49-F238E27FC236}">
                <a16:creationId xmlns:a16="http://schemas.microsoft.com/office/drawing/2014/main" id="{862072CA-934D-BFA1-24CB-5942117C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394075"/>
            <a:ext cx="201930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83" name="Picture 10">
            <a:extLst>
              <a:ext uri="{FF2B5EF4-FFF2-40B4-BE49-F238E27FC236}">
                <a16:creationId xmlns:a16="http://schemas.microsoft.com/office/drawing/2014/main" id="{3A22D110-4FDC-A08E-574B-6F724229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1139825"/>
            <a:ext cx="2047875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84" name="Picture 11">
            <a:extLst>
              <a:ext uri="{FF2B5EF4-FFF2-40B4-BE49-F238E27FC236}">
                <a16:creationId xmlns:a16="http://schemas.microsoft.com/office/drawing/2014/main" id="{2B30999F-AFA1-74FF-ABDB-C703BE97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475" y="3429000"/>
            <a:ext cx="2046288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6CCE0F5-9AD1-419C-A7A7-F8497D6608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64B93B5-C307-492D-B42F-C44ED5AD47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B4460B-0C03-400C-8EE2-64D9AB12EEDC}"/>
              </a:ext>
            </a:extLst>
          </p:cNvPr>
          <p:cNvSpPr txBox="1"/>
          <p:nvPr/>
        </p:nvSpPr>
        <p:spPr>
          <a:xfrm>
            <a:off x="1951038" y="149820"/>
            <a:ext cx="8559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Image </a:t>
            </a:r>
            <a:r>
              <a:rPr lang="it-IT" sz="5400" dirty="0" err="1">
                <a:solidFill>
                  <a:srgbClr val="FF0000"/>
                </a:solidFill>
              </a:rPr>
              <a:t>reconstruction</a:t>
            </a:r>
            <a:r>
              <a:rPr lang="it-IT" sz="5400" dirty="0">
                <a:solidFill>
                  <a:srgbClr val="FF0000"/>
                </a:solidFill>
              </a:rPr>
              <a:t> - VSDK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3">
            <a:extLst>
              <a:ext uri="{FF2B5EF4-FFF2-40B4-BE49-F238E27FC236}">
                <a16:creationId xmlns:a16="http://schemas.microsoft.com/office/drawing/2014/main" id="{0759588C-E786-B9C1-9451-D3B68526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363"/>
            <a:ext cx="93726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0" name="Picture 4">
            <a:extLst>
              <a:ext uri="{FF2B5EF4-FFF2-40B4-BE49-F238E27FC236}">
                <a16:creationId xmlns:a16="http://schemas.microsoft.com/office/drawing/2014/main" id="{9F58710F-EBFD-8D27-0FF5-9E91A1CE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48322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1" name="Picture 5">
            <a:extLst>
              <a:ext uri="{FF2B5EF4-FFF2-40B4-BE49-F238E27FC236}">
                <a16:creationId xmlns:a16="http://schemas.microsoft.com/office/drawing/2014/main" id="{477E0830-4C4B-74AF-1672-CA30CA05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600201"/>
            <a:ext cx="5147372" cy="34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2" name="Picture 6">
            <a:extLst>
              <a:ext uri="{FF2B5EF4-FFF2-40B4-BE49-F238E27FC236}">
                <a16:creationId xmlns:a16="http://schemas.microsoft.com/office/drawing/2014/main" id="{9FA33C88-671C-5003-F73B-E081CF592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601787"/>
            <a:ext cx="5385816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8" name="Picture 7">
            <a:extLst>
              <a:ext uri="{FF2B5EF4-FFF2-40B4-BE49-F238E27FC236}">
                <a16:creationId xmlns:a16="http://schemas.microsoft.com/office/drawing/2014/main" id="{F9720715-2A37-C01B-A40C-94FBB5582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70525"/>
            <a:ext cx="10542588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4" name="Picture 8">
            <a:extLst>
              <a:ext uri="{FF2B5EF4-FFF2-40B4-BE49-F238E27FC236}">
                <a16:creationId xmlns:a16="http://schemas.microsoft.com/office/drawing/2014/main" id="{9B71BDAB-6D21-BDE8-C0AB-96A152D5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930275"/>
            <a:ext cx="10075863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5" name="Picture 9">
            <a:extLst>
              <a:ext uri="{FF2B5EF4-FFF2-40B4-BE49-F238E27FC236}">
                <a16:creationId xmlns:a16="http://schemas.microsoft.com/office/drawing/2014/main" id="{CE9E669E-AD32-05CD-FA9F-1DF0B7BA5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2711450"/>
            <a:ext cx="5588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B59450-4501-4E5F-BB91-480EE0823825}"/>
              </a:ext>
            </a:extLst>
          </p:cNvPr>
          <p:cNvSpPr txBox="1"/>
          <p:nvPr/>
        </p:nvSpPr>
        <p:spPr>
          <a:xfrm>
            <a:off x="2779776" y="96103"/>
            <a:ext cx="6839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Support </a:t>
            </a:r>
            <a:r>
              <a:rPr lang="it-IT" sz="4800" dirty="0" err="1">
                <a:solidFill>
                  <a:srgbClr val="FF0000"/>
                </a:solidFill>
              </a:rPr>
              <a:t>Vector</a:t>
            </a:r>
            <a:r>
              <a:rPr lang="it-IT" sz="4800" dirty="0">
                <a:solidFill>
                  <a:srgbClr val="FF0000"/>
                </a:solidFill>
              </a:rPr>
              <a:t> </a:t>
            </a:r>
            <a:r>
              <a:rPr lang="it-IT" sz="4800" dirty="0" err="1">
                <a:solidFill>
                  <a:srgbClr val="FF0000"/>
                </a:solidFill>
              </a:rPr>
              <a:t>Machines</a:t>
            </a:r>
            <a:endParaRPr lang="it-IT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0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6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8FE137-E4F2-69DB-56EF-2A0B4780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3" y="0"/>
            <a:ext cx="8506403" cy="45327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22F3D2F-AD14-A13A-B172-D09A808A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73" y="4126198"/>
            <a:ext cx="8633012" cy="2523564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B787401C-8298-C72C-80D1-4C5651FEAADA}"/>
              </a:ext>
            </a:extLst>
          </p:cNvPr>
          <p:cNvSpPr/>
          <p:nvPr/>
        </p:nvSpPr>
        <p:spPr>
          <a:xfrm>
            <a:off x="163273" y="5770531"/>
            <a:ext cx="8633012" cy="87923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a gomito 6">
            <a:extLst>
              <a:ext uri="{FF2B5EF4-FFF2-40B4-BE49-F238E27FC236}">
                <a16:creationId xmlns:a16="http://schemas.microsoft.com/office/drawing/2014/main" id="{E05DCC53-228D-C50D-6DC2-2DF2AC52A747}"/>
              </a:ext>
            </a:extLst>
          </p:cNvPr>
          <p:cNvCxnSpPr>
            <a:cxnSpLocks/>
            <a:endCxn id="5" idx="3"/>
          </p:cNvCxnSpPr>
          <p:nvPr/>
        </p:nvCxnSpPr>
        <p:spPr>
          <a:xfrm rot="5400000">
            <a:off x="8687032" y="5190471"/>
            <a:ext cx="1128930" cy="910423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72D1B0-C9DD-82CB-DD44-D59AF6E71E7F}"/>
              </a:ext>
            </a:extLst>
          </p:cNvPr>
          <p:cNvSpPr txBox="1"/>
          <p:nvPr/>
        </p:nvSpPr>
        <p:spPr>
          <a:xfrm>
            <a:off x="8669676" y="4849841"/>
            <a:ext cx="323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Fasshauer-McCourt</a:t>
            </a:r>
            <a:r>
              <a:rPr lang="it-IT" dirty="0">
                <a:highlight>
                  <a:srgbClr val="FFFF00"/>
                </a:highlight>
              </a:rPr>
              <a:t>’ </a:t>
            </a:r>
            <a:r>
              <a:rPr lang="it-IT" dirty="0" err="1">
                <a:highlight>
                  <a:srgbClr val="FFFF00"/>
                </a:highlight>
              </a:rPr>
              <a:t>s</a:t>
            </a:r>
            <a:r>
              <a:rPr lang="it-IT" dirty="0">
                <a:highlight>
                  <a:srgbClr val="FFFF00"/>
                </a:highlight>
              </a:rPr>
              <a:t> book p. 39</a:t>
            </a:r>
          </a:p>
        </p:txBody>
      </p:sp>
    </p:spTree>
    <p:extLst>
      <p:ext uri="{BB962C8B-B14F-4D97-AF65-F5344CB8AC3E}">
        <p14:creationId xmlns:p14="http://schemas.microsoft.com/office/powerpoint/2010/main" val="21106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6D697-347F-4CC8-BF06-D8AC1AF04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22955"/>
          </a:xfrm>
        </p:spPr>
        <p:txBody>
          <a:bodyPr>
            <a:normAutofit/>
          </a:bodyPr>
          <a:lstStyle/>
          <a:p>
            <a:r>
              <a:rPr lang="it-IT" sz="5400" b="1" dirty="0" err="1">
                <a:solidFill>
                  <a:srgbClr val="FF0000"/>
                </a:solidFill>
              </a:rPr>
              <a:t>When</a:t>
            </a:r>
            <a:r>
              <a:rPr lang="it-IT" sz="5400" b="1" dirty="0">
                <a:solidFill>
                  <a:srgbClr val="FF0000"/>
                </a:solidFill>
              </a:rPr>
              <a:t> first </a:t>
            </a:r>
            <a:r>
              <a:rPr lang="it-IT" sz="5400" b="1" dirty="0" err="1">
                <a:solidFill>
                  <a:srgbClr val="FF0000"/>
                </a:solidFill>
              </a:rPr>
              <a:t>we</a:t>
            </a:r>
            <a:r>
              <a:rPr lang="it-IT" sz="5400" b="1" dirty="0">
                <a:solidFill>
                  <a:srgbClr val="FF0000"/>
                </a:solidFill>
              </a:rPr>
              <a:t> </a:t>
            </a:r>
            <a:r>
              <a:rPr lang="it-IT" sz="5400" b="1" dirty="0" err="1">
                <a:solidFill>
                  <a:srgbClr val="FF0000"/>
                </a:solidFill>
              </a:rPr>
              <a:t>met</a:t>
            </a:r>
            <a:br>
              <a:rPr lang="it-IT" sz="5400" dirty="0"/>
            </a:br>
            <a:endParaRPr lang="it-IT" sz="5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C09099-3C28-4147-8B61-4A7710948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1" y="2569846"/>
            <a:ext cx="11504881" cy="3322955"/>
          </a:xfrm>
        </p:spPr>
        <p:txBody>
          <a:bodyPr>
            <a:normAutofit fontScale="77500" lnSpcReduction="20000"/>
          </a:bodyPr>
          <a:lstStyle/>
          <a:p>
            <a:r>
              <a:rPr lang="it-IT" sz="4000" dirty="0"/>
              <a:t>1995: Greg </a:t>
            </a:r>
            <a:r>
              <a:rPr lang="it-IT" sz="4000" dirty="0" err="1"/>
              <a:t>Fasshauer</a:t>
            </a:r>
            <a:r>
              <a:rPr lang="it-IT" sz="4000" dirty="0"/>
              <a:t> (Nashville, SIAM CAGD)</a:t>
            </a:r>
          </a:p>
          <a:p>
            <a:r>
              <a:rPr lang="it-IT" sz="4000" dirty="0"/>
              <a:t>1998: Martin </a:t>
            </a:r>
            <a:r>
              <a:rPr lang="it-IT" sz="4000" dirty="0" err="1"/>
              <a:t>Buhmann</a:t>
            </a:r>
            <a:r>
              <a:rPr lang="it-IT" sz="4000" dirty="0"/>
              <a:t> (Dortmund)</a:t>
            </a:r>
          </a:p>
          <a:p>
            <a:r>
              <a:rPr lang="it-IT" sz="4000" dirty="0"/>
              <a:t>1999: Oleg Davydov (Giessen)</a:t>
            </a:r>
          </a:p>
          <a:p>
            <a:r>
              <a:rPr lang="it-IT" sz="4000" dirty="0"/>
              <a:t>2000: Robert </a:t>
            </a:r>
            <a:r>
              <a:rPr lang="it-IT" sz="4000" dirty="0" err="1"/>
              <a:t>Schaback</a:t>
            </a:r>
            <a:r>
              <a:rPr lang="it-IT" sz="4000" dirty="0"/>
              <a:t> and Armin </a:t>
            </a:r>
            <a:r>
              <a:rPr lang="it-IT" sz="4000" dirty="0" err="1"/>
              <a:t>Iske</a:t>
            </a:r>
            <a:r>
              <a:rPr lang="it-IT" sz="4000" dirty="0"/>
              <a:t> (Firenze)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i="1" dirty="0">
                <a:solidFill>
                  <a:srgbClr val="FF0000"/>
                </a:solidFill>
              </a:rPr>
              <a:t>“</a:t>
            </a:r>
            <a:r>
              <a:rPr lang="it-IT" sz="4000" i="1" dirty="0">
                <a:solidFill>
                  <a:srgbClr val="FF0000"/>
                </a:solidFill>
              </a:rPr>
              <a:t>Approssimazione di Curve e Superfici»</a:t>
            </a:r>
            <a:r>
              <a:rPr lang="en-US" sz="4000" i="1" dirty="0">
                <a:solidFill>
                  <a:srgbClr val="FF0000"/>
                </a:solidFill>
              </a:rPr>
              <a:t>, Florence, 8-9 June 2000</a:t>
            </a:r>
            <a:endParaRPr lang="it-IT" sz="4000" dirty="0"/>
          </a:p>
          <a:p>
            <a:r>
              <a:rPr lang="it-IT" sz="4000" dirty="0"/>
              <a:t>2002: </a:t>
            </a:r>
            <a:r>
              <a:rPr lang="it-IT" sz="4000" dirty="0" err="1"/>
              <a:t>Holger</a:t>
            </a:r>
            <a:r>
              <a:rPr lang="it-IT" sz="4000" dirty="0"/>
              <a:t> </a:t>
            </a:r>
            <a:r>
              <a:rPr lang="it-IT" sz="4000" dirty="0" err="1"/>
              <a:t>Wendland</a:t>
            </a:r>
            <a:r>
              <a:rPr lang="it-IT" sz="4000" dirty="0"/>
              <a:t> (Göttingen)</a:t>
            </a:r>
          </a:p>
          <a:p>
            <a:r>
              <a:rPr lang="it-IT" sz="4000" dirty="0" err="1"/>
              <a:t>Later</a:t>
            </a:r>
            <a:r>
              <a:rPr lang="it-IT" sz="4000" dirty="0"/>
              <a:t> on Christian </a:t>
            </a:r>
            <a:r>
              <a:rPr lang="it-IT" sz="4000" dirty="0" err="1"/>
              <a:t>Rieger</a:t>
            </a:r>
            <a:r>
              <a:rPr lang="it-IT" sz="4000" dirty="0"/>
              <a:t>, </a:t>
            </a:r>
            <a:r>
              <a:rPr lang="it-IT" sz="4000" dirty="0" err="1"/>
              <a:t>Janin</a:t>
            </a:r>
            <a:r>
              <a:rPr lang="it-IT" sz="4000" dirty="0"/>
              <a:t>  </a:t>
            </a:r>
            <a:r>
              <a:rPr lang="it-IT" sz="4100" dirty="0" err="1"/>
              <a:t>Jäger</a:t>
            </a:r>
            <a:r>
              <a:rPr lang="it-IT" sz="4100" dirty="0"/>
              <a:t>, Bernard </a:t>
            </a:r>
            <a:r>
              <a:rPr lang="it-IT" sz="4100" dirty="0" err="1"/>
              <a:t>Haasdonk</a:t>
            </a:r>
            <a:r>
              <a:rPr lang="it-IT" sz="4100" dirty="0"/>
              <a:t>, </a:t>
            </a:r>
            <a:r>
              <a:rPr lang="it-IT" sz="4100" dirty="0" err="1"/>
              <a:t>etc</a:t>
            </a:r>
            <a:r>
              <a:rPr lang="it-IT" sz="4100" dirty="0"/>
              <a:t> …</a:t>
            </a:r>
          </a:p>
          <a:p>
            <a:endParaRPr lang="it-IT" sz="4000" dirty="0"/>
          </a:p>
          <a:p>
            <a:endParaRPr lang="it-IT" sz="4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40B8F61-44E6-4E8B-B567-28399613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944" y="965198"/>
            <a:ext cx="5470112" cy="40719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1BAB18-6CE0-466A-9BF5-CEEC174D5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99" y="965198"/>
            <a:ext cx="3681466" cy="53309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917974-5468-41A1-BD05-F4679F3C4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699" y="965198"/>
            <a:ext cx="3572210" cy="501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3">
            <a:extLst>
              <a:ext uri="{FF2B5EF4-FFF2-40B4-BE49-F238E27FC236}">
                <a16:creationId xmlns:a16="http://schemas.microsoft.com/office/drawing/2014/main" id="{40B6EE30-11A5-BDEF-7553-5A408E8B7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5888"/>
            <a:ext cx="101409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CAFBFC2C-2E0B-EBA7-C163-8504C9051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48322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5" name="Picture 5">
            <a:extLst>
              <a:ext uri="{FF2B5EF4-FFF2-40B4-BE49-F238E27FC236}">
                <a16:creationId xmlns:a16="http://schemas.microsoft.com/office/drawing/2014/main" id="{914D6B57-D22A-A61B-D58E-9987CD4F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48322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6" name="Picture 6">
            <a:extLst>
              <a:ext uri="{FF2B5EF4-FFF2-40B4-BE49-F238E27FC236}">
                <a16:creationId xmlns:a16="http://schemas.microsoft.com/office/drawing/2014/main" id="{A004D6AF-04BE-8FCB-542E-12FB8D59E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48322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7" name="Picture 7">
            <a:extLst>
              <a:ext uri="{FF2B5EF4-FFF2-40B4-BE49-F238E27FC236}">
                <a16:creationId xmlns:a16="http://schemas.microsoft.com/office/drawing/2014/main" id="{F9B428EE-FB86-9F8D-E014-610AAEF81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4" y="1899481"/>
            <a:ext cx="548322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8" name="Picture 8">
            <a:extLst>
              <a:ext uri="{FF2B5EF4-FFF2-40B4-BE49-F238E27FC236}">
                <a16:creationId xmlns:a16="http://schemas.microsoft.com/office/drawing/2014/main" id="{29ACA6ED-AD86-5830-2B12-24080D8BE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144588"/>
            <a:ext cx="10796588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9" name="Picture 9">
            <a:extLst>
              <a:ext uri="{FF2B5EF4-FFF2-40B4-BE49-F238E27FC236}">
                <a16:creationId xmlns:a16="http://schemas.microsoft.com/office/drawing/2014/main" id="{F660C05E-B590-B382-1B21-1F052393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61" y="2494757"/>
            <a:ext cx="5929314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0" name="Picture 10">
            <a:extLst>
              <a:ext uri="{FF2B5EF4-FFF2-40B4-BE49-F238E27FC236}">
                <a16:creationId xmlns:a16="http://schemas.microsoft.com/office/drawing/2014/main" id="{BB25E756-A22F-A304-A25E-D553BC1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4400550"/>
            <a:ext cx="140811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1" name="Picture 11">
            <a:extLst>
              <a:ext uri="{FF2B5EF4-FFF2-40B4-BE49-F238E27FC236}">
                <a16:creationId xmlns:a16="http://schemas.microsoft.com/office/drawing/2014/main" id="{9956B22B-3D03-5C41-0C8A-4814554F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4387524"/>
            <a:ext cx="1808162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2" name="Picture 12">
            <a:extLst>
              <a:ext uri="{FF2B5EF4-FFF2-40B4-BE49-F238E27FC236}">
                <a16:creationId xmlns:a16="http://schemas.microsoft.com/office/drawing/2014/main" id="{75B524CE-203A-23D7-228E-99D06F90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4" y="5628808"/>
            <a:ext cx="6570663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A62075-038A-4BE6-8277-EB40A319DA6A}"/>
              </a:ext>
            </a:extLst>
          </p:cNvPr>
          <p:cNvSpPr txBox="1"/>
          <p:nvPr/>
        </p:nvSpPr>
        <p:spPr>
          <a:xfrm>
            <a:off x="605119" y="192295"/>
            <a:ext cx="11370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SVM: </a:t>
            </a:r>
            <a:r>
              <a:rPr lang="it-IT" sz="4400" dirty="0" err="1">
                <a:solidFill>
                  <a:srgbClr val="FF0000"/>
                </a:solidFill>
              </a:rPr>
              <a:t>complex</a:t>
            </a:r>
            <a:r>
              <a:rPr lang="it-IT" sz="4400" dirty="0">
                <a:solidFill>
                  <a:srgbClr val="FF0000"/>
                </a:solidFill>
              </a:rPr>
              <a:t> </a:t>
            </a:r>
            <a:r>
              <a:rPr lang="it-IT" sz="4400" dirty="0" err="1">
                <a:solidFill>
                  <a:srgbClr val="FF0000"/>
                </a:solidFill>
              </a:rPr>
              <a:t>boundaries</a:t>
            </a:r>
            <a:r>
              <a:rPr lang="it-IT" sz="4400" dirty="0">
                <a:solidFill>
                  <a:srgbClr val="FF0000"/>
                </a:solidFill>
              </a:rPr>
              <a:t> (Kernel machine)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EDD85C-6163-2B3F-B77E-3E26AA6EC4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894" y="3298398"/>
            <a:ext cx="9263483" cy="225550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8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4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0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5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3">
            <a:extLst>
              <a:ext uri="{FF2B5EF4-FFF2-40B4-BE49-F238E27FC236}">
                <a16:creationId xmlns:a16="http://schemas.microsoft.com/office/drawing/2014/main" id="{6766429E-C13A-3F4B-5861-365B97FAC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275"/>
            <a:ext cx="58991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1" name="Picture 4">
            <a:extLst>
              <a:ext uri="{FF2B5EF4-FFF2-40B4-BE49-F238E27FC236}">
                <a16:creationId xmlns:a16="http://schemas.microsoft.com/office/drawing/2014/main" id="{82B2861C-85FA-3999-E827-7E92D46A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70" y="3909862"/>
            <a:ext cx="9076765" cy="66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1862C8CF-09EC-FA90-0480-D3E05102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2" y="1512094"/>
            <a:ext cx="109862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778389-0647-4652-BF6C-5BB68E2C5339}"/>
              </a:ext>
            </a:extLst>
          </p:cNvPr>
          <p:cNvSpPr txBox="1"/>
          <p:nvPr/>
        </p:nvSpPr>
        <p:spPr>
          <a:xfrm>
            <a:off x="3455894" y="168275"/>
            <a:ext cx="4688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VSKs</a:t>
            </a:r>
            <a:r>
              <a:rPr lang="it-IT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SVM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7371C4C-6C40-2B23-7911-ECBB92449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035" y="0"/>
            <a:ext cx="8673353" cy="3429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2883B7-BD3F-321A-D0CC-6FDE23468AB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36" y="3644152"/>
            <a:ext cx="8444752" cy="3065929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070BDD34-51CB-6763-F286-91DA6AD3B45C}"/>
              </a:ext>
            </a:extLst>
          </p:cNvPr>
          <p:cNvSpPr/>
          <p:nvPr/>
        </p:nvSpPr>
        <p:spPr>
          <a:xfrm>
            <a:off x="3523129" y="5768788"/>
            <a:ext cx="4531659" cy="6454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339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CB975F-7819-2858-8A09-AB0168D76613}"/>
              </a:ext>
            </a:extLst>
          </p:cNvPr>
          <p:cNvSpPr txBox="1"/>
          <p:nvPr/>
        </p:nvSpPr>
        <p:spPr>
          <a:xfrm>
            <a:off x="1210236" y="309283"/>
            <a:ext cx="1013908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r>
              <a:rPr lang="it-IT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Homology</a:t>
            </a:r>
            <a:r>
              <a:rPr lang="it-IT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Kernels for TDA </a:t>
            </a:r>
            <a:r>
              <a:rPr lang="it-IT" sz="3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it-IT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Scale Space Kernel (PSSK)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Weighted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Kernel (PWGK)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Sliced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Wasserstein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Kernel (SWK)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Fisher Kernel (PFK)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 (PI)</a:t>
            </a:r>
          </a:p>
          <a:p>
            <a:pPr marL="457200" indent="-457200">
              <a:buFont typeface="Wingdings" pitchFamily="2" charset="2"/>
              <a:buChar char="Ø"/>
            </a:pPr>
            <a:endParaRPr lang="it-IT" sz="3200" i="1" dirty="0">
              <a:solidFill>
                <a:srgbClr val="4D3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design </a:t>
            </a:r>
            <a:r>
              <a:rPr lang="it-IT" sz="3200" i="1" dirty="0" err="1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Persistent</a:t>
            </a:r>
            <a:r>
              <a:rPr lang="it-IT" sz="3200" i="1" dirty="0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Scaled</a:t>
            </a:r>
            <a:r>
              <a:rPr lang="it-IT" sz="3200" i="1" dirty="0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kernels </a:t>
            </a: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idea of VSK </a:t>
            </a: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3200" i="1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it-IT" sz="3200" i="1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kernels</a:t>
            </a:r>
          </a:p>
          <a:p>
            <a:pPr marL="457200" indent="-457200">
              <a:buFont typeface="Wingdings" pitchFamily="2" charset="2"/>
              <a:buChar char="Ø"/>
            </a:pPr>
            <a:endParaRPr lang="it-IT" sz="3200" i="1" dirty="0">
              <a:solidFill>
                <a:srgbClr val="4D3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D8C3360-6D13-DCAF-A78D-037F67593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65" y="86305"/>
            <a:ext cx="7772400" cy="32218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00AF1CA-321C-DEDA-E284-C9F3CBC76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5" y="3429000"/>
            <a:ext cx="9392771" cy="13303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16DC8B-2638-0AEC-7307-160A47B61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5" y="4880208"/>
            <a:ext cx="11334823" cy="175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1">
            <a:extLst>
              <a:ext uri="{FF2B5EF4-FFF2-40B4-BE49-F238E27FC236}">
                <a16:creationId xmlns:a16="http://schemas.microsoft.com/office/drawing/2014/main" id="{52C04967-5A14-72CD-1D80-32EAE35793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288" y="157895"/>
            <a:ext cx="5723712" cy="10679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Down">
              <a:avLst>
                <a:gd name="adj" fmla="val 44444"/>
              </a:avLst>
            </a:prstTxWarp>
          </a:bodyPr>
          <a:lstStyle/>
          <a:p>
            <a:pPr algn="ctr"/>
            <a:r>
              <a:rPr lang="it-IT" sz="2400" kern="10" dirty="0">
                <a:solidFill>
                  <a:srgbClr val="FF0000"/>
                </a:solidFill>
                <a:latin typeface="Liberation Sans"/>
              </a:rPr>
              <a:t>Some Books on RBF  </a:t>
            </a:r>
          </a:p>
        </p:txBody>
      </p:sp>
      <p:pic>
        <p:nvPicPr>
          <p:cNvPr id="1028" name="Picture 4" descr="https://assets.cambridge.org/97805218/43355/cover/9780521843355.jpg">
            <a:extLst>
              <a:ext uri="{FF2B5EF4-FFF2-40B4-BE49-F238E27FC236}">
                <a16:creationId xmlns:a16="http://schemas.microsoft.com/office/drawing/2014/main" id="{30308A9C-2FDA-4B39-96F8-ACF54EF6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17" y="4290474"/>
            <a:ext cx="1626058" cy="241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ESHFREE APPROXIMATION METHODS WITH MATLAB (WITH CD-ROM) (Interdisciplinary Mathematical Sciences)">
            <a:extLst>
              <a:ext uri="{FF2B5EF4-FFF2-40B4-BE49-F238E27FC236}">
                <a16:creationId xmlns:a16="http://schemas.microsoft.com/office/drawing/2014/main" id="{BC64A8BB-B425-4D92-B43A-183AD719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882" y="4359487"/>
            <a:ext cx="1572607" cy="234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AAEC4E8-661F-71CD-B7F8-D2B2C7193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" y="4007576"/>
            <a:ext cx="1763069" cy="269252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D2EACC9-F5B3-4B87-ABE1-717112513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015" y="1740310"/>
            <a:ext cx="1691548" cy="25426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CA44536-62B7-4757-9A5C-FBA7C8E7C7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3261" y="105300"/>
            <a:ext cx="2268739" cy="29451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DAB6397-BD6C-4330-BE24-C17A41125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717" y="2318333"/>
            <a:ext cx="1677422" cy="23325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ED4FB3-8A2C-4F90-85F3-39ADFBDA7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8330" y="1417785"/>
            <a:ext cx="1810924" cy="271638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10C34EC-A759-43D5-AF97-11355D1BDD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135" y="1302393"/>
            <a:ext cx="1747500" cy="26433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CD9611A-2E7F-41AB-B839-708A5DD44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2268" y="3484620"/>
            <a:ext cx="2067660" cy="308598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65B98EC-68E6-42E3-BCB7-AC00A267B8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5092" y="16966"/>
            <a:ext cx="1485410" cy="22375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A8CD4FC-2574-4412-81C4-3E258D311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6248" y="105300"/>
            <a:ext cx="1677422" cy="254267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C7E6726-D11A-41F3-99ED-481AA9AC56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0375" y="4163629"/>
            <a:ext cx="1722720" cy="258703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452CC69-F197-4289-B008-D5D9002B96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4522" y="4357917"/>
            <a:ext cx="1579857" cy="239478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B24C984-8864-DA94-45D3-A02339674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7195" y="923930"/>
            <a:ext cx="2955495" cy="4103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3456728D-CA18-414F-2DDD-94F9AEBB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774700"/>
            <a:ext cx="10513848" cy="549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47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0C7009-D124-4A76-AC1A-21A25047669A}"/>
              </a:ext>
            </a:extLst>
          </p:cNvPr>
          <p:cNvSpPr txBox="1"/>
          <p:nvPr/>
        </p:nvSpPr>
        <p:spPr>
          <a:xfrm>
            <a:off x="1356879" y="439479"/>
            <a:ext cx="9071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 AND ACKNOWLEDGMENTS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2CD207-8453-8AFA-1901-BEAC285554B0}"/>
              </a:ext>
            </a:extLst>
          </p:cNvPr>
          <p:cNvSpPr txBox="1"/>
          <p:nvPr/>
        </p:nvSpPr>
        <p:spPr>
          <a:xfrm>
            <a:off x="329784" y="1322363"/>
            <a:ext cx="1167733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it-IT" sz="28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German school of RBF,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800" dirty="0">
                <a:solidFill>
                  <a:srgbClr val="FF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it-IT" sz="2800" dirty="0" err="1">
                <a:solidFill>
                  <a:srgbClr val="FF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Schaback</a:t>
            </a:r>
            <a:r>
              <a:rPr lang="it-IT" sz="2800" dirty="0">
                <a:solidFill>
                  <a:srgbClr val="FF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mentor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and leader for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gave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to me the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800" dirty="0" err="1">
                <a:solidFill>
                  <a:srgbClr val="FF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dirty="0">
                <a:solidFill>
                  <a:srgbClr val="FF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800" dirty="0" err="1">
                <a:solidFill>
                  <a:srgbClr val="FF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 new field of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 Padova (and </a:t>
            </a:r>
            <a:r>
              <a:rPr lang="it-IT" sz="28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28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endParaRPr lang="it-IT" sz="2800" dirty="0">
              <a:solidFill>
                <a:srgbClr val="4D3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it-IT" sz="28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2800" dirty="0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it-IT" sz="2800" dirty="0" err="1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2800" dirty="0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it-IT" sz="2800" dirty="0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800" dirty="0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an      of </a:t>
            </a:r>
            <a:r>
              <a:rPr lang="it-IT" sz="2800" dirty="0" err="1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2800" dirty="0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it-IT" sz="2800" dirty="0" err="1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learned</a:t>
            </a:r>
            <a:r>
              <a:rPr lang="it-IT" sz="2800" dirty="0">
                <a:solidFill>
                  <a:srgbClr val="4D36F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br>
              <a:rPr lang="it-IT" sz="28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must </a:t>
            </a:r>
            <a:r>
              <a:rPr lang="it-IT" sz="32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acknwoledge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32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it-IT" sz="32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co-</a:t>
            </a:r>
            <a:r>
              <a:rPr lang="it-IT" sz="32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  <a:r>
              <a:rPr lang="it-IT" sz="32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sz="32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3200" dirty="0" err="1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particular</a:t>
            </a:r>
            <a:r>
              <a:rPr lang="it-IT" sz="3200" dirty="0">
                <a:solidFill>
                  <a:srgbClr val="4D36F6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ex-</a:t>
            </a:r>
            <a:r>
              <a:rPr lang="it-IT" sz="32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Gabriele, Emma and Francesco 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32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professors), </a:t>
            </a:r>
            <a:r>
              <a:rPr lang="it-I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Mohammad, Cinzia 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giving me the </a:t>
            </a:r>
            <a:r>
              <a:rPr lang="it-IT" sz="32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study and </a:t>
            </a:r>
            <a:r>
              <a:rPr lang="it-IT" sz="32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it-IT" sz="32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it-IT" sz="32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8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…. </a:t>
            </a:r>
            <a:r>
              <a:rPr lang="it-IT" sz="28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contributed</a:t>
            </a:r>
            <a:r>
              <a:rPr lang="it-IT" sz="28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28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800" dirty="0" err="1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sz="2800" dirty="0">
                <a:solidFill>
                  <a:srgbClr val="4D3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slides!) </a:t>
            </a:r>
            <a:endParaRPr lang="it-IT" sz="2400" dirty="0">
              <a:solidFill>
                <a:srgbClr val="4D36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5F43B3D-509E-7E05-C28B-A7D9E3C0276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06451" y="3188763"/>
            <a:ext cx="304801" cy="2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0B772E-B55A-2DCD-1FF4-741802C4027D}"/>
              </a:ext>
            </a:extLst>
          </p:cNvPr>
          <p:cNvSpPr txBox="1"/>
          <p:nvPr/>
        </p:nvSpPr>
        <p:spPr>
          <a:xfrm>
            <a:off x="205740" y="147145"/>
            <a:ext cx="119862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auto" hangingPunct="0">
              <a:spcAft>
                <a:spcPts val="0"/>
              </a:spcAft>
              <a:buFont typeface="Wingdings 3" charset="2"/>
              <a:buNone/>
              <a:defRPr/>
            </a:pP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A friend of mine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told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me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at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my</a:t>
            </a:r>
            <a:r>
              <a:rPr lang="it-IT" sz="32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60th </a:t>
            </a:r>
            <a:r>
              <a:rPr lang="it-IT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celebration</a:t>
            </a:r>
            <a:endParaRPr lang="it-IT" sz="3200" i="1" dirty="0">
              <a:solidFill>
                <a:schemeClr val="tx1">
                  <a:lumMod val="75000"/>
                  <a:lumOff val="25000"/>
                </a:schemeClr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</a:endParaRPr>
          </a:p>
          <a:p>
            <a:pPr marL="0" indent="0" algn="ctr" fontAlgn="auto" hangingPunct="0">
              <a:spcAft>
                <a:spcPts val="0"/>
              </a:spcAft>
              <a:buFont typeface="Wingdings 3" charset="2"/>
              <a:buNone/>
              <a:defRPr/>
            </a:pPr>
            <a:r>
              <a:rPr lang="it-IT" sz="3200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«At 60, </a:t>
            </a:r>
            <a:r>
              <a:rPr lang="it-IT" sz="3200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it</a:t>
            </a:r>
            <a:r>
              <a:rPr lang="it-IT" sz="3200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is</a:t>
            </a:r>
            <a:r>
              <a:rPr lang="it-IT" sz="3200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a good time for </a:t>
            </a:r>
            <a:r>
              <a:rPr lang="it-IT" sz="3200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everyone</a:t>
            </a:r>
            <a:r>
              <a:rPr lang="it-IT" sz="3200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to go </a:t>
            </a:r>
            <a:r>
              <a:rPr lang="it-IT" sz="3200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through</a:t>
            </a:r>
            <a:r>
              <a:rPr lang="it-IT" sz="3200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their</a:t>
            </a:r>
            <a:r>
              <a:rPr lang="it-IT" sz="3200" i="1" dirty="0">
                <a:solidFill>
                  <a:srgbClr val="FF0000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friends!»</a:t>
            </a:r>
          </a:p>
          <a:p>
            <a:pPr marL="0" indent="0" algn="ctr" fontAlgn="auto" hangingPunct="0">
              <a:spcAft>
                <a:spcPts val="0"/>
              </a:spcAft>
              <a:buFont typeface="Wingdings 3" charset="2"/>
              <a:buNone/>
              <a:defRPr/>
            </a:pPr>
            <a:endParaRPr lang="it-IT" sz="3200" i="1" dirty="0">
              <a:solidFill>
                <a:srgbClr val="FF0000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</a:endParaRPr>
          </a:p>
          <a:p>
            <a:pPr marL="0" indent="0" algn="ctr" fontAlgn="auto" hangingPunct="0">
              <a:spcAft>
                <a:spcPts val="0"/>
              </a:spcAft>
              <a:buFont typeface="Wingdings 3" charset="2"/>
              <a:buNone/>
              <a:defRPr/>
            </a:pP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Robert,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you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are 80: </a:t>
            </a:r>
            <a:r>
              <a:rPr lang="it-IT" sz="3200" i="1" u="sng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here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, </a:t>
            </a:r>
            <a:r>
              <a:rPr lang="it-IT" sz="3200" i="1" u="sng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online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and </a:t>
            </a:r>
            <a:r>
              <a:rPr lang="it-IT" sz="3200" i="1" u="sng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around</a:t>
            </a:r>
            <a:r>
              <a:rPr lang="it-IT" sz="3200" i="1" u="sng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the world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you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have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many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friends,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who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are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pround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having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you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as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mentor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, </a:t>
            </a:r>
            <a:r>
              <a:rPr lang="it-IT" sz="3200" i="1" dirty="0" err="1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colleague</a:t>
            </a:r>
            <a:r>
              <a:rPr lang="it-IT" sz="3200" i="1" dirty="0">
                <a:solidFill>
                  <a:srgbClr val="4D36F6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and friend.</a:t>
            </a:r>
          </a:p>
          <a:p>
            <a:pPr marL="0" indent="0" algn="ctr" fontAlgn="auto" hangingPunct="0">
              <a:spcAft>
                <a:spcPts val="0"/>
              </a:spcAft>
              <a:buFont typeface="Wingdings 3" charset="2"/>
              <a:buNone/>
              <a:defRPr/>
            </a:pPr>
            <a:endParaRPr lang="it-IT" sz="3200" i="1" dirty="0">
              <a:solidFill>
                <a:srgbClr val="4D36F6"/>
              </a:solidFill>
              <a:highlight>
                <a:scrgbClr r="0" g="0" b="0">
                  <a:alpha val="0"/>
                </a:scrgbClr>
              </a:highlight>
              <a:latin typeface="Liberation Sans" pitchFamily="18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B02889-3111-503E-5F28-3285FD05B9B2}"/>
              </a:ext>
            </a:extLst>
          </p:cNvPr>
          <p:cNvSpPr txBox="1"/>
          <p:nvPr/>
        </p:nvSpPr>
        <p:spPr>
          <a:xfrm>
            <a:off x="1330048" y="4429570"/>
            <a:ext cx="9552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hangingPunct="0">
              <a:defRPr/>
            </a:pPr>
            <a:r>
              <a:rPr lang="it-IT" sz="3200" i="1" dirty="0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Thank </a:t>
            </a:r>
            <a:r>
              <a:rPr lang="it-IT" sz="3200" i="1" dirty="0" err="1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you</a:t>
            </a:r>
            <a:r>
              <a:rPr lang="it-IT" sz="3200" i="1" dirty="0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 Robert, from the </a:t>
            </a:r>
            <a:r>
              <a:rPr lang="it-IT" sz="3200" i="1" dirty="0" err="1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deepest</a:t>
            </a:r>
            <a:r>
              <a:rPr lang="it-IT" sz="3200" i="1" dirty="0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 of </a:t>
            </a:r>
            <a:r>
              <a:rPr lang="it-IT" sz="3200" i="1" dirty="0" err="1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my</a:t>
            </a:r>
            <a:r>
              <a:rPr lang="it-IT" sz="3200" i="1" dirty="0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 </a:t>
            </a:r>
            <a:r>
              <a:rPr lang="it-IT" sz="3200" i="1" dirty="0" err="1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heart</a:t>
            </a:r>
            <a:r>
              <a:rPr lang="it-IT" sz="3200" i="1" dirty="0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, to be part of </a:t>
            </a:r>
            <a:r>
              <a:rPr lang="it-IT" sz="3200" i="1" dirty="0" err="1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this</a:t>
            </a:r>
            <a:r>
              <a:rPr lang="it-IT" sz="3200" i="1" dirty="0">
                <a:solidFill>
                  <a:srgbClr val="4D36F6"/>
                </a:solidFill>
                <a:highlight>
                  <a:srgbClr val="FFFF00"/>
                </a:highlight>
                <a:latin typeface="Liberation Sans" pitchFamily="18"/>
              </a:rPr>
              <a:t> long list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DA41D25-A12A-1182-858F-E54795A4F377}"/>
              </a:ext>
            </a:extLst>
          </p:cNvPr>
          <p:cNvSpPr/>
          <p:nvPr/>
        </p:nvSpPr>
        <p:spPr>
          <a:xfrm>
            <a:off x="205740" y="1428749"/>
            <a:ext cx="11800669" cy="187452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744066E-2461-D917-FBFE-7DF73D897ED4}"/>
              </a:ext>
            </a:extLst>
          </p:cNvPr>
          <p:cNvSpPr/>
          <p:nvPr/>
        </p:nvSpPr>
        <p:spPr>
          <a:xfrm>
            <a:off x="813209" y="3905692"/>
            <a:ext cx="10771322" cy="2092271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3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e si crea la schermata finale &quot;That's all Folks!&quot;? : r/davinciresolve">
            <a:extLst>
              <a:ext uri="{FF2B5EF4-FFF2-40B4-BE49-F238E27FC236}">
                <a16:creationId xmlns:a16="http://schemas.microsoft.com/office/drawing/2014/main" id="{1C924322-7F62-6D7D-7AB4-95B1C044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10" y="725213"/>
            <a:ext cx="8230428" cy="552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7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60CF4A-AE01-40D1-B8A9-639EDCD8E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27" y="365125"/>
            <a:ext cx="10986373" cy="132556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Giessen</a:t>
            </a:r>
            <a:r>
              <a:rPr lang="it-IT" dirty="0"/>
              <a:t>, </a:t>
            </a:r>
            <a:r>
              <a:rPr lang="it-IT" dirty="0" err="1"/>
              <a:t>December</a:t>
            </a:r>
            <a:r>
              <a:rPr lang="it-IT" dirty="0"/>
              <a:t> 1999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6063244-6267-4DA9-84B5-655CB22AD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6267" y="500349"/>
            <a:ext cx="4898116" cy="7086936"/>
          </a:xfr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605B9ED-6572-6850-6566-74DD090C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949" y="365125"/>
            <a:ext cx="4655624" cy="62074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2CB764-98BC-6483-0AB4-91E688CEDA9A}"/>
              </a:ext>
            </a:extLst>
          </p:cNvPr>
          <p:cNvSpPr txBox="1"/>
          <p:nvPr/>
        </p:nvSpPr>
        <p:spPr>
          <a:xfrm>
            <a:off x="7795708" y="425944"/>
            <a:ext cx="340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Cetraro CIME School, </a:t>
            </a:r>
            <a:r>
              <a:rPr lang="it-IT" b="1" dirty="0" err="1">
                <a:solidFill>
                  <a:srgbClr val="FF0000"/>
                </a:solidFill>
              </a:rPr>
              <a:t>July</a:t>
            </a:r>
            <a:r>
              <a:rPr lang="it-IT" b="1" dirty="0">
                <a:solidFill>
                  <a:srgbClr val="FF0000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666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>
            <a:extLst>
              <a:ext uri="{FF2B5EF4-FFF2-40B4-BE49-F238E27FC236}">
                <a16:creationId xmlns:a16="http://schemas.microsoft.com/office/drawing/2014/main" id="{D523E7C9-F646-71CA-F5E7-C5569490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323850"/>
            <a:ext cx="118792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9871DA9F-BDC0-904F-E715-3017CA8B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3532981"/>
            <a:ext cx="3588626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9E9B0F6F-9378-DCB8-AE72-C0B43EEA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00" y="3532982"/>
            <a:ext cx="3476625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71F32E44-433B-8723-1A61-A9C1B284B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2" y="3667918"/>
            <a:ext cx="3937000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4571744-2BAB-4FA4-940D-66A9D672229E}"/>
                  </a:ext>
                </a:extLst>
              </p:cNvPr>
              <p:cNvSpPr txBox="1"/>
              <p:nvPr/>
            </p:nvSpPr>
            <p:spPr>
              <a:xfrm>
                <a:off x="1919536" y="1700808"/>
                <a:ext cx="57606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oMath>
                  </m:oMathPara>
                </a14:m>
                <a:endParaRPr lang="it-IT" b="0" dirty="0">
                  <a:solidFill>
                    <a:srgbClr val="FF0000"/>
                  </a:solidFill>
                </a:endParaRPr>
              </a:p>
              <a:p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4571744-2BAB-4FA4-940D-66A9D6722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6" y="1700808"/>
                <a:ext cx="576064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4079C78-BEDC-4091-902E-56BE7944E787}"/>
                  </a:ext>
                </a:extLst>
              </p:cNvPr>
              <p:cNvSpPr txBox="1"/>
              <p:nvPr/>
            </p:nvSpPr>
            <p:spPr>
              <a:xfrm>
                <a:off x="3071664" y="2848382"/>
                <a:ext cx="58444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ϵ</m:t>
                      </m:r>
                    </m:oMath>
                  </m:oMathPara>
                </a14:m>
                <a:endParaRPr lang="it-IT" b="0" dirty="0">
                  <a:solidFill>
                    <a:srgbClr val="FF0000"/>
                  </a:solidFill>
                </a:endParaRPr>
              </a:p>
              <a:p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A4079C78-BEDC-4091-902E-56BE7944E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664" y="2848382"/>
                <a:ext cx="584448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2A804870-A201-F7F2-922A-4270DD7C5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2" y="79654"/>
            <a:ext cx="11518435" cy="669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89BE8-BE23-420C-A5DF-6DF65B0A3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145" y="743840"/>
            <a:ext cx="10709754" cy="1160115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Göttingen</a:t>
            </a:r>
            <a:r>
              <a:rPr lang="it-IT" dirty="0"/>
              <a:t>, </a:t>
            </a:r>
            <a:r>
              <a:rPr lang="it-IT" sz="4400" dirty="0" err="1"/>
              <a:t>June</a:t>
            </a:r>
            <a:r>
              <a:rPr lang="it-IT" sz="4400" dirty="0"/>
              <a:t> and August 2001</a:t>
            </a:r>
            <a:r>
              <a:rPr lang="it-IT" dirty="0"/>
              <a:t> 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BC0B8E-58F7-43E9-A748-D27E1B3E3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876" y="3539127"/>
            <a:ext cx="6697664" cy="126022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4E9F5D-2609-4663-BA26-B39A00029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6" y="1961535"/>
            <a:ext cx="5344271" cy="45345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82B3852-2341-4957-9900-B20C59C18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4" y="1789297"/>
            <a:ext cx="5480737" cy="367008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FB2F081-E5C5-44D9-8C53-E6D3A3077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45084"/>
            <a:ext cx="5353797" cy="1981477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56F4AC2-9971-4448-BCE2-D0410FBBA1B9}"/>
              </a:ext>
            </a:extLst>
          </p:cNvPr>
          <p:cNvCxnSpPr>
            <a:cxnSpLocks/>
          </p:cNvCxnSpPr>
          <p:nvPr/>
        </p:nvCxnSpPr>
        <p:spPr>
          <a:xfrm flipV="1">
            <a:off x="5120640" y="4896465"/>
            <a:ext cx="1398147" cy="126128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4241DC6-9A2B-43C5-9C51-F755D7FBCA61}"/>
              </a:ext>
            </a:extLst>
          </p:cNvPr>
          <p:cNvCxnSpPr/>
          <p:nvPr/>
        </p:nvCxnSpPr>
        <p:spPr>
          <a:xfrm>
            <a:off x="7698658" y="5146850"/>
            <a:ext cx="296934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EDA083BC-7AFD-4A55-B912-A3DA6FFA9E1C}"/>
              </a:ext>
            </a:extLst>
          </p:cNvPr>
          <p:cNvCxnSpPr/>
          <p:nvPr/>
        </p:nvCxnSpPr>
        <p:spPr>
          <a:xfrm>
            <a:off x="6784258" y="5319252"/>
            <a:ext cx="289068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69BB2D3-990E-4730-8643-7F622FBBB34E}"/>
              </a:ext>
            </a:extLst>
          </p:cNvPr>
          <p:cNvCxnSpPr>
            <a:cxnSpLocks/>
          </p:cNvCxnSpPr>
          <p:nvPr/>
        </p:nvCxnSpPr>
        <p:spPr>
          <a:xfrm>
            <a:off x="9802761" y="5319252"/>
            <a:ext cx="59976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8FB2B9B-F09F-461C-BE00-FB4197240609}"/>
              </a:ext>
            </a:extLst>
          </p:cNvPr>
          <p:cNvCxnSpPr/>
          <p:nvPr/>
        </p:nvCxnSpPr>
        <p:spPr>
          <a:xfrm>
            <a:off x="6656439" y="5437239"/>
            <a:ext cx="408543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47B3620F-D12C-41FE-AC19-3B700E423E75}"/>
              </a:ext>
            </a:extLst>
          </p:cNvPr>
          <p:cNvCxnSpPr/>
          <p:nvPr/>
        </p:nvCxnSpPr>
        <p:spPr>
          <a:xfrm>
            <a:off x="6656439" y="5601715"/>
            <a:ext cx="25222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E2A02C62-6BC6-4965-A4FB-A51E9EA0A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45" y="2658441"/>
            <a:ext cx="4303545" cy="3648524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EFB8C65-74CB-43D8-96CD-E839DCE0C604}"/>
              </a:ext>
            </a:extLst>
          </p:cNvPr>
          <p:cNvCxnSpPr>
            <a:cxnSpLocks/>
          </p:cNvCxnSpPr>
          <p:nvPr/>
        </p:nvCxnSpPr>
        <p:spPr>
          <a:xfrm flipH="1">
            <a:off x="1341120" y="3563374"/>
            <a:ext cx="740250" cy="788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4F389B6A-2468-4E6D-9506-CF202B74AC5F}"/>
              </a:ext>
            </a:extLst>
          </p:cNvPr>
          <p:cNvSpPr/>
          <p:nvPr/>
        </p:nvSpPr>
        <p:spPr>
          <a:xfrm>
            <a:off x="1381091" y="2949541"/>
            <a:ext cx="4231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TUM's</a:t>
            </a:r>
            <a:r>
              <a:rPr lang="it-IT" dirty="0"/>
              <a:t> </a:t>
            </a:r>
            <a:r>
              <a:rPr lang="it-IT" dirty="0" err="1"/>
              <a:t>Mathematics</a:t>
            </a:r>
            <a:r>
              <a:rPr lang="it-IT" dirty="0"/>
              <a:t> Reports (TUM-M0004)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22B74FD-89F0-2566-4E8A-86BDD151F1B2}"/>
              </a:ext>
            </a:extLst>
          </p:cNvPr>
          <p:cNvSpPr/>
          <p:nvPr/>
        </p:nvSpPr>
        <p:spPr>
          <a:xfrm>
            <a:off x="642945" y="3539128"/>
            <a:ext cx="698175" cy="278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268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8EA430-C554-D785-0659-A1D289C0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530" y="178677"/>
            <a:ext cx="4246180" cy="5108026"/>
          </a:xfrm>
        </p:spPr>
        <p:txBody>
          <a:bodyPr>
            <a:normAutofit/>
          </a:bodyPr>
          <a:lstStyle/>
          <a:p>
            <a:r>
              <a:rPr lang="it-IT" sz="3200" i="1" dirty="0">
                <a:solidFill>
                  <a:srgbClr val="FF0000"/>
                </a:solidFill>
              </a:rPr>
              <a:t>I </a:t>
            </a:r>
            <a:r>
              <a:rPr lang="it-IT" sz="3200" i="1" dirty="0" err="1">
                <a:solidFill>
                  <a:srgbClr val="FF0000"/>
                </a:solidFill>
              </a:rPr>
              <a:t>learned</a:t>
            </a:r>
            <a:r>
              <a:rPr lang="it-IT" sz="3200" i="1" dirty="0">
                <a:solidFill>
                  <a:srgbClr val="FF0000"/>
                </a:solidFill>
              </a:rPr>
              <a:t> </a:t>
            </a:r>
            <a:r>
              <a:rPr lang="it-IT" sz="3200" i="1" dirty="0" err="1">
                <a:solidFill>
                  <a:srgbClr val="FF0000"/>
                </a:solidFill>
              </a:rPr>
              <a:t>how</a:t>
            </a:r>
            <a:r>
              <a:rPr lang="it-IT" sz="3200" i="1" dirty="0">
                <a:solidFill>
                  <a:srgbClr val="FF0000"/>
                </a:solidFill>
              </a:rPr>
              <a:t> to </a:t>
            </a:r>
            <a:r>
              <a:rPr lang="it-IT" sz="3200" i="1" dirty="0" err="1">
                <a:solidFill>
                  <a:srgbClr val="FF0000"/>
                </a:solidFill>
              </a:rPr>
              <a:t>write</a:t>
            </a:r>
            <a:r>
              <a:rPr lang="it-IT" sz="3200" i="1" dirty="0">
                <a:solidFill>
                  <a:srgbClr val="FF0000"/>
                </a:solidFill>
              </a:rPr>
              <a:t> the </a:t>
            </a:r>
            <a:r>
              <a:rPr lang="it-IT" sz="3200" i="1" u="sng" dirty="0">
                <a:solidFill>
                  <a:srgbClr val="FF0000"/>
                </a:solidFill>
              </a:rPr>
              <a:t>power </a:t>
            </a:r>
            <a:r>
              <a:rPr lang="it-IT" sz="3200" i="1" u="sng" dirty="0" err="1">
                <a:solidFill>
                  <a:srgbClr val="FF0000"/>
                </a:solidFill>
              </a:rPr>
              <a:t>function</a:t>
            </a:r>
            <a:r>
              <a:rPr lang="it-IT" sz="3200" i="1" u="sng" dirty="0">
                <a:solidFill>
                  <a:srgbClr val="FF0000"/>
                </a:solidFill>
              </a:rPr>
              <a:t> </a:t>
            </a:r>
            <a:r>
              <a:rPr lang="it-IT" sz="3200" i="1" dirty="0" err="1">
                <a:solidFill>
                  <a:srgbClr val="FF0000"/>
                </a:solidFill>
              </a:rPr>
              <a:t>as</a:t>
            </a:r>
            <a:r>
              <a:rPr lang="it-IT" sz="3200" i="1" dirty="0">
                <a:solidFill>
                  <a:srgbClr val="FF0000"/>
                </a:solidFill>
              </a:rPr>
              <a:t> the ratio of </a:t>
            </a:r>
            <a:r>
              <a:rPr lang="it-IT" sz="3200" i="1" dirty="0" err="1">
                <a:solidFill>
                  <a:srgbClr val="FF0000"/>
                </a:solidFill>
              </a:rPr>
              <a:t>two</a:t>
            </a:r>
            <a:r>
              <a:rPr lang="it-IT" sz="3200" i="1" dirty="0">
                <a:solidFill>
                  <a:srgbClr val="FF0000"/>
                </a:solidFill>
              </a:rPr>
              <a:t> </a:t>
            </a:r>
            <a:r>
              <a:rPr lang="it-IT" sz="3200" i="1" dirty="0" err="1">
                <a:solidFill>
                  <a:srgbClr val="FF0000"/>
                </a:solidFill>
              </a:rPr>
              <a:t>Vandermonde</a:t>
            </a:r>
            <a:r>
              <a:rPr lang="it-IT" sz="3200" i="1" dirty="0">
                <a:solidFill>
                  <a:srgbClr val="FF0000"/>
                </a:solidFill>
              </a:rPr>
              <a:t>-like </a:t>
            </a:r>
            <a:r>
              <a:rPr lang="it-IT" sz="3200" i="1" dirty="0" err="1">
                <a:solidFill>
                  <a:srgbClr val="FF0000"/>
                </a:solidFill>
              </a:rPr>
              <a:t>determinants</a:t>
            </a:r>
            <a:endParaRPr lang="it-IT" sz="3200" i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1706C0-6EF2-35A2-9EA2-5F1205D3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696" y="3689131"/>
            <a:ext cx="9630103" cy="248783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5062B0-F18A-D8F2-0066-47A7EE019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099" y="0"/>
            <a:ext cx="7475238" cy="6789017"/>
          </a:xfrm>
          <a:prstGeom prst="rect">
            <a:avLst/>
          </a:prstGeom>
        </p:spPr>
      </p:pic>
      <p:sp>
        <p:nvSpPr>
          <p:cNvPr id="5" name="Freccia su 4">
            <a:extLst>
              <a:ext uri="{FF2B5EF4-FFF2-40B4-BE49-F238E27FC236}">
                <a16:creationId xmlns:a16="http://schemas.microsoft.com/office/drawing/2014/main" id="{F4CE08A7-6D59-6A4C-0DE9-7B9111CA520F}"/>
              </a:ext>
            </a:extLst>
          </p:cNvPr>
          <p:cNvSpPr/>
          <p:nvPr/>
        </p:nvSpPr>
        <p:spPr>
          <a:xfrm rot="16200000">
            <a:off x="7184674" y="4911897"/>
            <a:ext cx="349210" cy="25806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81A0EAB8-823C-992A-1EF2-33FCDFBA1BB2}"/>
              </a:ext>
            </a:extLst>
          </p:cNvPr>
          <p:cNvSpPr/>
          <p:nvPr/>
        </p:nvSpPr>
        <p:spPr>
          <a:xfrm>
            <a:off x="1828800" y="5938345"/>
            <a:ext cx="3657600" cy="8303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02BC1E5-1A4D-A091-DC94-E5657C4C9B53}"/>
              </a:ext>
            </a:extLst>
          </p:cNvPr>
          <p:cNvSpPr/>
          <p:nvPr/>
        </p:nvSpPr>
        <p:spPr>
          <a:xfrm>
            <a:off x="2301766" y="1250731"/>
            <a:ext cx="2645545" cy="55704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F366B22-D380-350A-21E1-3A8896177F67}"/>
              </a:ext>
            </a:extLst>
          </p:cNvPr>
          <p:cNvSpPr/>
          <p:nvPr/>
        </p:nvSpPr>
        <p:spPr>
          <a:xfrm>
            <a:off x="1450428" y="4508937"/>
            <a:ext cx="4645572" cy="69368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719D010-152F-C302-95D8-1E8A609AAC36}"/>
              </a:ext>
            </a:extLst>
          </p:cNvPr>
          <p:cNvSpPr/>
          <p:nvPr/>
        </p:nvSpPr>
        <p:spPr>
          <a:xfrm>
            <a:off x="2489200" y="1807779"/>
            <a:ext cx="2133600" cy="2851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60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3AD3A-EA8A-5BAA-588D-692118FE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49" y="365125"/>
            <a:ext cx="11354938" cy="1325563"/>
          </a:xfrm>
        </p:spPr>
        <p:txBody>
          <a:bodyPr>
            <a:noAutofit/>
          </a:bodyPr>
          <a:lstStyle/>
          <a:p>
            <a:r>
              <a:rPr lang="it-IT" sz="3200" dirty="0"/>
              <a:t>The </a:t>
            </a:r>
            <a:r>
              <a:rPr lang="it-IT" sz="3200" dirty="0" err="1"/>
              <a:t>practical</a:t>
            </a:r>
            <a:r>
              <a:rPr lang="it-IT" sz="3200" dirty="0"/>
              <a:t> </a:t>
            </a:r>
            <a:r>
              <a:rPr lang="it-IT" sz="3200" dirty="0" err="1"/>
              <a:t>method</a:t>
            </a:r>
            <a:r>
              <a:rPr lang="it-IT" sz="3200" dirty="0"/>
              <a:t> </a:t>
            </a:r>
            <a:r>
              <a:rPr lang="it-IT" sz="3200" dirty="0" err="1"/>
              <a:t>that</a:t>
            </a:r>
            <a:r>
              <a:rPr lang="it-IT" sz="3200" dirty="0"/>
              <a:t> </a:t>
            </a:r>
            <a:r>
              <a:rPr lang="it-IT" sz="3200" dirty="0" err="1"/>
              <a:t>produces</a:t>
            </a:r>
            <a:r>
              <a:rPr lang="it-IT" sz="3200" dirty="0"/>
              <a:t> </a:t>
            </a:r>
            <a:r>
              <a:rPr lang="it-IT" sz="3200" dirty="0" err="1"/>
              <a:t>well-distributed</a:t>
            </a:r>
            <a:r>
              <a:rPr lang="it-IT" sz="3200" dirty="0"/>
              <a:t> point sets </a:t>
            </a:r>
            <a:r>
              <a:rPr lang="it-IT" sz="3200" dirty="0" err="1"/>
              <a:t>was</a:t>
            </a:r>
            <a:r>
              <a:rPr lang="it-IT" sz="3200" dirty="0"/>
              <a:t> the </a:t>
            </a:r>
            <a:r>
              <a:rPr lang="it-IT" sz="3200" dirty="0" err="1">
                <a:solidFill>
                  <a:srgbClr val="FF0000"/>
                </a:solidFill>
              </a:rPr>
              <a:t>greedy</a:t>
            </a:r>
            <a:r>
              <a:rPr lang="it-IT" sz="3200" dirty="0">
                <a:solidFill>
                  <a:srgbClr val="FF0000"/>
                </a:solidFill>
              </a:rPr>
              <a:t> procedure </a:t>
            </a:r>
            <a:r>
              <a:rPr lang="it-IT" sz="3200" dirty="0" err="1"/>
              <a:t>based</a:t>
            </a:r>
            <a:r>
              <a:rPr lang="it-IT" sz="3200" dirty="0"/>
              <a:t> on the power </a:t>
            </a:r>
            <a:r>
              <a:rPr lang="it-IT" sz="3200" dirty="0" err="1"/>
              <a:t>function</a:t>
            </a:r>
            <a:br>
              <a:rPr lang="it-IT" sz="3200" dirty="0"/>
            </a:br>
            <a:r>
              <a:rPr lang="it-IT" sz="3200" dirty="0" err="1"/>
              <a:t>named</a:t>
            </a:r>
            <a:r>
              <a:rPr lang="it-IT" sz="3200" dirty="0"/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p-greedy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dirty="0"/>
              <a:t>or </a:t>
            </a:r>
            <a:r>
              <a:rPr lang="it-IT" sz="3200" b="1" dirty="0">
                <a:solidFill>
                  <a:srgbClr val="FF0000"/>
                </a:solidFill>
              </a:rPr>
              <a:t>data-</a:t>
            </a:r>
            <a:r>
              <a:rPr lang="it-IT" sz="3200" b="1" dirty="0" err="1">
                <a:solidFill>
                  <a:srgbClr val="FF0000"/>
                </a:solidFill>
              </a:rPr>
              <a:t>independent</a:t>
            </a:r>
            <a:r>
              <a:rPr lang="it-IT" sz="3200" b="1" dirty="0">
                <a:solidFill>
                  <a:srgbClr val="FF0000"/>
                </a:solidFill>
              </a:rPr>
              <a:t>  </a:t>
            </a:r>
            <a:r>
              <a:rPr lang="it-IT" sz="2400" b="1" dirty="0">
                <a:solidFill>
                  <a:srgbClr val="4D36F6"/>
                </a:solidFill>
              </a:rPr>
              <a:t>[</a:t>
            </a:r>
            <a:r>
              <a:rPr lang="it-IT" sz="2400" b="1" dirty="0" err="1">
                <a:solidFill>
                  <a:srgbClr val="4D36F6"/>
                </a:solidFill>
              </a:rPr>
              <a:t>DeM</a:t>
            </a:r>
            <a:r>
              <a:rPr lang="it-IT" sz="2400" b="1" dirty="0">
                <a:solidFill>
                  <a:srgbClr val="4D36F6"/>
                </a:solidFill>
              </a:rPr>
              <a:t>, </a:t>
            </a:r>
            <a:r>
              <a:rPr lang="it-IT" sz="2400" b="1" dirty="0" err="1">
                <a:solidFill>
                  <a:srgbClr val="4D36F6"/>
                </a:solidFill>
              </a:rPr>
              <a:t>Schaback</a:t>
            </a:r>
            <a:r>
              <a:rPr lang="it-IT" sz="2400" b="1" dirty="0">
                <a:solidFill>
                  <a:srgbClr val="4D36F6"/>
                </a:solidFill>
              </a:rPr>
              <a:t>, </a:t>
            </a:r>
            <a:r>
              <a:rPr lang="it-IT" sz="2400" b="1" dirty="0" err="1">
                <a:solidFill>
                  <a:srgbClr val="4D36F6"/>
                </a:solidFill>
              </a:rPr>
              <a:t>Wendand</a:t>
            </a:r>
            <a:r>
              <a:rPr lang="it-IT" sz="2400" b="1" dirty="0">
                <a:solidFill>
                  <a:srgbClr val="4D36F6"/>
                </a:solidFill>
              </a:rPr>
              <a:t>, ACM2005]</a:t>
            </a:r>
            <a:endParaRPr lang="it-IT" sz="3600" b="1" dirty="0">
              <a:solidFill>
                <a:srgbClr val="4D36F6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9B87133-3C4C-494D-08E0-09605F87DC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680510" cy="3702816"/>
              </a:xfrm>
            </p:spPr>
            <p:txBody>
              <a:bodyPr>
                <a:normAutofit/>
              </a:bodyPr>
              <a:lstStyle/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r>
                  <a:rPr lang="en-US" sz="2400" i="1" dirty="0">
                    <a:latin typeface="Cambria Math" panose="02040503050406030204" pitchFamily="18" charset="0"/>
                  </a:rPr>
                  <a:t>                                                                                            a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𝑙𝑒𝑎</m:t>
                    </m:r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𝑙𝑖𝑘𝑒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B9B87133-3C4C-494D-08E0-09605F87DC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680510" cy="3702816"/>
              </a:xfrm>
              <a:blipFill>
                <a:blip r:embed="rId2"/>
                <a:stretch>
                  <a:fillRect l="-8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F9F4AB26-0D62-18A0-02BB-53B60BE5C90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60" y="2125979"/>
            <a:ext cx="9349740" cy="130302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2F1BB78-E65C-8799-793B-D9F3F1F8672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04017" y="3729354"/>
            <a:ext cx="5938653" cy="1390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3BB9E5-3EE0-92FE-6F1D-78FB487259D5}"/>
              </a:ext>
            </a:extLst>
          </p:cNvPr>
          <p:cNvSpPr txBox="1"/>
          <p:nvPr/>
        </p:nvSpPr>
        <p:spPr>
          <a:xfrm>
            <a:off x="300038" y="5528441"/>
            <a:ext cx="11913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More on </a:t>
            </a:r>
            <a:r>
              <a:rPr lang="it-IT" sz="2400" dirty="0" err="1"/>
              <a:t>p-greedy</a:t>
            </a:r>
            <a:r>
              <a:rPr lang="it-IT" sz="2400" dirty="0"/>
              <a:t> </a:t>
            </a:r>
            <a:r>
              <a:rPr lang="it-IT" sz="2400" dirty="0" err="1"/>
              <a:t>convergence</a:t>
            </a:r>
            <a:r>
              <a:rPr lang="it-IT" sz="2400" dirty="0"/>
              <a:t> [</a:t>
            </a:r>
            <a:r>
              <a:rPr lang="it-IT" sz="2400" dirty="0">
                <a:solidFill>
                  <a:srgbClr val="FF0000"/>
                </a:solidFill>
              </a:rPr>
              <a:t>Santin, </a:t>
            </a:r>
            <a:r>
              <a:rPr lang="it-IT" sz="2400" dirty="0" err="1">
                <a:solidFill>
                  <a:srgbClr val="FF0000"/>
                </a:solidFill>
              </a:rPr>
              <a:t>Haasdonk</a:t>
            </a:r>
            <a:r>
              <a:rPr lang="it-IT" sz="2400" dirty="0">
                <a:solidFill>
                  <a:srgbClr val="FF0000"/>
                </a:solidFill>
              </a:rPr>
              <a:t> DRNA 2017</a:t>
            </a:r>
            <a:r>
              <a:rPr lang="it-IT" sz="2400" dirty="0"/>
              <a:t>] and the </a:t>
            </a:r>
            <a:r>
              <a:rPr lang="it-IT" sz="2400" dirty="0">
                <a:solidFill>
                  <a:srgbClr val="4D36F6"/>
                </a:solidFill>
              </a:rPr>
              <a:t>data-</a:t>
            </a:r>
            <a:r>
              <a:rPr lang="it-IT" sz="2400" dirty="0" err="1">
                <a:solidFill>
                  <a:srgbClr val="4D36F6"/>
                </a:solidFill>
              </a:rPr>
              <a:t>dependent</a:t>
            </a:r>
            <a:r>
              <a:rPr lang="it-IT" sz="2400" dirty="0"/>
              <a:t> </a:t>
            </a:r>
            <a:r>
              <a:rPr lang="it-IT" sz="2400" dirty="0" err="1"/>
              <a:t>generalizations</a:t>
            </a:r>
            <a:r>
              <a:rPr lang="it-IT" sz="2400" dirty="0"/>
              <a:t>  [</a:t>
            </a:r>
            <a:r>
              <a:rPr lang="it-IT" sz="2400" dirty="0">
                <a:solidFill>
                  <a:srgbClr val="FF0000"/>
                </a:solidFill>
              </a:rPr>
              <a:t>Wenzel, Santin, </a:t>
            </a:r>
            <a:r>
              <a:rPr lang="it-IT" sz="2400" dirty="0" err="1">
                <a:solidFill>
                  <a:srgbClr val="FF0000"/>
                </a:solidFill>
              </a:rPr>
              <a:t>Haasdonk</a:t>
            </a:r>
            <a:r>
              <a:rPr lang="it-IT" sz="2400" dirty="0">
                <a:solidFill>
                  <a:srgbClr val="FF0000"/>
                </a:solidFill>
              </a:rPr>
              <a:t> CA 2023</a:t>
            </a:r>
            <a:r>
              <a:rPr lang="it-IT" sz="2400" dirty="0"/>
              <a:t>] and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4D36F6"/>
                </a:solidFill>
              </a:rPr>
              <a:t>applications</a:t>
            </a:r>
            <a:r>
              <a:rPr lang="it-IT" sz="2400" dirty="0"/>
              <a:t> [</a:t>
            </a:r>
            <a:r>
              <a:rPr lang="it-IT" sz="2400" dirty="0" err="1">
                <a:solidFill>
                  <a:srgbClr val="FF0000"/>
                </a:solidFill>
              </a:rPr>
              <a:t>Herkert</a:t>
            </a:r>
            <a:r>
              <a:rPr lang="it-IT" sz="2400" dirty="0">
                <a:solidFill>
                  <a:srgbClr val="FF0000"/>
                </a:solidFill>
              </a:rPr>
              <a:t> et al. </a:t>
            </a:r>
            <a:r>
              <a:rPr lang="it-IT" sz="2400" dirty="0" err="1">
                <a:solidFill>
                  <a:srgbClr val="FF0000"/>
                </a:solidFill>
              </a:rPr>
              <a:t>Mathematics</a:t>
            </a:r>
            <a:r>
              <a:rPr lang="it-IT" sz="2400" dirty="0">
                <a:solidFill>
                  <a:srgbClr val="FF0000"/>
                </a:solidFill>
              </a:rPr>
              <a:t> 2024</a:t>
            </a:r>
            <a:r>
              <a:rPr lang="it-IT" sz="2400" dirty="0"/>
              <a:t>], [</a:t>
            </a:r>
            <a:r>
              <a:rPr lang="it-IT" sz="2400" dirty="0" err="1">
                <a:solidFill>
                  <a:srgbClr val="FF0000"/>
                </a:solidFill>
              </a:rPr>
              <a:t>Perracchione</a:t>
            </a:r>
            <a:r>
              <a:rPr lang="it-IT" sz="2400" dirty="0">
                <a:solidFill>
                  <a:srgbClr val="FF0000"/>
                </a:solidFill>
              </a:rPr>
              <a:t> 2025</a:t>
            </a:r>
            <a:r>
              <a:rPr lang="it-IT" sz="2400" dirty="0"/>
              <a:t>],  …</a:t>
            </a:r>
          </a:p>
        </p:txBody>
      </p:sp>
    </p:spTree>
    <p:extLst>
      <p:ext uri="{BB962C8B-B14F-4D97-AF65-F5344CB8AC3E}">
        <p14:creationId xmlns:p14="http://schemas.microsoft.com/office/powerpoint/2010/main" val="2878835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2013 - Tema 2022">
  <a:themeElements>
    <a:clrScheme name="Office 2013 -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9">
    <wetp:webextensionref xmlns:r="http://schemas.openxmlformats.org/officeDocument/2006/relationships" r:id="rId2"/>
  </wetp:taskpane>
  <wetp:taskpane dockstate="right" visibility="0" width="350" row="10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0B837B58-EA09-4548-80BB-22063DF6B04F}">
  <we:reference id="wa104381909" version="3.20.0.0" store="en-US" storeType="OMEX"/>
  <we:alternateReferences>
    <we:reference id="wa104381909" version="3.20.0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ub&gt;&lt;mi&gt;X&lt;/mi&gt;&lt;mn&gt;1&lt;/mn&gt;&lt;/msub&gt;&lt;mo&gt;=&lt;/mo&gt;&lt;mfenced open=\\\&quot;{\\\&quot; close=\\\&quot;}\\\&quot;&gt;&lt;msub&gt;&lt;mi&gt;x&lt;/mi&gt;&lt;mn&gt;1&lt;/mn&gt;&lt;/msub&gt;&lt;/mfenced&gt;&lt;mo&gt;,&lt;/mo&gt;&lt;mo&gt;&amp;#xA0;&lt;/mo&gt;&lt;msub&gt;&lt;mi&gt;x&lt;/mi&gt;&lt;mrow&gt;&lt;mn&gt;1&lt;/mn&gt;&lt;mo&gt;&amp;#xA0;&lt;/mo&gt;&lt;/mrow&gt;&lt;/msub&gt;&lt;mo&gt;&amp;#x2208;&lt;/mo&gt;&lt;mo&gt;&amp;#xA0;&lt;/mo&gt;&lt;mi&gt;&amp;#x3A9;&lt;/mi&gt;&lt;mspace linebreak=\\\&quot;newline\\\&quot;/&gt;&lt;msub&gt;&lt;mi&gt;X&lt;/mi&gt;&lt;mi&gt;j&lt;/mi&gt;&lt;/msub&gt;&lt;mo&gt;:&lt;/mo&gt;&lt;mo&gt;=&lt;/mo&gt;&lt;msub&gt;&lt;mi&gt;X&lt;/mi&gt;&lt;mfenced open=\\\&quot;{\\\&quot; close=\\\&quot;}\\\&quot;&gt;&lt;mrow&gt;&lt;mi&gt;j&lt;/mi&gt;&lt;mo&gt;-&lt;/mo&gt;&lt;mn&gt;1&lt;/mn&gt;&lt;/mrow&gt;&lt;/mfenced&gt;&lt;/msub&gt;&lt;mo&gt;&amp;#xA0;&lt;/mo&gt;&lt;mo&gt;&amp;#x222A;&lt;/mo&gt;&lt;mfenced open=\\\&quot;{\\\&quot; close=\\\&quot;}\\\&quot;&gt;&lt;msub&gt;&lt;mi&gt;x&lt;/mi&gt;&lt;mi&gt;j&lt;/mi&gt;&lt;/msub&gt;&lt;/mfenced&gt;&lt;mo&gt;&amp;#xA0;&lt;/mo&gt;&lt;mi&gt;w&lt;/mi&gt;&lt;mi&gt;i&lt;/mi&gt;&lt;mi&gt;t&lt;/mi&gt;&lt;mi&gt;h&lt;/mi&gt;&lt;mo&gt;&amp;#xA0;&lt;/mo&gt;&lt;msub&gt;&lt;mi&gt;P&lt;/mi&gt;&lt;mrow&gt;&lt;mi&gt;&amp;#x3D5;&lt;/mi&gt;&lt;mo&gt;,&lt;/mo&gt;&lt;msub&gt;&lt;mi&gt;X&lt;/mi&gt;&lt;mfenced open=\\\&quot;{\\\&quot; close=\\\&quot;}\\\&quot;&gt;&lt;mrow&gt;&lt;mi&gt;j&lt;/mi&gt;&lt;mo&gt;-&lt;/mo&gt;&lt;mn&gt;1&lt;/mn&gt;&lt;/mrow&gt;&lt;/mfenced&gt;&lt;/msub&gt;&lt;mfenced&gt;&lt;msub&gt;&lt;mi&gt;x&lt;/mi&gt;&lt;mi&gt;j&lt;/mi&gt;&lt;/msub&gt;&lt;/mfenced&gt;&lt;/mrow&gt;&lt;/msub&gt;&lt;mo&gt;=&lt;/mo&gt;&lt;mo&gt;|&lt;/mo&gt;&lt;mo&gt;|&lt;/mo&gt;&lt;mo&gt;&amp;#xA0;&lt;/mo&gt;&lt;mo&gt;&amp;#xA0;&lt;/mo&gt;&lt;msub&gt;&lt;mi&gt;P&lt;/mi&gt;&lt;mrow&gt;&lt;mi&gt;&amp;#x3D5;&lt;/mi&gt;&lt;mo&gt;,&lt;/mo&gt;&lt;msub&gt;&lt;mi&gt;X&lt;/mi&gt;&lt;mfenced open=\\\&quot;{\\\&quot; close=\\\&quot;}\\\&quot;&gt;&lt;mrow&gt;&lt;mi&gt;j&lt;/mi&gt;&lt;mo&gt;-&lt;/mo&gt;&lt;mn&gt;1&lt;/mn&gt;&lt;/mrow&gt;&lt;/mfenced&gt;&lt;/msub&gt;&lt;/mrow&gt;&lt;/msub&gt;&lt;mo&gt;|&lt;/mo&gt;&lt;msub&gt;&lt;mo&gt;|&lt;/mo&gt;&lt;mrow&gt;&lt;mo&gt;&amp;#x221E;&lt;/mo&gt;&lt;mo&gt;&amp;#xA0;&lt;/mo&gt;&lt;mo&gt;,&lt;/mo&gt;&lt;mo&gt;&amp;#xA0;&lt;/mo&gt;&lt;mo&gt;&amp;#xA0;&lt;/mo&gt;&lt;/mrow&gt;&lt;/msub&gt;&lt;mi&gt;j&lt;/mi&gt;&lt;mo&gt;&amp;#x2265;&lt;/mo&gt;&lt;mn&gt;2&lt;/mn&gt;&lt;mspace linebreak=\\\&quot;newline\\\&quot;/&gt;&lt;mspace linebreak=\\\&quot;newline\\\&quot;/&gt;&lt;/math&gt;\&quot;,\&quot;base64Image\&quot;:\&quot;iVBORw0KGgoAAAANSUhEUgAABcsAAADMCAYAAACsqfvJAAAACXBIWXMAAA7EAAAOxAGVKw4bAAAABGJhU0UAAACwC0UhEgAAPaJJREFUeNrt3Q+kFtn/wPGPK0kSWUmSSJIkS5KsJJIkuSJJkkSSlSSykiTLWkmSSJKsRJIkiSRJViRJkkiSJJFcSRL7m89vznzvueeeeZ6Zeeb/vF8c3+92n5l55syZOc985szniACjVgflZFBuBuVTUL4F5SvVMs7ZoHwPypegPA7KpaDsCsp0qgYAAAAAAABon+MSBkv/S1lGgrIyZp1rJQzCJlnPz6Cs4TCUYnlQXjj1/yMoF4MyTPWMsygoR4Py1qkzDaAfpHqA3EwNysag/BWUa0F5KuFDqu+mj/hu+pwnEj602h2UWVQbAAAAAAAoyoKgnJbege2PQdkhYWAjiRkSBmJ969Lgx59BmUnVl3Z8R5xjcDcos6mavoaCctjThvdRNUBm2o/sCcp9CQPi/2Uot4OyhKoEAAAAAABF0QBgXGBiW4b1DXnW80zC4C3Kc8M5BjpycwLVksofTh3qGxm/UC1AKvoQNe6NpnumD1oVlEnWMhMlfGNJl/vqWe4E1QoAAAAAAIryr/iD5RsyrGuOjB8JOIUqLpUGndyRm+uoltT0wc9Hpx63Uy1A4vNH0xe5wW69Np0JytyE69G3kR54+qdbwgNAAAAAAABQAM0d6wuWH82writCMKNq62R8nvIhqiWTS05dXqRKgL70oelj8b9ltCjD+vQB4HPP+s5R1QAAAAAAIG8aSH0n4wMRr1Oux07p8lDGvlaP8mx1juNLqiSzg05d3qBKgJ40pcpnT3/yj4TpVbL6VfwPdVdT5QAAAAAAIG86itwXiFiRcPn1MjY4S27n6uxwjuFNqiSzbTI+9QMAP31L6YcUl2P8rmfdT6l2AAAAAACQt9niD5b/k2DZ5TI6eZvmeJ5LdVZqpxAsz4sbLL9DlcBDJ7HcLWHaHk01onm6f0j85MlJS5PS/myI2YezBV7borKcJggAAAAAAPKmo2bdIIQGfHqNEtfctNEkiBowX0Y1Vo5geX4IlqMXzb+t8zT8lMED400Oli+T0QemRZ4vC2Pq6ThNEQAAAAAA5M2dGDIq+2M+P03CvObR54apwlogWJ4fguXw0YmLNUBbVJC8ScFyfZj6wfPd9SHq9Jy3NRRT5w9okgAAAAAAoAi+iT59E0TqRG33pX9AHeUjWJ4fguVwaQD4Xyk2SN6kYPmlmO9e1MPTr55tfadZAgAAAACAIhyRZBN92gGSU1RbrRAszw/Bctg0UP4y5hr5KSgnJZzseFpH6mNFTF3cK3Cbn2K2OYHmCQAAAAAA8jZL/K+52xN9HrP+/QZVVjtFBss1R71OZKh5mt9ImNP+fVBW9lluvoSjZHVUqI4CPS/NCG51KVjetWOb1qSgPPZcGzVX90EJ37bpmrgR9ksL3GZcsHwKl34AAAAAAFAEDYD7JvrU0ZI7rH/TwNFkqqt28g6WzwzK4aA8NevzPUx522N5TcfgS52wtQF12fZgeZePbVpnPfv5QsKHBV20XPxB638L3u7XmO3SFwEAAAAAgEKsFn8w4or1/3Xk6QyqqpbyDpYvCsrvQVki4QR7Wo572sdqz7LDEp+PmWB59bp8bNNY6dlHfVj4S4evM2djjv2eArc5sUebG+LSDwAAAAAAiqKjSeOCEp+DsrAl+7lOypmor1/JczK8MnKWD5l2YG/nhPMZTcWgKSpOSxjk0sDsZQlTdeh3mtSA9tHFnOVdObZpPHPqQx8WTu94H/Eu5lo2u8BtrorZ5ke6bAAAAAAAUKRD4g9KaDqWVS3aT4Ll2V12tnPf+puOuNVg2oWGt4+uTvDZhWOb1FqnLjRVzZKO9w9TYq5jIxX1S1fpsgEAAAAAQJE0xYovf/G1lu1nF4Ll1wuqOzeQrKOKo1QIuk0djdv0iR63SHzQuM26cGyTuurUxSm6B1kTcx0resLnRzHb3cUhAQAAAAAARXODRNHI8qkt2sc2BsvdnNMXC6q7hZ790BG32007WdjC9vGpI+d+F45tEkNmf+1R5bMFcdfNKyW3SXvyaQAAAAAAgEJpPmJfcGIfVVNrV5zjtbfAbX1ztnUwKF+CcqQldfmLjE/B0ZUR1W0/tkksd+rgFpeX/xcXLC8yHUrchKJnORwAAAAAAKBoOyR+FPQzqqe2dGLFERkb3J1T4Paue9rHawknfWyLB87+be1IW+rCse3HTUfDg8LQIik3Dct88acF+1Hw9Q0AAAAAAEBWy9hcxb6gyDKqqZbctwEOFLy9o562saFldaqBwc8yNmA8vQNtqQvHtp9jUm16pos1rRdNT+MLXn8oaHt3YurnMJd8AAAAAABQJM0Lq6kWNBDxPiiLZWzO3qico6pqRUde3rKOzwspJ7C5XsanKWkjzVN9SUYDhO+CsrHlbaorx7aXc0KwPM79mO+cd/7wfTHbuS8AAAAAAAAF0tGyGgTUQIQGzBeZf78k4wMVOuJ8ClVWOT0G9ujXN0HZVOL2J3vaRpsnf9Sg+U1rXx+0eH+7dmx9CJbH+z3mO+eZpmhNzDbeSDfe7gAAAAAAABXRXNePZHQE6RrrbyvEH7DYTbXVxq8ydqTn7aAsKWnbL512saWF9asTfZ6U0bREH4OyXcJ0FG3WhWPbC2lY4unDlA9S3Ihv7YNGxJ83fyaXfAAAAAAAUKSr0ntk4AsZH7R4QrXVzgXnGG0veHs6sv2tNCfAl4WOJn9n7Z/ubxeCdV04tv1sLfl8aprN4g/yD5oCSh/E+nKi65scjCgHAAAAAACF+lP6T5gWlzf214bv+zqpduRoVIZz2h8d7WmPxtSR0DMKrL+Lnn153rLz44YUl2aizrpwbPtZ7uz/ZbqLcU562om+ebEgw7rmydi5F+x8+Uek/W9yAAAAAACAiu2Q0YDE+R6f01Gmvok+Tzd8/9sWLFdXnHXvKqjuhmU05Yu7P1Nbcn7owwd7hKv+/wkduC504dgmocHZb9a+/+jY/tv1cLLH3//0tJPPEuY173e+6N83mOuWbzT5dekdeD8lYZokAAAAAACAgayW0YDEnQSf90129zUoExtcB20Mlv8txafO0FQIOnr0iTn+3yXfNAx1bR+fOnBd6MqxTcqd4PhYB/uKlRLmJ+/Xn/jSdW3us5xvJPkP09/0e3Npg2mrAAAAAAAAA1kso+k6nko4cryfJeIP9O5scD20MVi+U8aPzMyb5rjXByXzzX/fdLb5d0vOk03Oft3rwLWhK8c2qZXO/uvDgwUdq4NDEga1k9BJYO9a9bW6x2d1xHr0xpIG2nXOhY2S7O2NaUF5E5QzdOcAAAAAAGAQOjnhewkDFPq/aXJaP5Hxgd5/qdJacYPlN3Ne/3az3h3Wvx12tnm3JXW5zdmvOy1vO106tmk8dupAA7vTOrT/Gij/IulyhkcpVXq9ebRCRt9QStuHPTTLruKSDwAAAAAAstLcri8lDDJo8GNhyuV3iX9k9KIS92FWUPZzKGMVGSyfbdrNVeffV8v4NAq+wNofkv+bCEW2h7yD5ZrD+bWpH01roaO0p9Sk3XTt2Kax3HPNe1CjY1cke/T35YR9xgzz+ZE+nzuU8Bo1ZLaro841PUuUR54ULAAAAAAAIDOdmO6RjAZ7tmVch28StjJehddAv04kp2kQPnE4YxUZLNc0JO9k/IR6EzztYoXzmWUSBmPnNKg95Bksj3vQpG9r1CHo2rVjm9YJz7F7muM+19UKyZ5eqt9bCLdlsPRVp7jcAwAAAACALDRlgKZLiYIMbwZY1wMZH7TQoNbMgr77ZAlTQXyRbk20mNWgwXIdzbtBxqeZOC7+QGlcu/jT+ptOGvlO8hl5XGZ7yDNYfk/ig35/ldQ2OLbZ6UOD+55jp6OnD0iyPNtNdFCyB7N7TS5sj1jPWlZwuQcAAAAAAGnNk9HUK3lM+hgX9Ms7N7YGU/ZJmK7C3RbB8niDBMt1Usdo4ld9AHJMwpzAUTD1SI9l/3K2+9m0PQ3Q6gjcKw1sD3kGy59LfNCvjPbMsR3cNLO/vmOoKUF09Pl6Cd/AaYsbkj2YfaDHelfJYIHy91zqAQAAAABAGhrY0TzCOnmaG2jQEX3rU65PJ2rbJ70DGDp6fVgGH2W5QMJRiZvNupYJwfKkBgmWH+5xbPs9YPmtx7L6sGZqA9tDnsHyk33OnaJHJnNs87uu3pXBAr15jMwuy7cBvv9wj/UeGbBuTnKpBwAAAAAASeloUV9ucbdoIERHSq6JWc8kCVMPfE64PrtoKoXfctynz0KwPIlBguXDMcfytmkL/Tz0LKspf2YVsJ9ltIc8g+Wal/yUjE0xUmawnGObL52cctA0InUPli8d8Pv3mvh50AcOy7jUAwAAAACALtPX7gmW9zdoznId8akpJTRVxyvpnUrBpXnr75hlNeCpweFpDW4PeQbLfebL6EOrMnBs8zU3KGeluKD5RQEAAAAAAAA8CJYnM2iwnPYwquhg+a9mvZdpto0+1/WtgS0SBrd1BL6+PfA9h3KepgAAAAAAAAAfguXJECzPT9HB8mNmvStptpzrAAAAAAAAQFIE0JLZLgTL87KtwLrUiS119PAtmiznOgAAAAAAAJAGAbRkNsnYAO9z2kNm+5y6vJbTejX/91sJ84fPoMlyrgMAAAAAAABpEEBLZrGMDfDq6OUh2kMm/zh1eSKn46PfXSfJXEpz5VwHAAAAAAAA0iKAltw7GRvkXUV7yORtzvWoKXK+STjafx7NlHMdAAAAAAAAyIIAWnIHZGyQ9yHtIbU9Th0+zWGdu4JyMCgTaKKc6wAAAAAAAEBWBNDSuSpjg71XgjKN9pCITuz5w1r/h6DMp0lxrgMAAAAAAAB1QAAtPQ366qjyn6beNE/2MWlHruy824NOurk7KE+s9b4x9fULTYlzHQAAAAAAAKgLAmjZTQzK2qBsljBv9g7awzgrTL1sDco6CYPn4FwHAAAAAAAAaocAGmgPHFsAAAAAAACg8wiggfbAsQUAAAAAAAA6jwAaaA8cWwAAAAAAAKDzCKCB9sCxBQAAAAAAADqPABpoDxxbAAAAAAAAoPMIoIH2wLEFAAAAAAAAOo8AGmgPHFsAAAAAAACg8wiggfbAsQUAAAAAAAA674MQQAPtgWMLAAAAAAAAdNxXGQ2gfaY6aA+0B44tAAAAAAAA0DVrZDR4FpW5VAvtgfbAsQUAAAAAAADabmVQ1gflWFBGZHwA7V1Q9gdlnfksaA+0B44tAAAAAAAA0Dq+oFlcGaG6aA+0B44t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BGpgdlOCh/BuWa+W8AAOKsCMp/VjlX0rIAuMZwbQEAAKiR1UE5GZSbQfkUlG9B+drRujgblO9B+RKUx0G5FJRdQqC1ziZIGBTfH5SLQbkdlBHnxuIr1QQA6INgOYC6XWO4tgCDmxSU7ebe/o2E8Y6f5n/fBuVKUHYGZUoeGztuVvxfyqI3sCtj1rlWwkBNkvXojq3hmFeCYw+0w/KgvHDOrx8SBhyHO1oni4Jy1HSadr1oAP0gTSax3UH5YPoKfRAzoeAfP3rjcD4o92L6jcs1rqvLGfrT6FzV+v0clDvmvNUfgbNofgCQSReD5fRBQL2vMQTLYRuS8K3ZT+b6e5gq6Uvv4b9I8phlbvf8C4Jyus8GPwZlR1CmJlznDNPh+tb13TSOmRzzynHsgWafv+7o27tBmU3V/O+HyGHPdWgfVdPXMk+9HS9x+wc8299V4/rSEQzrgnIkKK8yBi3ccs/cXAEAkutisJw+CKj3NYZgOWx/e665f1AtXtOCcn+AfmxaXl9kX48NbcsYqHDX80zCAA/qhWMPNM8N5xx7KsWO/m2qP5x60lFUv1AtPR3zXMM/l7j9DZ7tz2lI3eko+Zcx/el7Cd/CGjKf1fN1cVD2mD7St8w5zmsASKzraVjog4D6XWMIlsPmGyH9IeO6fpPwjaChFtbTxKA8kMEe/D7Msw/7N2YjGzKsa46zDs1BOoVzo7Y49kCzboZ+OufZOqrFS388fHTqajvV0tMf4n/LqCwHnW2/blj9/RPTn27OUO9artIkASARcpbTBwF1u8YQLIfNlw75W8Z1bTbLa/rRPdKuoLmdAeOl2b/51j5qMF1T0h6S8elX7fJ3Xl9oY8wGjmZY1xVr+VvCU+m649gDzbFOxuedHKJaYl1y6usiVdKTvgX0M4e+IKsbDb+puCb+3LBJ+sK/Y/ri3TRLAOiLYDl9EFC3awzBcthOeK6xJzKua7OznndB2SthILnJljp10y/Ooft7SuLnS5ybx5caMhXsbiDtqC47rYcOfZ/EOVF7HHugObY65+lLqqQnd6TyDaqkL30g869pW2VOPKN90XfneDVtsto3nr70VsJlJ4t/xMk7miQA9EWwnD4IqNs1hmA5bPrgUueC0rnHvkoYDM46uHSz+APEH8z9b1NjcVH6lfMpl/szpj7+yuuLHY3ZQNJJPtbL2AAOuWGbg2OPNlgo4Ws7UdlU0HamONvZVuI+7nDO0Zsc9p62ZbxpxOD0SX6akfzuDYWOBpjaoP2dEdOPpplY9krMOpbRnAAgVR/StWA5fRBQv2sMwXIUSdMmP4m5bn+ScNBTk1IiL5bRQbtZgv2+OTie5fXlZsdU9D8JltWcMdHT6I+S03B3lIZjjzZwU5ScLmg7v0h1qT12CsHyNNxg+R2qpBT6SpxOPPtvimWOyPiJWZokboTHwhTriMsbu5UmBQA9dT1YTh8E1O8aQ7AcZdAYSFzQ/Iu5x5rWgP2I0tRkfbN4u/hTseTmlvhznfUaKayTOkaTqGnQlKfPzcSxRxs6CoLlsBEsr0Y0Ou1YimXuO8fqWMP2+YKnD307YHuNyk6aFAD01PVgOX0QUL9rDMFylKlX0FzTvmiqkuk1/v6vzPfPakrMvk/Ms4J9G9gf83l9QvFamptfFBx7tLcNEywHwfLynbPqe1XCZTRfnzux6MqG7fcHT/95IadAxQ6aFQD01PVgOX0QUL9rDMFyVGFtUB7HXM91fijNmz6zZt85SiU2aHrbz1JgsFz5Jnv0TSKnG7VHgu2nXTYexx5NRrAc/W78CJYXR3PLXbbqWt82Gkq47LBznNIsWwdLYn6Qpn2IvD+n9QBA13Q5WE4fBNTzGkOwHFXSoPmjmOu6ZpA4KWGmiDrQ4P3hHO7/7kiBaVjUEUk22eMl62+natxINKe2Tm6i+damcs506tijWwiWw0WwvBzzZfwIhhsplj/pLHutYft/SPw58ianXM/lmPVMo4kBQE9dDpbTBwH1vMYQLEcdrJFwHqn/Yq7xZ6U98w66wfKneW9glox/Hdqd7PFYxhvisp1w9kFfUZvH+dKJY4/uIVg+GH2yvFvCfNNvJHzi/F76p8OYb+pAc6Hpq13nJUyrUQdVB8v16bhOrjVsrp03TR3tybCuDeZGtp9J5pqt23me8MePvi2kKVP0VWt9bfuehCMRkpwLx8y23H7j9xT75s5evqdPO9XXB1+bNqr9+sGK29k9z/7fz9BWPnnWc5tLOwD01eVgOX0QUM9rDMFyRKabWMVuc69VxbV1tfQOmuv9/IKG1/NHZ79OFrGRG+Ifqj/N3ExH/6YjySbXtKJ+jWkIjCxs/7FHNxEsTy965emp1VGmmSBKg8BfPctsrUmbqCpYrm80vTfXTl8/lPa4TTOd/6sEn90i/Ud46w+hS+Z7jMR8x14/LpaYm/OfMcv6yoOYdc3wfNb3Q00fwBzrsc09FbWxKTHf6XDK9WyP2a/VXNoBoK+uBsvpg4D6XmMIlnfTanMfddnc//gGFT2s+Pv92+OeTb/3ogbW+5CnP/ytqAr0VdwV6/+/MTe5dbU5Zh9GOH9bf+zRTQTL09OOUEcALzEdjJbjCW+Whnt0sl0Pltv0jR135PTXlOs4l2K5VTI+/7drujl+Glg/EXMM1/XYxk1JHiS3f3gl6avfez6j/c2jPut/WlEbi/utsSzFOvR4+CZnu85lHQAS6WqwnD4IqO81hmB5N60x9+x/BeVuzDX6rxp8z35B8xsmRtAUS8q8N3zbo+J0ltGFNa+sxTHf/d6A612XIUhQRBnm2AM9z02C5dkMyfiZpE84n1kqYRBW61hTeGjQXYOh3813mlSTNlGXnOW+BwtJHzi6P7STTHxi5x39keDzbn43XSZNKp1zkiww7nOhz/k01+qTdJTG/Jh6+VHRsT3vObafUl5PfA8C3pi/AUAVv6Gadn/T1WA5fRBQDoLlyOq2pBuUVDYdaPWwR798S8K3puvugPO9txW5sUMSP3PqqoY0zCOeHw+DvlLQhWB5G449uNEjWJ6dO8nTfWf/30kY5Ky7ugTLNfD8M8OPJH0Q8dJZbkqC5TSgHqXUepHg828HbFevJPubBe+dZTdbf5tt/q4j3nyj5PqNoC+DbzRe0ocFG8y55C7/2uw7AFT1G4pgeTPQBwHlIFiOrNyHmmkHJZWlX9D8vmnTdfVESnzjeIb4c6Bda1jj1OH4u83Nex5PyLsQLG/LsUe3b/S6ECwv6hVZN8isI8ajEc26zWc17eRdW2SwCa/y9Nj5LtsTLHPUcx1elbKdnk/ZnrUcSLFfsz3Lz0y47HzPslE/rXnaNQj/PGZ9k53lnlRwTOPeYPtbwgcdtiHTt+p16rCMT83zn3W8pnE5B1DxbyiC5fVHHwSUh2A5srom+Wa6KNpKCXOtx/XTmrqlbvNZuClYlpax0aviH108lR+TrQ6Wc+zRhnOzjcHy4yVte6Hn/NdOaLu5DixsaJv4VOF3uZTyB7NOcqkPLV87y61PuL0h8/k1fT7ny3ea5g0s9wHO8xTL7pL4gLfm+NNR8dNjlnVT2/xTwTE9kFN//s20hyZOpgOA+xuC5dWgDwLKQ7AcWY047eBYzb+vplPdL+PTstoxwRM1+872fFql5YM/HVNB+2jzrcexR9Nv9NoYLL/ibHtvgdv65mzrYFC+SJjeqincY6XB56pGxP8h6d7U0dfgNMDuvrq3JeH2dPbvtwk+567/Y8r9clP2nEqxrPtQ9m/z78fN95iV4nvvruCY3hN/nlc9tq/NOfRDxr6hoefQA1Nv2iZ0ZMaQAAAG0cVgOX0QUO9rDMFy+N6iXV3T76pBcn0I60vvFfUheq82s2bfe6X1HR+Vda+/Q+KfQD+j3bcaxx5N1PZguXZg9pNpDfzOKXB718Wfx3Jiw9qF+xrZ1oq+hzuCu1cuNR1x/VXCYPFByZYi5YxZtp9XA7Znd7TE+hTLfnWWXWuK/hjrN/u6+0Ou7NnaJ4s/XdkxAQCUrWvBcvogoP7XGILlcFOb6gPMuj2g7BckHzF9y/Sa9oXRW9j9BlrlZrWMfYLgq7RltP1W4tijqdoeLHff9jhQ8PZ8+bI3NLBd6GvF9mtkryvq7Nc4dfk15nMzzfc9ZP57q7Pc2QTb0jzi78yPn15meo7x5hT7tFSyT1izzLPsdPNDrd8ocTcvXRWTe26M6R9XcikGgNJ1LVhOHwTU/xpDsBxuGs67Nfpuep+oA6s+xvQnej+qc1xMqXH9nrfuBUuJUWou2i9mo+8lnDzkh6fyONnbh2OPJmtrsFxf37plbU/zOJcRtF4v41OYNNVs82MlGoX1ztxolmmq51rqG1mgqXb0NepoBP8GZ5lLCbalr2DvT/A5X77yNBNhu6ll7g2wrLbxy+Z/+zki1U8+fV78eV95nR0Ayte1YDl9EFD/awzBcrx12kAd0plq8FuD5J/EHyTXOKAOyptc87rdbsUo1pWxwekmiKAb1aBpNNHHJfHnrJlC+28Njj2arqpg+fkCO7JjMjYP5aYS63Oy59xf2PA2okFzewKQByXvk/vK9Hzn79EDCvthyGpnmRt9tqHreJ3whvmixE+wmcRdZ/nDKZa97Sx73/Q9SV6feyTVz6Xx3nN+XOYyDACV6FqwnD4IqP81hmB5t/ne4F1V4ffR2IK+uRwXJNfAvs6HNqEBdatzc0WDejeXscFJ1g2o3tCv6XGiVzmhFjj2gM9ap42eKWg7q0r+4fOrhIHEaHsaZCwrP/NLyTa5ZN3oA46TMppaSl8306fRZY/AcvN7r7X+pg8n3pnj6/6wsZd52WP9URqTpG8evHbWnWb28Aky/s2j5QMsmzToPcOz3KKSj+OimH5xF5dhAKhEl4Ll9EFAM64xBMu7zX2Dt6p85f2C5C9N/9GUN5MWWPtSWr93VXpPgPbCU7FPOAdagWOPNlgg5YywcfNElvU61QVnu9tL6FjdV8cuNrBdRPm77afmVc3i/a9Tn3YqmOMSPqxc4CwzJMlynSudlPVKinoZZHb2dSm+l2utZ9svEv5I2+4s97GC47g/5sfmbC7DAFCJLgXL6YOAZlxjCJZ3m3vvfrvk7eu9vL71+zmmz9B7r60NvK+P3qzaX9ZG/5T+r1Hvi6nkXzvW6NfF1EPZZZhjD4wx0Wmf7wraznHJPiHiIHTksT0yWUdJzyhwexc95/zzBraLG84+bK3Rd4keePxq/vt4zHJfneV89pofQ0nbxBYZLNfpCcn+cOpvT9valnDZy1L9A5y7LTk3AKAt9zddCpbTBwHlI1iOtNwBp4dK2q7Ok6VxvS8x/ewTyS+WWCa9x40G8h0ra6M7JFnuXX0y4Xtt+nTHGn2bguUce7TNKyn+gY6bmmRxift3Rcp55XZYRp+Au+f91Aa1B33AYOcJ1/9fZR429/jpWwkaoH4qYfqUqQl/bLkTriwx1+g0aXLc+SjSTpL5dIC2+FjGP9hKEqjXz3yT+NH5ZZgg43PPaznJ5RcA9zcEy+mDgFYiWI40pnqu0ytK2GavIPlDGZtuuUk01ehzKTkGaU8cdifB5895Kl1HvE3kx2TjguUce7TReaeNns15/W6+8rJTQLgjcosYVTvd7NcTc35/d7a5oUHtwb1ef6r4+1zwtM8D0n8eCHdEuj05zDQJn7JfSfld3jnr3JNiWV/e8DkD/HhMOjHoas+y00o+hsMxffJaLr8AuL8hWE4fBLQSwXKk4aZt1fvponKC9wuS35PiA/VF0nu9R1LyG8U6GjJ6pV9HiE1JsMySmAOwkx+TjQqWc+zRVm4uZF8O6EE8cdZ/quT92+ls/3oB29A5DPRB2Hzz3zedbf7doPawyfNjoUpnPd9HR0o/67Ocm3pkvfU3PT4a+P4lxffw5StPc564E9a8HuDHo5a5CZd1U788q+AY+h4cVzVhDwBwfxPqSrCcPgioBsFypHHaOfY3CtiGBsn1LeW4ILneIy5teD3q29QPJNtb0DaNd55J+mGd3CxKjK7/mybv7RPPgfiX86ExOPZoO3dSSk35kEfqjaOe9r+w5H3b6ekE8xRNnrjD+rfDzjbvNqgtbHO++52Kv88xyTYizL053mIdG30gtDzl93CD3W88n+kVPP8nwY//ZQn3Jc1k0W6apQvO32eZUqT3nuN3i8suAFSqK8Fy+iCgOdcYguXd5cbNDua8fr33G4m5r9RBVotbUIf6hvttq58bJJ5zRhIGy3X0WZRzV59CpA327Io5KItqWsnakHSCSp3UbWrHT9o2HHsNhOioEw3q/c51OHMdDjJ7sB7vneacWifV5oD22RnTaQxiawHrzGPf8gyWzzbXhavOv7upL+JGMP0h9XvTpG7Bcl/bvJ9gub3OMvut45LlXD7jrM+ds2KehClrZscs/0F65w3XUQ5x+eTcgHfSyW7meerOztGubVJz8R0u8PgtiOkDD7SgX9hmjpmWHXSTaAg7NdmeFuyP/Tv7OIc3lS4Ey+mDgGZdYwiWd5MGed25JZbnvA134JNuT1OUzG9RPV43+6YjyyflcP/d9wGCBosfWZW6LcPGpop/YpEzNaxg95XtD+aGu4uafuwXm0CInet3GdfiVPRhyZ8S5swaJHezXqw0SBVN0vfD/LidUqN9fehpp1czXmj3etb1WYofwdrrYl9EsFxTgvjSefgmk3Lznum5qIH2OTVr83ULlm/ztKUkr8dtcZa5bc7hrK/0uRO32q+9a1641z1uvud7fpzZD6I19Y0GxCd7lvWlf0n6sNX3sHaZ09/rKI4iX0U/EBOo+FWa75m0K+iI9jtltdk2Bde2W/t1msOcWBeC5fRBQLOuMQTLu2mDc9y/FbCNzU4cZk7L6jBKQfpEsg141vvBxdZvxYf9FtAb4H+l92vXST3wdNQagJtZYIXpa+rvTFmV4PO/xvyguNPBE7bpx15P/igX08+Exz/v9tRkGrRyJ33Ia6JDO6XCzRrtswblPnra6osUx1vzKN+IuY6sr2i/Bg2WzzIduDsp4nHpPUu3e97/af1tujmP8hpVnue5WbdguRv0ThrsXu9pg68k+9tS7mt70UTNU0xf8aDHsjtkfJqjiI6a0Hz3yxIu+yHFd77iqYMoML5JxubZL8pjz3f42YI+wp2wdUHF3+eM+fHfL7exfuaYZ/kTMn5iYne5NgSXuuygpJ8guEns9Gd/cLgT6UKwnD6IPgjNusYQLO+mv5zjfq2AbQyba82sFtbfOcl/PpTtvTaoo6lfSn4Tw92T+CTyRbFztL1N8PnNMd9xpGMnaxuOvT1BwtmK2lMTaSBJUxB98ByvvILlE826ovUuqdH+98rlpQHBPeb72iNRZ5trx3Xxv0WhZW+F+zRIsHy+VR/fzQ98DUZHgfIjKTr9z+baoh20ThJ8pcJrfS91C5ZvlGyTz/7m7McXGSww7LZtfeCx0BxLfcjU6+HnJc+5NGT2bcRcc+K4E5WmmdHcdx2bYbar7Xlrwcdudcz1QOuyTm/VZLGlhv2htqlN4n/oGT1IG+qz/FHPsfrLtHc010qp50P6vNmTa6/ksBcalGpCQIs+iD4IzbvGECzvpvvOcd9HlSR2QvIPlH+Ku17r6EEdkfBV/E81046OnGgOdq8vozfO+qQj7zzG9o1yktFoi2O+372ONLQ2HXs7x+1wRe2paTQIp4GozeZ4LJNiguXKHvFZtxFQy2N+6GYp+iO36pzcgwTLD/fYt34P0H7rsaw+jMtzPog8z826BcvtEeKnUiw3WdJNCNpP3EOk7xL/dkHkdo+2cL7Psp+kd67zXnqN8ioyt6/2fZoC5nOP7d83wawhaSb7IcaFmn23VZI99dssa5mPQuq2NphiAlXRQ9sZLd7XGdZ15600PyBax0BWHssWjT6IPgjNvcYQLO8eX/rSpVRLIkck/0C5+0b8/xyX+JGRbg4dHU22JuZLTzKd8OeE63NHv/2WY5DhvQmerM9Y4dpRLehAQ2vbsf9ZwMUmS3tqOvuHdp7BcnuywIs13G+94bwz4EX2VU1+5A4SLB+O2bfbkiyXuy8P/BvJ//WvPM/NugXLo5su3b9pGa+DebzZcDnmmr0m47JJcuu6qdF+pqyDuHP47wKP19uUfZ8+bHjcwL7BfqC4sYbfz32jLembLNEbMXotadOER11mv+W0twP7u6/fzR7+5zdzDY7KmZKWLRJ9EH0Qmn2Nqeu1BcVZI8XnK2+jVVJMoFzLXKo3no4w1zypWzMEJ1APdmNnZE12dnqLPIPl9gSYl2u8/+tkbO7+JEVHsO2X+ozWGTRn+RFzU6I/2PQBwIEUy2pqjjtmWX3wcqoB19S6BcsnmfMwy4PEpymPV79jed8cy4/mx/vshMvq5+6aH3/fTBtcU0Ld6Xe+Zbb51WyX1ASDsx9iuJO11sVGGf92XL/fAlEqPr1WLeQwt8JsGX3D5JU0dxRtGkMy+nbljxTXaYA+iD4IQPncN7kvUyUAikSwPB9FBcv3NKxD0LdLNOh4VcKR0Rp8i574649aDcLpaNU6Tvw6aLC8a+oWLAfq5oCMTaVWR0NO/6Xl9x6f14coPyRZWiE0x3Hr+O/p0H7bv7GO0wxAH0QfBKC23Ddht1ElAIpEsDwfBMubj2B5OgTLgd7sHPTHavw93YnSnsV8Th+GRinHhjm8raHzNkRz8OjxndihfZ9gtelvpi4A+iD6IAD166/tOZaKfFtmsxSXtiTppJkAaoBgeT4IljffdiFYnsY26gtI/KO+zmltZsv43L1uOiOdnyKa/HEfh7dV7AfFpzq4/yet/d9FcwB9EH0QgNpZ61wjbhS4LYLlGGe6MJtsFxUVLO9aeyJY3nybnPPhOdf6nvY59XWNJgT8Px2Za+dh/Wb61zqP2L3hnM//WH/T7/7Y/PsJDm/r2BPsLevg/i+39v8uzQH0QfRBAGrnhHONWF/gtgiWd9isoGyQcGLOcxKOBhyhA+qsQYPltKcQwfLmW+ycD5oPscmTnBV9bv7j1Bf9B7pKH0D9EZQHMjqx6wfr3Hgr4aSvmupCR889knBy4zq9zbVaxk+yNt1cA2/TB7XWVBkd0fmxgPVrcE7TJZw250c0j8nmHr95Xpn2d6vEPvij1HsSRIA+iD4I6LKX1vXhVcHb2iSjc65VUd5zuKszT8JXLjV32WunY9pI9XTOoMFy2lOIYHk7vHPa8KoG70vR5+bbFtUVkIW+5n5YwgCgngMXzHmnnok/tcMO6981oFGnCcrc64RODnfR/H8NtEzkkLeOPXrqYs7r1tQK5yVM2aV9jj0xl+9G0H0Aq2VJSfVwiXsh0AfRBwGoxKSg/BmU60H5y/y3zR3QxsSeKMU6p+FNo0o6J880LF1uTwTL2+GA04Yfcq3v2y61PKXpoGP0zY3otXANVNiTjc10zo/ZzrJ/Wn/Ttz3m1vT6FwVgXvD7sLXOW8d7S8Hbmuu0LzuHso48v2hukDV4d1XCIGBZtljf6zzNAvRB9EGAhG826MCjO+Zc0TcePps+aqskf/vpN3Mf/86s45s5fw/Ttsf9FtFyxPn7cetvj6gulGWDlPc6A+pngnNhmkx7yqyoYPkuIVhetqvOeXGlBT9k8jw3t8nYSaP0Vd/5NBt0yHzrmq+vtK/xnCPR+fHas7wbNDxTk/2a7pzb0QjgWRzy1rJHn84veXsHzL/p5NpV5wqfZ32vZzQL0AfRB6HzdDTzC+mdW1rnt1rQZz3npX9+6nUdr+tvTp1csv6mqdGiNKIj3HOiTAeluNcvUX9TrOOvP7aGaE+ZFRUst1+Rvk6TLY3eaDyU0VyuOopA05k0ddLaQc9NHaW0OyhPrPW8MXXyC80FHTLTud7v9XzmsvX3szHrsW8K3tZo/y463+0qh7y1Jlh93LeStmkHDfRB9DzTl8yoQX18z/H3MEAfRB+E5lorYwO4em//RfzBbr1HXJawPfcqmztc325qT/vhwSkZncdgDU0TZbJHUG6lOjpnvXX8n9CeBlJUsHyB0xmjXBPNDyb9AaOj33Z09Fq/wuz7VvMDZiZNAx2kAbR/rXMpbjSsfUM1HLMedyKzutgs/knW0D7LE7TlvNnpTvStJH2dui65R+9a3205zQP0QfRB6CS9944C5ddk7JsNcyR8E8MXMF/orOd3SR4o1/Lds46u2OLUhd5nalq2I+a/30m95ldAR3yVcl+/RL3c6vNjivaUXFHBcjEdNQ+1wLkJVOuI82Ped1OzVMa+seVLbzZPxudlrQN3xGJUDnLoW6nIyT3jLJT6zgtijwDcTPMAfRB9EDopenB6s8dndCDViNNO9S2pKG3nXBkNuGugd68576K3lnQegf0STrJrr+N2h+tdR+frWzH6sO+7qb+7pu4m0SxRNntW2RGqo1P0An5dRidNWVeT9rTK/EgqqhQ5aVORwXId3XxUwqfWP8yPRjoNcK0Hyu03v0v/OST+kP6BwE1SvwlyNS1bNFncI+f7vebwt9Jh6xj/UeJ27Vfb6xSUPmR9r8M0D9AH0Qehc6IHuvqgqV+u/BUyPtd2FGCPBiTqxKC95r2aadq3vY55HAagenuEfGBdpBfg+9YFfFGN2tM6Sfe6UtpyrcB6LTJYrvRJtI4q/2h+LJ+UMN8owLUeKJ47QVNcfko7lcPRmM+ck/pNrhbd2Ol+6sPYr853XEkTaJ2qRlJft7a7v0b1Yb8GfoHmAfog+iB0TvT2RtLUZJs88YYr5n/vSbLBbZr2xZ7YdieHAajeFeuk3Ed1dM5GGR2hcEkGH6mcR3siWO6nI4Ojp846+mMOzRdc64HS6Mifn9Z59CrmcxOcz8Xd3LsTGa2qeP+iwIn9yvFJz80f2sUOWq8rcbunpZ4PcNeX9HsRoA+iD0I93ZD0D0xPemIOOifHLynWcUp4WAvUymfrpCRhfjfZue/+oj0NpKhguY4ofyO8mgXOTaAq+52boJMxnxuWsTlghzyfWe6s61XF+3ZQRl/Xt3PbLnC+pwZgmGStXW5X0Dfow347z2udUoP9Zn2vOzQP0AfRB6FzPkn6gLU+pHqW8ByNY881wIMhoGJ2B/QjpjNF+y2RsU9AaU/ZFRUsX2Wt9xlNFpybQOluOjdBG2M+Z48MihuZ6r7+vqvC/YomeHwdE4S4L0yy1oWggJYpJW3zgYS5lu12taAm9THV+k4faR6gD6IPQud8l2xvF2laW/utDl3P/IzbJmUmULGd1sl8l+rorInOj5AJtKfMigqWbxPyTYNrPVClEaevjLsBeml9Zrfn7xoMsPNSVjmpmo6i1ZGHGhScHfOZrcIka11p1xNL2J4GunQUqwbm7VF4W2v4m5jJsEEfRB+E7okC1nFvZvTyp9NeH6VcPnoT+CKHAaiWParjb6qjs4aci/oU2lNmRQXLd1vrvUyTBecmUDo3F6XvBmqm9B8te1zGvumxuKL9WWBuyjQAs6TPb4SPzn6tpjm0LijwXwnbWmS2F7X5M9a26xIYsH8Tf6N5gD6IPgidYz+Y2p5iOZ377bHnXD2aYh1RsHwvhwGo1gfrJF5PdfADTAYLltOextZBnsHyPUKwHFzrgbrcPMUFFndYf38bExywX9HdmfI7aP5LDTZ+Nf8/66TcGlB5b77LmgSfPyblTZTddToZ2NwSt/dDygmW64htHUm+3/q3TRKfM1nnZjlV8W/i7zRH0AfRB9EHdc5d5zyammAZPRdumWV8AfMkD3jsyXnn0xSB6syTfAKkaIdB2wLtKfTVqoPPOa6XYDm41gPVupbgXLLf4nAnhtLRcY+svx9Kuf3dnpuvLP2BBilemeWPJFzGN8na7JzrV4M8V03feTHl+tcG5Z0pqxravqaa46G/I9IGsHRk6A0Jg0/aJtakWLZf8C0vGvh2J8yc4Wx/pvl3Daw/HCBYMGh7sNs5QB9EH0QfVFwfVEduKhUNnk/u06Yfms9+kfCBwy1nHZ+l/9wc281nH3C5A6pl50B+TnV03qDBNNpT+MPA/RGZ15N5guXgWg9Ua61zfffdTNoj/zbGBDF+mmt6Whc9fUzaiRG1T3pjLTs9xbI/nO1eyLFuo7rRG+15GZa3U6C9bVi70tFoh2T01essoz0jGqSJ0qrsy/D7Ly/XJUxhciIoC03gQY/RDM9nX8nYNGFaHxoUHCSH+aDtoawHCAB9EH1Q1/ugOlrkaec6F4A+UIlGmevDpxWmf/vqqTtt2x+cdbw3faKP/fnfKt7/vN4gARrrknXinqc6Om/QYHlX29NKCdNaHJPxr0dq0REG+srxOvPZrAiWg2s9UL1z1vmkOVTtXK/LZOyot2nm3/XGO3qlVx9YLc247WMxgYpNCZbVm7rfJRzxZC+bNBfn5pht62jhWQPW6a853KDbN6QfGtKWhkww4by5GR3JoR7EHJP/zE1ukgnb807DMsXTTj6a4IPPUc/nB51bY9D2YOdzBuiD6IPog4rrg+rqckyb61WuOOvQc+2b8xmtlwNOvEU/F03Me7bi/c7rDRKg0d5K/JNndM+gwfKutqeRFB3oyADbIVgOrvVAPegN/3srIHFbwokK78jYiQFPB+WmhAG3+0HZMuB2NfBxXcaPrusXqPDdrNlFgxc3YpZ72mdZu3/LOuHadms9WYMe680x+SDNmZdBgwj2qMqLOQUq7KDSigSfL2KCz2hU2nfTZnulM9DfnLfMufR2wH3Pqz2Qsxz0QfRB9EHl9EF1pe39eYr7fD0PfSOw18S0YT13PzqxhIdS/SjuPN4gARpttnOiTqVKOm+QYDntqXgEy8G1HqgXHdE3LGG6CH011361/Kr593VS3DwB0Q3pkobX4ymr3iZ2uD2dzilQsc5az4YEn7dv1CdwWv9/G7RHAAL0QfRB9EHF9UF1prnHb0vvILneX+lbF0M91rPUOT995arUY16pQd4gAVrBzmF7m+qADBYspz0Vj2A5uNYD9TXB3DBF51sZk1tpiq9XLbtBJ1CRb6BiOMHn7Ty1kzmVx6SR+UR1gD6IPog+qNA+qAl0nzTFyog5z3SkuI4C1zRicxKuQ0eMa/qV+2Z5XY++iaDpMus0Aj/rGyRAa9g5mHZQHXAuhr/QnmrniBAsB9d6oK6GZWye46GCt6dvieicGNsIVBCoGDBQcc/6/FJO5TH5ix9SHaAPog+iDyq0D0K9teUNEiAR7TyjyTU+dbxTwCh7FufVtKfasSf0OUd1gHMTqO1N5o2Ct6Wjk/RNkestrLus1ym93i2UZgd7qwpUXLc+v7ZF/V/W9rDWqo+2nGOgD6IPog+qax+EemvLGyTAGDMlnGDnsIzNQbjauoAdpppg3JLeI1BpT9W6a9XzFqoDnJtArby0zre9BW5nhoSjXXUityktqbssgQqdQE0fHF+TMA9olH7gKIGK1IEKezKvpr5mnWd7sCen+4dLG+iD6IPogwrtg1BfbXqDBBjjsXWh2mP9e/Ravl7YJ1FN8NwcPKI91cp860fYF2GSRnBuAnUyS8amMltQ4Lb05rxtD7+yBCommM+udOp+OYGK1IGKo9bn9zW07vJsD/ut5f/i8gb6IPog+qBC+yDUU9veIAHG+GZdqLabf9POU4NuP8zFHbCdt9qMjjSaQnuq3KKgvDb1rqlyNlAl4FoP1MpO6xx8Q3UMdIM+IeWyQzL6MPlri+qhzEDFZue3X5Pl0R7skfabOT1BH0QfRB9UaB+E+mnjGyTAGHbgU0eizgvKcyHght40sHZWwtHl+trNGdpTJXSCKc05qLmm9YnuIQlHjgBc64F6uWKdgxeojtTOmLr7mWHZJdKeya/zClSssdazMcHnl1ufv93wOsyjPdy21rGC0xP0QfRB9EGF9kGonza+QQKMoU9Gj0kY8PwelI/mIjiXqgHtCeDcBJCLq0G5aQrBtfSiQE+WCaR+z3hzryOlfsmp5DXqKq9AxSRJl1ZF+5BoZOS3hrel33Oow+8yGjibwOkJ+iD6IPqgQvsgAAAAAABgTA/KiLmp/j3D8letm/I0b1/dlLF5Zgcp13Kqi7wCFeofs54nkizg+9Ta9rwGt6es7SEyz1r+OacnQB9EH1RKHwQAAAAAQKdpntetQXlrbqa3ZFxPFORIG9hse6BC6/dAUF5KmFav39wV56QdebqztofIFqseznOaAvRB9EGl9EEAAAAAAHTaxKDsljB9lOaIXpthHb9aN/YnW1AneQYqxNSvjhh/FpT1EgYv4myU5k/ymUd7uGytYxOnKUAfRB9USh8EAAAAAAAkfG39a8abcztX7PoW1EWegYpowjoNUkxK8HnNeRvlLf/Y0PrLoz18lNF85VM5PQH6IPqgUvogAAAAAABgRJOrvUy5XJQr9oe0IydqXoEKHTEZBb73p1jujrX9Jk4SOGh7WGnt/21OS4A+iD6o1D4IAAAAAADI6Ai0nymXi0YD3mpJPeQVqFhlrWdjiuW2W8udbmD9Ddoezlr7v4PTEqAPog8qtQ8CAAAAAADODXrS0Xl2rtgDLakHO1g7SKBinbWe4RTLad1/MstpEKhJr84P2h4my2jg67OEIyMB0AfRB5XXBwEAAAAAABkbqEgapLRzxS5qST1cs/bprwHWM0ig4pi17N4G1d2g7WG/tfyfnJIAfRB9UCV9EAAAAAAAnZclUBHliv3Ygv3XiSTtwEu0XzphXJY8uIMEKn4JyohZ9p00Z4T1IO1B9/G9jI6on84pCdAH0QdV0gcBAAAAANB5WQIVUcqMiw3f9w8yNkDhKzdSrnPQQMVha/k/GlKPg7SHQ9b+HuZ0BOiD6IMq7YMAAAAAAOi0tIGKpdyI9zRooEJHEr6Q0ZHWc2q+v4O0h7kyGvR6IeQqB+iD6IOq7oMAAAAAAOi0tIGKAzIayJ1A9Y2TR6BiSVB+mHU8qPn+DtIeHphlfwZlGU0HoA+iD6pFHwQAAAAAQGedlHSBivvmsyeoOi87ULFhgPXsttZzvMb7m7U9HLf2bzfNBqAPog+qVR8EAAAAAEAnbbNurGc6f9sblJtBmWX+e7b5nI56nkPVeW206nPlgOs6aq1rbw32La/2sMfar79pMgB9EH1QLfsgAAAAAAA6Z5F1Y73D+ds38+9bzH//Zf77ENUWKxolmVeKgCNB+W5K1QHzPNrDPmt/jtJcAPog+qBa90EAAAAAAHTOP+bm+q2EI/cij82/T5fw1W4dzXeN6or1m4xOWLm3hftHewBAH0QfBAAAAABA620PytWgvJYwF6y+Dj8/KE8kHAX8TMJRwRhvnoTBnpdBuRSU1S3dT9oDAPog+iAANfd/fnVpI2SAa7oAAAVQdEVYdE1hdGhNTAA8bWF0aCB4bWxucz0iaHR0cDovL3d3dy53My5vcmcvMTk5OC9NYXRoL01hdGhNTCI+PG1zdHlsZSBtYXRoc2l6ZT0iMTZweCI+PG1zdWI+PG1pPlg8L21pPjxtbj4xPC9tbj48L21zdWI+PG1vPj08L21vPjxtZmVuY2VkIGNsb3NlPSJ9IiBvcGVuPSJ7Ij48bXN1Yj48bWk+eDwvbWk+PG1uPjE8L21uPjwvbXN1Yj48L21mZW5jZWQ+PG1vPiw8L21vPjxtbz4mI3hBMDs8L21vPjxtc3ViPjxtaT54PC9taT48bXJvdz48bW4+MTwvbW4+PG1vPiYjeEEwOzwvbW8+PC9tcm93PjwvbXN1Yj48bW8+JiN4MjIwODs8L21vPjxtbz4mI3hBMDs8L21vPjxtaT4mI3gzQTk7PC9taT48bXNwYWNlIGxpbmVicmVhaz0ibmV3bGluZSIvPjxtc3ViPjxtaT5YPC9taT48bWk+ajwvbWk+PC9tc3ViPjxtbz46PC9tbz48bW8+PTwvbW8+PG1zdWI+PG1pPlg8L21pPjxtZmVuY2VkIGNsb3NlPSJ9IiBvcGVuPSJ7Ij48bXJvdz48bWk+ajwvbWk+PG1vPi08L21vPjxtbj4xPC9tbj48L21yb3c+PC9tZmVuY2VkPjwvbXN1Yj48bW8+JiN4QTA7PC9tbz48bW8+JiN4MjIyQTs8L21vPjxtZmVuY2VkIGNsb3NlPSJ9IiBvcGVuPSJ7Ij48bXN1Yj48bWk+eDwvbWk+PG1pPmo8L21pPjwvbXN1Yj48L21mZW5jZWQ+PG1vPiYjeEEwOzwvbW8+PG1pPnc8L21pPjxtaT5pPC9taT48bWk+dDwvbWk+PG1pPmg8L21pPjxtbz4mI3hBMDs8L21vPjxtc3ViPjxtaT5QPC9taT48bXJvdz48bWk+JiN4M0Q1OzwvbWk+PG1vPiw8L21vPjxtc3ViPjxtaT5YPC9taT48bWZlbmNlZCBjbG9zZT0ifSIgb3Blbj0ieyI+PG1yb3c+PG1pPmo8L21pPjxtbz4tPC9tbz48bW4+MTwvbW4+PC9tcm93PjwvbWZlbmNlZD48L21zdWI+PG1mZW5jZWQ+PG1zdWI+PG1pPng8L21pPjxtaT5qPC9taT48L21zdWI+PC9tZmVuY2VkPjwvbXJvdz48L21zdWI+PG1vPj08L21vPjxtbz58PC9tbz48bW8+fDwvbW8+PG1vPiYjeEEwOzwvbW8+PG1vPiYjeEEwOzwvbW8+PG1zdWI+PG1pPlA8L21pPjxtcm93PjxtaT4mI3gzRDU7PC9taT48bW8+LDwvbW8+PG1zdWI+PG1pPlg8L21pPjxtZmVuY2VkIGNsb3NlPSJ9IiBvcGVuPSJ7Ij48bXJvdz48bWk+ajwvbWk+PG1vPi08L21vPjxtbj4xPC9tbj48L21yb3c+PC9tZmVuY2VkPjwvbXN1Yj48L21yb3c+PC9tc3ViPjxtbz58PC9tbz48bXN1Yj48bW8+fDwvbW8+PG1yb3c+PG1vPiYjeDIyMUU7PC9tbz48bW8+JiN4QTA7PC9tbz48bW8+LDwvbW8+PG1vPiYjeEEwOzwvbW8+PG1vPiYjeEEwOzwvbW8+PC9tcm93PjwvbXN1Yj48bWk+ajwvbWk+PG1vPiYjeDIyNjU7PC9tbz48bW4+MjwvbW4+PG1zcGFjZSBsaW5lYnJlYWs9Im5ld2xpbmUiLz48bXNwYWNlIGxpbmVicmVhaz0ibmV3bGluZSIvPjwvbXN0eWxlPjwvbWF0aD5r8pxIAAAAAElFTkSuQmCC\&quot;,\&quot;slideId\&quot;:315,\&quot;accessibleText\&quot;:\&quot;X subscript 1 equals open curly brackets x subscript 1 close curly brackets comma space x subscript 1 space end subscript element of space capital omega\\nX subscript j colon equals X subscript open curly brackets j minus 1 close curly brackets end subscript space union open curly brackets x subscript j close curly brackets space w i t h space P subscript ϕ comma X subscript open curly brackets j minus 1 close curly brackets end subscript open parentheses x subscript j close parentheses end subscript equals vertical line vertical line space space P subscript ϕ comma X subscript open curly brackets j minus 1 close curly brackets end subscript end subscript vertical line vertical line subscript infinity space comma space space end subscript j greater or equal than 2\\n\\n\&quot;,\&quot;imageHeight\&quot;:56.712},{\&quot;mathml\&quot;:\&quot;&lt;math style=\\\&quot;font-family:stix;font-size:16px;\\\&quot; xmlns=\\\&quot;http://www.w3.org/1998/Math/MathML\\\&quot;&gt;&lt;msub&gt;&lt;mi&gt;X&lt;/mi&gt;&lt;mn&gt;1&lt;/mn&gt;&lt;/msub&gt;&lt;mo&gt;=&lt;/mo&gt;&lt;mfenced open=\\\&quot;{\\\&quot; close=\\\&quot;}\\\&quot;&gt;&lt;msub&gt;&lt;mi&gt;x&lt;/mi&gt;&lt;mn&gt;1&lt;/mn&gt;&lt;/msub&gt;&lt;/mfenced&gt;&lt;mo&gt;,&lt;/mo&gt;&lt;mo&gt;&amp;#xA0;&lt;/mo&gt;&lt;msub&gt;&lt;mi&gt;x&lt;/mi&gt;&lt;mrow&gt;&lt;mn&gt;1&lt;/mn&gt;&lt;mo&gt;&amp;#xA0;&lt;/mo&gt;&lt;/mrow&gt;&lt;/msub&gt;&lt;mo&gt;&amp;#x2208;&lt;/mo&gt;&lt;mo&gt;&amp;#xA0;&lt;/mo&gt;&lt;mi&gt;&amp;#x3A9;&lt;/mi&gt;&lt;mspace linebreak=\\\&quot;newline\\\&quot;/&gt;&lt;msub&gt;&lt;mi&gt;X&lt;/mi&gt;&lt;mi&gt;j&lt;/mi&gt;&lt;/msub&gt;&lt;mo&gt;:&lt;/mo&gt;&lt;mo&gt;=&lt;/mo&gt;&lt;msub&gt;&lt;mi&gt;X&lt;/mi&gt;&lt;mrow&gt;&lt;mi&gt;j&lt;/mi&gt;&lt;mo&gt;-&lt;/mo&gt;&lt;mn&gt;1&lt;/mn&gt;&lt;/mrow&gt;&lt;/msub&gt;&lt;mo&gt;&amp;#xA0;&lt;/mo&gt;&lt;mo&gt;&amp;#x222A;&lt;/mo&gt;&lt;mfenced open=\\\&quot;{\\\&quot; close=\\\&quot;}\\\&quot;&gt;&lt;msub&gt;&lt;mi&gt;x&lt;/mi&gt;&lt;mi&gt;j&lt;/mi&gt;&lt;/msub&gt;&lt;/mfenced&gt;&lt;mo&gt;&amp;#xA0;&lt;/mo&gt;&lt;mi&gt;w&lt;/mi&gt;&lt;mi&gt;i&lt;/mi&gt;&lt;mi&gt;t&lt;/mi&gt;&lt;mi&gt;h&lt;/mi&gt;&lt;mo&gt;&amp;#xA0;&lt;/mo&gt;&lt;msub&gt;&lt;mi&gt;P&lt;/mi&gt;&lt;mrow&gt;&lt;mi&gt;&amp;#x3D5;&lt;/mi&gt;&lt;mo&gt;,&lt;/mo&gt;&lt;msub&gt;&lt;mi&gt;X&lt;/mi&gt;&lt;mrow&gt;&lt;mi&gt;j&lt;/mi&gt;&lt;mo&gt;-&lt;/mo&gt;&lt;mn&gt;1&lt;/mn&gt;&lt;/mrow&gt;&lt;/msub&gt;&lt;mo&gt;&amp;#xA0;&lt;/mo&gt;&lt;mo&gt;&amp;#xA0;&lt;/mo&gt;&lt;/mrow&gt;&lt;/msub&gt;&lt;mfenced&gt;&lt;msub&gt;&lt;mi&gt;x&lt;/mi&gt;&lt;mi&gt;j&lt;/mi&gt;&lt;/msub&gt;&lt;/mfenced&gt;&lt;mo&gt;=&lt;/mo&gt;&lt;mo&gt;|&lt;/mo&gt;&lt;mo&gt;|&lt;/mo&gt;&lt;mo&gt;&amp;#xA0;&lt;/mo&gt;&lt;mo&gt;&amp;#xA0;&lt;/mo&gt;&lt;msub&gt;&lt;mi&gt;P&lt;/mi&gt;&lt;mrow&gt;&lt;mi&gt;&amp;#x3D5;&lt;/mi&gt;&lt;mo&gt;,&lt;/mo&gt;&lt;msub&gt;&lt;mi&gt;X&lt;/mi&gt;&lt;mrow&gt;&lt;mi&gt;j&lt;/mi&gt;&lt;mo&gt;-&lt;/mo&gt;&lt;mn&gt;1&lt;/mn&gt;&lt;/mrow&gt;&lt;/msub&gt;&lt;/mrow&gt;&lt;/msub&gt;&lt;mo&gt;|&lt;/mo&gt;&lt;msub&gt;&lt;mo&gt;|&lt;/mo&gt;&lt;mrow&gt;&lt;mo&gt;&amp;#x221E;&lt;/mo&gt;&lt;mo&gt;&amp;#xA0;&lt;/mo&gt;&lt;mo&gt;,&lt;/mo&gt;&lt;mo&gt;&amp;#xA0;&lt;/mo&gt;&lt;mo&gt;&amp;#xA0;&lt;/mo&gt;&lt;/mrow&gt;&lt;/msub&gt;&lt;mi&gt;j&lt;/mi&gt;&lt;mo&gt;&amp;#x2265;&lt;/mo&gt;&lt;mn&gt;2&lt;/mn&gt;&lt;mspace linebreak=\\\&quot;newline\\\&quot;/&gt;&lt;mspace linebreak=\\\&quot;newline\\\&quot;/&gt;&lt;/math&gt;\&quot;,\&quot;base64Image\&quot;:\&quot;iVBORw0KGgoAAAANSUhEUgAABecAAADaCAYAAAAsR/kRAAAACXBIWXMAAA7EAAAOxAGVKw4bAAAABGJhU0UAAAC7nJf4mgAAPYlJREFUeNrt3QHEXeX/APDHzEwmZmZmMpLMZGKSJBPJzMyMmSSTSJJkIslMEplkkjFJMjMyk2RiZiZJJDOTxCSZTEwmMzP63+d3z/2/533ec+57z73n3HvuvZ8Pj9p27zn3POc55znne57zfUKAwa3olL2dcqJTznXKzU653Sl/q5qBPNYp/2Z1dr1TvuqUjzrlaVUDAAAAAECR/aEbUP4vV74NAstVreyU5zvlSlKXV0M3eA8AAAAAzLldnXIrLA4gDlri93aULHd1p/zSKXcHXNa9IAA8ac8V7JeXVMtI4lsIHxccN4+oGpi4+BBtd6e80ymnOuVCWHhT6E7WL93J/i6+RRTfJtrXKfepOgAAAKBO93fKq51yI/QPol/rlIOdsmbA5cbg5L4+y43pP97tlPV2wUTFYNPNZN98oFpqcz6p2+9VCUxE7Ltezo7Je2G4B9PxoXMM1D+sOgEAAIA6PRj6B+i3DbnctwuW9V2nPKDKW+FgWPomwzrVUpsdBe1/q2qBsdkUunM/3C44Fn/tlKOhO9fG5tB9qByy/8Y+Mb5VdD4UB+nfUbUAAABAndJAbb6sHnKZaWqPk2EhAMLknQpGdjcptvU0xZOUQdC82GfFt7PuFPRnMY3NUxWW9Wwofnj9pWoGAAAA6hIDiX+E4uD8riGWF1PW5FOmnFDFrXMhLH14Qr1+Tur4U1UCjYqTL/9W0I/9OWRfFsW3x/4tWKZ+DQAAAKjN4VAcnD9ecTlxwr1Lue+fVrWtlOabF2iq3zdJHZ9SJdCY+GZK0YTk8UHkqCm7DpX0j3tUOwAAAFCHmAu+aLK8W52yqsJyTua+ezF0g/W0z61kP3+iSmr3VZAKA8bhg1AcPK/rgVh8u+yvguX/FqRrAwAAAGrydSgOcLw44PffDYsn3FurSltLcL55Z5M6PqtKoHYflfRbdafq+rhkPXvtAgAAAKAOcfK7ouDDIJOFvpD7fJxAb5PqbDXB+eYJzlOnhzvljdB9AyOO2L4ditO4DFOm9fh/p2R7LjSwrn0l65K6DQAAAKhN2cSwW/t8Z0dYCBLFgNFjqrH1BOebJzhPHeLI7B9CPUH4WQrO7ynZljj567oG1re5ZH23NFEAAACgLmUTwx4r+XwczZmfXNQr/tNBcL55gvOM4qFO+S40G5Sf1uN/Q1g6qXWvPNPQOlf0qb8NmisAAABQh42heGLYGAhJJ3ddHxaPtH9D9U0NwfnmCc4zrL0Fx6jg/ILTJdvxRcPrvVOy3p2aLAAAAFCXQSaGXR0Wp1r4WLVNFcH55gnOM4wXQnkQPeaaP9Ipuzrlvjmtn8dL6iamVmt6rpOy4PwezRYAAACoS0wLUBSA+C73mXzg8WtVNnWaDs7Hhzdx9O/xTrmYre9u9v9rl/nupux7f4duMCy2uwensI7nOThv/w9nd8m591qQMqznXEkdHR/Duu+VrNu+AQAAAGpVNjHslk75MPfnn8L8juCcZk0E52Pao1c75ULoBrHKAlkf9llGTA/xT8F3zkxhHc9bcN7+H83DoTiVzYlOWeWU9T8PhPK3CpqeiHxNn3XvtmsAAACAOpVNDHs59//Xg4nwplUTwfkVWbuJAdZeMHFr6I6Azq/rVvbZVAxwlQV0Befbz/4fzeWC7TaPx2Kvl7SPP8ew7l2hPDi/za4BAAAA6hSD7mWBslji6NatM7rt/UZITqI808A2jjPnfNGDnh3JZ+Ko19ud8nnovokR05jENBUxFUoMvG2fwnYk5/x87/8qXiuoozd1Q0ucKTlHnhzDut8K5bnuV9g1AAAAQN2+CsXBiBi0f2aGt3seg/PHGqzPLQXb9Hbu39d3yl+dcrrgu9Mc9BKcn+/9P6i4jdeT+jmt+ylUlm7t1TGs+2LJus/bLQAAAEATyiaG/X7Gt3segvO3k3UcbLhO09Qm+TQlMbh1NXQnEZ0lJ5NtnueJk+dx/w9qf1j6VtI63U+hOyXnyH0Nr7dfrvtX7BYAAACgKddCcUDi4Rne5lkPzq8M45/QME1HcSP7+5hDOr6J8cgMtqN3km3+ZY7PI/O4/wf1ZVI37+p2SpWlWtvV8HrfK1lvfMh5v90CAAAANOW7UByUOKpqplb6RkTMmbym4XUeKmhDT4RucOvIjNbzU2FpOqi1c9rm5nH/D+rfpF42O0UNXFe9srfBdcZj9lbJej+wSwAAAICmxAB82WjumKbCJHjTKR2pe3wM6yxKkRQDXvHNjFUzXNeXg0k+53n/L2dzUidXnZ76+qmkP3qhwXUeK1lnfPtD+iEAAACgES+G5dOt7FdNUycdwRzzfd83hvXGVDpFKSn2zHh9x1zVv4bFaTB2zmG7m9f9v5zdoR2psz6Zkvo6WfL7m3rA+GSfOtsbAAAAABoQR7n2AmlxdOALoTg4cV5VTY0YZLqQ23dXQrOjTYuko15/nJO6jyPD40ORfJD+s07ZMmdtcF73fz8HguB8HfXVxCTl6zvlesn6jmm6AAAAQBPiRK83QzcAEfP7Ppb9/W+hOEghP3L7xRGeaWD4wQn8jhNhaWqkeRJz0J/PbX+cz+HROdr+ed//RcoefArOF1uZtZuibXigxvXEOTh+LFnPWc0WAAAAaEIcKfhHWAhC7M7925uhOFDxrmqbGs+HhQcvsXwVxvtw5bmC9jMPE6TGiU/zuefjg66n5rD9zev+78fI+ereKtmG92vsB8ty25/UjQAAAABNiKk34kjeXhDileTfY8DiblgarPhT1U2VmErlVm7/xWD9I2Na9+Nh/vI2x+3L51qPE37Oa0B6Hvf/ctKc85ecopYVJyL/oaAt3a3hXPZE1qely47H8JuqHgAAAGhKfqK9j0o+80UoHk24U/VNlcOh+XzNRc4WtJ0PZ7ie4wOvm8n2PjvH7W7e9v8gNoelAeZVTlHLig+Li1KtxcD6MCm7NnXKpyX9W3yg9pgqBwAAAJoSU9P0AhFn+nzuyVAcvPh6xupjTWhHqoleeabm7dtasI6HGq7TgyXb9t0MH1f7km29PcfnmHnc/4P6N6mTg6rk/53rlPtL/i0G6C8WtKn4ZlBMfbNumWXH5e7P+ryit8Jiirf4BtmKPss4FbpvhAAAAAAMJT8hYRxBvXqZz18Nxa/8b5ihOpn14HwIi1OtxLK/wfqMEzXGgFmclPa9sHSk8IoZPbY+DFKWzPP+H9TppE5+1i39z8PZeWo5MYD+V6j+RtfrJX3ZhdCdn2O5dvls9vl1dhUAAAAwjDgpZW/EYEwRMEiQ4Y1QHEA+PEP1Mg/B+XS07msN1ufFrJ1t65Snx7R9bZAGXc/O6XlmXvf/oPYGufiLxAmEB33bZGWnvBy6D5h7dbhcf3Ym1/fFtG7xQfWgD5njvBFxZL05AgAAAIChxIlBe/mwb4TB8/TGwHVRCoBrM1Q38xCcv5Ws45OG6rL3MOdQ9ucYREtH7b89o8dYmmN9HoPz87z/BxVHaP+R1Ek8J6+f83rpzXGyscJ3dmXfuTPAZ//JPru74u+KfeXP2XffcCkBAAAAVBWDHXHivF4e7Ko5c8smztuhaqfGOILz8QFQDJKdS/7+UrLufvMcrJziOp734Py87/8qXio4n8Y3DuZ5cthfsnr4IXTf8hok/VEvTdvlAdpmr57vX+azq7L1Hwjdt2HyD6cf0JUAAAAAVcTX8fN54/cNsYzHQ3Fw/kvVOzWaDs7HQFocXRpHAKepIj4Ig02UGlPtTPNkw00E5+NbFHES1btZvX3TKY+2cNvt/+p+LDinxgcbq8P8GfXtpdPLLP/FMPobTeYGAAAAACqJAY98Tt4vRljW9bA0WBEDhuOeGDYGrt4K8lZX1XRw/t1QPinjnoK2sy35TPxzDNpun+J2U3dwvuyhWEwTs69l7cv+r25zWEg1li8xaD9vI7T3hdEC58eWWf6pMHpw/nAAAAAAGFAcMZ8PzMfy2AjLSye77JUPx7hNcQLAXnqel+ziSuoIzsfUEDHVQzpfwe7QP0B2X0G7eTtpq3EOg3envN3UHZw/GcoDhXGC33E/GLP/6/dsWJqTP5YYtH89DJbaZRZ8GEYLnL+wzPL/CKMH57fqRgAAAIBBPBwW8vfmy9oRlvllKB/F+3TD27OnYHsE56sZNTgfH+zkcy9/HrqBxVdDN894HO3bL1/4z2HpBJhx5PCm0H2IdHEG2k3dwfmyB2K98tYY24/935y9oXjS7VjiG0sxcB0fgNw3w+enS2G0wPmuPsveEEYPzP+mCwEAAACWsz50X72P6SGKAgwns89UESfHiyM474XywEUMLMW80ttq3p4nQndywKJ1Cs5XM2pw/tM++//3sPwo7sPLfH/9DLSbuoPzr4b+AcNTY2w/9n+z4gPOv8PoQeRByyct2vYVofzhxKClX/s5UEN9faALAQAAAPo5EfoH0PMj3WMQ6FyfZcUJJ+MklDcHXGa+xFG0v9ewPZ91ypHQTaER80X/FATnRzFqcP7Nkv0d05EMkh97fSjOrx3TjWyucTsn2W6amBA2pn/5reQ4PD3G9mP/N29j6E6IO2/B+adG3JY7A/SNo9bX47oQAAAAYJ6sSv4cR+8Lzg+vjpzzcfRoTEcSg2F/Zn9eU+H7T4ZuepM72XI+6pR1M9RumgjOF/k2W/7xMbch+388nszt43kIzgMAAADQcnHCP8H54dURnNdu+htXcL63nn2a9UyfN2I+/jiZbUxf9FN2DN+pqRzTNAAAAAAYlOD8aATnZyM4H0eqx+BqTE21UrN23gAAAACApgmyjeafIDjfdLtJ84U3kRP+aLbstzRp5w0AAAAAGAdBttFcTervM+2mdt8k6zpZ8/L3ZMv9sVNWaNLOGwAAAAAwDoJso0lTrpzWbmr3Z7KuD2pc9v5Oudsp1ztlg+bsvAEAAAAA4yLINpp3k/r7Xbup1ZpkPXVO2Nrbd1dCd5JQnDcAAAAAYGwE2UazLSwNHm/XbmrzSrKefztldQ3LfbVT7nXKRzUtz3kDAAAAAKhEkG10Z5I6vBRmP3f5ONrN+rA0pc2RmpZ9X6ds0XSdNwAAAABgUgTZRrc2dCcTzdfj+U7ZqN0MLb6R8GuyjlOamvMGAAAAAMwKQbZ6xJHyMVVKPkh/p1M+7ZSd2s1A4mj2A51yLrfcu9mfd2tizhsAAAAAMEsE2eq3qlOe7ZT9nXJwRuu0iXazKVtOXHac9PWJMPvpgex/AAAAAJhTgmxoN9j/AAAAADBmgmxoN9j/AAAAADBmgmxoN9j/AAAAADBmgmxoN9j/AAAAADBmgmxoN9j/AAAAADBmgmxoN9j/AAAAADBmgmxoN9j/AAAAADBmgmxoN9j/AAAAADBmgmxoN9j/AAAAADBmB4MgG9oN9j8AAAAAjNXRsDjI9pYqQbvB/gcAAACA5qztlD/D4iDbT52yUtWg3WD/AwAAAEB9Hu2UfZ1ypFN+D4sDbL1yuVMOZZ/brsrQbux/+x8AAAAARnM6FAfWyspZVYZ2Y//b/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O10rFP+y5UXVckiB5P6+ViVAAAAAAAwii/DQtD5bqfsUiWFdmf106urL1UJAAAAAADDOBMWgs33gsD8cnaHxSPoBegBAAAAAKjkk7A40PyCKhnIi0m9HVMljbqTq+s7LVgOMBvnB+cEAICarOiUvZ1yolPOdcrNTrndKX+rmv/3WKf8m9XL9U75qlM+6pSnVc1MWtkpz3bKq52ySnUABdIc6p+okkrSBxsHVUljBOeBJo5r5wQYn82d8lannO2Uv7JjLr6xGeMTlzvli07ZF7qxHQCmzP7QDTbnb5C/DYLORWLA9vlOuZLU19XQDd4zfeLFy6Oh+3AqXuyc6pRfsgud/7KLHRc4QOrh7PzQ6weuZH0E1frUfH96O6tX6ic4DzRxXDsnQPM2hG7g/V4SgygrMXD/yqgrjTkabw24wrTE7+0oWe7q7Gb77oDLihstMNVO2gjU57mCtv2SallWDNZ+XHB+eUTVDC2OUv81u7C/0CkPjWGdXwxwrj87JfX3zJD9Yq8/i/X+T6f81CmnO+Vwn/4S6B4r+WNoqyoZytbkZvMnVdIIwXn9JTRxXAvO0+9++f3QfRP/ZnaupLonOuXGkH3W152yZtQfcH/ovkq+3I+4FrqvQK6p0ED29VluTFnwbqes1wZaTxuB0dyXdZT59v2BaqnkfFJ/36uSoWwKi0egxvJn6D40HYc4evNAwfHwX9bPTMsFcHw4FB+4VRlZMcjIiyNZnwt0vZYcJ0dVyUg+SOrzdVVSO8F5/SU0cVwLzlPmaMF58m3VUsn2MPzA5F65EGp6s/PB0D/4um3I5b5dsKzvOuUB+3/qaCMwnDRXbrw5WadaKtlRcJ4werK6AyXn771j/h2fFfyGLVNapzv79Is3srrt5dJfmW1nTNn0bcl3Yuorb4tBCGvD4gd5MSC3RrWMZE1Wj706vZnVM/URnNdfQhPHteA8Zf4JxQ8xR71eeC3MRxrBtcm10SjlWF0/6mCflQw7qi5NR3AyyCk7zbQRqO5UMOp7VPGckKbCkhaourLg/P4x/44vw9LR+9OsbDTgC8t8L6YYKnqLILb1XZorc84o72a8kdTr+6qkVoLz+kto4rgWnKfM7YJz4+0Rl7kud492KIzvLetJOBkWD6I80Sm7Qzf7Qc/a7O9OJMdinYOWlwQ//ihZwTCd3vqkEz3huJl62ghUdyEsfQBFdT8n9fipKqlsc8GN8a0w/vRh6VtYX0x5v/hfScBgkNEmj5cEK+J+2aTJMqfiTdC/YfEIsFWqpRarknNwrGfpQeojOK+/hCaOa8F5ynxUcF78aMRlrgtL3256K8zeG4zbw+I03YO8yb0xLI3v5Mvndf24wyUrOF5xObGDvZT7/mnHzMzQRqCadKSPh1DD+Sapx1OqZCgv5i7w44XWMzXcbFexJUx+5H5TF3X5cr7CMk6ULOMjzZU59U5yLJjcrF5Hkvp9R5XURnBefwlNHNeC85SJcbUPQ/dB5b/Z+XDUdDTrSs61vQlnZ+Wh/pe5e+KNFe9/vympo9uhpkwgMc932RPpKiNW8q8GXAzzkatoXmgjUE06ucgnqmQoXyX1+KUqGekibksNFw5nQvUHq6+GpXMwTHPO45dKLszerLCMHX0ugGEe/ZGcIzaoklqtT67l/1QltRGc119CE8e14DzjvleMc0OWzTkZ4xvvhemeRy9/LbRziO+v7VM/j9f1I78uWcGLA37/3dx3fg0mGppF2gjDWhOWTubUpC/CZCe+DEFwvi5nk3o8q0om6vVsP7xW8Xtnkv3485TXw+mS/vCRCstYEcrz8Jr4mHmz07l+In3qTlVSC8F5/SU0cVwLzjMJMdd8TGdTFoSOo8SPhukcRPFKtg1fjbCMt0rqZU9dP/LZkhUMMonhC2FxXiL532aTNsKwBOcF5+sKJAjYTM6u3H7YUuF7K8LSSYs+mPK6+LugL7wxxHL+CfXN5wLT7FQL+u15sDeYD6cJgvP6S2jiuBacZ5JikP7NUB6kj3OHxHQ60xTbOzPEvWzqwZL6OFDnDy2b9LPfE+kd2U7pPUF5TBueadoIwxCcF5wfluB8O+zM3SBUPX6fKugznp3iunispB8cZoLbvwUb4H+vUd8NDeTtpLCu8w9L7wQpJusgOK+/hCaOa8F52qAXpP8rlAfp41yUm6dgW+I10Dc1LOff0ODI+ahs0s9jJZ9/OCye9NAol9mnjTAMwXnB+WEJzk9efPPp3gg31UcKLuCmOfD2Tkk/uK+G80TtOQthCuxJ2v9pVdKo08FbCnUTnNdfQhPHteA8bRLnmjwUyoP08X7x09CNAbZRnNA2vgXwdA3LulSw/U/W+WM3huJ8bjG4mo6qiIn086Oo35iCxhQnLng+dCeme9SxpY0wNoLzgvPDEpyf7HH7acH5fn/F5VxMvv/1lNfLpZKL0fsrLmdlKB99YtQw8+R4cgwcVCWNOpjU93FVMjLBef0lNHFcC87TRoME6WO6wi0zXAffjKM/GmTSz/haww+5f/t4CipvW1j6OpxgsTbCeAjOC84PS3C+PvFmOL7+vW6Zz8ULixi8+b3kYqvKZN4rw9IHutPc964JxQ+ovx9iWc+U9KUXNFXmzG/JMWBeomZtTOr7mioZmeC8/hKaOK4F5+nngSzO8c6E1t8L0l8vOUf37t23zWDd/5hs58UmVlLW+X1XEiyZlhFwl4MZ3rURJnmBLjhfr9XZdh3POoO4vrvZ/y8XPN2Ufe/v7EIvHrsPtrTttCU4H98EioHtV7P2dTWr801DLuvagHW+PjuHxv0UX8N7f8C2Ec/TB7J2F+usl17sXnY8FtkQupMD3u5zgVVU+qWg2Fux392UbePVrD3H33I+dPPWt8GBkjp4d4hlHStZ1gu6DObIhqT9/96C3zQP/Ws6h9R6TXEkgvP6S2jiuBacn29xwNR92X1dTAf2VnYf+mPSNib9kH2QIP25Ttk+Q/smjfW8PK4Ltl6JryV8mPvzT1ljabv7+jSSQ455bYTGCc7XE5yPo5BjcDiOFLoXikck/Zcdg2XixJ7/FHznTEvbziSD87G+LycXP2l5fojlfpl9d+cAnz1asM6yAH3cr3dD/0D6d33WdSJUC8r3ygd9lvlx8tkbfS4+Dy/z+59uQXv8vOS3PVFxOXHkatFEQr/qLpgz+5Jj4NSEfse89a+nwug5wFkgOK+/hCaOa8H5+Rbn1IgP+28ucz/6RUt+bwzSvxH6B+kvDtEPtM2qZJtiH7W6qZWVTfqZH30eK3zDlFTe6j6N403HvDZC4wTn6wnO9wKYO7NOIdoalqbsuhWKc57t7hNwEJxfvh/5qKDePqu4nN0VgyGvheI5PorEB6Exdc2O0H16XzQCvsqIte0F399VcXuvDHDxGPuJ78PyDwEutaA9FuVW/HeI5Zwr2cYdugvmTPoA8rUJ/Y5561/TvuWopjgSwXn9JTRxXAvOk/dUyf3dgZb9zl6Q/s/Qf8DYM1O6H3aHwQbO1WJDnwvMWP4J05cO5qeSbakr/9GaMNyIw6ZK0w19FtsIzRGcbzbn/OEBbloeyzrzOJIpBnHja/bx1fu7WcfZ1tfM2pZzPn1r6GLF4yB/kTLIpIfxocDPYemEM4P4Jow2Yu1QwXpXVuwnlrt4jO2wl9s+jtx/OPv7Zwu+O+mbkm2helqfVKy/UyXLOayrYA6l5/hdLft9s9q/7ppg3zqL90yC8/pLaOK4Fpwn9VXBObGtc/XE8/jroX+QPs5TuXPK9kH+zfA4iOP+Sez0Xr7aaXzCES+U/2qwY5+34PwsthHGdyM2j8H5Yw2ua0vBcfh27t/XZ+e/opuiFS1vO20Lzn8ahh8FdmzINhH3X/6tpKsDfi99kHC74v5Oz/FVJ7opyjebn4x2c3YuiG2zaATcfwW/f5LeDKPlvH0ilM9/836A+XQzORZWt+z3zWr/mr5VfHOC14SC8/UvZ9L0l1DPcS04T+rb0L65epYzSJA+DkabhhR78druRu53vzSOlZZN+vn9FDfk+EQj5gd+JXRHubjQ1EaYzI3YPATn01fODja8vvTV+/xr9HFCzastDHoM4mSyXZOeYPq5gnPeIPX6WMH3Pq+w3odz3/togM9vCqONWFsRluY2PFKxrtIRb5dz/9abFPe3UDzaY1XB7/9xwvv+Qkmf91xYSIORvwiNeXLj6NQYyPuh5LvXQvtGCsO4pMf5rZb+zlntX9NBBKsmdE0oOF//ciZNfwn1HNeC8/RrE23KNz+IeL6PafX+6NMnX2n5uf753G89P84VXyupsIcdE3NxoamN0NTxMevB+ZUFx8Tuhtd5JhRPvBmfUse3WR6Z0rbzTrJdv0z49zw6xPl2RRa8uR5Gy0Pc+96jA3z2lYLfWWUW+afC6BOypm+rfZg7PmKewTjSo2xekp0F6z8x4YvJezX20TF//sHQ/jdXoElPJsfF+Zb+zlntX88n2/WUe6ZagiXzHpzXX0J9x7XgPHlbQ/FDz2kS7/F+6nPOj/ePz7f0t8d+6NfcteBY59f8rqTCTBqENsIoN2KzHpxP3yq5m9VBkw6F4vzicQT/kSluO2mQON7wrZ1wp5zedC43Cc/h7ELj1TB8mpgtodqkqEUTqG2usL70ocidijfGRakgevkET2QXNP3yIxZNvrt/gvt9byifzOjr7Jx2OzvW83X2T3YBejbrF/dNuP1Cm6TH1emW/s5Z7V9Ph8m/ZTgrBOf1l9DEcS04T96LBefWB6bkt+8K/YPycTR9nER2VYu34Y1cPOLpca74aJ+K+zt4eo02wuDmLTj/ZbL+42NYZ1GaqfjK+rWWd3KDSPOOvjnh35PmSO43f8mW7GI65qPbE4bP8XskDD6h66rkprf3OngVaT7DqumEXgvFk8k+l/3/cttxpaA9T/Im/dOSvm6H0zsM7eXkePq4pb9zVvvX9CHoK5rk0ATn9ZfQxHEtOE9e+lD9zyn4zfH+t19Q/rfserDtscMHwkI6wLFeL70Yln/FbL9jY65pI1QxT8H5dIRdfG38vjGst+w14j0z0H5iZ/hrWDwx6CRndf8mDJ7rL44U+zn7/6fD0oD1IGL7uZGtdxD7C9rB8YptKQ3uV30gkk7k+222H28OcEGzMRRPEjRJRSncqk6wCyx2Iox3bhb962IHQ3tSh007wXn9JTRxXAvOk5emDD3Z4t+6J7t/K4sVxlS1z09R33AxLE7TOhbP5C5AYzDghZLKPO/YmFvaCFXNQ3A+5s7NT4B1JTs2xil9Kv3jDLWhODoxPvjIB+k/C92R6eOWTnT6VcnneqNCt5ccB4NOwPde6AbLHxqy/Vc9BopGiVaZRH1FWDoh8ptZn3B2gO+/VLD+9ybY9raU9HFnA1DnuXRfi3/rLPav+6foJr/tBOf1l9DEcS04T89DBefWF1r4O2NQ/nIoD8r/HKYvjd4HudjD2MRJPHuv6/+buxn/raRiNztG5o42wjDGHZw/GcYbnI/LT4PGD06gntNRiH/PYFuKOejzk9jFkemPjvk3pKkAiiap3ZidK/Od+IpQffLseKMbH4YervD7/g5L8/SvrvD998LSEW9V91HRZK7xd60f4PunC77/+ATb3Osl/ZsUEDCar0LxvBRtNIv9664w2INmlic4r7+EJo5rwXl6ijJXPNii3xfjIVdCeVD+h5Zf55U5kP3+M+Ncabxh/iNXebtz//ZmSQW/6xiZK9oIw0qD8zcaXl8a3Ns1pu2Mr2bdTG50x/mA6rnQrjzddYo5yvNP4eMDwacm9FvSVAD/FnwmduAxL106i/u/YfBgVAzmx9EFV8Pgr/w9UdAGLlXcvkvJ96tejBwJSx8OxONikNEdKwrq6PqE297XJf3bQwEYRTq3RZtzUs9i/5qmWjunSQ5NcF5/CU0c14LzlMU3rrfkd8W3HvsF5S9N8J59VPG69G52fbRyXCuNr9V/F8qfbq8PS/PPTssEBGgjTN7KpF00fXGR5gR/dozbGkc63wqLJ/18ZEzrfjyMls6kreI25PP9Xp1wUGRfQT3ng+e9iV/fKvhuevHSL43DB9l2V3kz4IOC33a44rGa5lZ+tWL9XCr4Dd9XuAhKv3tswueuor7tWgBGdT1MT7B7FvvX+8N4B07MMsF5/SU0cVwLzlN2zXRqwr9nf+gflD8XJvvm86hihpB/snvY1eNccT4FxEcln/mipNJ3Ok7mgjZCnRcmsWxqcF23knVtGPO2Hg7DBSZHdbbg+PtwyttNfDB4M0zuYUuRXQX1vCb7tzXZxVNMdVM02j0dVVY2AWIvSP1Oxd92teC3PVHh+3sKvr+14v4qmjhx0Iuz9wu+O8nRFntK+rXjARjVP8lxtbrFv3UW+9fVyfb8o0nWco07r8F5/SXUf1wLzhM9WHBuPTih37JcUD6+cb1tyus7DraM6QvjG+z3j3PF74bBXl1/sqTyv3as/M+aPg10EuUZbYSW+T5pF883eDIdJV92HbaG8b/Se7Dk+PtuytvNvhbsz1TRCMqns387vsw5OJ0AsWhUeHyY9NcQ+67owu3fistI8+lXzau8t+A3XKzw/XTSxUm/ffVxyXE1C2+kwKSlE0evaOnvnNX+deWI/YV7pgWC8/pLaOK4FpwneiFUn7esbv2C8nFg1sksDjPtNmf34XGg3fpJ7eRBhutfLdkRGxwvMxuc10aoyydJuzjf0HrSySwn9XAoHT28v8F1PRC6bwv8WrD9d1sc8BjEh2G0/OnjOt/H0fS9fO9n+3w3nVTw8+Tf476KweyYXmBjxd9VNBHb6YrL+GnE7xfdnO8Z8LvrQ7tS2oSweKLnfJ+2yikdag1Y/NfS3zjL/WsI4005OMv3TILz+kto4rgWnCdKB3f9NcZ1xzl3robyoHyM8Tw4I/Uc773/zMrGca74qbCQFy5OrLdugO+8UbJTDjteZvJCUxuhTrvDaOkyBj0O0xQor05oe9NJLV9rcF0Xs2M1vkL2dGj2TZpxSye/OduC37SyoI7jw5dfsv3QbxLgl0L/yVZ7DyOGSQf2bcHverni8ZM+VHqx4m/4JSzNYTxo8KpowsWnJ7ifHyrpzy4GoA7p+aaNZrl/DUFwXnBefwlNE5xnVH+G0QZPDeO5gvu6fFuMb1s/MEN1HAeJ/Zbdu476sCHezz826Ifj6wY3czfOg658TTDRy7xcaGoj1G1F1paaHAV9LCwd1TaptzbSvPefNLSe3gOxQ9mfiyb0fHuK202a5/dsS35Xeo7rjSh4b5nvHehz49pLCfP+EL+nbCK2KhdNRRPdVrk42Vjw/Y8rfD99EHM7THZU6ssl/es7AWjiPNo2s96/TmofCM43vxz9JbSH4Dyj2Fxwbn2pwfXFzBllQfk4+PBoGHO6lzFY2ymXQzf++ciIy9qT3ZMPlKu+N1S/d+NbdQbdT0t21I4pqPQ48jvmuY4jaR91nGsjjN3hgnbxVk3LLpqI6sQEt3Ucwfkt2YXaueTvL4X+o7PzVra8zbQ1OH+noL39PUBHvDP5zs3cvoxt5sKQv6doktrfCj63o0//l6ae+qPkgm13yfeLRr5Xmcz15gDtdnsYPE3OqL4q6cseD0Ad2hycn4f+Nd0H9zTJWq4J5jE4r7+EZo5rwXmK8s03ldt9Xcm5PN6jHQndIPasiQMGfsjuw0fts+Jo+X9CNw3RsmJl5vMF7RtihY+X7LAvW17p27LASf43v+FY10YYq/s65XpB2zgw4nLjZMRpGpn4500T3Namg/NxRHGcQTy+jZC+HfBBGGwS1Zhqp+0TNrc1OH+roB0fGuB76YTFvSfrMZD+RxgsfViR98Pyo9Y3Zu2lLGVOOsnPF8m/P5odv2W/MR35fqPixcx/y/TR8ffHHIuvjGH/rgjFbyL8G4C6tDU4Py/9a7oPBH6GN8/Bef0lNHdcC85zMiwdDNaUdQX3cvENqDUzWrdxPs2L2bH17AjLiff3R8JCPGrZN/JihX7f56a7iqLg2iTTRwzicigOGG91vGsjM3yyeSu0Lx/qnpJj8dCQy9uf3Ryny3tlwtvZdHD+3VCem7yojrcln9mW1dv2lrfjtgbn04e9MbA+yCjJVQX75ly2L0Z5o+vrguXm20Z8MBYne/28z/m/30Oz9dk29pvYOE1b9XmF338o9H/bqvfg+PSY9u/OMD8PmX/N+uzrob43maBq0KFNwfl56V9DEJxvoi3PW3BefwnNHdeC8/wRxpdvvhecj1k03gizPaH3iuwevO5UeX8ut+J4U/t98qXHRtiQ0yU/5MOWVvx9fSrvkONdG5lBL4eF1EQvtfD3HS1pH3FCy4cHXEYcFX+yZDmnWrCNdQTn41PYGCBN8373Jtc9VuGc93ZyvF/LAhBt19bgfHq+rDJxatEIswM1t7dYeg8LVmfHVry4K0u7UxRweiD3/e+y463MIwXfr/Lm1ZmC76/IteeYSiKO7B/XyI0vSs4tx2esr3g0zNbklkxvwCJ/zI+D/rVb34O8BUC1tjxvwXn9JTR3XAvOz7cHCs6tLze4vnif9WqYjrR8ozoTmpnHpu/8czHQVZTQf5R8QV+W/JCYq/DphisxBuQuZMGNGGwYZDKC1X0q703HvDYyQ/YU7MuXWvpbP+tzXJ7LfvfW3M16/O/m7Gb6y1Ac4Izlm5Z0KKMG5x9LtjGOQn426zDjxdmPy2znz2Hpa2mbs+MjBpYvTsmx19bg/De533S54nfT3Oof1PB7io6FeEH3UOjm0Yttpt8ozqK0OFuyfRoD47+G/oHx1wvO9fePUCf/Ze31wez3/xXGl6ZqS1g66WObHvzV6c3Qngl4o3dD8XwORSWeY58oWMbFPv1Drzzv0q8V0n5yXCO09K9dqwqOKYYzr8F5/aX+kmaPa8H5+VY0n5fMH6P7PDQ3yfyDRSuMF22HQ3G6h1hODnFhtyq7Ab/X58fczQIN2xqqyHQipm8G/N5PQVobbWR2xQuuH0rq+6UW/+73aj4ZftaCi+WyoEPV4Pynfbbz97B8iqjDy3x//ZQce20NzucnP3uq4ne/beD8dHOZY2O5SVT7jR64UXahUVIf/2VtoYq7y6z/kTHs0xiMi5MuXV+mLmP/9dCM9B0XWnhsRXHump9L6j9eUD+wzPdXhKW5wWP5ekxticGk6cHG9WaM/rXr/jD8PCEsNm/Bef2l/pLxHNeC8/NtnPnm58VHobnAfOHgjBOhf3A0P7It7uBzfX58fIXru+zG/17FH3cnu0it090wXH7EGFj4Kxg1r43MnhiQPpK18fiWSPog6qWW//5dA1zcL1diG23byI5Rg/NvlmzrtQEutEMWHCgK2MZ0R5sb2uYmjr22BudPZb/n0yG+2wuE/1BjMOrjUD5aavcA3z9W8v3fBrixLpoM7kjF3/9tyfovN9he8/4Yov+Kk/68N8V9x8pkm19p2e9bW3Dd9l/Wzw1iQ1g8KOClQNucT/btk2Nar/61K52I+ztNcqRrvjtZudWC5egv9Zf6y9k4P0zDOYHm/B5m+42kcXs6NBeYr5rmdiako4N/rPDdOELk+azStmmb2siMSF8DT9NLTMMFVrx4PBQW8uRXCcofCdXSZ4zzQmzUnPNxJMuN7ILsz+zPVYK5MdDxc/b9uJz4pHjdlB17bQ3OxxzDlyrc+OTFNnshjJY6LLUma2O9i/hr2f4eNBXM2uyCL95Ax7epYn73t4bcvmFsDAsT497O6mfuLnDGbG9YmsaobYqCqINev/VGN8fjYafd3UrpRNbj3E/616UTeX6lSYL+0u6GVijKN39AtdC2RhoDInezC9UHVAnayCIvhOkLzqc3vDGPYgzCxlEgt7OLxfjfOFLtXHYTHPPDrmjxdtQRnHfstTc4D9Mu/7bF7y39jWvD0hHDg4y+3JX7/C67urVOheEnkXZtO7p9YWk6S0B/CUze82FpaujVqgVgekx7cH5WzGNwvgmC89CMX3PH1act/p1pfvCYBq3fg9ntufOv/q/dTiT79qAqGauDSf0fVyWgvwRa4XQY/9tt60KzaV8GLe73gZkgON8O/wTB+TqkaQ9OqxIY2abkuNrb4t+6veCifX/JZ2O+7xvZZ961m1vvxSA4PEnpXCNSiYH+EmhnLGEcb7YIzgPUSHC+Ha4m++EzVTKUb4LX7qFuL4XFE7+3/TXZn5PzwMWCz8RJOq85306VNI+zh6/jlY7K26tKQH8JTNzjyXH8x5jWKzgPUCPB+XY4K+hQi3SS4A9UCYzsy9wxdWkKfu/LBRfu+Qn5YrDk++zvv7V7p8a2ZJ/+pErGKp1kdpsqAf0lMHEfJsfwa2NabwzO32lB+VITmB4xd1qcNHKTqkAbWUJwvh3eTfbD7469ytYU3GCYMBCqeTg7H8XJtOMrsnFy7Xth8QRT/2b/drlTPu+Up1u2DavC0nk8Psr9+1dhIbi7xi6fqv4i3xbvqJKxXtveCYtHBK9Qxegv9ZdAozZ2yoWsD47/3VDwmT9yx+81/TNtEDu7GIh5PXQnOIkjUW/kGup2VaSNaCNLCM63QzoicNba4ziOvVeS+os3RGaph8E8FBbmbIgBhqOd8kin7Cg5Lz2Yu2nvjRDc2KLtSUcR3cqCEMfDwgPQ9Xb71Pk12a8PqpKx9K9pHu3fVDv6S/0l0Lg0ZeuJ5N93Jv/+jCqjDWKQMQYWP04uSmP5W/WgjZTWieB8O5xJ9kW8eF/h2BtIvGlIU9oc0aRgIPHBVm9UbBwdtzn3b/m3em4WfPdiWBywa8vIui1h6QPP3qv58RwkqDud0rzn3o4az7XtvmS5p1Q7+kv9JXPr0dB9GBxHbMc3ROJDqiud8kmo9kA4tr042fjVbBlxWdezvn6Hav6fO6F/6tvvc/92VHXR1gtV+ZvRRqrXg+D85KztlB+T/XE+tGt0TRuPvfjWwa8CBzCUj8PiB4L3Jf/+4zLHajpS8J0WbduFgoBDfKPmMbt9ar2e7E83ouO5tn0/We7rqhr9pf6SubMuu8daboLO09l9bT9vh8VpoIrK19k659m1pE52lvT57n1prReTRvycKkEbGehGTnB+suJI+VeTC/z4xPzTpDOe92Mv3hAdCN08n/ncnvHPuzUjGEj+VfZfC26k7k+O1edLzlltnaRzX8GN3st2+1R7KtmfF1TJWK5tv02W+7iqRn+pv2SuPBC6KY7yD2/+DktHdvfKL6F8gNmRsHyAP3+8zXNapfTYjG/rrMyOz9tZ/b+jedJmJ5NGvE6VoI0UEpxvr5jv8dlO2d8pB2do39Rx7G3K6uOF7KLliWDyG6giP0dDHLm0reAzB5JjtewmK/+Z2y3axnhOSNNdfWrXT7W4T++GxQ9lnfubvbZN6/yOOkd/qb9krsRBUb+FhTkInk7azp7QTU1TFKBPA+vPhcED873yw5zXf3yDJb6N0HsYEs8dcSBfTKX1gOZJ2+VnLP5ZdaCNlBKcx7EH82VrWDzS6cOSz32e+8zlks+sSfqQuy3azhgcuZ78vjuhPXl+Gc7XyT59VpU02r8+E5amGQD9pf6S+dFLbXYjlD94ikH6E2FpYP270B3pHcVA8q2wMC9DDC5vz/17HJgW34C+GLzJATPh4eRAfl+V0FAbWZNduDRZmp6oVnAe52eYL/m0Wf+E7uv4Rf7Kfe5YyWd2Jcf0Py3ZxjVZgKRoBNZrmsBUeyXZn8dUSaP964fJcl9R1egv9ZfMjRgw/7dCnOD9gnbUewuj93A9pnTasMxy3k6WccWugOnzcnIgP6NKaKiNrAnVX8uqWm41XBeC8zg/w/zYHwYL4G0L5RNQ5b2TfO5sC7Yxjt7q5ciON4Kn3eDNlE3J/vxdlTTav6YTrm9S1egv9ZfM3XEQ3/RYOeB3Pi+IaRzP/vt9KH/IlfosWYYULjBlzoTFudzkRaSpNiI4D87PME1+Ts75D5Z87lAYLK93+urxmy3Yxs9zN4Crw9JJRGN5UlOYat8n+/MxVdJI/7o9LE1PAPpL/SXzo5eq5kaF78Qg/g8FbSkuY0OF5azN+rPe9/faHTA9Ymf4b2jXE2m0kTYTnMexB/PhieR8/32fz36b+9w3JZ+Jk3zdC4snyts84W08nP2WONo3PxnmlWTbP9ccplo6Svxj/Wsj/euxIOcv+kv9JfOsl4rmRsXvxVHuN8Poaei+yH3/ebsDprcjlRcRbaQ/wXkcezAfPkqOwXdLPhdHPN3Nfe6Nks+9nizvq5b0Z3FSuzT1xqth6UR892sSU+u+sDgYHXM3r9K/1tq/xvPA37llxvperemhv9RfMlfOh4UJgqu+kZWmhooPpR4ZIVbxgt0B0+NwcgLYrErQRgbu8ATncezB7PopOQZ3l3xud/K5rSWf+yX53LYJbtszWQDhZsmNXxrMjeWQJjHV0olKX9W/1tq/phPvfqjJob/UXzJ38ulpdgzx/W+TtnQ1VHvQmz/GpLWBKZLP5XZNdaCNLEtwHscezIc7yfm+LO9nPpVF2WvMe5JlfTrB7Xo0dOdnidv3VJ/PpSk6ftUkplp8ZT6fJuI3/Wut/Wt+Ith7wUR86C/1l8yjb3Lt4FTF78Z0TtfD0tzzVY6BfHD+IbsDpsPK5CL9E1WCNrIswXkcezAf7iXn+zL5oNwXJZ+5mvvMH2Fyr7zHEcJ/hcFGVG0puEHcoVlMtePJ/nxR/1pL/5peG+qz0V/qL/WX8+nkkO0gPtDqvTFyuaA9HRxwOb00Sx4QwRTZmxzwXntBG1newSA4j2MP5sGNAYINm5LPHCj4zKHcv8cReFVfz38rdHNZx5F758LwI6HiiKxr2e94bcDvXEq277RmsawY8P4ztDOn+8awOP1CDHzNW170uvvXuJ9/D4tzzW90GKC/1F9qFlPdXw7r+aQdxHRI25f5zpNhYcR8bHfxIfJ3YWn++WcHWP+Pof98DkAL5V+/upudBEAb6e9o0lG+pUpw7MFMOp2c79cXfOal5MZpbfLvMT/t7ezf43+frvgbnglLR0/FIMi6IQINV7Lvf1Phey8X3BxuqrGOd2Y35n8OUTdtE39/frRbW4MNbyf79Ij+dSRHXBeC/lJ/OZP95TDWhKVzENzJYggxSN+bJDa2y/hw+Ezy2d6+3RCWPvS6Hfo/UO493LrWgjqt60EZzIUruQP9vOpAG1nW2uyCKN9J/hQETnHswSx6Kjnfv75MQOKn5N8eyPUZ8dX4x4b4DUcLgg2xvFdhGfHV/Hwqgf0VgwHpuj+vsY7zuVX/mNJ2siW78Uzrqa3BhhVJHxMD1A/rX4fycFica/tKWAi8gP5Sf6m/nO7+clhvl7TF5crhZDmPh+4bJEU56PPB7jVZO+89FHpywttf14MymAsbkoPlTVWCNlIoTgS0L3RHRv1e0pHGJ/+Hss9t13Rw7MHMyI+yjTdI+dyhMQiXHx31fu7fng8LI55iXt21Q67/+ZJ+5+sBvhsfHMfX8W8m3/0sDBZAXJ19tmj9J0I9Ad2/csv8awrbR+z7X83q+vUpCjZsDQsjVGP5OczHQIM6+9cVWb3lRzRudcpEf6m/1F/OVH85rDOhWmD+aMlydoTiAH3vOIvHzt3Qrrlk6nhQBnPjQHKguJhEGyl2umLHelbTwbEHMyXesOdHrMW8snHUUjrp17ns5vy3LAgRP/PIiOuON7Fx5N3tisGGOGrqTp++Ki4vjlwsGp34dnazd2+APi9u5ygBzt1Z3f6V/f+0yQdt1k9ZsOHFMH+TmNbZv34chpusD/SX+kv95ewH56PDA7SNuE+Xe0MjvnFwZZnlxBQy+1qy3aM8KIO5kw84/qY60EbAsQf0Fd+kirk+YxAu5s69EBanBol/F4N/j4fmUlusDguj+WiXNVMYbPgozNck93X1r+mDjY80f9BfMtP95bAezvqIX7K2H0t8oHMmOw4G3fZ4nLzQKV+F7oj5GPS/nR1bMb/72hZt87APymAu5SeXOKI60EbAsQdUcnECNxwPZOvbqfoFG2qSviG4R//a156kvk5r+qC/ZC76S4bjQRmUeCwsnkV8sypBGwHHHlDpxjL/qvIrY1pvTKVxRfW3tk1Ma7DhVFg8qnWv/rXQnrA4t+8pzR70l8xVf0l1HpRBiQ9zJ8IvVQfaCDj2gEr2JTeWW8awzpgCIObFNfF4O017sOHDrH31ysv610VeTurnqCYP+kvmsr+kGg/KmGsbQ3fG9DgJxerk3/4MC6NGTDSojWgj4NgDqvksd1P5+xjW90p2Xpj2Ec0xJ+qzoRs4+SB0c67G+jsh2ID+FfSX+kv9JTPFgzLm3k+5k907ub/PP7l+XzVpI9oIOPaAyq7njtdPG17XO9kN+Y4ZqLcnQ3cCtLPJjfk+wQb0r6C/1F/qL5kZs/KgDEaSnxn5tezv4qzJv2R/F2d1XqGatBFtBBx7QCVbkpvKpm86Ns7ojWu+DtcKNqB/Bf2l/lJ/yUyYpQdlMJL862P3d8r6Tvkq+/PpsPRVT7QRbQQce8DyXg+LJ5Z0UznajfmVGdwmwQb9K6C/1F/qL+fVRvsVuuIokSOd8kfo5ni6Fbp5yp5VNWgj4NgDhvZ17obyouoYyu5cHX48I9sk2KB/BfSX+kv9JQAAAA2Kr+g+k5UtqmMo74bh0hzEG/p1NZe6CDYA6C/1l/pLAAAAaLVzYSHNwX0VvvdFckM/arlT4zYJNgCgv9RfAgAAQGutyG7y4w35jxW/K9gAgP5SfwkAAAAMYXvuhvzoDG2XYAMA+kv9JQAAALTWa7kb8t0ztF2CDQDoL/WXAAAA0FpfhoX8uStnaLsEGwDQX+ovAQAAoLVuZDfjl2ZsuwQbANBf6i8BAACglTbnbsbfm7FtWx8EGwDQX+ovAQAAoIWey92MPzNj23YgLA42PGx3A6C/1F8CAABAG3yW3Yjf7ZQVM7JN94VuoOHPsDjY8F2nPBWMCARAf6m/BAAAgAm7kt2In5+R7fkiLA4wlJVP7XoA9Jf6SwAAAJiE/ARw76gOANBfAgAAAM3bFxaCDdtUBwDoLwEAAIDmfRy6gYZfVAUA6C8BAACA8fg1dIMNb6oKANBfAgAAAPWKwYR7nfJ3p2zN/i7+NwYaboZuLl0A0F/qLwEAAIAa3Q4LuXIPZH93PPvzS6oHAPSXAAAAQP3OhoVgw/1hYWK746oGAPSXAAAAQDPia/hHO+WvTrnTKZc75WXVAgD6S4A6/B8hsgv7K6JfVQAABPx0RVh0TWF0aE1MADxtYXRoIHhtbG5zPSJodHRwOi8vd3d3LnczLm9yZy8xOTk4L01hdGgvTWF0aE1MIj48bXN0eWxlIG1hdGhzaXplPSIxNnB4Ij48bXN1Yj48bWk+WDwvbWk+PG1uPjE8L21uPjwvbXN1Yj48bW8+PTwvbW8+PG1mZW5jZWQgY2xvc2U9In0iIG9wZW49InsiPjxtc3ViPjxtaT54PC9taT48bW4+MTwvbW4+PC9tc3ViPjwvbWZlbmNlZD48bW8+LDwvbW8+PG1vPiYjeEEwOzwvbW8+PG1zdWI+PG1pPng8L21pPjxtcm93Pjxtbj4xPC9tbj48bW8+JiN4QTA7PC9tbz48L21yb3c+PC9tc3ViPjxtbz4mI3gyMjA4OzwvbW8+PG1vPiYjeEEwOzwvbW8+PG1pPiYjeDNBOTs8L21pPjxtc3BhY2UgbGluZWJyZWFrPSJuZXdsaW5lIi8+PG1zdWI+PG1pPlg8L21pPjxtaT5qPC9taT48L21zdWI+PG1vPjo8L21vPjxtbz49PC9tbz48bXN1Yj48bWk+WDwvbWk+PG1yb3c+PG1pPmo8L21pPjxtbz4tPC9tbz48bW4+MTwvbW4+PC9tcm93PjwvbXN1Yj48bW8+JiN4QTA7PC9tbz48bW8+JiN4MjIyQTs8L21vPjxtZmVuY2VkIGNsb3NlPSJ9IiBvcGVuPSJ7Ij48bXN1Yj48bWk+eDwvbWk+PG1pPmo8L21pPjwvbXN1Yj48L21mZW5jZWQ+PG1vPiYjeEEwOzwvbW8+PG1pPnc8L21pPjxtaT5pPC9taT48bWk+dDwvbWk+PG1pPmg8L21pPjxtbz4mI3hBMDs8L21vPjxtc3ViPjxtaT5QPC9taT48bXJvdz48bWk+JiN4M0Q1OzwvbWk+PG1vPiw8L21vPjxtc3ViPjxtaT5YPC9taT48bXJvdz48bWk+ajwvbWk+PG1vPi08L21vPjxtbj4xPC9tbj48L21yb3c+PC9tc3ViPjxtbz4mI3hBMDs8L21vPjxtbz4mI3hBMDs8L21vPjwvbXJvdz48L21zdWI+PG1mZW5jZWQ+PG1zdWI+PG1pPng8L21pPjxtaT5qPC9taT48L21zdWI+PC9tZmVuY2VkPjxtbz49PC9tbz48bW8+fDwvbW8+PG1vPnw8L21vPjxtbz4mI3hBMDs8L21vPjxtbz4mI3hBMDs8L21vPjxtc3ViPjxtaT5QPC9taT48bXJvdz48bWk+JiN4M0Q1OzwvbWk+PG1vPiw8L21vPjxtc3ViPjxtaT5YPC9taT48bXJvdz48bWk+ajwvbWk+PG1vPi08L21vPjxtbj4xPC9tbj48L21yb3c+PC9tc3ViPjwvbXJvdz48L21zdWI+PG1vPnw8L21vPjxtc3ViPjxtbz58PC9tbz48bXJvdz48bW8+JiN4MjIxRTs8L21vPjxtbz4mI3hBMDs8L21vPjxtbz4sPC9tbz48bW8+JiN4QTA7PC9tbz48bW8+JiN4QTA7PC9tbz48L21yb3c+PC9tc3ViPjxtaT5qPC9taT48bW8+JiN4MjI2NTs8L21vPjxtbj4yPC9tbj48bXNwYWNlIGxpbmVicmVhaz0ibmV3bGluZSIvPjxtc3BhY2UgbGluZWJyZWFrPSJuZXdsaW5lIi8+PC9tc3R5bGU+PC9tYXRoPi+nOQEAAAAASUVORK5CYII=\&quot;,\&quot;slideId\&quot;:315,\&quot;accessibleText\&quot;:\&quot;X subscript 1 equals open curly brackets x subscript 1 close curly brackets comma space x subscript 1 space end subscript element of space capital omega\\nX subscript j colon equals X subscript j minus 1 end subscript space union open curly brackets x subscript j close curly brackets space w i t h space P subscript ϕ comma X subscript j minus 1 end subscript space space end subscript open parentheses x subscript j close parentheses equals vertical line vertical line space space P subscript ϕ comma X subscript j minus 1 end subscript end subscript vertical line vertical line subscript infinity space comma space space end subscript j greater or equal than 2\\n\\n\&quot;,\&quot;imageHeight\&quot;:57.988},{\&quot;mathml\&quot;:\&quot;&lt;math xmlns=\\\&quot;http://www.w3.org/1998/Math/MathML\\\&quot; style=\\\&quot;font-family:stix;font-size:16px;\\\&quot;&gt;&lt;mi&gt;W&lt;/mi&gt;&lt;mi&gt;e&lt;/mi&gt;&lt;mo&gt;&amp;#xA0;&lt;/mo&gt;&lt;mi&gt;t&lt;/mi&gt;&lt;mi&gt;h&lt;/mi&gt;&lt;mi&gt;e&lt;/mi&gt;&lt;mi&gt;n&lt;/mi&gt;&lt;mo&gt;&amp;#xA0;&lt;/mo&gt;&lt;mi&gt;p&lt;/mi&gt;&lt;mi&gt;r&lt;/mi&gt;&lt;mi&gt;o&lt;/mi&gt;&lt;mi&gt;v&lt;/mi&gt;&lt;mi&gt;e&lt;/mi&gt;&lt;mi&gt;d&lt;/mi&gt;&lt;mo&gt;&amp;#xA0;&lt;/mo&gt;&lt;mi&gt;t&lt;/mi&gt;&lt;mi&gt;h&lt;/mi&gt;&lt;mi&gt;a&lt;/mi&gt;&lt;mi&gt;t&lt;/mi&gt;&lt;mo&gt;&amp;#xA0;&lt;/mo&gt;&lt;mi&gt;t&lt;/mi&gt;&lt;mi&gt;h&lt;/mi&gt;&lt;mi&gt;e&lt;/mi&gt;&lt;mo&gt;&amp;#xA0;&lt;/mo&gt;&lt;mi&gt;a&lt;/mi&gt;&lt;mi&gt;l&lt;/mi&gt;&lt;mi&gt;g&lt;/mi&gt;&lt;mi&gt;o&lt;/mi&gt;&lt;mi&gt;r&lt;/mi&gt;&lt;mi&gt;i&lt;/mi&gt;&lt;mi&gt;t&lt;/mi&gt;&lt;mi&gt;h&lt;/mi&gt;&lt;mi&gt;m&lt;/mi&gt;&lt;mo&gt;&amp;#xA0;&lt;/mo&gt;&lt;mi&gt;c&lt;/mi&gt;&lt;mi&gt;o&lt;/mi&gt;&lt;mi&gt;n&lt;/mi&gt;&lt;mi&gt;v&lt;/mi&gt;&lt;mi&gt;e&lt;/mi&gt;&lt;mi&gt;r&lt;/mi&gt;&lt;mi&gt;g&lt;/mi&gt;&lt;mi&gt;e&lt;/mi&gt;&lt;mi&gt;s&lt;/mi&gt;&lt;mspace linebreak=\\\&quot;newline\\\&quot;/&gt;&lt;mo&gt;|&lt;/mo&gt;&lt;mo&gt;|&lt;/mo&gt;&lt;mo&gt;&amp;#xA0;&lt;/mo&gt;&lt;mi&gt;P&lt;/mi&gt;&lt;mo&gt;|&lt;/mo&gt;&lt;msub&gt;&lt;mo&gt;|&lt;/mo&gt;&lt;mo&gt;&amp;#x221E;&lt;/mo&gt;&lt;/msub&gt;&lt;mo&gt;&amp;#xA0;&lt;/mo&gt;&lt;mo&gt;&amp;#x2264;&lt;/mo&gt;&lt;mi&gt;C&lt;/mi&gt;&lt;mo&gt;&amp;#xA0;&lt;/mo&gt;&lt;msup&gt;&lt;mi&gt;j&lt;/mi&gt;&lt;mrow&gt;&lt;mo&gt;-&lt;/mo&gt;&lt;mfrac&gt;&lt;mn&gt;1&lt;/mn&gt;&lt;mrow&gt;&lt;mi&gt;d&lt;/mi&gt;&lt;mo&gt;&amp;#xA0;&lt;/mo&gt;&lt;/mrow&gt;&lt;/mfrac&gt;&lt;/mrow&gt;&lt;/msup&gt;&lt;mo&gt;&amp;#xA0;&lt;/mo&gt;&lt;mo&gt;&amp;#xA0;&lt;/mo&gt;&lt;mo&gt;&amp;#xA0;&lt;/mo&gt;&lt;mo&gt;&amp;#xA0;&lt;/mo&gt;&lt;mi&gt;f&lt;/mi&gt;&lt;mi&gt;o&lt;/mi&gt;&lt;mi&gt;r&lt;/mi&gt;&lt;mo&gt;&amp;#xA0;&lt;/mo&gt;&lt;mi&gt;s&lt;/mi&gt;&lt;mi&gt;o&lt;/mi&gt;&lt;mi&gt;m&lt;/mi&gt;&lt;mi&gt;e&lt;/mi&gt;&lt;mo&gt;&amp;#xA0;&lt;/mo&gt;&lt;mi&gt;C&lt;/mi&gt;&lt;mo&gt;&amp;gt;&lt;/mo&gt;&lt;mn&gt;0&lt;/mn&gt;&lt;/math&gt;\&quot;,\&quot;base64Image\&quot;:\&quot;iVBORw0KGgoAAAANSUhEUgAABcwAAAFICAYAAABtI73KAAAACXBIWXMAAA7EAAAOxAGVKw4bAAAABGJhU0UAAACgFvIxdgAAYDBJREFUeNrs3Q+kFdvbwPHHkSRHJEmSSJIkkSRJIkmSRJJcSSRJkkiuJInrSpJEklzJIUmSRK4kSSTJdSWSJEkkSY4cfu8896z9nmnOrDX/1uy9Zs/3w3jf3+3stWevNbP+PLNmLRGgGRZHxyKyAQBqMSc61pENtDfgmgIA6j4AAICwDJjO1bboOB8d96LjR3T8LzoekD0AUMm06FgfHTui42J03ImO76aO/WnqYNob2htwTaG7JkXHhug4FB3Xo+N9dNwnW0DdBwAA0C5To2NjdPwWHZei42Z0vI6OEdO5SjuOkW0AkJsGxa9Gx+3oeBcdw4769X9mgEt7Q3sDrinUp/PQcnt0nDPXzgfLNXOG7AJ1HwAAYdmcMagucuxOSf+Sx/Q35/g9az2fP6pbI6PBm+ECZbGCbAOA3E5Gx2cZm0GedfxOe0N7A64p1Gak4BhkI1nWakdk9GGK1jP61sFM6j4AAHpvqYw+Mf4i5QPNH00aa1LS32Ua/vjrWkWP9yb9pTl+z0IZm2VX5Ps00LCWy6F2A6Yzdd9RFj/IJgCoVM+ujo43LR/U0t6Aawq9opN8tsjo2z/nzFjGds1ocH0CWdZaJy1j3+nUfQAAhGN+dFyTfAFmbRR1hlqRJ+Da2G6VfMF5XV/1RHTMrti46/d9EnegfD8d1Z50vGyvpQ6RPQBQ2RFH+9229ctpb8A1hV4ajI6XlmvmIdnTWjrOtb2NcJm6DwCA8DyU7ID2ugrpb8mR/m8ef89Ksc9cn01x98xTS7nsIWsAoLLdljr2Fu0N7Q24ptB1Q5Zr5gRZ01q7xD15LMQJXdR9AIBWy1oH/B8P3/HVkf5wDb/pW0onZDFF3VO2NfHmkDUAUNlFSx17kPaG9gZcU+g62wzzNWRNa53PGHOvou4DACAs+rrVT0fjfdPDd9x0pP+lht+UDJgfp5h7aoml7N+QNQDgxd+WenYZ7Q3tDbim0FXTxD5JaIDsaa0D4g6Yh/YmNHUfAACRB47G28fr3JfEvfmNT1MS6b+NjkkUcU/tt5T9RbIGACrT17jTHny3cVMu2htwTaHXtlmumdtkTastdIyHn1L3AQAQpr8cDfgTD+nvEfcT9Skef0tyHdddFG/P2d4w2EzWAEBl6y117HXaG9obcE2h6y5brpnDZE3r/ZlyXXyKjrnUfQAAhMn1itg3D+lvFnfAfK3H3/Islu6/FG1lGohZVOHz+urpD0l/s2Ay2QsAlZ2xtK37aG9obwIoF64ptM1rS528lKxBZIuMPtDWNw7+iI7p1H0AAIQrK6Bddb29FRnpb/L0O1Yl0t1K0Vay0+TjGY9l0jkekb0A4IVtc7mFtDe0NwGUC9cU2mSW1DcBCaDuAwCgy1aKO6A9q2L6EzPS3+HpdzyOpfmSYq1knoxtnrqxQjrHLGV+giwGgMpmWOrYz7Q3tDeBlAvXFNpkh+WaGSJrQN0HAEDzZAW013v4jp+O9E96SH9NDefcVvpq4BuTj1puEyqkZdtQdhXZDACVbbfUsX/R3tDeBFIuXFNok2uWa2YPWQPqPgAAmmlY7AHtqkubrBN3QP6Kh/N/Kn43Km2rKYm8fFAhLe2ojaSUt66JN0BWA0BlQ5Z2dTvtDe1NAOXCNYW2+WipkxeQNaDuAwCgmV6JPaB9oGLaT8UdML9RMf1NwtNvH6bKr8va6HHMY7n4Km8AwKhPlnp2Gu0N7U0A5cI1hTaZb7lmPpA1oO4DAKC5bok9oH2pQrprxR0s1+NhxXP/x2NabTU7Ov5NKZsVFdI8YynvvWQ3AFS2xFLHvqC9ob0JpFy4ptAmu6XZS2SBepu6DwCAFH+JPaB9vUK6TyQ7YP61QvrJ9VuXUpSF6UONtFmK3yum+8JS3vPJcgCo7LCljv2T9ob2JpBy4ZpCm1yX5i6RBept6j4AACyOiv8Z4Hlml+sxUjJ9XUctvpTMbYqxkEGxzyLQY6hC2tMsab4l2wHAi3uWenYd7Q3tTQDlwjWFtvlmuW5mkjWg7gMAoCv2SbVJ2am2ORrebyXTjM8u/0fcQfNJJdLfk0hjURcLYXF0HDSdEv1t+jRfdyTXDVH0ybzO8JsTcEdrv9g3Juoce2q4ni4XSGNDdFyNjneJvNVZlQN9WtY6e2NLdPwRHTfNvZfn3phrPvPMnJee3+voOGnKuwl0QLneXDt63vrWiz4E09kzrnUTdc+C09Fx31SMw+bQvLsbHb/L6Curvuk1uFJGX1HV6/Rfc+5Zv/GM+U3D5vzmeT6vidGxOTouyGhA9Yv5rpHYNavnu938ra/v1DUvz5t65UbF++1R7Bre02f3uMskcw39Zb73R+w8tCw3xv52gvm3ZB37U8LalIv2Jh9dg3ZHdFwz12Cn7L+Zst+fcr9uM9emXrcPzd8eCqhcuKba14fptW7fR3G2JbJe1fybF8bK92WsfIdNn+ie+X0re1w2veibhNZ3GzD341bTb71p/jd1XzGzzbV0XEbf6nhn/nfe/Lsfu0/em77r9BLnscJcFw9MvfHTXCOa3jTpDxNM3p41131nnNWpVx+Za3lJy+qS0MbrjMOaPYZvSjveq7Labr7vXaz++W7K4oO5Tk+bcfJqGV0erxMH8mq9uGeAF23g4rPLX5of4Grcl5eowN9Jd2dBaeN31BRKnpnzw6ZTFIKJJnD4VNJ3Pi9y5FnT/orls1tydtay8vhew8tay2ONaYSumEHacEq6D3Kc54WMMn0h4QXNT5mg4J3o+JzjmjySksZ2cW9WnAwinqxYWS+Ljt9MeT23nLOrgdhhGr3kZ7Syn+EhT5eZPP1Z4F7WTuaxEh3KGeZe1o7D45S8KBu0HZT014v/6PP6fEF0XMxZdvtjA9K0fw/hTSvam2Idz6s5y/61uVbUUsvfbA6oXLim+rcPE5pu3kc2ByxpXagpiLXPjK+KXPsvS/62pvRNQum7TTTfu9n0X6+ZvvjPlL7SBOo+Z/mtMP39iybQ/cPSx8/Kx33murKd14cCffHlJuDp+p3/SnMmLNnu28sF79tbnsYzIdUloY7XGYc1fwzfpHa8V31KjR+/rdDmed8/ZkbGFxZ98hqfXa4ZNj8j/Y0F0z+YCOjPq/EimWKCbclGesicd6cSXmg6NMmHDQsDaPj2V+xkFV2L8b2kP3iZknEN3itwHvsaVtaTTDpvCnR6Xb9xpeng5UnnVGAdsfOm437FlHlWfiyIfXa26ZiUuXZvFuwkaefmkaVzVOR11bMZnz1TMdh6N5HeOzPAWhrrMM0y11PaNaNPiOdmfI9eb/qA41vOvC7zFNz1ptOKPqzPZ1kGp9oh3yljr/FPM/dwpxM8Q+yvYx+gvWlEe6Nlf90y6Nph/r3T0V9s6iL994/methTImjQ7XLhmuqvPkyIenEf2dysEGgsYrvl+nxgvmsw1odZK+l7SV2X+t8q6FbfJKS+262c39k57lD3pTpqyj7vWOl+RqDnfs50zufIn9MFfueJBgbKl5o+aPx3vDfX+sbEdaCxnWspAcTFDa9LQh2vMw7L308JfQzflHa8l33KIym/+ZG5rjv3vN7Th8T+1pX3Onggo1IosibqGhn/KuIEj4OvyYmMqXOm0/aUQtAnO0scDU3tTzc8qmMndNvDkceOzyyX9CearuNRw8p6khlQ3Tbp5mmEbUuJ7JBiM03eBN5B0wden8U+Gyxet3yJdZa0Ml2UqDiPZzSOv+c8p2mmYzJkyvWmuGc12Mr+WsWG2nV+ydkK2qBlvfI6XdKXyPok7gePc01HShtyfQh6zNLYV6lDdjjSu91n9fmelE6vzkha5fjM7+bvDop9RkLIAS/am7EAyPeU63BZxuf2mb89a6lX7gdULlxT/deHCU1I99GApM98zQo0Fh24pj0c0L7Tpoy+5z/iL4AbWt8kpL6bBjZ2mjb6Uo58P0jdl+qQKZerMrbchSu9w46xRZHZiR8c5zRVik/WedWg+nSquWaT+bE7475Ni++891Tv9aouCXW8zjgsfz8l1DF8U9rxXvcpt6ek9VTskxn0nk97qLCtjsryqyPzi8yQiJ/wb7H//kOKLbmQFTTozASp4+nKFHOTpc1QnZTRaU5+5quEy7YT+oKKgaC0NG1LYmyMXRvvTQU/aPIy7Ul3vNFscllPNHniejXLNkiMdzrXm3OZaDqXtiVJQmdrlDpPbjeZQPgP05l2dZZcGw5/r9CRmyn2wH5apfxXzsat6D4RG1MGKO8KBEvnWTpwr6XYK6TT5delsao2kvMyyq0f6vOpptOZtj5o1iujA6bz8qjEYI/2pvftzRRL2V+Q/K8LvzD1xdsCQYNelAvXVP/3YXolxPtopaWMn3r6zTMsg+UPOcdAO7s00A6lbxJS3+2p4/MLqftymVQiHxfGrkWdaHPU3Ed6bufEvoyAra8bz+/rsaCRfs+DBo+9OmOmDyntx9Qcn11n+e3H+6guCXm8zjisOWP4prTjvS6rQUs5bcxxLyTrjHV1VJh3JXvd1CxrJH1mqHou1dfDHJRf1yA7W0M+zJX0NXryVDwDDWowp9QUdLlhSXd1yt9ujjVoly2N2PQaOyIhlLVtNnTaayS7Y9+zp0BeDTegw3bLcu5rTGfupxnc5h0MXBe/T907hixpzkz83enE9XRB3OuR5XXW8vmiy2bZ1qksuk7db5Z0npXM3xOe7/eQ6vO5lgBNkVfGXLMdrgQe5Gpze2O7Do94uj/+ZwIUoZQL11R7+jDdFOp99LslrT89/OaplkG2Bi8W5UxjVhcG2qH1TULpu9n6oh+p+wq5UCAf58QCJw9SynhCgcDXVBkLln+yBGAGpd6HonU6LNWWmLgo/mfXh1qXhDpeZxwWfjvQlHY8hLKy7QeTZ0LEvsRnptZRaQ5J9YD249hndib+7aYj/eslbuIfKRd4Vbo+U9qmIHlfQ1kg1WePdstWqWeB/O+WTkNyRvA6GXs9xhXAXGM5z099UtY/cw7aOhvn6tM617INtk1PQvfDkp/zzW/+t2BnaYuH+iZvPfnK0lHS818b+++XpPwyMVrp/53yWZ1ZUGbDkS2ODn6RGfgDlnu+7IYz6rykv+LZ5Prc9tpy0Ye+l8TPm2C0N91rbxZbyv5oibRsM0w+B1YuXFPt6cN0S8j3kW395g0efrdtMkGRNfAHpJ5ZoCH3TULpu9mWT7tC3VfItZz5qOOEtxmxi4mWtP5O/J0G1juz5DXYZVt2Y680cznMyxXiPR22tYOH+7AuCXW8zjgs/HYg9HY8pLK6Y/mdeUyQsRVTapss6lrUfijH5+MN49uUm9T1asPdHOlPT1QIvjcyXCnp66RpI5n39Z2DUm1H8F43lFU381om+TZbXGryWivzzRmVw6ucaTaxrG3rBb5L/N0S08B/M4E3myk5O4GhWeAoYy3/IrvXd8x21DfvKpxrWmfuYqLB0et6xNSJyc5g8smtdsYn5aj70t7Q0fqw7Cu9ro2e9xRMyzYraVmFfE52TK439B7vXBPfKnRCJEeHbURqepJOe1OpvVks6a8WXi6Z3q4KfbRulQvXVHv6MN0S8n00YAmklN08NG67VH8rzRWceV7x/ELvm/S67zYo9vWLt1D3FfI0Rz7q/dZZss71dsdqS1pnLXGLJ47+lX7nJ8/tcjfc8DBWXCzl1oNvYl0S+nidcVi47UDo7XhoZWXbsyLvknud9vHfuirP3xwVS54bOD67PO2JyTFH+nlmdZxOVKDTPHfG09ZwHzaVZF5pnYODEqbXku+1lCKOSvYSGNNlbK20TRnpudaiPt0HZb0/R6etsz6ZVt5ZazFtEP8zqrtht+W835vfvbzkINZ27ZR9TdI2MN4Sa0zfiXvWjf6NvgJ5wXwu6+l//HXQ5PFbhTx35c91T9dxlcHbFCm/jE5I97i+apf2xP61lJvhYlv38Eng93gb25s5loH0swqBNNursjsCKheuqfb0Yboh9PtordQ3UeGNp/McEP9LRjShb9LLvpuIfYZr1c1g21b3DUj6g4eRRDCnszzI+ZJ91njwvfNq/9OMstrm+J27Am070yYwfpLiS55MEPv+dL/3WV0S+nidcVi47UDI7XiIZWV7yLwx5+c7dfLNuirQzY6KJWvR9jWJIFfaBbTdkX7WtPmZ8uvaUcc8/u54B6DK5j97Lfk2RcIzU+rZ0dv2WuqC2M3+uEBFcVr8Lj8QWlnbXtGJvwJ0X/I/Dbdt2HNJwuZab7zKmyS2NMuuf7bKkt7UxO/w9YBCn6baNk264SF9Hzt+uzp+Fzx1dEcKdORDusdt56K/Z0nJfLHVGScDvr/b2N5MtQQ19GH/XM8D3bKBkrrKhWuqPX2YujXhPrIF36uOU9aL/ZX9oq/Zz3YEbvu5b9KrvluH7Y2wR9R9haywpPMwJcaQ5/obyrgelppxwpscfc8rjt85V8Jj229hc8n00tqSy31Yl4Q+XmccFmY7EHI7HmpZfbecT956ZW7dsa8ljoolqzDis8ttG4RuFPci9a6p9vG1lHQ2+qDH323b3fplwYs47enMPgnTjhoq1gmS/uTuXUoHKm8Q9JnjepnW8LK2Pen8HqtEjxWsJK6K/1c/u8H2+o2ujTe5ho5S2XWtjot9d/QtsXP29faLbbD1VarPAPU5A9+2HuT9Cue3UsotXRLKPT6QaBd9BVJsM8tWB3x/t7G9ueWhA5om7XXSfwIqF66p9vRhuqEJ95Et2LOq4jnalt0os071Zs99oab0TXrVd+uwzSw8Tt1XyN6MvtQ8M47Q2eCTcqSXFiDqLGswaPpZnyRfwPuN+H24UyfbrP/bFdPVNyl3mWNxH9YlTRivMw4Lsx0IuR0Ptazuin2y46ycaWjcen9dFelEcQe0bet3rU4EuGyB7wUZ6dvWqJorv07PP+zxN7uWiVmbM41BSX+VqLZXATwYEv+BVdtTtM6GLBsKVrqutf9e9UFZ2zou18y/Lze//2XODqAtmFb11c+6LXOUy5GKA4Cyb8wUGRifNddFpwO+2VO+uN7IOeQh/Uni94HCN/H7mthJKR4MDuket82u+lfKb8Jjey35R4U0aW/8tzcHPHRAbeU/nJLu+YDKhWuqPX2YujXhPppQY538XPy9Yn9K/O3n0rS+Sbf7bh3zHb9jBXWfl9+83NxnGpz/lDPAOseS1h+xAFfa+sW2QNH/PAbE6jRV0pe20t86r0fn1JS6pCnjdcZh4bUDobbjIZfVfsd5XSlwXhPqrLyGS2Te45wVXFZAfr3lc/HXnT4WqIyyLHA06A8LFEjaDfi3x/Osw8caKuo/HJ246aahLrJu7xbHtXK5D8ralV/6XTpr4XuBjoztNc3HgQc+Don9rZbpFdKd5rh+HpZIzzYA2BTrVNzxlCdall8t5/7aU3B0hfidxWXb1bpsGXbWkXvSwHt8lSNv11Qos6Xif/NA2hu/7c0CRz9qTcV8tD1c3BxQuXBNtacPU6em3EebaqyTbWsDryyRlm194Kst6Jt0s++WZ9D/nbqvsLQZ4Z29z44XDPBsd9xXnfv5QM60XHu/bQusTr1SMQDlW5PqkqaM1xmHhdcOhNiOh15WUxz5VjbvvHvuOMG0zmRydnlWBrkC8ltT/n5h4m8OePytDyoGNWZbLt4hCTtYbpvp/7Rius8snbipZvAwYgI+eZ0Xf+vfhVjWafn106TX2bhmZ4H0dll+34nAAx+2V2+qviK4wVHmZRqXbZbre46p1/TwtV7hDce57/T0Ha49K8rsLG1bE3ZDxSDE6obd4xPF/oru3YplZlvzcF/A93fb2hvbMjz3PeTlYctvnhhQuXBNtacPU6em3EdnLOfpY/NU22C26HkudFw7RdvnJvZNutl3i7MtJzRE3VfIbEc+Ljbn9keB9NKWwtDg+zQTxyjysGvI8TtD2jh7qRR/u79uTapLmjJeZxwWXjsQYjvehD7lH47z0wdqg72uVG86TnB3Rqc2z/IJ/zjS35dxProemK/Xztc7ziPP62L6hPqLjH9auV/CZwu6/FkhzSmWNJ/EKqmi6/a+FD/r34VY1rbZz/p0s/PqV9HNTmwdtxUBX4u2deGq7uytXDM/ypRd2uyMx7EBs68HE64ZET7XRDwu/naPFxMg8LXDfadzereB9/jvjnNZXLHMbPf4AtqbINobV52zvKYg4qOAyoVrqj19mDo16T56VlNdL2KfYVXUOUs6b1rSN+lW3y1v3/Y36j4v9cEO8z0vCsYG3kn6rHcNpH8qeH4fxd+yM3X6W8J6A7lJdUmTxuuMw8JqB0Jsx5vSp9SHtZ+l+tIstXHt9nwx8bfx2eV5N+K8VSD9xZIdsC/rqZRbN2uF6VinvX4Z4m7YaWxPdddXSHOLo0z12nheMD3XchrP+6CstznO512JTptKW7vse+DXom1dOH3SO7Fi2pcc5b6sRHofLZ3sYfG7VNTDkterr3qg7D4RtjrgbMF0OrMa9Kn8/Ibd41PFvoHtPQ8D8LSdw98Ffo+3pb2ZYBmIVwnGxdlm2Z0MqFy4ptrTh6lLk+6jQUtaX2oepxQxU+xv9hadlNDUvkm3+m55+rZ6zKLuK+SaJS0NdOlDiSIzpOc5+qm2N91t5heIZ/TSEsd57u3ROTWpLmnSeJ1xWFjtQIjteJP6lK7JE773tCzsgOPEkq+RxWdp5H36/Jcj/WuJv40v1fDa4290Pdn8mVLxaadYg/VPJP0V++XSLN8sv7vK4vi24OR7U+EWfeVrm6OMTvZBWQ857oEya2kuF/+vfnaDbQOL6x7Stq319blEWostaXWewO/pQsdWr1efawt/Eb+z+NblrNddNCj8Soo97Q/pHj/pOJfVFctrjfhbD5T2xn97s0+KLTdXlG1znnUBlQvXVHv6MHVp0n20peZ+l225lyKTCWyToIouedfUvkm3+m5JttfJX1L3eQl0fTUBpOMF09ot6csy6Brp9zykFeLG2Rcd5zmjB+fTtLqkSeN1xmFhtQOhteNN7FO6JloX2bvCO1dDF29MVicarrwVnOv1mNuOAt3u8Te6Zp52KqzZ5ga6I+Nfq/tgOkPzpXlsmx39XTHd1448PV0ivcviZ3f5UMs6bafyztPDMptF2e6r3YFfj49q6mzOcJT7hRLpHRb7pjG+NqdR5yX/A8s6Og+dQVIZgx4a9KMy9krYxIbd43q+ttfHfDzwtf3OzQHf321qb95aPv/RQ/0wYO7LtM7tQEDlwjXVnj5MXZp0H52vud9lW696Y8XgibavU1vSN+lW3y3Jth/YWeo+L/dAZ+mOorNCbcHPMg8GXOuXTw2kPtXr2/bW48senVPT6pImjdfbPg4LrR0IrR1vYp9SA/jvHOf8SXrz4M+5rk38NcP47PIi6/7skHzrVj2uqVJ3NR6dNdveWhoW7TislmY7ZPndxyqkOTvjminztNjWgfvcB2XterqulXeZ1zVtgedZAV+LkyV9M4yfUv3VqD3idzmWv6XY3gtl66av0p0ZK8cc33OqQrpp5Zl3yZA5MrbW24oG3uM7HedxzMO98sMyyJtMe9Pz9mad54BD3n7T/YDKhWuqPX2YujTtPrLtyeTz1eS04NJfOdvTT5b2uOhmhE3um3Sj75Y03fGd66j7CtnvOL9dJdKz1adXS6Rlm738PKA6dY0j/3rxdmLT6pImjtfbPA4LqR0IrR1vcp9S4zbDkm/CdddMdZzQiPmb+OxyXXOpyNpNGzMqn7QKfqPH3+daV67zG/VC1KeG+urYZvH7elCv3RH/G03scuTnkRLpzRQ/i/yHWtaHPA8IBi0N5D+BX4u215nv1Ng4viiR1gSx73KtA4CJnvJjTca16nN9teeO76ky2P/mqNfzltmJht7jrg5Z1U05bcsUPKS9CaK9uSb1blJoC8wdD6hcuKba04epS5PuI9tbbG8954n2P+5JsdeQNcjzQdI3OJveor5Jt/puSbY3tcu+ydDGuq/jtvjb6G6Zxz6aa/by2YDqVNdb/Tt6cD5Nq0uaOF5v8zgspHYgtHa86X3K/RnnvqkXJzXiOCGdzfaoQoWxOOMHD8ivaw8/7WLjcVnqfS2j12y7tv+o+Lttr6V9lXwbwSZtd5TR5j4o63ti3+hyWon0fG3y0W221/KqbkIz33MHcbP4XY/RxjUb4pHH71ko9b0O+cRRr7t0dnZ/UvC+DOUen+JoN994SP+VNG9GcFvamwmW31l2Rl2Sa9ObNQGVC9dUe/owdQ0om3Qf2YKif9WUN2dS+ot6fcyO3RsaOL2Q0haNmL5K2eulqX2TbvXd8tYnt6n7vNUJ+0uc2+/ib0P2/aEFbixuOs6zFxt8N60uaeJ4va3jsNDagdDa8X7oUz5ynH9Plpj66DihE4mGuuhTjoniDpgf8NCRLdt4bJT+ttryu29WTNf2WlrZV2hts4yKbmwTYlm7OoDnS6ZpWy9wQ+DXoy0IOLtiumfFvt5XGa71vuZ0qW465/F7bBuQaGNcdSa0bXMO17Ihi8098aVE2Ydyj28Rv7Oq8gZ6Qt7Ary3tjWsZu2sVf6v2l96J39mKdZUL11Q7+jB1adp9ZNuEa1uNeaRt5Y2MMVSyTdelJqquNdrUvkm3+m5Jn8RfkLetdZ/aJH43hnwg/jYTvuG4VicGVK++cdwD03pwPk2qS5o6Xm/rOCy0diC0drwf+pQLxD2pu+sbgN5xnMywhwZ1OGf6dbxu/iqwxqObbE+WDlRI07W+V9mb+4Mlvet9UNabHOe0xGN+lemcdpPtdeaqr6XNdNQvZWd92Dqcf3exbvI1CNcZQ98t33HGQ/pXLWkvsvy9LgH2ukKHMZR7/KzjPKpsWD3Bcf19pb0Jor054TinPRXz0JX2/YDKhWuqPX2YujTtPnrTg3KZFxufDZvr6a6MvoI/Yv7bOzMY1zf1pnv63qb2TbrVd8tbnyyg7ivkgvibhGDbM0kDhGUemNmu1ceB1as/xP1Gf7c1qS5p6ni9reOwkNqBENvxfulTnpOA9mVwrSMYv8Fn1FBgdc+eczUe/e5hwUo0D9v6Xk9KpudaTmNLH5S1LbD2rGR6tt2X7wR+LdpeZ646w+CS5/xwXY+/dbFu8vXU1PZKqnbifKxTdlGKbXTV6TScqCHPuum2+H3dP6u8fCyfQ3vjp725WdN9u9h0nm0bZJ0IqFy4ptrTh6lLk+6jOVLPA/+s67QzGeCTVH8brN/7Jt3su+WpT95S9xX2tmB/0sX2FmCZmcKutdBPSVhGAmtDmlSXNHW83tZxWEjtQIjteIhlpQHuokt1zXbUa6+7/QP+lOxgdpX1lm7nSL+uHU9HpJ0Bc9umB1XXhrS9jXCwZHq7Lel9l+JPYEMsa9vDokMl0zvgOf+7xfZQrsraf7b9EXSgXHb3cds6hdrgTexi3TToIf2pjqCBr46q7Xrc6GhnbteUZ930yXEeZTcxmpvRudlNexNEe/O6hrKfZNoKnZjwh/hbf7SucuGaak8fpi5Nuo9sGyWeqyFfdBZocp3pXQEF3ULtm3Sz75ZnfHuZuq+QRZa0PlUIzPia0ODaCHK9hOVnYG1Ik+qSpo7X2zoOC6kdCLEdD7GsOsvNFGVb0uZHt3+Aa83UzuzyWRXS/0uyA+aLa/ptw9LOgPkGKT5LcWGOCsDWGJddh9q2AY3rFbyZDSlr1+7xZfPLtlaZrexCeeUmbZ+EKmv/6bX4UvwviWEb/FyrIU9cHVsfr07aXm/90+Nv2CH5ZhftlbFNOqp0kkO5x32fh5a3zvJ6X0OdQXvjt72pY8bG1djAbMhSV04IpFy4ptrTh6lTk+4jWxm7ZkrNLtmOp42Xur3cXhP7Jt3su+WpTzY7PkPdN95R8bt2dNqY42vJ6/e2FN8PYWqP6tVvjnu3F8t2NqUuafJ4va3jsFDagVDb8dDKalDKv5m31VEHd9VGcQezL1ZM/1RG+jdq/G0fHN87z9N36C7QayUstg0wdlr+Xtenf5txQ6+xpPm8wnnaZmraZgGsMwOtRQ0oa9uspLKvP9o6vB8dn/lbyj3N88n2WtrTCmme9Ny5FnFv+LK5hnz5UmNDtsKS7l3Pv8HWiO1I+Ru912dV/L5Q7nHfT+079bXtun7j+OziANqfNrU3vsu+MzvotuMcnzrqLB0Yzu1iuXBNtacPU6cm3Udpaen522bC6/rJr0r0R2xjsVldLpum9U263XfrWCn2Tdts18Zl085T9/3qifibEb7UklaZsZDrQcN9R15roGp1D+rVR+J/He6khZI/4NqUuqTJ4/W2jsNCaQdCbcdDK6v4Ru9Fl12z7YP3LZSAVqfhr7qr7G8Z6de5po9rncS9FdOeKmNPs0LbQOuZ5H9Sulnyvb5kC+aUXQfLttbUB8vfzzGN75OGlLVt9sWRkuew2pLeXxmd7l09vhb3id8HcWsKdl7zWi/2V7nqCCDdrqkjqdfqO0vHb9Dzb7B1DHYl6hZ9RXdZH9XnrtmRRd+a6HTUdQaE7RVn2+vdM019eZP2pmvtzbDHsu/kxWtz/S0oWFfeMoG5KV0sF66p9vRh6tSU+8iWlmuzv4vm9xXdSPGB2NfQ7eYbRk3rm3S779Zhe/3/oeXv96YEsqj77MGQskvQ2Na0LrPJ5ErHvXDE8jv1vN+Kn32CirrgON8dHtJfltGGNbUuafJ4va3jsFDagVDb8dDKKr6XXZmVANJ+w71uV7ATHBl6qcagStndr4s47PjulxXSXS5jG5RckrDoYCNt9k7aLEV90v/NNLJZbE+uV5Q8T9trRGm7WmsD+I851zkNKWvbq3FlX3k/VqATuFPC2SjwhsfO6zzTGU0bvFYNBts2fKkrD49KPbtXp3VQn0s9y/PYOij6VpG+VvzT1EW+1nkM5R5/6ziPIrvOd2Z9vDflY1u+bKuls/JP7LO0N91pb1zL5hQJNm8y98eXWGBtd4Hy1wcsnxztYV3lwjXVnj5MnZpyH+21pPWH5e87wYky69S6HiLob7xY4Vrt575Jt/tuWUG2tDWP15o67RZ13zi22b1l14FPC1iNSLllUmzrl6dNJtQ3S16Yf1vZo3p1k+PevVUx7VUyuqyN1pdz+6wuafJ4va3jsFDagVDb8dDKKl4XlNn4Nu03nJQe+G5pEHxM2V8i9c1ezzJH3K9+Fn26PmAqwk6aNyQ8tgcUySeb02X0Ce3rHMHGyZZ8/F7hPK9YznNVyt92NqvZ3pCyXi7Fl1bIYlsPLdlxWW0q5TzlWrcBS91SpqM+U9JnFDz09DttG75srylv5jmu1bKvj52W9IcJda2n6HrN96eUfzAS+j1+3XEOeTtnh2LtYOdeuCf5ZpZNNuU60sWOF+3NqBuOsj+d81w6Qbjka9u2zZGTb+FdMp9d1eVy4ZpqTx+mbk25j2znudFSfhq4L/u2m+v16eRGiFfNtVTHw9Km9U263XfrsM0EX5wyBu4EGqdT941jmwW5qcR52X7rU8/11AXH7zjUw3pV6/z3jpjL3JLpbjN15ScptudcE+qSpo/X2zoOC6UdCLUdD62s/qpQF03P2afriqfiZ72vNBOlezvMZxWS7QlFns0n9Oncv4nAyICEx/bq3e7Y32jD8sI0gHnWNdss/p/cPZV8G4FclPxLeIRS1sct33+2Qn7ZdgJPNvzfTEd4cQDX4nLx89q1Vqxps3q1sp7k4Txnif1pcJ1BpOtS7LU9l99rzB+bmRn3254+rc93Z5zDhoxrLT47ZlfBe1yvxwcpdTrtTXfamz2Octfft9RxDtNi9/xISkDgVcY5DsQCFTt6UC5cU+3pw9StKfeRbfCbHODG3/iZXjJPDuQcaCeDYNoe7PRcvk3pm/Sq76Z+5Lj/dQmEzluRa6n7xrGtOzxc8nreIsXeCMnyzpJecvPSSxLOW72u/unfBdOaJGMzdz+UDFCFXpc0fbze1nFYKO1AyO14SGWVfCukyEasaev03+pVBZv2hNdn5H445SLu1gL4+j1fMi4Y7WDrenSLEp1q7ewcMp0TX7u51+12RuO0LDagyFuRnhf3Glk+ron4MkBTzdEZ1DyUfGtQhVLWDy3fva5Cfo04gnMD5jd1OvBbArkWf3eUQ97ZAOskfRmWo10YvN/tUd00UrADlfYq2u9dKN8pjvI93sf1+eSMc9Dy0yf3nTeo9OHQGlOPxgeHxxLp2jas6cyQWGqCMnXmL+2Nu70ZFPvru51NaPQ1yNmx604HRqdl7G0brac3FgjAHDFBwWcF6r46yoVrqj19mLo15T4ayRH40OD5E/O9Syvmy7ESg+3O8d4M1n0MuJvSN+lV300c5bDctPmHY3XEUeq+VLYlRK6XPK/Lkv+NkCrjrkPmPtPJPHdiv3NSIPWr6w2eoZznuSF2relvm96ndUnTx+ttHYeF0g6E3I6HVFZpDx/zXvuPE5/7KuXflqnskqfGyiY5O/SPLv++DRUu3vjxJaBgpM23nL+lyNNT24ydKhsY/Mx5ns+l2KtWvS5r2yuBPypWgF9znvfhgK7F+47zPJWjkr+U8rl/xM/GJXk6l/u6kEfrLPeCNi5ZS2LpQ83k2pT/mgFbt4Iede19EXp9fqDidx8u0Mn2tVEX7Y2f9uZghXLX1zBXFQzAlOmo1lEuXFPt6MN0SxPuI1sZbzb9uS2mrda/q7pGrAaxTpp24GeFvNG1SRd6KJ8m9E162XfLW09dpu6zumj53M6S55X2Roiea9lN/4Zz/k5fS0P6or/3muN835r6d35sXKoPeXSJkCOmDumMW4/2cV3SD+P1No/DQmgHQm/HQykr232WtTRT2j4I63tZue4TPxsd2MSfmuvskF5sUrapQGck7dAlamZK+D7n+C1FNveyve7zpuJ5Pstxno+k3LpkvSxr2yuBVV/VG8px3scDug4n5GgsLibqmpkm/66lfPaT6Vz4fl1pQOwz0rq1o7UO/D9K+hqT+mBhWex3D5oGZijRAH2pKX+KdtS69ZpUCPX59ZIdDtvanO8yPquDt90Slra2N2XKXh8gzqgwyDrdw3LhmmpPH6abQr+PnuY4n29SbTZipw/wJnZtTzXBLA1ePSmRRz7OKfS+Sa/7brdylMM16j6ntAD3SMkYwQKxB7PLynP/X5dwZpYn6drVr0rUH1qH/um5DQmxLumH8Xrbx2EhjOFDb8d7XVZT5dcHmN8S97WucqJB/c5Svfp/16e0sfq5jb2uVOOVxu0a0r8qYcyO0yeZ9wpcIFqwOjsghPWg8/rT8Xu0YdpfML3tUs/Ty73iXtLgVMVGsVdlfcmS/m8V013iCEBrJbIzsOvQtnP3OzNgzTubVmeU60yIyTWdp23DlBddzi9tUM44Gn7XU+g686dIR+1vKbY2fT/U58dyXsv6NxczAj3HHZ/XztZCCU+b25tTOcteB6xbc6R3TuwPSvb0uFy4ptrTh+m2kO+j33IEBedV+O06saCz1MAPx+/Tgaq+1fS4wPXwQ/y8jRdq36TXfbdV4n64fZi6z2mp454qw/bW38kKv9P1FsynAMddrmv1hAlMvTf3cmcG7A8zLtN/+8OM3eqaeBNaXdIP4/W2j8NCGMM3oR3vZVl14kF3Yvew1jH6MOBuznPR+mlOCJVp/IKro7Pd6QR8kTBeW1pkGnQtqK+mczMsYzvcXzQXfKhPjbPoul5vzG/Sm+2pCcaENuNIO5QfzHl+MxW9nudsyjrVCtOZ/GGOF+a3hTiTzNbx72wmPMd04B6bgUDnWtVX7a6bztFCaZ9BM8jR9R+fJK5ZzSd9xVVnLelbQQt6fK4TE4OcXtXtvb7HZ5t664Gpx4Zjg5AbpqxmFAgefTZp6Od17dLVtDfBtjdzzID8mfntnfv0sQncrSp475+PXUPvzP+e0+flwjXV7v5q6PfRbhOw6VyLb0z7XLVenmXa807wLe+geJ4JbOV57f+Vx+BXk/om3bLBXKPxPvmfFQf21H1hOWXqWv2dH02fbrd0NyjJOKd5ujVeZxzWW01rx3tRVlvFvbqI5pk+vHofO5ev5vx0Utr80CovPcE7NaW/w6R/hHYCaAXbK5s7yZq+ooGEy33YCQIAoA46MamzPMEXM4AtM247mmPAvZvsBgDGYaAdBwCEwbVr93yyBwAAtNBcGZ2J1ukTVV2jVN9ecr3WfJssBwCAdhwAEAbbRiqfyRoAANBSz+XXdTl9uSL2NXMBAADtOAAgAJelnp3HAQAAmii5iegmj2nrGqf/SPrGXQAAgHYcABCA15IeMN9D1gAAgBa6kegT+d44cGdKv+sH2Q4AAO04AKD3Zol9Da6FZA8AAGih5MZevs1P6Xe9INsBAKAdBwD0XtqTUdYvBwAAbfaz5oH2YErf6xLZDgAA7TgAoPeGhPXLAQAA4kYS/aLZntNfntL3Wku2AwBAOw4A6L1Pkh4w30fWAACAlnqX6Bdt95z+oUT6L8lyAABoxwEAvbdQ7OuXLyV7AABASyXfwLvnMe1JKQP5VWQ5AAC04wCA3jss6cFydncGAABtti6lf7TeU9p/JdI9RnYDAEA7DgAIw0tJD5jfJ2sAAEDL3ZfxG6IvrpCezki7mkjzLNkMAADtOAAgDLvEvhzLE7IHAAC03PTo+FfGv4Wnb+hNKJDOQHTsiI43sXSGo2MPWQwAAO04AKD3tGE4GB0/xR4w1+NowUYEAACg30yLjlsp/SSdpXYpOrbK6J4wkxJ9rfnRsSU6LkTHx8Rn70bHPLIWAADacQBAb+2LjmeSHSiPHyMy+hT1TnQcIQsBAEBLrY2Ov03f6H8ljm9mYM6m6gAA0I4DAAKhT07PVzh2kYUAAKDlZkbHNjNovh0d76Pju4y+mq2Hvur9JToeRsc1GX3te7WMvs4NAABoxw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C3KdFxKjo+kRUAAAAAAAAAgDYaiI6D0fElOv4XHd/IEgAAAAAAAABA22yKjn9lNFDeOQiYAwAAAAAAAABaY3F0PJRfA+UEzAEAAAAAAAAArTErOq5IeqCcgDkAAAAAAAAAoO8NRseJ6HgeHbuiY3J0TI+OF0LAHAAAAAAAAADQIsuiY2vKf98hBMwBAAAAAAAAAJB1QsAcAAAAAAAAAABZKwTMAQAAAAAAAAAgYA4AAAAAAAAAgCJgDgAAAAAAAACAEDAHAAAAAAAAAOA/BMwBAAAAAAAAABAC5gAAAAAAAAAA/IeAOQAAAAAAAAAAQsAcAAAAAAAAAID/EDAHAAAAAAAAAEAImAMAAAAAAAAA8B8C5gAAAAAAAAAACAFzAAAAAAAAAAD+Q8AcAAAAAAAAAAAhYA4AAAAAAAAAwH8ImAMAAAAAAAAAIATMAQAAAAAAAAD4DwFzAAAAAAAAAACEgDkAAAAAAAAAAP8hYA4AAAAAAAAAgBAwBwAAAAAAAADgPwTMAQAAAAAAAAAQAuYAAAAAAAAAAPyHgDkAAAAAAAAAAELAHAAAAAAAAACA/xAwBwAAAAAAAABACJgDAAAAAAAAAPAfAuYAAAAAAAAAAAgBcwAAAAAAAAAA/rNRxgfMv5MtAAAAAAAAAIC2OS7jA+Z6TCFrAAAAAAAAAABtMSM6Pkt6wPwk2QMAAAAAAAAA6GcD0bE4Og5ExwdJD5Z3jssyumTLINkGAAAAAAAAAOgnX8QdIM86LpOF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AA/+MYdwAAAAAAAAAAWogAOQFzAAAAAAAAAIAQHCdgDgAAAAAAAAAFTJMwArkbavhtBMgJmAMAAAAAAABAbgTMCZgDAAAAAAAAAKS/A+YAAAAAAAAAAORGwBwAAAAAAAAAAAAAAAAAAAAAAAAAAAAAAAAAAAAAAAAAAAAAAAAAAAAAAAAAAAAAAAAAAAAAAAAAAAAAAAAAAAAAAAAAAAAAAAAAAAAAAAAAAAAAAAAAAAAAAAAAAAAAAAAAAAAAAAAAAAAAAAAAAAAAAAAAAAAAAAAAAAAAAAAAAAAAAAAAAAAAAAAAAAAAAAAAAAAAAAAAAAAAAAAAAAAAAAAAAAAAAAAAAAAAAAAAAAAAAAAAAAAAAAAAAAAAAAAAAAAAAAAAAAAAAAAAAKDZZkbH5uhYR1YAAAAAAAAAAPrdnOhYHx3bouNIdPwVHX9Hx/fo+J857pNNAAAAAAAAAIB+d1lGg+MjMhYgTx5DZBMAAAAAAAAAoC0GomNNdPyU8QHzXWQPAAAAAAAAAKBtPsr4gPk8sgUAAAAAAAAA0Dbf5Ndg+XuyBAAAAAAAAADQNtNk/Ozyv8gWAAAAAAAAAEDbbJPxAfPtZAsAAAAAAAAAoG2uyPiA+SyyBQAAAAAAAADQNrpeeTxY/oYsAQAAAAAAAAC0zTwZP7v8MtkCAAAAAOilv6SezbbqShfdz3/KEgBQh90p7csWsgUAAAAA0EsEzClXyhIA0AtDibZlJDqmkC3IaWl0nI2OR9HxLTp+RseP6HgRHeeiYxlZBABooYHo2GTawvvR8TU6hk07+d20k1ejY0d0DJJdAJCOgDnlSlkCAHrhS6JteUyWIIeF0fEgpW+SdtyOjulkGQCgBaZFx4mU/pXr0CD6GfNZAEAMAfMxmws0LHkOnSmnT3L1Ke7n6Lgro7PpTprvmtaQciVgDoRvUnRsiI5D5v7UIJFupvjN1EMjpkPcqZO0I/3A1Ek6+2RbdCyypD1DRgOZn6JjQqC/f4753frbdIbpVXPeCNfilLblJNmCDPtNXda5Zp6aum+ijM6o25ByXb2KjqlkHQDQj+xj22V8oHzElNF2U74bo2NPdNxLaSu/mL8DABgEzMfoQGu+aUgORscd8RtATzuem47J9IDLlYA5ECadZamzSJ6YDrGPOkmDzfdN51qPW2ZwpP/2b6D5MM8MwpK/5YMws7RXlkTHn+ba/GGuoTfR8Xvsbw6klNlqsg4OpxPXy7mUv5ltqdvOkX0AQD+yT11KKYsXpo9ss8z0zZKfO0t2AsAoAuZu2pD8zNE50NlL+mR9Yuyz+v8vNf+9M/PR9vlh02GZFGC5EjAHwqEP9nbJ6KxKV52k/35KRt9m0c5yfEaP1jNro+Oo6UznHQRdCzRPrjvO+QKXTFdpm/cw4zrqlMnNlEH2AFkIi+OJ6+W65e/OW667L2QhANCP7DNaLrdS8lpn9OdZm1wnlvyb8vnLZC0AEDDP42ZG46/LreRZXkUbrT8y0noto7PcQ8p/AuZospUyOtu1H+grlO8d9YcGhHRJi7kF011n6p6sgc6BQPNl2HHOX7kFukIHzxcSea8z1nQzqc4mnvoA+pn5Nx18/0j8/Q2yERbbE9fKR7FvDntX7BMTAKDN6Ef2n2sp+axvXRZZllDfzPomLJMHAOMQMM82lNH4F31tab24Z61/KtFRqTP/CZijidZExyNzvW5u+G/RWbuuGTwaeNTZl5MrfIc+0LudUdetDzR/XAFzgmT10/bqn8T1uMvyt/pwWR8yX0kpq71kJSzX17cC18pFS11AvwVAW9GP7E/HLPm8s0Ra+yxpbSKbAbQZAfNsWY3/uhJp7s9I86VUezWdgDnaSje0eZK4XpscMNcBjGtdSd20Z5an79LXOv92fNfEQPPoluOc73BL1EpnjcfXj9fZacszPmMLaM4nO5HiQeI6eZ/RP9L68F3iM/pmwzSyEkAL0Y/sTyscMYSyXkn6RD7aTwCtRcA821dHw/9Tyge2/xV30HxfIPlPwBxNsEXss2eaGDDX5QayNh6u49XW6ZK+geabgPNKA61fJH05FoKw9VmSyHcdkK/J8bndKWX1luxEiq0p18qRnPWnzkK/YNJgbXwAbUM/sn9pm/bKUqa7K6Rrm2V+iSwH0FYEzN3mZnQ0blZI+0BG2i8CyX8C5giZrpH8MuNealrAfKb8usRF2hqTq2v8/rSA5lDgeTbfnKNurqzLsNwSguV1mpMyIN6f87NHhc2lkC8g8CZxnehDmRlkDQDQj2yxQ2JfhrDKLH5dkse2bOxish1AGxEwd9sh7kBclTVXF0j25ijTA8h/AuYIjQZSdH2+PBsMfZDRtRubQjfecW3I9KkLnVbN3+SSBoe57BAbUCUH4kWWvrkk/fEWCOr1W8p18jfZAgD0I1tsoqTP4Nfjmof0bXu33SbrAbQRAfNyjUbnmF0x/Z8Z6W8IIP8JmCMU2gHX1wXfSr5A+UFp1nqJM3MMchZ26VyOeaqL0H8uy/ilb4rM+r0p42cND5KtSHgubAwLAPQjf6WT2Za2uIz3OMp3m4f0tzvSX8AtBqBtCJi7udYv/8dD+l/EHfTbFkD+EzBHr2nQ+2DGIKDJgXKlG+q4Zsz/kNENFrtlfuL7J3MZwgx4k9fmoYJpJJfZeES2IsG2mdkssgYAWt2PPC9jm5WuaGE5P3WUsY/NOWc40j/LbQagbQiY2y0Td2DujIfv+JTxHdsDyH8C5uiVSTL6CudHyR8on9DA36kz5x/VVBdU8S6Wt4DeW8lg92sptqHiYMq1fZysRcJFqWeSAgD0ozb1I88nftfD6FjVknJ27a322uP32B68fBY20QbQMgTM7Y5ldDzWeviOrBnmmwPIfwLm6DYNqv1uOmZZgXKddd7UQLmt8588LvbovK6Z77/OJQkZfXiVvDZ3FUxjS0oaK8haxGhdnvZ23wWyBgBa34+0/dYnnsbmITvgKONrHr9nqOb4BwA0BgFzu4fifq3NxxPW4YwOzrIA8p+AObplanScEPdSSJ3jnek4Tmj4b96c8Tt1vfZere98yJzD71yarZe2ydSHEu3glUQa38la5KwTt5A1AND6fmTWwwHd/2JTn5b1TcfvPlRDuaUd57jlALQJAfN02rEYcTQWQx6+Y2pGg18lKE/AHE0yPTpOyWjwLE+gfL80P1De+d1Zs+jXBTAI28gl2np7pfpSKtqefa2hLUV/uWapC2eQNQDQ+n6kLi2T9Ya2Hi/FzyaYIfkh/t9Kd5VbXXu4AUBjEDBPtyWjEd7The+4Hkj+EzBHXXQDt9MZHcB4oHyf9NfaedcyfvPdAM5RH+wNcqm2XtomU3MLprE1JY3dZC1iJljag09kDQDQjzQ6SzfmCZy/io6dfTB+WJjxOxd5/K5FGd81iVsPQFsQME93OaOhmOXhO65kfMfGQPKfgDl8myOjO63/lHYGytXKHL99EZdKYbp0yHpzjcGPWSnX5osS6TyqqS1F/9gk/icQAHloP+Mr2QD6kY0yOTqOyvgl42ybYjZ5PLEt4/f5fPN2YsZ3beD2A9AWBMzTfXQ0Ei88pK+vFruChf8GlP8EzOGLzkjVjYdGJF+gfK/0727sTzN+/x0ul8zO/GozgDgjo+s6xgdMLCPjz+6U6/PPgmmsEF7rRTbbRIJjfVJn6WvuunnpPRmdGTls2sMfpm95VUaXG5hY43lom7rStK9XTX8za9mCmaae/WTOWWetzgs0nwdMHg6ZfsSw6W9/N+evey9o4Oy0aSdWmzrum9Q7G7fX5T/bfL8upXXd5E2eJRx0Jq8ug3ff5KHmpW62rutITy9xHivMtfTA5PlPUy6a3rQuXieLZXTD+CHTFnV+W6cstI0L/cE7/cgxRQLnnaUdJzbsN/4h7mVcfXPts7af7gqAtiBgPl7WK0+nPHxH1gz2TQHlPwFzVLXAXDN5AuVvpb8D5WpDjnxYzWXz/4P8nWYwfc0M2r9l5J1eZxPIOm/SXvkuugFj2uzys2Rt6+zOUfeVOd4H/JuXmfbvZ4Hfo8FUfUhQNaAzYL7/Nxl9GPHc0g67AoM7JH0jbg1Mhbau/EbThyh7Hf3VB+WvZa5BaQ28XzRtZtoyRz9ztJP7xL3kxYcC18Dy6HiW8bv14U2dS8BpQF6Dqq9zloMGDLfSj2wUDZwfkXyBc50cp5tbNmV5kSHHb6lj2bJPXa4rASBIBMzHO1RzB2RrRvpDgeU/AXOUpQ+fruccmOggd4/0d6C843GOQSNGaWD2mzm+57yWHpNtXqXNYltQ4PPbhVd6MeqG1BMwvxrgb9V75K6Mn9mo6+4ujbV1uiyRBiY/SPpbGEX3CtAgq85i1odUwznbXpuzGZ89E1B+H0k5P82DlbG8nmv6+La3SE80uPyPmr8fyXnP3HekNc38e550zuc4t9MF7uUTNVwbU6LjpIx/cKDjrY0y9mBiYUp7N2L+O/3IZtEg+GHJFzj/ZO6f0PfruSfdXav+ruP7btGdAdAWBMyLNUg/pFpAb33GAOZf07ELKf8JmKOoJdFxO+fg6I20J1AuZqCclSdHuYSsdEbc9oxB0J9kk1dpDyry3q/6yn5acCrP7Ea0y9U+GZhrsFED1iOJvuPhjPtG75V/JD2YM6/g9+tSDEOmr3ZT3LObbf25rM0Es4Lt3ZT2UO6po47RvH6S8pltDS7/Q6Ysr5oyz3oT67AlnXlSbJb+B8c56WaPD6TYw69XNVwbyTbopemn5u2jhTbmoR+ZXydw/jFHnumbNMc9jcPr4Hrbo4528lYX71MACBYB8/HBGNfAouzsb+0kn5DszUhmBliuBMyRl75ym3dWkgbKd0t7AuUdF3PkzVwupUz7pZ4NkzFeWpuYl9YHaTPh7lvayUlkd2u9sNzPxxv0G7TuST7M01nFeWeoarByxNI/rDL7UfuWny35uy1nvy/t+BZAng9afltWOzA9pazW9VH5a13qWuM67ZwWxs5fg3MadJ1h6uZzYl+2xJa/8Xta3zZcEvseWyD9p6frYoqkL2FxM6OdGZD0QCr9yGbTtwhcb5fED50kcFLKrdFfp2Gp9+30pOsZeQQArUDA/FebMxrR3wqmpwH4XZK9Xt4Dzw0zAXN006roeJhzgK33QhsD5Z2B2NeM/HnB5VSprh6R5m3kFLq0QVqe+1dfw9eZfMdTPn8k5e91ZuQxsruVJoh9KYmmPABLW77kZYm+nW3j0z8qnp9t/duZKfdtvK93wdFevQwg3w9Yzi1PO7Av8ZmpfVb+trL7mPK3uo79p9iYZGbKPZr3oclUGQuWa5ppDyIGpb7NC+daxl15xi5pAfOfAdUz9COrKRI4/2Hqw5mBnHu3lyVzvWU0wqUEoC0ImP/qfEaDpJ3rBZZggc5YWCSj67LuN4OTrDV39d+PBl6uBMxhs1ay11GMv763U9oZKO/Is0kTGyHm85sl/56QNd69S8nntRmf0dlZw6ZNvJny+VWJvz8l1WfRornWSHM38NXg4N8p5673TZlNMbeIPXhTZamAIcl+rb6zKeu3xD1+yXJOvweQ/3cs55aHXlud4ONwH5a/LeB1JfF3GtTvLMNyyZLWREtaf6fkaWcChS4xM9uS3l6xv31YhW54mrZ0xe2cn18gYb5JQT/Sr07g/EOO/Pxp8nR2D893gnR/w+KsN40AoBUImP8q787pVQ/t+OpmSTMbUK4EzJG0KTqeCYHyos7lyK9NZFMutll4p8ka79ICbXcsf6sBnc5a1LvMf3sv7hnqur6oBq3mk9WtZVti6WXg562BxueSPhmi7EaBMxztw54K55oW1L0Y+3cNNGpgSB9SrEl8dmpK/1iDoiEsoWRbqzvvm0aXpfwmiaGXv21Jli2xv9FA3CPJ3v9jteQLznbGDE/EPmNfv9O2D0mVpSVWWq4HDdznfRh7MOXz9+hH9q2JpszzBM5HTJ05t0fn6Tq3S12KJcQP9qEB0AoEzMfMl3qD5DoQuW2CCJMbVK4EzBGXd0a5PhTSWcAEysf8kyPfppBNlQIBDBT92yj2WYqzzN/ozCtdGqHzmnN8+YC0NdAXy2iw7bT593Vkc6sNSb6ZsCGJLztRdfm+uAFH+3C9Qppp9+GW2G/pvEmy1/F79eHWBfO5UNr2qkv5bJOxta37qfwHLHmj/y0ePO6sh30+Iz3bQ6148L2zxM3TjL7MNsdv3FUy37RNSVuqZFiKPYx9lZLGQfqRfa8TOH8v+QLnOg5e0OXz63bA/HLGd7L8IYBWIGA+Zm9Gw3DaNB4a9NZXF7+bjlinQ6qDkR+mw/bEdL4vmY7zyi4PLgiYoy46CM07u1xnpO0ky3J1dvX4QDblMsERCJhM9tTiieR/OHwy8VnXRto6G3A92dt6by3Xx/aA63Pbvh03PKRvu1/elkxvlSW9zgzgzuZu1xt47diWPryc8/NzpXjAqQnlv8KSxsPY32wvcM5DGdfQUlPX65IqWeu2XxG/m1VOF/sM4cMVx4E6ppsSUL1DP7L+/qU+/M8TOO+8EbGoS+dFwBwAeoCA+Zhb4n6aPLGl5UrAHGl0fdNHkj9wrrOG2jzbfH2OfLrJZZWLbQ3PZ2RNbTQg8TLHQH1zymdtgSWdKbeQrG29yY5rKtRlemxremtwrepSe64ZxmU3REzbeLezMWBnzWx9O2RaA6+fu2J/q3NWzjS0j7+/z8rfNgmos7HyPBl9YKmzwfMsrZMWkH5u/m3Q9PN0mZU8Ae834veB0AOpvqTTbEmfob6PfmQrFQ2cawxhSc3nxBrmANADBMzHOqiuWXAPWlyuBMzhssIxWCFwPua3HPlzicspl1OW/DtD1tQ+gNRXlh+bwM2wCTDo7ERdW3eiIxDx0Py9Bmh0/fMdZCcM25I/3wI93+2OOvyQh/QnOdIvuzFl2kMrXXtaA52dQOjmhl4/+x35lXdJn0HJvx5vU8rfNiN8uemD6QNmDXDnCfDPsaTVWXpLZ6KmrX1vaw98Bv2OOdJbW6D805bXCS34TD+yN/EBrWPe5Rzn3DXjojr8lHAC5j+5NAC0BQHzUWszGsBjLS5XAubIQ1/HvSX5A+d7pF2B89M58mUfl1Hp4E+TAz5Am/0u9S1t4ZsGF7862jUfbdoK8TvDXIOBaUtY6X4PJ8W9iW8TTDH5YsuzlS0t/7QZ4Z/Nv3XeOMgbUN7uyNtN5v8/kDMtV9B3W8G8WiD2NewfFrg/0voUuknupMCudfqRvTNg8jZv4FwnEq3yfA5fxb00jG9D4l5ODwBagYD5qDMZDd+KFpcrAXMUsTCjkxU/9LXctgTOr+bIj61cPplc65cPkj1A49yw1IdHG3Suevjar2Oz4zv+LZHeNkt9qbOGh80xt+HX0B/ifkA/2LLyt83i1r7ZYlP+f1Tsv2jwXZfw0aV8iszEdvUPiy5n43q7Me9s9xeWfJoU4HVOP7L3igbOdf+XtZ6++6nje+p4wOyq715yKQBoCwLmo1xrs35vebkSMEcZuvbsJbHP/kmuW7lP+jtwfj1HPmzksslkW7/8BVkDNNJnyz29LrDzXCH+N+NMc9zxPWU25UzbYFGXVepMFDnRB9fQVMd1VGRpln4pf9ss7h1mvPOiYH8rLTioy7BoAFeXdSmy9v1Hy7m9KphPrvW886Sls+a/yPgZ/PsDvs7pR4ZD759jkn8z9PMevvOmI/063hK6LayVDwAEzGV0RkPWDthtLlcC5qhijuko/szRodRBWb8Gzm/m+P0buFwy2dYvP0fWAI1j63/pg9YJgZ3rQ6l37eoO16y+wyXSSwtQarBz2PzbpD65lrLWdz7covK/JvZ9PrQvVmSz5XmWtM5K8RnN8x2/7WLBfHpasjz0wUfahvXaRwv9TQv6kWGYZvqi33OUh7Zl+mBpgYfvvSR+3z6qco9d5jIA0BYEzEV2ZzR2e1pergTM4SswctoM0tsYOM8z0FnLZZLpkSXvtpA1QONssdzPTwM7zyXi3vxsisfv+uL4ruUF01psSedZg/u3Lln7qKxtSfmnPST5avpfxz2MkTQIqGuk3/M43irShq/IKI/kjPdB891PJH2TxuUNub7pR/ZWJ1D+Q/IFynWykM+HMK6HgnWsKe5aM30vlwOAtiBgnr3e8uyWlysBc/g0XUY3Gvsm+QLn+npsPwTO86zrvp7Lw8m2fvn/PAcsAHSHbe3pi4Gd53npzluIix3f875EeofFvnmkr00qQzJN3GsL6/IhM/q8/BeIe+mYom8U2Pou2hYv9JSWHlMLpHMpR3no2E0fCOlSFck3HD+Yumc+/UjkrFfyBsr1odSZmmIHrmWIRmqoz11LavImA4DWaHvAXBsX1ytVbyhXAuaohQY4df2/Lzk6oDpQbHrg/LLwKm1VG4XNh4B+ckfC37hO2x3XTDufb7e41sQ9VSK9vx3p7evTa2qZuN9ku93n5b/fkcauEudkm9xwtURatv7e84Ll4ZpwobPI31r6CfqW42r6kchJH67pg5U8gXKNJfwpo5OC6jIx4xxmePyuaRnfNYnLA0BbtD1gviqjQbhAuRIwR60mR8cRsW8ElQycH5Dw1rbN42CO38eyIm5/9lk9DbSdLRAxJ6BzXCPuWX0+AwfPHd9T9NV+1xs5ukHmxD6+rvZntLWb+rj8bRv1lZkAtMzx24uuyeyaPX+2QDprJXspDH3LQJcv0bcZN0v/vIFGP7I7Zpj+Zp5AuT4E0mWOpnbp3F5Kdx6WbHB8zz9cIgDapO0B8xMZDeFmypWAObpiohkMvJP8gfMmDfg35/hdB7gMnJ4wQAT6hm3piE+Bnadr1u8jj9+zUPwu++Fqc0624Pp65Pj9L/u0/PUhiW2D9f0lzul3S1r3SqTleohR5AHGcXFvRDjQx9c0/ch6aaA8715Ln8z9Mdjlc3QtD7XT4/e41ktnkgqAVml7wPyZdG/mSFPLlYA5ukkHO/qq+GvJFzg/JM0InE/P8Xu4r+wmin225FSyB2ic7Zb7+Xpg5+naaO+cx+854+iLLiiRnmud5zktuL4WiHsN3rV9WP6bxO/GpA/E35JJNxy/b6Kn+3Fjn1/T9CPr0QmU/8w57jjYw3HHJnE/MPLlcovvMwD4RZsD5lMzGsWHlGtjyhL9RwPnO6Lj3xwdWN3AqQmB8zcZv+MxxV54kMCroUAzXbDc0wcDO89Xjjp7m6fv0FmKtv10znhub/5u0TV2TqoHl5pU/rZ76kqJc9Ll8tIeOHyRcrO4v3vq97jKY1oLrmn6kf7MMvdXnkC5rouvk3l6vSSkfv9wF8r+sdjXah/g0gHQJm0OmG/LaBxPUK6NKUv0N11y43mODq2ugx5y4PysZK+92ctzXx7wNXDakmcXuT2ARnpouadD25TPtY7tWk/fYVv6Qh8Gl5kZPN9xzr819HrRAHfRZRJni32W+es+LP+3lnTWlex3paV1vkRarrXQT3m8H9uAfmR1RQLlr0ydGVKQ+C9H2fsI6Lv2v7giANAybQ6YD2U0kqso18aUJdpBN6F5Is0NnC/Pce47enRuOwO/t58K65cD/WLAEqz4KeHNXnMt6+Fj/Vp92/Gr+A3I2taLHpbmbvap5XC1xOdsS4H86LPyXyR+9wSwLcmwpkRahxx5uN7j/dgG9CPL00D5WckXKNd9DrYF+jtcGxH72Phzc5/GRgCglDYHzD87GoQf0uxXjgiYo59ph+2h5A+ch7QXQdZM+fs9OKe9EvZGx5Mdg+Rp3A5A4yyV+jdR9MUVXPHRT7Qto/FnhTRvW9K81tDrZVDKL8G1VezrevdT+R8VfzPCxfSfkml9LfmbbzvKwJaebW8S14aMbUE/spgigXKdnNGENbptSxOd9ZD2RWEJRAD4f20NmC/LaDBvUK6NKUu014rouJujAxxS531bjvNd3MXzOR773r2BlrNttssrbgGgkXbVONj37YvUF6BbYUn3boU09XX6nw1oC4tYH/sNRZeomWHJi299Vv62t+/KzAi3PdAqM8N/wHE92gK7es4aGE9bnumDozzmebrejom/5XboR/aOLsl0TvIFyh9JeMuBuewT+zJOVej9aptQuIuuC4A2amvA/FhGw7mPcm1MWQI6MLgpzQiYq6zZQd2YZalBlSux7zwWcPna1uy8zKUPNNJVac4SS7elnoCpzqB9l5KmBj6rLPWxXuzLsUxo6PUSDxBuL/H5tPy410flb3so8LnkudnWVC+zRMVKR/4dSfn7Oea8dT32tIcjrr7eXg9l0invA4HfE/Qj7fQa0jcr8gTKtR5Y0cA6cYKl/tCjygz57WLf84HNPgG0UlsD5s8yGtAllGtjyhLoWGACMcnlO0ILmC8W9zqctoGkLzrrJr4meOgbHNvq661c8kAjvbDc0zMCPNejjnq6ypJQaYHY51J9mSnbA8ahBl8v8TK4U+Lzaflxso/K3/bGRtmHyg8kfUPBqSXSsq1frunNSfztZFM36L+ttKR3WNzrTpela4N3Nk291IB7gn7keHo96XIieQLlt/pgrG8Lbld5WGJ7ELNZAKCl2hgwn5ejIR2gXBtRloDtHr8YG0yE2NE7KL3ZuEnTjL9ifjjwshx05M8MLnWgcSZIeqDnfcDtie+3l06npPVYygUkk2xr225v8DUT74fqtTO3wGenW/JjQR+Vv23W9aYSadn2DHla8txsm65ecPyOQ4705og7UFw0cKvjvWOxNJu0JCf9yLFr4qJkP0DoLCu0sI/aU5/3vi0Af51uC4A2a2PA/IwQMO+XsgRcZpv7PdQNfC7nqItOeqqPdIBwT37dbKsJ6xFuEfvroQCaZ400b0PK65ZzLtMXSlvuQoN0PjanniX2zRUHG3zN3K5wraRt+nmrj8rftmb9cMm+g63N/aPk+dmWjZiZ+LtLkv9NiL889Zt0+aJ/5de3MJo2/mtzPzJvoHzE/N38PmxPpyau4c7xToo9gNMHi58kfa+gKQIALda2gPmaHB0LPfZTrsGXJdAPruWoj3Rn+k0l018l42egfDL/vQnOeQxUAOi9/ZZ7+reAz1kD0WmbP2ogpsjmemnLpfzu8Tz3iP9NREOQFnTNu97948TnvkqxGeqhl/8m8Tsr1BaALTvxwBbM1FnkA6Ys7pj/9lDyPTiwlUcy0Kd1zSIZCxbr/11mvju5LNSf9CMb04/Ua+aSZAfKNaCva5nP7vM2daaljsx7P2lAPG3T4Hcy/sEWALROWwLm2rnSXbyHJV/A/H+mkV1CuRIwB2p2KmedpEsW6GvMW80gfWIiHe0Y60PB7eYe/ZCSxn1p1lImtrWOt3HZAI1km60belBjnaTP5NWgwryMz+ryH48Sn9NZgcs9n6Nt+Yumb2SfFhj7IdlLoqStP76+z8r/oqXMd5ZML63foL+77IaxecddGtwr8hbEhgLjOdehgfct0nxt6keez/iN32X0AUibgr1aHk9T8kL3AHLNrNe3Bv6R9CWYptNdAYD+D5jr63WvK3amtOHV1zd3tLRcCZgD3QnGvPc0AEw7PkfH7obliWv9cma9AM30Vpq7xJLOqPxo6SdqwEpnrw7E6q/Nph8aD/hqgO6w+F/6QdP7Ic18GOEyVX4N3H5L5KfOfNXgaSfwp/93vem3x/NAP7exD8s/LaCp31dm89AFYg9ml/U0R/9EH6KVWZJmkynXsv2iq33Wl2hLP9IWMNdrQZefaWugV+uUP2T8A8YRU09uN3XjehPTuGX52z9k/IMUAGitfg+Y++wonG9puRIwB7pDN9s6XnEAmDaQ/0P8bCbXbba1VF9wqQCNrePS7umzDfoNWpfq3hg/CtbFL2V0k77JNZ3Xmj6tL9eb33EnlncaGNLg4N2cea/Bojl9WP5LLd/1qGR6B8S+BnZZro0pdVmPnRXzQGf33ytQDvrQRZedWSz9qQ39yPMp15EubTQoUPrgSx8GjRQo4xEztl9A9gHAr1bL6NPi+LE64HTR/fynLIHu0k6/rr35pMIA57kZqDZ5sx7bLKJTXCJAI2203NNrGlpP64y9K6au1rWxh83x3dTBurbwPoIQlWw1+WmbMa2zunU94/ex/Ney0GD6Malvoz/KPz9ts7+YvNEZ+jfMWMLnLNZF5nvuJspCv1eXELlorqVJLcnzfu5HdvqGes8falGZFjXV1FFXzXXwLXZf6P//1PzbDmnmpBoAAAC0nAYJdKa1bn6ps+TemMF4p9Ors9z0Ndk7ZuCuneNZffLbX1oGccu5LIBGOibps0wBAPQj8zgiow+iBihaAAAAAG2jGxilBcs/kjVAY91MuafPkS0AAAAAAKDJdBbK/xp2bKbYGmebpSzPkDVAY30X3hgBAAAAAAB9hoA5umHIUpZLyBqgkRZJ+kaIAAAAAAAAjUbAHN3wJaUcn5EtQGMdTLmn95EtAAAAAACg6QiYo24rLOW4i6wBGuvvxP2sD8UmkS0AAAAAAKDpPkTHcMOOTRRbo+g65clg+fvoGCBrgEaaGh0jiXv6ONkCAAAAAACAtlocHZei42p0bM34Ww2OJwPmB8hCICi6n8D56DgVHXMz/naPjJ9dPoUsBAAAAAAAQBstj44f8mvA7Ijlb9fI+GD5a2F2ORCSVdHxU34NgM9z/P3zxD29nywEAAAAAABAWyXXLtbjg+Vvb6X87TqyEAjKw5T79KLlb1cm/u452QcAAAAAgD+D0bFPRoNq32R0fWqduapLONyIjr3RMa1C+roB2e7ouG7S1PRHzHfdi45j0TGbYgAKSc4u/5+5t5IWpvzdJbIPaMQ9fcPyt49jf6Ofm0/2AQAAAABQnS7HcDQ6vqYM0pOHvib+p4wG14vYFR2fc6SvAfTTMhpcB5DtW8p9dCfl7+4l/uYp9xkQpLS2eG/K3+1N/M12sg4AAAAAgOrmyPj1T/Mcuu7xwpzfca5E+v8Ks82BPG6m3D+zEn9zOOX+mk7WAUG6knJPT0j8je5HMBz794NkGwAAAAAA1S2Ijk9SPJgd34hsecZ3nK2Qvq7DPItiApyWyOibGfF7Z6X5N90o8Hzi3x5ItaWVANRrrox/c0SXMxswbeJxGdsUdMT8GwAAAAAAqEhnl36QX9c+PSFj65/qwFyDbhrwHhZ7UFtfHV9q+Y7dUj5Y3jleRsdEigtw2irp6x4nH3AdIquARtAZ5FnLmOnbYUvIKgAAAAAA/Igv46CzzBc7/laXRnngGLR/kvHLpyySXwPtOgvur+jYEh0zZDQgrzQYvi46LsjYjLnkcZziAjLp8kpnZHS5lfiGvUMy+vCK9cqBZtE3QfRB9gtzP+uhy6Hpki1ryR4AAAAAAPzRGeFpyzdkuSTumeCdjUAHzP/u/NszGV0aIovObv8nJW0NEkyh2AAAAAAAAAAAvsU3FLtU8LMXxB40v2H+5lDsv92PjskF0p8aHa9S0t5HsQEAAAAAAAAAfJogvy59srhEGjfEHjQ/JWOblT2ScstA6HIuyU0M71F0AAAAAAAAAACfNspYEPp7yTQ0CP5C3JuR6drJ0yqc55lEesMUHQAAAAAAAADAJ91AsxOEflQhHd1g8IvYA+ZrKp7nnJQ0J1N8AAAAAAAAAABfhuTX9cWr2C7pwXJd8mWBh3N9lkh3FcUHAAAAAAAAAPDltowFoD97SO+6pAfNH3lIO7nB6FqKDwAAAAAAAADgyx0ZC0DrxpoDFdPTdco/SXrQfH/FtHcm0ltJ8QEAAAAAAAAAfIkHzPVY5yFN29IsuqnovArpbkukN5HiAwAAAAAAAAD4ckt+DUJf8pDmMrFv/vlUys9ijwfiv1B0AAAAAAAAAACf/pLxG3TOqpDe/7V3h6BVRlEcwE+SVYOMVTEMWTONpRURk1gMsjQYw7BgMYksWAzDZDMZbEtrhjEW1sZYGGsyxGATg4gYvIfvDe7c+96+997eA+H3g3/Y3r3nPbjtcDl3ruRrtDfMM1sj1n5Z1fjo6AAAAAAAuE7P4nJDe3vEWrdKjqs6bQ+AZp6MUH+32v/Y0QEAAAAAcJ0Won9D+/mQdW6XfK72v49m9MphS/2fMdyjnXervV9i/MdJAQAAAADgkvpWeJ3N6NaYXiv5Hhfni8/2PrvT+7tf/fz/Yof6+Rv2q32rjgwAAAAAgElYifbRKScl69E0vs/dKFkueVVy2mfPo3/qPxhQP2+arw34bdks/1CtP3BcAAAAAABM0l4Mfqiza1631F+/Yl82wrNxf7O3PpvyOef8qFrzI5rRLwAAAAAAMDE5QuUsxmuWv73iOzbGqP2n5L5jAgAAAABgGuaifZ75oPyKphnexdPe+mHq583yh44HAAAAAIBpmil5U/I7ujWzt0vmh/yOXL/fsf6nuDg/HQAAAAAApipHtLwo2YnmhneORMmb4d+iaZLnZ+POE18qeVdyGM3jn+ePgOY8862Se44BAAAAAP5PfwEgEHuue82iqgAABA90RVh0TWF0aE1MADxtYXRoIHhtbG5zPSJodHRwOi8vd3d3LnczLm9yZy8xOTk4L01hdGgvTWF0aE1MIj48bXN0eWxlIG1hdGhzaXplPSIxNnB4Ij48bWk+VzwvbWk+PG1pPmU8L21pPjxtbz4mI3hBMDs8L21vPjxtaT50PC9taT48bWk+aDwvbWk+PG1pPmU8L21pPjxtaT5uPC9taT48bW8+JiN4QTA7PC9tbz48bWk+cDwvbWk+PG1pPnI8L21pPjxtaT5vPC9taT48bWk+djwvbWk+PG1pPmU8L21pPjxtaT5kPC9taT48bW8+JiN4QTA7PC9tbz48bWk+dDwvbWk+PG1pPmg8L21pPjxtaT5hPC9taT48bWk+dDwvbWk+PG1vPiYjeEEwOzwvbW8+PG1pPnQ8L21pPjxtaT5oPC9taT48bWk+ZTwvbWk+PG1vPiYjeEEwOzwvbW8+PG1pPmE8L21pPjxtaT5sPC9taT48bWk+ZzwvbWk+PG1pPm88L21pPjxtaT5yPC9taT48bWk+aTwvbWk+PG1pPnQ8L21pPjxtaT5oPC9taT48bWk+bTwvbWk+PG1vPiYjeEEwOzwvbW8+PG1pPmM8L21pPjxtaT5vPC9taT48bWk+bjwvbWk+PG1pPnY8L21pPjxtaT5lPC9taT48bWk+cjwvbWk+PG1pPmc8L21pPjxtaT5lPC9taT48bWk+czwvbWk+PG1zcGFjZSBsaW5lYnJlYWs9Im5ld2xpbmUiLz48bW8+fDwvbW8+PG1vPnw8L21vPjxtbz4mI3hBMDs8L21vPjxtaT5QPC9taT48bW8+fDwvbW8+PG1zdWI+PG1vPnw8L21vPjxtbz4mI3gyMjFFOzwvbW8+PC9tc3ViPjxtbz4mI3hBMDs8L21vPjxtbz4mI3gyMjY0OzwvbW8+PG1pPkM8L21pPjxtbz4mI3hBMDs8L21vPjxtc3VwPjxtaT5qPC9taT48bXJvdz48bW8+LTwvbW8+PG1mcmFjPjxtbj4xPC9tbj48bXJvdz48bWk+ZDwvbWk+PG1vPiYjeEEwOzwvbW8+PC9tcm93PjwvbWZyYWM+PC9tcm93PjwvbXN1cD48bW8+JiN4QTA7PC9tbz48bW8+JiN4QTA7PC9tbz48bW8+JiN4QTA7PC9tbz48bW8+JiN4QTA7PC9tbz48bWk+ZjwvbWk+PG1pPm88L21pPjxtaT5yPC9taT48bW8+JiN4QTA7PC9tbz48bWk+czwvbWk+PG1pPm88L21pPjxtaT5tPC9taT48bWk+ZTwvbWk+PG1vPiYjeEEwOzwvbW8+PG1pPkM8L21pPjxtbz4mZ3Q7PC9tbz48bW4+MDwvbW4+PC9tc3R5bGU+PC9tYXRoPkBVtbgAAAAASUVORK5CYII=\&quot;,\&quot;slideId\&quot;:315,\&quot;accessibleText\&quot;:\&quot;W e space t h e n space p r o v e d space t h a t space t h e space a l g o r i t h m space c o n v e r g e s\\nvertical line vertical line space P vertical line vertical line subscript infinity space less or equal than C space j to the power of negative fraction numerator 1 over denominator d space end fraction end exponent space space space space f o r space s o m e space C greater than 0\&quot;,\&quot;imageHeight\&quot;:65.16266666666667},{\&quot;mathml\&quot;:\&quot;&lt;math style=\\\&quot;font-family:stix;font-size:16px;\\\&quot; xmlns=\\\&quot;http://www.w3.org/1998/Math/MathML\\\&quot;&gt;&lt;mi&gt;W&lt;/mi&gt;&lt;mi&gt;e&lt;/mi&gt;&lt;mo&gt;&amp;#xA0;&lt;/mo&gt;&lt;mi&gt;t&lt;/mi&gt;&lt;mi&gt;h&lt;/mi&gt;&lt;mi&gt;e&lt;/mi&gt;&lt;mi&gt;n&lt;/mi&gt;&lt;mo&gt;&amp;#xA0;&lt;/mo&gt;&lt;mi&gt;p&lt;/mi&gt;&lt;mi&gt;r&lt;/mi&gt;&lt;mi&gt;o&lt;/mi&gt;&lt;mi&gt;v&lt;/mi&gt;&lt;mi&gt;e&lt;/mi&gt;&lt;mi&gt;d&lt;/mi&gt;&lt;mo&gt;&amp;#xA0;&lt;/mo&gt;&lt;mi&gt;t&lt;/mi&gt;&lt;mi&gt;h&lt;/mi&gt;&lt;mi&gt;a&lt;/mi&gt;&lt;mi&gt;t&lt;/mi&gt;&lt;mo&gt;&amp;#xA0;&lt;/mo&gt;&lt;mi&gt;t&lt;/mi&gt;&lt;mi&gt;h&lt;/mi&gt;&lt;mi&gt;e&lt;/mi&gt;&lt;mo&gt;&amp;#xA0;&lt;/mo&gt;&lt;mi&gt;a&lt;/mi&gt;&lt;mi&gt;l&lt;/mi&gt;&lt;mi&gt;g&lt;/mi&gt;&lt;mi&gt;o&lt;/mi&gt;&lt;mi&gt;r&lt;/mi&gt;&lt;mi&gt;i&lt;/mi&gt;&lt;mi&gt;t&lt;/mi&gt;&lt;mi&gt;h&lt;/mi&gt;&lt;mi&gt;m&lt;/mi&gt;&lt;mo&gt;&amp;#xA0;&lt;/mo&gt;&lt;mi&gt;c&lt;/mi&gt;&lt;mi&gt;o&lt;/mi&gt;&lt;mi&gt;n&lt;/mi&gt;&lt;mi&gt;v&lt;/mi&gt;&lt;mi&gt;e&lt;/mi&gt;&lt;mi&gt;r&lt;/mi&gt;&lt;mi&gt;g&lt;/mi&gt;&lt;mi&gt;e&lt;/mi&gt;&lt;mi&gt;s&lt;/mi&gt;&lt;mspace linebreak=\\\&quot;newline\\\&quot;/&gt;&lt;mo&gt;|&lt;/mo&gt;&lt;mo&gt;|&lt;/mo&gt;&lt;mo&gt;&amp;#xA0;&lt;/mo&gt;&lt;msub&gt;&lt;mi&gt;P&lt;/mi&gt;&lt;mi&gt;j&lt;/mi&gt;&lt;/msub&gt;&lt;mo&gt;|&lt;/mo&gt;&lt;msub&gt;&lt;mo&gt;|&lt;/mo&gt;&lt;mo&gt;&amp;#x221E;&lt;/mo&gt;&lt;/msub&gt;&lt;mo&gt;&amp;#xA0;&lt;/mo&gt;&lt;mo&gt;&amp;#x2264;&lt;/mo&gt;&lt;mi&gt;C&lt;/mi&gt;&lt;mo&gt;&amp;#xA0;&lt;/mo&gt;&lt;msup&gt;&lt;mi&gt;j&lt;/mi&gt;&lt;mrow&gt;&lt;mo&gt;-&lt;/mo&gt;&lt;mfrac&gt;&lt;mn&gt;1&lt;/mn&gt;&lt;mrow&gt;&lt;mi&gt;d&lt;/mi&gt;&lt;mo&gt;&amp;#xA0;&lt;/mo&gt;&lt;/mrow&gt;&lt;/mfrac&gt;&lt;/mrow&gt;&lt;/msup&gt;&lt;mo&gt;&amp;#xA0;&lt;/mo&gt;&lt;mo&gt;&amp;#xA0;&lt;/mo&gt;&lt;mo&gt;&amp;#xA0;&lt;/mo&gt;&lt;mo&gt;&amp;#xA0;&lt;/mo&gt;&lt;mi&gt;f&lt;/mi&gt;&lt;mi&gt;o&lt;/mi&gt;&lt;mi&gt;r&lt;/mi&gt;&lt;mo&gt;&amp;#xA0;&lt;/mo&gt;&lt;mi&gt;s&lt;/mi&gt;&lt;mi&gt;o&lt;/mi&gt;&lt;mi&gt;m&lt;/mi&gt;&lt;mi&gt;e&lt;/mi&gt;&lt;mo&gt;&amp;#xA0;&lt;/mo&gt;&lt;mi&gt;C&lt;/mi&gt;&lt;mo&gt;&amp;gt;&lt;/mo&gt;&lt;mn&gt;0&lt;/mn&gt;&lt;/math&gt;\&quot;,\&quot;base64Image\&quot;:\&quot;iVBORw0KGgoAAAANSUhEUgAABcwAAAFRCAYAAABJ+u6ZAAAACXBIWXMAAA7EAAAOxAGVKw4bAAAABGJhU0UAAACgFvIxdgAAYj9JREFUeNrs3Q/EFcv/wPGPR5IkkiRJJEmSSJIkkSRJIkmuJJIkSSRXksR1JUkiSa4kkiRJJEmSSJLrSiRJkkuS5JGH728/95nz67TNzP6bPWf27PvF+v2+t+fs2TMzOzP72fkjAjTDguSYTzIAQC1mJsdqkoH2BpQpAKDuAwAAiMuQ6VxtTo4zyXEnOb4lx/+S4z7JAwCVTE6ONcmxNTnOJcet5Phq6tjvpg6mvaG9AWUKvTUuOdYmx/7kuJoc75LjLskC6j4AAIB2mZQc65Ljt+Q4nxzXk+NVcoyYzpXtOEyyAUBuGhS/lBw3k+Ntcgx76tf/mQdc2hvaG1CmUJ/OS8styXHalJ33jjJzkuQCdR8AAHHZkPFQXeTYYTn/+YDn35Dj96wKfP2obqWMBm+GC+TFUpINAHI7lhz/yo8R5FnH77Q3tDegTKE2IwWfQdaRZK12UEZfpmg9o7MOplH3AQDQf4tk9I3xJykfaP5gzrHScv7tpuHvnq5V9Hhnzr8ox++ZJz9G2RX5Pg00rKI41G7IdKbuevLiG8kEAJXq2RXJ8brlD7W0N6BMoV90kM9GGZ39c9o8y7jKjAbXx5BkrXXM8ew7hboPAIB4zEmOy5IvwKyNoo5QK/IGXBvbTZIvOK/rqx5NjhkVG3f9vo/iD5TvoaPal46Xa1rqFZIHACo76Gm/27Z+Oe0NKFPopwnJ8cJRZh6QPK2lz7mu2QgXqPsAAIjPA8kOaK+ucP6NOc7/W8Dfs0zcI9dnkN1988SRLztJGgCobIejjr1Be0N7A8oUeu6Ko8wcJWlaa7v4B4/FOKCLug8A0GpZ64D/HeA7PnvOP1zDb/pi6YQsIKv7yrUm3kySBgAqO+eoY/fR3tDegDKFnnONMF9J0rTWmYxn7uXUfQAAxEWnW333NN7XA3zHdc/5P9Xwm9IB8yNkc18tdOT9a5IGAIK456hnF9Pe0N6AMoWemizuQUJDJE9r7RV/wDy2mdDUfQAAJO57Gu8Q07nPi3/zm5Amps7/JjnGkcV9tceR9+dIGgCoTKdx2158t3FTLtobUKbQb5sdZeYmSdNq8zzPw0+o+wAAiNNfngb8cYDz7xT/G/WJAX9Leh3X7WRv37lmGGwgaQCgsjWOOvYq7Q3tDShT6LkLjjJzgKRpvT8t5eJjcsyi7gMAIE6+KWJfApx/g/gD5qsC/panXef9h6ytTAMx8yt8XqeefhP7zILxJC8AVHbS0bbupr2hvYkgXyhTaJtXjjp5EUmDxEYZfaGtMw7+SI4p1H0AAMQrK6Bddb29pRnnXx/odyxPnXcTWVvJNpOOJwPmSed4SPICQBCuzeXm0d7Q3kSQL5QptMl0qW8AEkDdBwBAjy0Tf0B7esXzj804/9ZAv+NR1zlfkK2VzJYfm6euq3Cew448P0oSA0BlUx117L+0N7Q3keQLZQptstVRZq6QNKDuAwCgebIC2msCfMd3z/mPBTj/yhquua10auBrk46ab2MqnMu1oexykhkAKtviqGP/or2hvYkkXyhTaJPLjjKzk6QBdR8AAM00LO6AdtWlTVaLPyB/McD1P5GwG5W21cRUWt6vcC7tqI1Y8lvXxBsiqQGgsiuOdnUL7Q3tTQT5QplC23xw1MlzSRpQ9wEA0EwvxR3Q3lvx3E/EHzC/VvH864W33yFMkp+XtdHjcMB8CZXfAIBRHx317GTaG9qbCPKFMoU2meMoM+9JGlD3AQDQXDfEHdA+X+G8q8QfLNfjQcVr/zvgudpqRnL8Y8mbpRXOedKR37tIbgCobKGjjn1Oe0N7E0m+UKbQJjuk2UtkgXqbug8AAIu/xB3QvlrhvI8lO2D+ucL50+u3LiIrC9OXGrZRil8rnve5I7/nkOQAUNkBRx37J+0N7U0k+UKZQptcleYukQXqbeo+AAAcDkn4EeB5RpfrMVLy/LqOWvdSMjfJxkImiHsUgR5XKpx7suOcb0h2AAjijqOeXU17Q3sTQb5QptA2XxzlZhpJA+o+AAB6YrdUG5RttdnT8H4pec7u0eV/iz9oPq7E+XemzjG/h5mwIDn2mU6J/jZ9m687kuuGKPpmXkf4zYy4o7VH3BsTdY6dNZSnCwXOsTY5LiXH21Ta6qjKoQHNax29sTE5/kiO6+bey3NvzDKfeWquS6/vVXIcM/ndBPpAucaUHb1unfWiL8F09Ixv3UTds+BEctw1FeOwOTTtbifH7zI6ZTU0LYPLZHSKqpbTf8y1Z/3Gk+Y3DZvrmx34usYmx4bkOCujAdVP5rtGusqsXu8W87ehvlPXvDxj6pVrFe+3h11leOeA3eM+40wZ+st877eu69C8XNf1t2PMv6Xr2O8S16ZctDf56Bq0W5PjsimDnbz/YvJ+j+V+3WzKppbbB+Zv90eUL5Sp9vVh+q3X91E31xJZL2v+zfO68vdFV/4Omz7RHfP7lvU5b/rRN4mt7zZk7sdNpt963fxv6r5iZpiydERGZ3W8Nf87b/rd7bpP3pm+65QS17HUlIv7pt74bsqInm+yDIYxJm1PmXLfec7q1KsPTVle2LK6JLbndZ7Dmv0M35R2vF95tcV839uu+ueryYv3ppyeMM/JK2R0ebxOHCioNeIfAV60geseXf7C/ABf476kRAX+Vno7Ckobv0MmU/KMnB82naIYjDWBwydi3/m8yJFnTfuLjs9uzNlZy0rjOw3Pa82PlaYRumge0oYt572f4zrPZuTpc4kvaH7cBAVvJce/OcrkQcs5toh/s+J0EPFYxcp6cXL8ZvLrmeOafQ3EVtPopT+jlf3UAGm62KTp9wL3snYyD5foUE4197J2HB5Z0qJs0HaC2KcX/zHg9fnc5DiXM+/2dD2Q2v49hplWtDfFOp6Xcub9K1NW1CLH32yIKF8oU4Pbh4lNL+8jl72Oc52tKYi12zxfFSn7L0r+tqb0TWLpu40137vB9F8vm774d0tfaQx1nzf/lpr+/jkT6P7m6ONnpeNuU65c1/W+QF98iQl4+n7nP9KcAUuu+/ZCwfv2RqDnmZjqklif13kOa/4zfJPa8X71KTV+/KZCmxd8/5ipGV9Y9M1r9+hyTbA5GedfV/D8+1IB/dk1FpKJJtiWbqSvmOvuVMLzTIcm/bJhXgQN356KnayiazG+E/uLl4kZZfBOgevY3bC8HmfO87pAp9f3G5eZDl6e8xyPrCN2xnTcL5o8z0qPuV2fnWE6JmXK7vWCnSTt3Dx0dI6KTFc9lfHZkxWDrbdT53trHrAWdXWYppvyZCsz+oZ4Vsb3aHnTFxxfcqZ1mbfgvplOSwewPp/ueDjVDvk2+TGNf7K5hzud4Knino69l/amEe2N5v1Vx0PXVvPvnY7+AlMX6b9/MOVhZ4mgQa/zhTI1WH2YGPXjPnK5XiHQWMQWR/m8b75rQlcfZpXY95K6KvXPKuhV3ySmvtuNnN/ZOW5R91kdMnmf91npbkag527O85zJkT4nCvzOow0MlC8yfdDu3/HOlPV1qXKgsZ3LlgDigobXJbE+r/Mclr+fEvszfFPa8X72KQ9afvNDU64797ze0/vFPesqeB08lFEpFFkTdaX8OhVxTMCHr/GphKlzpNMWSybom52Fnoam9rcbAdWxE7rr5cgjz2eWiP2Npu942LC8HmceqG6a8+ZphF1LiWyVYiNNXkfeQdMXXv+KezRYd93yqauzpJXp/FTFeSSjcfw95zVNNh2TKyZfr4t/VIMr7y9XbKh915ceraANWtaU1yliXyLro/hfPM4yHSltyPUl6GFHY1+lDtnqOd/NAavPd1o6vToiabnnM7+bv9sn7hEJMQe8aG9+BEC+Wsrh4ozP7TZ/e8pRr9yNKF8oU4PXh4lNTPfRkNhHvmYFGos+uNpeDmjfaX1G3/NvCRfAja1vElPfTQMb20wbfT5Huu+j7rPab/LlkvxY7sJ3vgOeZ4sioxPfe65pkhQfrPOyQfXpJFNm0+mxI+O+tcV33gWq9/pVl8T6vM5zWP5+SqzP8E1px/vdp9xiOdcTcQ9m0Hve9lJhcx2V5WdP4hcZIdF9wb91/fdvUmzJhaygQWckSB1vVyaam8w2QnVcRqc5/ZnPEi/XTuhzKwaCbOd0LYmxrqtsvDMV/ASTlrY33d2NZpPzeqxJE9/ULNdDYnenc425lrGmc+lakiR2rkap8+Z2vQmEfzOdaV9nybfh8NcKHblp4g7s2yrlv3I2bkX3iVhneUB5WyBYOtvRgXslxaaQTpGfl8aq2kjOzsi3QajPJ5lOp2190Kwpo0Om8/KwxMMe7U3/25uJjrw/K/mnCz839cWbAkGDfuQLZWrw+zD9EuN9tMyRx08C/eapjofl9zmfgbb16EE7lr5JTH23J57Pz6Puy2VciXSc11UWdaDNIXMf6bWdFvcyAq6+bnd6X+0KGun33G/ws1fnmem9pf2YlOOzqx2//cgA1SUxP6/zHNacZ/imtOP9zqsJjnxal+NeSNcZq+uoMG9L9rqpWVaKfWSoeibV18OcID+vQXaqhnSYJfY1evJUPEMNajAn1hR0ueY47wrL327oatAuOBqxKTV2RGLIa9doaNs0kh1d37OzQFoNN6DDdsNx7StNZ+67ebjN+zBwVcK+de+44jjntNTfnUiVp7PiX48sr1OOzxddNsu1TmXRdep+c5znacn0PRr4fo+pPp/lCNAUmTLmG+1wMfIgV5vbG1c5PBjo/vifCVDEki+Uqfb0YXop1vvod8e5/gzwmyc5HrI1eDE/5zmm9+BBO7a+SSx9N1df9AN1XyFnC6TjzK7AyX1LHo8pEPiaJD+C5R8dAZgJUu9L0TodkGpLTJyT8KPrY61LYn1e5zks/nagKe14DHnl2g8mz4CI3anPTKqj0rwi1QPaj7o+sy31b9c9579a4ib+ZingVen6TLZNQfJOQ5kr1UeP9somqWeB/K+OTkN6RPBq+TE9xhfAXOm4zo8Dktffcz60dTbO1bd1vmUbXJuexO6bIz3nmN/8T8HO0sYA9U3eevKlo6Ok17+q67+fl/LLxGilf8/yWR1ZUGbDkY2eDn6REfhDjnu+7IYz6ozYp3g2uT53TVsu+tL3vISZCUZ707v2ZoEj7w+VOJdrhMm/keULZao9fZheifk+cq3fvDbA73YNJiiyBv6Q1DMKNOa+SSx9N9fyaRep+wq5nDMd9TnhTUbsYqzjXPdSf6eB9c4oeQ12uZbd2CXNXA7zQoV4T4dr7eDhAaxLYn1e5zks/nYg9nY8pry65fideYyRHyum1DZY1Leo/ZUcn+9uGN9YblLf1IbbOc4/JVUhhN7IcJnY10nTRjLv9J19Um1H8H43lFU381os+TZbXGTSWivzDRmVw8uc52xiXrvWC3yb+ruFpoH/YgJvLhNzdgJjM9eTx5r/RXav75jhqW/eVrhWW2fuXKrB0XI9YurEdGcw/eZWO+PjctR9thk6Wh+WndLr2+h5Z8FzuUYlLa6QzumOydWG3uOdMvGlQidEcnTYRqSmN+m0N5XamwVin1p4oeT5tlfoo/UqXyhT7enD9ErM99GQI5BSdvPQbluk+qw0X3DmWcXri71v0u++2wRxr1+8kbqvkCc50lHvt86Sdb7ZHSsc5zrliFs89vSv9Ds/Bm6Xe+FagGfFBVJuPfgm1iWxP6/zHBZvOxB7Ox5bXrn2rMi75F6nffynrsrzN0/FkucG7h5dbntjcthz/jyjOk6kKtDJgTvjtjXch00lmZetc7BP4vRK8k1LKeKQZC+BMUV+rJW2PuN8vrWoTwxAXu/J0WnrrE+mlXfWWkxrJfyI6l7Y4bjud+Z3Lyn5EOsqO2WnSboejDd2NaZvxT/qRv9Gp0CeNZ/LevvfPR00ffxWIc196XM1UDmu8vA2UcovoxPTPa5T7Wxv7F9JuREurnUPH0d+j7exvZnpeJB+WiGQ5poquzWifKFMtacP0wux30erpL6BCq8DXeeQhF8yogl9k3723UTcI1yrbgbbtrpvSOwvHkZSwZzO8iBnSvZZu4Pvnan9TzLyarPnd26PtO20DWD8KMWXPBkj7v3pfh+wuiT253Wew+JtB2Jux2PMK9dL5nU5P9+pk6/XVYFu8FQsWYu2r0wFuWwFaIvn/FnD5qfJz2tHHQ74u7s7AFU2/9nlSLeJEp9pUs+O3q5pqXO7bvZHBSqKExJ2+YHY8to1Rad7CtBdyf823LVhz3mJm2+98SozSVznLLv+2XLH+SalfkeoFxT6NtW1adK1AOcPseO3r+N3NlBHd6RARz6me9x1Lfp7FpZMF1edcSzi+7uN7c0kR1BDX/bPCvygWzZQUle+UKba04epWxPuI1fwvepzyhpxT9kvOs1+hidwO8h9k3713TpcM8IeUvcVstRxngeWGEOe8nclozwsMs8Jr3P0PS96fucsiY9rv4UNJc9na0suDGBdEvvzOs9hcbYDMbfjsebVV8f15K1XZtUd+1roqViyMqN7dLlrg9B14l+k3jfUvnstJR2NPiHg73btbv2iYCG2vZ3ZLXHaWkPFOkbsb+7eWjpQeYOgTz3lZXLD89r1pvNrVyV6uGAlcUnCT/3sBdf0G10bb3wNHaWy61odEffu6Bu7rjnU7BfXw9ZnqT4CNOQIfNd6kHcrXN8yKbd0SSz3+FCqXQwVSHGNLFsR8f3dxvbmRoAOqI1tOunfEeULZao9fZheaMJ95Ar2LK94ja5lN8qsU70hcF+oKX2TfvXdOlwjC49Q9xWyK6MvNds8R+ho8HE5zmcLEHWWNZhg+lkfJV/A+7WEfblTJ9eo/5sVz6szKbebY8EA1iVNeF7nOSzOdiDmdjzWvLot7sGO03OeQ+PWe+qqSMeKP6DtWr9rRSrA5Qp8z804v2uNqlny8/D8AwF/s2+ZmFU5zzFB7FOJapsKEMAVCR9Ydb1F62zIsrZgpetb++/lAOS1q+Ny2fz7EvP7X+TsALqCaVWnftZtsSdfDlZ8ACg7Y6bIg/EpUy46HfANgdLFNyNnf4Dzj5OwLxS+SNhpYsekeDA4pnvcNbrqHym/CY9rWvK3CuekvQnf3uwN0AF15f+w5bxnIsoXylR7+jB1a8J9NKbGOvmZhJtif1zC7efStL5Jr/tuHXM8v2MpdV+Q37zE3GcanP+YM8A603GuP7oCXLb1i12Bov8FDIjVaZLYl7bS3zq7T9fUlLqkKc/rPIfF1w7E2o7HnFd7PNd1scB1jamz8houkXiPclZwWQH5NY7PdU93+lCgMsoy19OgPyiQIbYb8F7A66zDhxoq6j88nbgppqEusm7vRk9ZuTAAee1LL/0uHbXwtUBHxjVN81HkgY/94p7VMqXCeSd7ys+DEudzPQCs7+pU3AqUJpqXnx3X/ipQcHSphB3F5drVumwedtaRe9zAe3y5J21XVsizRRJ+80Dam7DtzVxPP2plxXR0vVzcEFG+UKba04epU1Puo/U11smutYGXlTiXa33gSy3om/Sy75bnof8rdV9hthHhnb3PjhQM8Gzx3Fed+3lvznP59n7bHFmderFiACq0JtUlTXle5zksvnYgxnY89rya6Em3smkX3DPPBdo6k+nR5VkJ5AvIb7L8/bzU3+wN+FvvVwxqzHAU3isSd7DcNdL/ScXzPnV04iaZh4cRE/DJ64yEW/8uxry2pdd3c77OxjXbCpxvu+P3HY088OGaelN1iuBaT56XaVw2O8r3TFOv6RFqvcJrnmvfFug7fHtWlNlZ2rUm7NqKQYgVDbvHx4p7iu7tinnmWvNwd8T3d9vaG9cyPHcDpOUBx28eG1G+UKba04epU1Puo5OO6wyxearrYbbodc7zlJ2i7XMT+ya97Lt1cy0ndIW6r5AZnnRcYK7tjwLnsy2FocH3ySaOUeRl1xXP74xp4+xFUnx2f92aVJc05Xmd57D42oEY2/Em9Cn/8FyfvlCb0O9K9brnAndkdGrzLJ/wt+f8uzOuR9cDCzXtfI3nOvJMF9M31J/k17eVeyR+rqDLnxXOOdFxzsddlVTRdXtfSJj172LMa9foZ3272Zn6VXSzE1fHbWnEZdG1LlzVnb2Vb+RHmbyzjc541PXAHOrFhG9ERMg1EY9IuN3jxQQIQu1w3+mc3m7gPf6751oWVMwz1z0+l/YmivbGV+csqSmI+DCifKFMtacPU6cm3UdPa6rrRdwjrIo67TjP65b0TXrVd8vbt/2Nui9IfbDVfM/zgrGBt2If9a6B9I8Fr++DhFt2pk73JK4ZyE2qS5r0vM5zWFztQIzteFP6lPqy9l+pvjRLbXy7PZ9L/W336PK8G3HeKHD+BZIdsC/riZRbN2up6Vjbpl/GuBu2jeut7poK59zoyVMtG88Kns+3nMazAcjrzZ7reVui06Zsa5d9jbwsutaF0ze9Yyue+7wn3xeXON8HRyd7WMIuFfWgZHkNVQ+U3SfCVQecKniezqgGfSs/p2H3+CRxb2B7J8ADuG3n8LeR3+NtaW/GOB7EqwTjurlG2R2LKF8oU+3pw9SlSffRBMe5PtX8nFLENHHP7C06KKGpfZNe9d3y9G31mE7dV8hlx7k00KUvJYqMkJ7t6ae6Zrq7zCkQz+inhZ7r3NWna2pSXdKk53Wew+JqB2Jsx5vUp/QNngi9p2Vhez0Xlp5G1j1KI+/b578857+c+tvupRpeBfyNvjeb3y0Vn3aKNVj/WOxT7JdIs3xx/O4qi+O7gpPvTIVbdMrXZk8eHRuAvL7iuQfKrKW5RMJP/ewF1wYWVwOc27XW178lzrXAca7OG/idPejYankNubbwJwk7im91znrdR4PCL6XY2/6Y7vFjnmtZUTG/Vkq49UBpb8K3N7ul2HJzRbk251kdUb5QptrTh6lLk+6jjTX3u1zLvRQZTOAaBFV0ybum9k161XdLc00nf0HdFyTQ9dkEkI4UPNcOsS/LoGuk3wlwrhg3zj7nuc6pfbieptUlTXpe5zksrnYgtna8iX1K30DrIntXBOdr6LobkxWphitvBeebHnPTk6FbAv5G38jTToU1w9xAt+TXaXXvTWdojjSPa7OjexXP+8qTpidKnO+ChNldPta8tu1U3nl7WGazKNd9tSPy8viwps7mVE++ny1xvgPi3jQm1OY06ozkf2FZR+eh85BUxoQADfoh+TElbGzD7nG9Xtf0sRAvfF2/c0PE93eb2ps3js9/CFA/DJn70ta5HYooXyhT7enD1KVJ99GZmvtdrvWq11UMnmj7OqklfZNe9d3SXPuBnaLuC3IPdJbuKDoq1BX8LPNiwLd++aRI6lMt365Zjy/6dE1Nq0ua9Lze9uew2NqB2NrxJvYpNYD/1nPNH6U/L/6869p0TzPsHl1eZN2frZJv3apHNVXqvsajs2bbG0fDoh2HFdJs+x2/+3CFc87IKDNl3ha7OnD/DkBe+96ua+VdZrqmK/A8PeKyOF7sm2F8l+pTo3ZK2OVY7kmxvRfK1k2fpTcjVg57vud4hfPa8jPvkiEz5cdab0sbeI9v81zH4QD3yjfHQ9542pu+tzerAwcc8vab7kaUL5Sp9vRh6tK0+8i1J1PIqcm24NJfOdvTj472uOhmhE3um/Si75Y2xfOdq6n7Ctnjub7tJc7nqk8vlTiXa/Tys4jq1JWe9OvH7MSm1SVNfF5v83NYTO1AbO14k/uUGrcZlnwDrntmkueCRszfdI8u1zWXiqzdtC6j8rFV8OsC/j7funKd36gFUd8a6tSxDRJ2elC/3ZLwG01s96TnwRLnmyZhFvmPNa/3B34gmOBoIP+OvCy6pjPfqrFxfF7iXGPEvcu1PgCMDZQeKzPKasj11Z55vqfKw/4XT72eN8+ONvQe93XIqm7K6Vqm4AHtTRTtzWWpd5NCV2DuSET5QplqTx+mLk26j1yz2N4EThPtf9yRYtOQNcjzXuwbnE1pUd+kV323NNdM7bIzGdpY93XclHAb3S0O2EfzjV4+FVGd6pvVv7UP19O0uqSJz+ttfg6LqR2IrR1vep9yT8a1r+/HRY14LkhHsz2sUGEsyPjBQ/Lz2sNPeth4XJB6p2X0m2vX9m8Vf7drWtpnybcRbNoWTx5tGIC8viPujS4nlzhfqE0+es01La/qJjRzAncQN0jY9RhdfKMhHgb8nnlS33TIx5563aezs/vjgvdlLPf4RE+7+TrA+V9K80YEt6W9GeP4nWVH1KX5Nr1ZGVG+UKba04ep64GySfeRKyj6V01pc9LSX9TyMaPr3tDA6VlLWzRi+iply0tT+ya96rvlrU9uUvcFqxP2lLi23yXchux7YgvcOFz3XGc/NvhuWl3SxOf1tj6HxdYOxNaOD0Kf8qHn+vuyxNQHzwUdTTXURd9yjBV/wHxvgI5s2cZjnQy2FY7ffb3ieV3T0spOoXWNMiq6sU2Mee3rAJ4peU7XeoFrIy+PriDgjIrnPSXu9b7K8K33NbNHddPpgN/j2oBEG+OqI6Fdm3P4lg1ZYO6JTyXyPpZ7fKOEHVWVN9AT8wZ+bWlvfMvYXa74W7W/9FbCjlasK18oU+3ow9SlafeRaxOuzTWmkbaV1zKeodJtui41UXWt0ab2TXrVd0v7KOGCvG2t+9R6Cbsx5H0Jt5nwNU9ZHRtRvfracw9M7sP1NKkuaerzelufw2JrB2JrxwehTzlX/IO6e74B6C3PxQwHaFCHc56/junmLyNrPHrJ9WZpb4Vz+tb3Kntzv3ec7+oA5PV6zzUtDJheZTqnveSazlx1Wto0T/1SdtSHq8N5r4d1U6iHcB0x9NXxHScDnP+S49zzHX+vS4C9qtBhjOUeP+W5jiobVo/xlL/PtDdRtDdHPde0s2Ia+s59N6J8oUy1pw9Tl6bdR6/7kC+zu57Phk15ui2jU/BHzH97ax7GdabelEDf29S+Sa/6bnnrk7nUfYWclXCDEFx7JmmAsMwLM1dZfRRZvfpN/DP6e61JdUlTn9fb+hwWUzsQYzs+KH3K0xLRvgy+dQS7b/CpNWRY3aPnfI3HoHtQsBLNw7W+1+OS5/Mtp7FxAPLaFVh7WvJ8rt2Xb0VeFl3TmauOMDgfOD185fG3HtZNod6auqakaicuxDpl56TYRledTsPRGtKsl25K2On+WfkVYvkc2psw7c31mu7bBabz7Nog62hE+UKZak8fpi5Nuo9mSj0v/LPKaWcwwEepPhts0Psmvey75alP3lD3FfamYH/SxzULsMxIYd9a6MclLiORtSFNqkua+rze1uewmNqBGNvxGPNKA9xFl+qa4anXXvX6B/wp2cHsKust3cxx/rp2PB2RdgbMXZseVF0b0jUbYV/J8+1wnO+rFH8DG2Neu14W7S95vr2B079XXC/lqqz959ofQR+Uy+4+7lqnUBu8sT2smyYEOP8kT9AgVEfVVR7XedqZmzWlWS999FxH2U2MZmV0bnbQ3kTR3ryqIe/HmbZCByb8IeHWH60rXyhT7enD1KVJ95Fro8TTNaSLjgJNrzO9PaKgW6x9k1723fI8316g7itkvuNcHysEZkINaPBtBLlG4vI9sjakSXVJU5/X2/ocFlM7EGM7HmNedZabKcq1pM23Xv8A35qpndHl0yuc/y/JDpgvqOm3DUs7A+ZrpfgoxXk5KgBXY1x2HWrXBjS+KXjTGpLXvt3jy6aXa60yV97FMuXGtk9ClbX/tCy+kPBLYrgefi7XkCa+jm2IqZOu6a1/BvwNWyXf6KJd8mOTjiqd5Fju8dDXofmto7ze1VBn0N6EbW/qGLFxqevB7IqjrhwTSb5QptrTh6lTk+4jVx77RkrNKNmO256Xer3cXhP7Jr3su+WpTzZ4PkPd96tDEnbtaNszx+eS5femFN8PYVKf6tUvnnu3H8t2NqUuafLzelufw2JpB2Jtx2PLqwlSfmbeJk8d3FPrxB/MPlfx/Mczzn+txt/23vO9swN9h+4CvUri4toAY5vj73V9+jcZN/RKxzmfVbhO10hN1yiA1eZBa34D8to1Kqns9EdXh/eD5zP3pNzbvJBc09KeVDjnscCdaxH/hi8bakiXTzU2ZEsd570d+De4GrGtlr/Re316xe+L5R4P/da+U1+7yvVrz2cXRND+tKm9CZ33ndFBNz3X+MRTZ+mD4awe5gtlqj19mDo16T6ynUuv3zUSXtdPflmiP+J6Fpve47xpWt+k1323jmXi3rTNVTYumHaeuu9njyXciPBFjnOVeRbyvWi460lrDVSt6EO9+lDCr8OdNk/yB1ybUpc0+Xm9rc9hsbQDsbbjseVV90bvRZddc+2D9yWWgFan4a+6q+xvGeevc00f3zqJuyqee5L8eJsV2wZaTyX/m9INkm/6kiuYU3YdLNdaU+8dfz/TNL6PG5LXrtEXB0tewwrH+f7K6HRv73NZ3C1hX8StLNh5zWuNuKdy1RFAullTR1LL6ltHx29C4N/g6hhsT9UtOkV38QDV577RkUVnTXQ66joCwjXF2TW9e5qpL6/T3vSsvRkOmPedtHhlyt/cgnXlDROYm9jDfKFMtacPU6em3Eeuc/k2+ztnfl/RjRTvi3sN3V7OMGpa36TXfbcO1/T/B46/32UJZFH3uYMhZZegca1pXWaTyWWee+Gg43fqdb+RMPsEFXXWc71bA5x/cUYb1tS6pMnP6219DoulHYi1HY8tr7r3siuzEoDtN9zpdQU7xpOg52sMqpTd/bqIA57vflHhvEvkxwYl5yUu+rBhG71jG6Wob/q/mEY2i+vN9dKS1+maRmTb1VobwL/Ntc5sSF67psaVnfJ+uEAncJvEs1HgtYCd19mmM2p7eK0aDHZt+FJXGh6SenavtnVQn0k9y/O4Oig6q0inFX83dVGodR5jucffeK6jyK7znVEf70z+uJYv2+TorPzd9Vnam960N75lc4oEm9eb++NTV2BtR4H81xcsHz3tYV35QplqTx+mTk25j3Y5zvWH4+87wYky69T6XiLobzxXoawOct+k1323rCCbbc3jVaZOu0Hd9wvX6N6y68DbAlYjUm6ZFNf65bbBhDqz5Ln5t2V9qlfXe+7dGxXPvVxGl7XR+nLWgNUlTX5eb+tzWCztQKzteGx51V0XlNn41vYbjkkffHU0CCGG7C+U+kavZ5kp/qmfRd+uD5mKsHPOaxIf1wuK9JvNKTL6hvZVjmDjeEc6fq1wnRcd17nc8redzWq2NCSvl0jxpRWyuNZDS3dcVphKOU++1m3IUbeU6ahPE/uIggeBfqdrw5ctNaXNbE9ZLTt97ITYXybUtZ6ib5rvdyn/YiT2e/yq5xryds72d7WDnXvhjuQbWTbe5OtIDztetDejrnny/kTOa+kE4dLTtl2bI6dn4Z03n13e43yhTLWnD1O3ptxHrutc58g/DdyXne3mmz6d3gjxkilLdbwsbVrfpNd9tw7XSPAFlmfgTqBxCnXfL1yjINeXuC7Xb30SuJ466/kd+/tYr2qd/84Tc5lV8rybTV35UYrtOdeEuqTpz+ttfQ6LpR2ItR2PLa/+qlAXTcnZp+uJJxJmvS+bsdK7HeazMsn1hiLP5hP6du6fVGBkSOLjmnq3o+tvtGF5bhrAPOuabZDwb+6eSL6NQM5J/iU8YsnrI47vP1UhvVw7gacb/i+mI7wggrK4RMJMu9aK1TaqVyvrcQGuc7q43wbXGUS6KsWm7fn8XmP6uEzLuN92Dmh9viPjGtZmlLXu0THbC97jWh7vW+p02pvetDc7Pfmuv2+R5xomd93zI5aAwMuMaxzqClRs7UO+UKba04epW1PuI9fDb/oBt3vGz5SSabI354N2Ogim7cG2wPnblL5Jv/pu6luO+1+XQOjMilxF3fcL17rDwyXL80YpNiMky1vH+dKbl56XeGb1+vqn9wqea5z8GLn7vmSAKva6pOnP6219DoulHYi5HY8pr9KzQopsxGpbp/9GvypY2xvekJH7YUsh7tUC+Po9nzIKjHawdT26+alOtXZ29pvOSajd3Ot2M6NxWtz1QJG3Ij0j/jWyQpSJ7mWAJpmj81DzQPKtQRVLXj9wfPfqCuk14gnODZnf1OnAb4ykLP7uyYe8owFWi30ZlkM9eHi/3ae6aaRgB8o2Fe33HuTvRE/+Hhng+nx8xjVo/umb+84MKn05tNLUo90Ph4dT53VtWNMZIbHIBGXqTF/aG397M0Hc03c7m9DoNMgZXeVOH4xOyI/ZNlpPrysQgDlogoJPC9R9deQLZao9fZi6NeU+GskR+NDg+WPzvYsqpsvhEg/bneOdeVgP8cDdlL5Jv/pu4smHJabNP9BVRxyi7rNyLSFyteR1XZD8M0KqPHftN/eZDua51fU7x0VSv/pm8FzJeZ1ru8qa/rYpA1qXNP15va3PYbG0AzG34zHlle3lY96y/yj1uc9SfrZMZecDNVYu6dGhf/T4962tUHi7j08RBSNdvuT8LUXenrpG7FTZwOB7zut8JsWmWvU7r11TAr9VrAA/57zuAxGVxbue6zyeo5I/b/nc3xJm45I8ncvdPUij1Y57QRuXrCWx9KVmem3Kf8wDW6+CHnXtfRF7fb634ncfKNDJDrVRF+1NmPZmX4V812mYywsGYMp0VOvIF8pUO/owvdKE+8iVxxtMf26jaav176quEatBrGOmHfheIW10bdJ5AfKnCX2Tfvbd8tZTF6j7nM45Pret5HXZZoTotZbd9G845+8MtTRkKPp7L3uu942pf+d0PZfqSx5dIuSgqUM6z62HBrguGYTn9TY/h8XQDsTejseSV677LGtpJts+CGv6WbnuljAbHbh0vzXX0SH92KRsfYHOiO3QJWqmSfz+zfFbimzu5Zru87ridT7NcZ0Ppdy6ZP3Ma9eUwKpT9a7kuO4jEZXDMTkai3OpumaaSb/Lls9+NJ2L0NOVhsQ9Iq1XO1rrg/8Hsa8xqS8WFnf97gmmgbmSaoA+1ZQ+RTtqvZomFUN9frVkh8O1NufbjM/qw9sOiUtb25syea8vEKdWeMg60cd8oUy1pw/TS7HfR09yXM8XqTYasdMHeN1VtieZYJYGrx6XSKMQ1xR736TffbcbOfLhMnWfly3APVIyRjBX3MHssvLc/1clnpHlabp29csS9YfWoX8GbkNirEsG4Xm97c9hMTzDx96O9zuvJsnPLzC/pO5rXeVEg/qdpXr1/66xtLH6uXX9rlS7K42bNZz/ksQxOk7fZN4pUEA0Y3V0QAzrQef1p+f3aMO0p+D5tkg9by93iX9Jg+MVG8V+5fV5x/l/q3jehZ4AtFYi2yIrh66du9+aB9a8o2l1RLmOhBhf03W6Nkx53uP00gblpKfh972FrjN9inTU7kmxtekHoT4/nLMs69+cywj0HPF8Xjtb8yQ+bW5vjufMe31g3ZTjfKfF/aJkZ5/zhTLVnj5Mr8V8H/2WIyg4u8Jv14EFnaUGvnl+nz6o6qymRwXKwzcJMxsv1r5Jv/tuy8X/cvsAdZ/XIs89VYZr1t+xCr/TNwvmY4TPXb6yetQEpt6Ze7kzAvabeS7Tf/vDPLvVNfAmtrpkEJ7X2/4cFsMzfBPa8X7mVScedKvrHtY6Rl8G3M55LVo/zYyhMu0ucHV0tjudgE8Sx7Sl+aZB14z6bDo3w/Jjh/tzpsDH+tY4i67r9dr8Jr3ZnphgTGwjjrRD+d5c5xdT0et1ziCvrZaazuQ3czw3vy3GkWSujn9nM+GZpgP3yDwIdMqqTrW7ajpH86R9JpiHHF3/8XGqzGo66RRXHbWks4Lm9vlax6YecvpVt/f7Hp9h6q37ph4b7noIuWbyamqB4NG/5hz6eV27dAXtTbTtzUzzQP7U/PbOffrIBO6WF7z3z3SVobfmf88c8HyhTLW7vxr7fbTDBGw6ZfG1aZ+r1svTTXveCb7lfSiebQJbeab9vwwY/GpS36RX1poy2t0n/7Pigz11X1yOm7pWf+cH06fbIb0NSvKc0zy9el7nOay/mtaO9yOvNol/dRFNM3159a7rWj6b69NBaXNiq7z0Am/VdP6t5vwHaSeAVnBN2dxG0gwUDSRcGMBOEAAAddCBSZ3lCT6ZB9gyz22Hcjxw7yC5AYDnMNCOAwDi4Nu1ew7JAwAAWmiWjI5E6/SJqq5RqrOXfNOab5LkAADQjgMA4uDaSOVfkgYAALTUM/l5Xc5QLop7zVwAAEA7DgCIwAWpZ+dxAACAJkpvIro+4Ll1jdO/xb5xFwAAoB0HAETgldgD5jtJGgAA0ELXUn2i0BsHbrP0u76R7AAA0I4DAPpvurjX4JpH8gAAgBZKb+wV2hxLv+s5yQ4AAO04AKD/bG9GWb8cAAC02feaH7QnWPpe50l2AABoxwEA/XdFWL8cAACg20iqXzQj8PmXWPpeq0h2AABoxwEA/fdR7AHz3SQNAABoqbepftGWwOffnzr/C5IcAADacQBA/80T9/rli0geAADQUukZeHcCnnuc5UF+OUkOAADtOACg/w6IPVjO7s4AAKDNVlv6R2sCnfuv1HkPk9wAANCOAwDi8ELsAfO7JA0AAGi5u/LrhugLKpxPR6RdSp3zFMkMAADtOAAgDtvFvRzLY5IHAAC03JTk+Ed+nYWnM/TGFDjPUHJsTY7XXecZTo6dJDEAALTjAID+04ZhX3J8F3fAXI9DBRsRAACAQTM5OW5Y+kk6Su18cmyS0T1hxqX6WnOSY2NynE2OD6nP3k6O2SQtAAC04wCA/tqdHE8lO1DefYzI6FvUW8lxkCQEAAAttSo57pm+0f9KHF/MgzmbqgMAQDsOAIiEvjk9U+HYThICAICWm5Ycm81D883keJccX2V0arYeOtX7U3I8SI7LMjrte4WMTucGAAC04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UE5PjeHJ8JCkAAAAAAAAAAG00lBz7kuNTcvwvOb6QJAAAAAAAAACAtlmfHP/IaKC8cxAwBwAAAAAAAAC0xoLkeCA/B8oJmAMAAAAAAAAAWmN6clwUe6CcgDkAAAAAAAAAYOBNSI6jyfEsObYnx/jkmJIcz4WAOQAAAAAAAACgRRYnxybLf98qBMwBAAAAAAAAAJDVQsAcAAAAAAAAAABZJQTMAQAAAAAAAAAgYA4AAAAAAAAAgCJgDgAAAAAAAACAEDAHAAAAAAAAAOA/BMwBAAAAAAAAABAC5gAAAAAAAAAA/IeAOQAAAAAAAAAAQsAcAAAAAAAAAID/EDAHAAAAAAAAAEAImAMAAAAAAAAA8B8C5gAAAAAAAAAACAFzAAAAAAAAAAD+Q8AcAAAAAAAAAAAhYA4AAAAAAAAAwH8ImAMAAAAAAAAAIATMAQAAAAAAAAD4DwFzAAAAAAAAAACEgDkAAAAAAAAAAP8hYA4AAAAAAAAAgBAwBwAAAAAAAADgPwTMAQAAAAAAAAAQAuYAAAAAAAAAAPyHgDkAAAAAAAAAAELAHAAAAAAAAACA/xAwBwAAAAAAAABACJgDAAAAAAAAAPAfAuYAAAAAAAAAAAgBcwAAAAAAAAAA/rNOfg2YfyVZAAAAAAAAAABtc0R+DZjrMZGkAQAAAAAAAAC0xdTk+FfsAfNjJA8AAAAAAAAAYJANJceC5NibHO/FHizvHBdkdMmWCSQbAAAAAAAAAGCQfBJ/gDzruEAS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AD/I/jlwMAAAAAAAAA0EIEyAmYAwAAAAAAAACE4DgBcwAAAAAAAAAoYLLEEchdW8NvI0BOwBwAAAAAAAAAciNgTsAcAAAAAAAAACCDHTAHAAAAAAAAACA3AuYAAAAAAAAAAAAAAAAAAAAAAAAAAAAAAAAAAAAAAAAAAAAAAAAAAAAAAAAAAAAAAAAAAAAAAAAAAAAAAAAAAAAAAAAAAAAAAAAAAAAAAAAAAAAAAAAAAAAAAAAAAAAAAAAAAAAAAAAAAAAAAAAAAAAAAAAAAAAAAAAAAAAAAAAAAAAAAAAAAAAAAAAAAAAAAAAAAAAAAAAAAAAAAAAAAAAAAAAAAAAAAAAAAAAAAAAAAAAAAAAAAAAAAAAAAAAAAAAAAAAAAAAAAAAAAAAAAADNNi05NiTHapICAAAAAAAAADDoZibHmuTYnBwHk+Ov5LiXHF+T43/muEsyAQAAAAAAAAAG3QUZDY6PyI8Aefq4QjIBAAAAAAAAANpiKDlWJsd3+TVgvp3kAQAAAAAAAAC0zQf5NWA+m2QBAAAAAAAAALTNF/k5WP6OJAEAAAAAAAAAtM1k+XV0+V8kCwAAAAAAAACgbTbLrwHzLSQLAAAAAAAAAKBtLsqvAfPpJAsAAAAAAAAAoG10vfLuYPlrkgQAAAAAAAAA0Daz5dfR5RdIFgAAAACAzV9SzyZYdZ0Xg1t+KDMAgDrssLQvG0kWAAAAAIANAXPEks+UGQBAHa6k2paR5JhIsiCnRclxKjkeJseX5PieHN+S43lynE6OxSQRAKCFhpJjvWkL7ybH5+QYNu3kV9NOXkqOrckxgeQC0DQEzBFLPlNmAAB1+JRqWx6RJMhhXnLct/RNbMfN5JhCkgEAWmBychy19K98hwbRT5rPAkAjEDD/YUOBCj/PoSPY9A2rvl39Nzluy+got2PmuyZTfhpfZoC2GZcca5Njv7k/NUikmyl+MfXdiOkQd+o+7UjfN3Wfjj7ZnBzzHeeeKqOBzI/JMSbS3z/T/G79bTrC9JK5bsRrgaVtOUayIMMeU5d1yswTU/eNldERdWst5eplckwi6QCAfuQA2yK/BspHTB5tMfm7Ljl2JscdS1v5yfwdAESPgPkP+gA0x1Tw+5LjloQNoNuOZ6bDMIXyQ8AciJSOstRRJI9NhzhE3afB5rumc63HDfNwpP/2T6TpMNs8hKV/y3thZGm/LEyOP03Z/GbK0Ovk+L3rb/Za8mwFSQePE6nyctryNzMcddtpkg8A6EcOqPOWvHhu+sgui03fLP25UyQngNgRMPfTCv57jkZbRxXpG++xXZ/V/3+R+e+dEYmuzw+bjsS4FpcfAuZAPPQF4nYZHVXpq/v034/L6KwZ7Sx3j+jR+mxVchwynem8D0GXI02Tq55rPkuR6SltWx9klKNOnly3PGQPkYRwOJIqL1cdf3fGUe4+kYQAQD9ywGi+3LCktY7oz7M2uQ4s+cfy+QskLYCYETDPdj2jUdblVvIsr6KNyR8Z53olo6Pc21h+CJijyZbJ6GjXQaBTKN956ikNCOmSFrMKnne1qeOyHnT2Rpouw55r/swt0BP68Hw2lfY6Yk03k+ps4qkvup+af9OH72+pv79GMsJhS6qsfBD35rC3xT0AAgDajH7k4LlsSWeddVlkWUKdmfVFWCYPQIMQMM92JaNRLjqdaI34R61/LNGBGITyQ8AcTbQyOR6a8rqh4b9FR+36RvBo4FFHX46v8B364vBmRp26JtL08QXMCZLVT9vFv1Plcbvjb/Ultr7MvmjJq10kJRzl60uBsnLOURfQbwHQVvQjB9NhRzpvK3Gu3Y5zrSeZAcSIgHm2rEZ5dYlz7sk45wtpxpRxAuZoK93Q5nGqvDY5YK4PML51JXXTnumBvkundd7zfNfYSNPohueab3FL1EpHjXevH6+j05ZkfMYV0JxDcsLifqqcvMvoh2l9+Db1GZ3ZMJmkBNBC9CMH01JPrKKsl2IfMEj7CSA6BMyzffY0yN+lfGD7H/EHzXe3rPwQMEcTbBT36JkmBsx1uYGsDY7rmNo6RewbaL6OOK000PpJ7MuxEIStz8JUuusD+cocn9thyas3JCcsNlnKysGc9aeOQj9rzsHa+ADahn7k4NI27aUjT3dUOK9rlPl5khxAbAiY+83K6ABcr3DuvRnnft6y8kPAHDHTNZJfZNyzTQuYT5Ofl7iwrTG5osbvtwU0r0SeZnPMNeomzroMyw0hWF6nmZYH4j05P3tI2FwK+QICr1PlRF/KTCVpAIB+ZIvtF/cyhFVG8euSPK7laReQ7ABiQsDcb6v4A2RV1kKdK9mblkxpUfkhYI7YaCBF1+fLs8HQexldu7EpdOMd34ZMH3vQadX0TS9pcIBih64HqvSDeJGlb87LYMwCQb1+s5STeyQLANCPbLGxYh/Br8flAOd37RF3k6QHEBMC5uUq884xo+L5v2ecf22Lyg8Bc8RCO+A6XfCN5AuU75NmrZc4LcdDzrweXcvhhtV56J0L8uvSN0VG/V6XX0cNTyBZkfJM2BgWAOhH/kwHzS1qcR7v9OTv5gDn3+I5/1xuMQCxIGDu51u//O8A5/8k/mDc5haVHwLm6DcNeu/LeAhocqBc6YY6vhHz32R0g8VemZP6/vEUQ5gH3nTZ3F/wHOllNh6SrEhxbWY2naQBgFb3I8/Ij81Kl7Ywn5948jjE5pxTPec/xW0GIBYEzN0Wiz9gdjLAd3zM+I4tLSo/BMzRL+NkdArnB8kfKB/TwN+pI+cfRljnvO1KW0DvrXSw+5UU21BxgqVsHyFpkXJO6hkMAQCDqE39yDOp3/UgOZa3JJ99e7i9Cvg9rhcv/wqbaAOIBAFzt8MZHYJVAb4ja4T5hhaVHwLm6DUNqv1uOmZZgXIddd7UQLmr858+zvXpui6b779KkYSMvrxKl83tBc+x0XKOpSQtumhdbptFeJakAYDW9yNdv/VxoBhAzPZ68vhywO/xLX27itsNQAwImLs9EP90sxBvPoczOh6LW1R+CJijVyYlx1HxL7nUOd6ajuOYhv/mDRm/U9dr79f6zvvNNfxO0Ww92yZT70u0txdT5/hK0iJnnbiRpAGA1vcjs14O6P4X6wc0r697fvf+GvLNdpzmlgMQAwLmdtrgj3gq8SsBvmNSRkMcKijflPJDwBx1m5Icx2U0eJYnUL5Hmh8o7/zurFH0qyN4CFtHEW29XVJ9KRVtNz/X0GZjsFx21IVTSRoAaH0/UpeWyZoJrscLiX/PsaK+SW9mv/tewrA8GoAoEDC325jROO7swXdcbVn5IWCOuugGbicyOoDdgfLdMlhr513O+M23I7hGfYE4gaLaerZNpmYVPMcmyzl2kLToMsbRHnwkaQCAfqTRWboxT+D8ZXJsG4Dnh3kZv3N+wO+an/Fd47j1APQbAXO7CxkV+PQA33Ex4zvWtaz8EDBHaDNldKf179LOQLlaluO3z6eoFKZLh6wxZQxhTLeUzeclzvOwpjYbg2O9NHegAppN+xmfSQbQj2yU8clxSH5dMs61KWaTnyc2Z/y+kDNvx2Z811puPwD9RsDc7oOn8n4e4Pw65dcXxPunheWHgDlC0RGpuvHQiOQLlO+Swd2N/UnG779FccnszK8wDxAnZXRdx+4HJpaRCWeHpXz+WfAcS4VpvcjmGrBweEDqLJ3mrpuX3pHRkZHDpj38Zvqwl2R0uYGxNV6HtqnLTPt6yfRrs5YtmGbq2Y/mmnXU6uxI03nIpOEV048YNv36r+b6de8FDZydMO3EClPHfZF6R+P2O/9nmO/XpbSumrTJs4SDjuTVZfDumjTUtNTN1nUd6SklrmOpKUv3TZp/N/mi55vcw3KyQEY3jL9i2qLOb+vkhbZxsb94px/5Q5HAeWdpx7EN+41/iH+52NB8+7ntobsCoN8ImP8qayrS8QDfkTWCfX0Lyw8Bc1Q115SZPIHyNzLYgXK1Nkc6rKDY/P9D/jbzMH3ZPLR/yUg7LWdjSLpgbFO+i27AaBtdfoqkbZ0dOeq+Mse7iH/zYtP+fS/wezSYqi8JqgZ0hsz3/yajLyOeOdphX2Bwq9g34tbAVGzryq8zfYiy5eivAch/zXMNSmvg/ZxpM23LHH3P0U7uFv+SF+8LlIElyfE043fry5s6l4DTgLwGVV/lzAcNGG6iH9koGjg/KPkC5zoITze3bMryIlc8v6WOZcs+9riuBIBCCJj/an/NHYNNGee/0tLyQ8AcZelLrqs5H0z0IXenDHagvONRjodGjNLA7BdzfM1Zlh6RbEHZRrHNLfD5LcKUXoy6JvUEzC9F+Fv1Hrktv45s1HV3F3W1dboskQYm34t9FkbRvQI0yKqjmPUl1XDOttflVMZnT0aU3gct16dpsKwrrWeZZwnXbNWjDc7/Q+bvR3LeM3c955ps/j3Pec7kuLYTBe7lozWUjYnJcUx+fXGgz3Xr5MeLiXmW9m7E/Hf6kc2iQfADki9w/tHcP7Hv13NHertW/W3P992gOwOg3wiYF2sovkm1QNuajAeLf0yHq43lh4A5ilqYHDdzPhy9lvYEysU8KGelySGKkJOOiNuS8RD0J8kUlO1FRd77Vafs24JTeUY3ol0uDciDuQYbNWA9kuqjHsi4b/Re+VvswZzZBb9fl2K4Yvpq18U/utnVn8vaTDAr2N5LtpdyTzx1jKb1Y8tnNjc4//ebvLxk8jxrJtYBx3lmS7FR+u8916SbPd6XYi+/XtZQNtJt0AvTT83bR4vtmYd+ZH6dwPmHHGmmM2mORPy875vtUUc7eaOH9ykAFEbA/Ncgia/DX3b0t3Zej0r2JiHTWlx+CJgjL51ym3dUkgbKd0h7AuUd53KkzSyKUqY90uyNmZvE1vbmpfWBbSTcXUd7PI7kbq3njvv5SIN+g9Y96Zd5Oqo47whVDVaOOPqhVUY/ah/2X0f6bs7Z77MdXyJI8wmO35bVDkyx5NXqAcp/rUt9a1zbrmle1/VrcE6DrlNN3Xxa3MuWuNK3+57W2YYLu77HFUj/HqhcTBT7EhbXM9qZIbEHUulHNpvOIvDNLuk+dJDAMSm3Rn+dhqW3s+CvZqQRAPQVAfOfbcho3H4reD4NwG+X7HXs7kfYYPY6nwmYI8vy5HiQ8wFb77k2Bso7D2KfM9LnOcWpUpswIs3byCl2toe0PPevTsPXkXxHLJ8/aPl7HRl5mORupTHiXkqiKS/AbMuXvCjRh3RtfPpHxetzrX87zXLfdvf1znraqxcRpPtex7XlaQd2pz4zacDy35V3Hyx/q+vYf+x69plmuUfzvjSZJD+C5XpO24uICVLf5oWzHM93eZ5dbAHz7xHVM/QjqykSOP9m6sNYBs31elky3yyjEYoSgH4jYP6zMxkNhXZ65zoe4nUkwXwZXS91j3loyFoLV//9EOWn0WUG9Vsl2esodk/f2ybtDJR35NmkiY0Q8/nNkX6PSZrg3lrSeVXGZ3R01rBpe69bPr889ffHpfooWjTXSmnuBr4aHLxnuXa9b8psirlR3MGbKksFXJHsafWdTVm/pO7x845r+j2C9L/luLY8tGx1go/DA5j/roDXxdTfaVC/swzLece5xjrOdc+Spp0BFLrEzAzH+XaJe/ZhFbrhqW3pips5Pz9X4pxJQT8yrE7g/H2O9Pxu0nRGH693jPR+w+KsmUYA0FcEzH+Wd0fzqod2SHUTo2mUn8aXGdRnfXI8FQLlRZ3OkV7rSaZcXKPwTpA0wdkCbbccf6sBnc5a1NvNf3sn/hHqur6oBq3mkNSt5Vpi6UXk162BxmdiH3RRdqPAqZ72YWeFa7UFdc91/bsGGjUwpC8pVqY+O8nSD9egaAxLKLnW6s470+iClN8kMfb8dy3JsrHrbzQQ91Cy9/9YIfmCs51nhsfiHrGv3+nah6TK0hLLHOVBA/d5X8bus3z+Dv3IgTXW5HmewPmIqTNn9ek6fdd2vkexhO6DfWgA9BUB8x/mSL1Bcn1AuGke7sdTfgaizKA+eUeU68snHQVMoPyHv3Ok20SSqVIggAfF8NaJe5TidPM3OvJKl0boTHPuXj7Atgb6AhkNtp0w/76aZG61K5JvJGxMupedqLpMYLchT/twtcI5bffhxq7f0plJssvze/Xl1lnzuVja9qpL+WyWH2tbD1L+DznSRv9bd/C4sx72mYzzuV5qdQffO0vcPMnoy2z2/MbtJdNN2xTbUiXDUuxl7EvLOfbRjxx4ncD5O8kXONfn4Lk9vr5eB8wvZHwnyx8C6CsC5j/syqiwT5hKXYPeOqXwq+kgdTqK+pDwzXSkHptO8XnToV0mgxnQI2COuuhDaN7R5ToibRtJlquzq8d7kimXMZ5AwHiSpxaPJf9L6GOpz/o27NbRgGtI3tZ74ygfWyKuz137dlwLcH7X/fKm5PmWO87XGQHc2dztagPLjmuJxQs5Pz9LigecmpD/Sx3neND1N1sKXPOVjDK0yNT1uqRK1rrtFyXsZpVTxD1C+EDF5019dpwYUb1DP7L+/qW+/M8TOO/MiJjfo+siYA4AXQiY/3BD/G95qbDrzWcC5rDR9U0fSv7AuY4aavNo8zU50uk6xSoX1xqeT0ma2mhA4kWOB/UNls+6Aks6Um4eSdt64z1lKtZlelxremtwreqSfr4RxmU3RLRtvNvZGLCzZrbODpncwPJzW9yzR6fnPIc+S+wZsPx3DTbqbKw8W0ZfWOpo8DxL69gC0s/Mv00w/TxdZiVPwPu1hH0hdF+qL+k0Q+wj1HfTj2ylooFzjVUsrPmaWMMcADIqqTYGzF3TSDvHfYpK7flMwBw+Sz0PKwTOf/gtR/qcpzjlctyRfidJmtofIHXK8iMTuBk2AQYdnahr6471BCIemL/XAI2uf76V5IThWvLnS6TXu8VTh+8PcP5xnvOX3ZjS9tJK157WQGcnELqhoeVnjye98i7pM0Hyr8fblPx3jQhfYvpg+oJZA9x5AvwzHefqLL2lI1Fta9+72oOQQb/DnvOtKpD/tuV1Ygs+04/sTxxC65i3OZ9zbpvnojp8l3gC5t8pGgD6jYD5qFUZDdNhikrt+UzAHHnodNwbkj9wvlPaFTg/kSNddlOMSgd/mhzwAdrsd6lvaYvQNLj42dOuhWjTlkrYEeYaDLQtYaX7PRwT/ya+TTDRpIsrzZa1NP9tI8L/Nf/WmXGQN6C8xZO2683/vzfnuXxB380F02quuNewf1Dg/rD1KXST3HGRlXX6kf0zZNI2b+BcBxItD3wNn8W/NExoV8S/nB4A9BUB81EnMxqkpRSV2vOZgDmKmJfRyeo+dFpuWwLnl3KkxyaKTybf+uUTSB6gca456sNDDbpWPULt17HB8x3/lDjfZkd9qaOGh80xq+Fl6A/xv6Cf0LL8d43i1r7ZApP/f1Tsv2jwXZfw0aV8iozE9vUPiy5n45vdmHe0+3NHOo2LsJzTj+y/ooFz3f9lVaDvfuL5njpeMPvquxcUBQD9RsB8lG/N1K8Uk57kMwFzlKFrz54X9+if9LqVu2WwA+dXc6TDOopNJtf65c9JGqCR/nXc06sju86lEn4zTpsjnu8psymnbYNFXVapMyDl6ACUoUmeclRkaZZByX/XKO6t5rnqecH+li04qMuwaABXl3Upsvb9B8e1vSyYTr71vPOcS0fNf5JfR/Dvibic04+Mh94/hyX/ZuhnAnzndc/565gldFNYKx9AxAiYj440yNqZGvXnMwFzVDHTdBS/5+hQ6kPZoAbOr+f4/WspLplc65efJmmAxnH18/RF65jIrvWB1Lt2dYdvVN+BEuezBSg12Dls/m3cgJSlrPWdD7Qo/y+Le58P7YsV2Wx5tuNcp6T4iOY5nt92rmA6PSmZH/riw7ZhvfbRYp9pQT8yDpNNX/RrjvzQtkxfLM0N8L3nJezsoyr32AWKAYB+I2AusiOjEdpJMelJPhMwR6jAyAnzkN7GwHmeB51VFJNMDx1pt5GkARpno+N+fhLZdS4U/+ZnEwN+1yfPdy0peK4FjvM8HdB+dNY+Kqtakv+2lySfTf/rSIBnMQ0C6hrpdwI+1xVpw5dm5Ed6xPsE892Pxb5J45KGlG/6kf3VCZR/k3yBch0sFPIljO+lYB1rivvWTN9FcQDQbwTMs9dBnkEx6Uk+EzBHSFNkdKOxL5IvcK7TYwchcJ5nXfc1FA8v1/rl/wscsADQG661p89Fdp1npDezHRd4vuddifMdEPfmkaE2qYzJZPGvLazLh0wd8PyfK/6lY4rOKHD1XbQtnhfoXHpMKnCe8znyQ58R9YWQLlWRnuH43tQ9c+hHIme9kjdQri+lTtYUo/AtQzRSQ33uW1KTmQwA+q7tAXOt9H1TnV5TRHqWzwTMUQcNcOr6f59ydED1QbHpgfMLwlTaqtYJmw8Bg+SWxL9xnbY7vpF2IWe3+NbEPV7ifPc859s9oGVqsfhnst0c8Pzf4znH9hLX5BrccKnEuVz9vWcF88M34EJHkb9x9BN0luMK+pHISV+u6YuVPIFyjVn8KaODguoyNuMapgb8rskZ3zWO4gGg39oeMF+eUVGfpYj0LJ8JmKNO45PjoLg3gkoHzvdKfGvb5rEvx+9jWRG/P2kPgIHiCkTMjOgaV4p/VF/IwMEzz/cUndrvm5GjG2SOHeBytSejrV0/wPnv2qivzECjxZ7fXnRNZt/o+VMFzrNKspfC0FkGunyJzmbcIIMzA41+ZG9MNf3NPIFyfQmkyxxN6tG1vZDevCxZ6/mevykiAGLQ9oD50YwGagNFpGf5TMAcvTDWPAy8lfyB8yY98G/I8bv2Ugy8HvOACAwM19IRHyO7Tt+o34cBv2eehF32w9fmHGtB+Xro+f0vBjT/9SWJa4P1PSWu6XfHue6UOJfvJUaRFxhHxL8R4dAAl2n6kfXSQHnevZY+mvtjQo+v0bc81LaA3+NbL51BKgCi0PaA+VPp3YgOys9glBkMBn3Y0aniryRf4Hy/NCNwPiXH7+G+chsr7tGSk0geoHG2OO7nq5Fdp2+jvdMBv+ekp887t8T5fOs8z2xB+Zor/jV4Vw1g/q+XsBuT3pdwSyZd8/y+sYHux3UDXqbpR9ajEyj/nvO5Y18fnzvWi/+FUSgXWnyfAWiINgfMJ2U0Vg8oHj3NZwLm6AcNnG9Njn9ydGB1A6cmBM5fZ/yOR2R74YcEpoYCzXTWcU/vi+w6X3rq7M2BvkNHKbr27TkZuL2516IydlqqB5ealP+ue+piiWvS5fJsLxw+SblR3F8D9Xt8+TG5BWWafmQ40839lSdQruvi62Cefi8Jqd8/3IO8fyTutdqHKDoAYtDmgPnmjEbrKMWjp/lMwBz9pktuPMvRodV10GMOnJ+S7LU3+3ntSyIuAyccaXaO2wNopAeOezq2Tfl869iuCvQdrqUv9GVwmZHBczzX/FtDy4sGuIsuxzhD3KPMXw1g/r9xnGd1yX6X7VxnSpzLtxb68YD3YxvQj6yuSKD8pakzYwoS/+XJ+xABfd/+FxcFACKuDNsSML+S0Xgtp3j0NJ8JmCMWugnNY2lu4HxJjmvf2qdr2xb5vf1EWL8cGBRDjmDFd4lv9JpvWY8Q69fqrMrPEjYg61oveliau9mn5sOlEp9zLQXybcDyf76E3RPAtSTDyhLn2u9JwzUB78c2oB9ZngbKT0m+QLnuc7A50t/h24g4xMafG4jBAGiCNgfM//VU1N+EqUC9zmcC5oiNdtgeSP7AeUx7HmSNlL/bh2vaJXFvqDze85A8mdsBaJxFUv8miqH4gish+qOuZTT+rHDOm45zXm5oeZkg5Zfg2iTudb0HKf8PSbgR4WL6T+lzfS75m2968sB1PtfeJL4NGduCfmQxRQLlOjijCWt0u5YmOhXg3OeEJRABNEBbA+aLMxqyaxSNnuczAXPEamly3M7RAY6p8745x/Uu6OH1HOn63l2R5rNrtMtLbgGgkbbX+LAf2iepL0C31HHe2xXOqdPpvzegLSxiTddvKLpEzVRHWnwZsPx3zb4rMyLc9UKrzAj/IU95dAV29Zo1MG5bnum9Jz9mBypvhyXccjv0I/tHl2Q6LfkC5Q8lvuXAfHaLexmnKvR+dQ1c3E7XBUBM2howP5zRoO2maPQ8nwmYI3b6YHBdmhEwV1mjg3oxylKDKhe7vvNwxPnrWrPzAkUfaKRL0pwllm5KPQFTHUH71nJODXxWWepjjbiXYxnT0PLSHSDcUuLztvS4M0D573op8G/Ja3OtqV5miYplnvQ7aPn7mea6dT1228sRX19vV4A86eT33sjvCfqRblqGdGZFnkC51gNLG1gnjnHUH3pUGSG/Rdx7PjDDH0BU2howf5rRsC2kaPQ8nwmYoynmmkBMevmO2ALmC8S/DqfrQTIUHXXTvSZ47Bspu9qFTRR5oJGeO+7pqRFe6yFPPV1lSShbIPaZVF9myvWC8UqDy0t3Htwq8XlbehwboPx3zdgo+1L5vtg3FJxU4lyu9cv1fDNTfzve1A36b8sc5zsg/nWny9K1wTubpp5vwD1BP/JXWp50OZE8gfIbAxBTcAW3q7wscb2I2SAAEJk2Bsxn52jgeLvZ+3wmYI6mmW06zSMRd/T2SX82btJzdk8xPxB5Xk7wpM9UijrQOGPEHuh5F3F7Enr20gnLuR5JuYBkmmtt2y0NLjPd/VAtO7MKfHaKIz3mDlD+u0Zdry9xLteeIU9KXptr09Wznt+x33O+meIPFBcN3Opz5eGuczZp6U/6kT/KxDnJfoHQWVZo3gC1pyHvfVcA/irdFgCxdw7bEjA/KQTM9fcdl9HpiJ+k/PQ2AubA6AgYrVdi3cDnQo4671igek8fEO7Iz5ttNWE9wo3inh4KoHlWSvM2pLzquOYyfSHbchcapAuxOfV0cW+uOKHBZeZmhbJi2/TzxgDlv2vN+uGSfQdXm/tHyetzLRsxLfV35yX/TIi/AvWbdPmif+TnWRhNe85scz8yb6B8xPzdnAFsTyelynDneCvFXsDpi8WPYt8raKIAQITaFjBfmaPB12PPgOf7n5bffKjP+UzAHKjP5Rz1nu5Mv77k+ZfLryNQPpr/3gSnAwYqAPTfHsc9/VvE16yBaNvmjxqIKbK5nm25lN8DXudOCb+JaAxsQde8690/Sn3usxQboR57/q+XsKNCXQHYsgMPXMFMHUU+ZPLilvlvDyTfiwNXfqQDfVrXzJcfwWL9v4vNd6eXhfqTfmRj+pFaZs5LdqBcA/q6lvmMAW9TpznqyLz3kwbEbZsGv5VfX2wBQDTaEjDXTo/urj0s+QLm/zON36CuZf7Z8ns/9DmfCZgD9Tqes+7TJQt0GvMm85A+NnUe7Rjry8ct5h59bznHXWnWUiautY43U2yARnKN1o09qLFa7CN5NagwO+OzuvzHw9TndFTgksDX6Fr+YnfDy4wtMPZNspdEsa0/vmbA8v+cI8+3lTyfrd+gv7vshrF5n+80uFdkFsTaAs+NvkMD7xul+drUjzyT8Ru/yugLkDYFezU/nljSQvcA8o2s11kDf4t9CaYpdFcAxGzQA+Y67e1VxU6ONog6rXLrAOX7N8dDQT/zmYA50JtgzLtAD4C2Q5d52tGwNPGtX86oF6CZ3khzl1jSEZUfHP1RDVjp6NWhrvprg+nvdgd8NUB3QMIv/TDk6EM24WWEzyT5OXD7JZWeOvJVg6edwJ/+3zXm+aA7DfRz6wYw/20BTf2+MpuHzhV3MLusJzn6J/oSrcySNOtNvpbtF10asL5EW/qRroC5lgVdfqatgV6tU/6QX18wjph6coupG9eY2MkNx9/+Ib++SAGA6Ax6wDxkA35mgPLdto77yT7nMwFzoDd0s60jFR8AbQ/yf0iYzeR6zbWW6nOKCtDYOs52T59q0G+YZPpl3wrWxS9kdJO+8TVd18oBrS/XmN9xqyvtNDCkwcHbOdNeg0UzBzD/Fzm+62HJ8+0V9xrYZfk2ptRlPbZVTAMd3X+nQD7oSxdddmaBDKY29CPPWMqRLm00QaD0xZe+DBopkMcj5tl+LskHoClWyOhb3O5jRcTnRRg65fGE6eh8NZ3yMX3OZ8oM0Fva6de1Nx9XeMB5Zh5Um7xZj2sU0XGKCNBI6xz39MqG1tM6Yu+iqat1Sb1hc3w1dbCuLbybIEQlm0x6ukZM66huXc/4XVf6a15oMP2w1LfRH/mfn7bZn0za6Aj9a+ZZIuQo1vnme26n8kK/V5cQOWfK0riWpPkg9yM7fUO95/e3KE+LmmTqqEumHHzpui/0/39i/m2rNHNQDQAAAFpOgwQ60lo3v9RRcq/Nw3in06uj3HSa7C3z4K6d4+kD8ttfOB7illAsgEY6LPZRpgAA+pF5HJTRF1FDZC0AAACAttENjGzB8g8kDdBY1y339GmSBQAAAAAANJmOQvlfw44NZFvjbHbk5UmSBmisr8KMEQAAAAAAMGAImKMXrjjyciFJAzTSfLFvhAgAAAAAANBoBMzRC58s+fiUZAEaa5/lnt5NsgAAAAAAgKYjYI66LXXk43aSBmise6n7WV+KjSNZAAAAAAB5zJDRAN/vJAUi9D45hht2rCfbGkXXKU8Hy98lxxBJAzTSpOQYSd3TR0gWAAAAAECHBn3GJ8eq5NiYHAeT46/keCKjwb3Ow+RrkgrAgFiQHOeT41JybMr423fya8B8L0kIREX3EziTHMeTY1bG3+6UX0eXTyQJAQAAAAAdS2R0WQt9YBwW9zISf5FUAAakzvuWqt8OOv52paUufCWMLgdisjw5vsvPAfDZnr9/lrqn95CEAAAAAICsB890MEmPzSQNgAFwz1K/vXf87Q3L364mCYGoPLDcp+ccf7ss9XfPSD4AAAAAQB62INF0kuUXE5Jjt0mvLzI6Ql9fNugSDteSY1dyTK5wft2AbEdyXDXn1POPmO+6kxyHZXSNeQD52V4IDlv+bp7l786TfEAj7ulrjr991PU3+rk5JB8AAAAAII87qQfPNyTJT3Q5hkPJ8VncS9h0Dp0m/qeMBteL2C6jS+VknV8D6CdkNLgOINsXy310K0c9+IT7DIiSrS3eZfm7Xam/2ULSAQAAAADySq9lzvrlP8yUX9c/zXPousfzcn7H6RLn/0cYbQ7kcV2yZ9AcsNxfU0g6IEoXLff0mNTfrEz1bfaRbAAAAACAvGzLEDAKa9Tc5PgoxYPZ3RuRLcn4jlMVzq/rMLN0DuC3UEZnZnTfO8vMv+lGgWdS/3Zfqi2tBKBes+TXmSO6nNmQaROPyI9NQUfMvwEAAAAAkNt2+TUQy8jl0dGl7+XntU+Pyo/1T/XBXINuGvAeFndQW6eOL3J8xw4pHyzvHC+SYyzZBXhtEvu6x+kXXPtJKqARdAR51jJmOjtsIUkFAAAAACjqSuoB8x1J8p/uZRx0lPkCz9/qC4b7nof2j/LrS4j58nOgXUfB6VI4G5NjqowG5JUGw1cnx1n5MWIufRwhu4BMurzSSRldbqV7w16tA/XlFeuVA82iM0H0RfZzcz/rocuh6ZItq0geAAAAAEBZH+Tn4OslkuS/EeG25RuynBf/SPDORqBD5n93/u2pjC4NkUVHt/9tObcGCSaSbQAAAAAAAABQngZp08HX30iWnzYUO1/ws2fFHTS/Zv5mf9d/u5sc4wucf1JyvLScezfZBgAAAAAAAADl2dYvn9XyNBkjPy99sqDEOa6JO2h+XH5sVvZQyi0Docu5pDcxvENxBgAAAAAAAIDy0uuXvydJZF1XenwteQ4Ngj8X/2Zkunby5ArXeTJ1vmGyDgAAAAAAAADK0wB5d9D1Mkny3waanfR4WOE8usHgJ3EHzFdWvM6ZlnOOJ/sAAAAAAAAAoDhdeiUdcN1Gsvw06v5uxXNtEXuwXJd8mRvgWp+mzruc7AMAAAAAAACA4nRzz3Qgdw7JIje70uPfAOe7Kvag+cMA505vMLqK7AMAAAAAAACA4nT5le5g6weS5D+3utJEN9Ycqng+Xaf8o9iD5nsqnntb6nzLyD4AwP+1d8egVV1hAIB/pIirQwmhiFAcQnATkdJJKBI6SZYMpVMhSJEOXTqIFIcuIsGpIOIgItkkQzaRUoJIllAcpItIKA4iFOkgUjr0nNz35NyXe1/evS/Ty/fBT0jOvf8L/9n+nPwHAAAA6C5fOlk2W9eVZM/mSF0uHULOttEs+VLRM1PkXRnJd9z2AQAAAAB003Rh5HfKsmdjpC53DyHn+Wi//HM7+p9iLxvxf9s6AAAAAIDumuaXLyjLnvux/4LOz6bIN5/idbQ3zHOs9cx9PfyHAAAAAADAVB5EvWH7Vkk++j72N7Qf9cz1aYrnRZ62C0BzrPTI/1vx/rKtAwAAAADobjfML29zNpob2j92zPN5ilfF+/eiGr2y05L/fXS7tHOxePevmP5yUgAAAACAI+dU7G/WripLzfNobmrfiMka07me76I+X3xusHZm8H1T/vzzLybIn3+HrTB/HgAAAABgKuVFkcNYVJaaphnvw3iR4kpUje+h4ykupvg5xZ8N71weyb80Jn8+aT7uDxi5WV6O1HlmuwAAAAAA+jG/fDK/x/iLOieNX1ryXzngvdwIz437k4Pnc1M+zzn/o3jmn6hGvwAAAAAA0EM5VzvHQyVplEeojM567xq3D/iMH6bI/V+KS7YJAAAAAKCfpvnlK8rSaj7a55mPiw9RNcMn8c3g+S7588nyr20PAAAAAEB/uTlbNl7/TXFCWcbK9bk5qNUkzexHKRY6fkZ+fmvC/I+jPj8dAAAAAIAe1qPefN1QkonlES0/pdiM6oR3HomST4a/iapJntemnSf+ZYpfU+xEdfnn8BLQPM98LcU52wAAAAAAcDjeRb1hbqwHAAAAAABHzoWoN8t3lQQAAAAAgKPoVtQb5leVBAAAAACAWTOf4klUM7Xz17mGZ/KJ8mGz/GWKY8oGAAAAAMCsyRdRlqfH74ysL42sf6VkAAAAAADMonyyvGyIr4+sPy3WbioXAAAAAACzKo9YKRvmS8Xat8XPHyoVAAAAAACzbDnqDfPTKT5JsZrifVQn0K8pEwAAAAAAR8H5qEaxvI2qQZ4b5dspbqQ4pTwAAAAAAPv9DzyLV/5EsoyGAAAEJnRFWHRNYXRoTUwAPG1hdGggeG1sbnM9Imh0dHA6Ly93d3cudzMub3JnLzE5OTgvTWF0aC9NYXRoTUwiPjxtc3R5bGUgbWF0aHNpemU9IjE2cHgiPjxtaT5XPC9taT48bWk+ZTwvbWk+PG1vPiYjeEEwOzwvbW8+PG1pPnQ8L21pPjxtaT5oPC9taT48bWk+ZTwvbWk+PG1pPm48L21pPjxtbz4mI3hBMDs8L21vPjxtaT5wPC9taT48bWk+cjwvbWk+PG1pPm88L21pPjxtaT52PC9taT48bWk+ZTwvbWk+PG1pPmQ8L21pPjxtbz4mI3hBMDs8L21vPjxtaT50PC9taT48bWk+aDwvbWk+PG1pPmE8L21pPjxtaT50PC9taT48bW8+JiN4QTA7PC9tbz48bWk+dDwvbWk+PG1pPmg8L21pPjxtaT5lPC9taT48bW8+JiN4QTA7PC9tbz48bWk+YTwvbWk+PG1pPmw8L21pPjxtaT5nPC9taT48bWk+bzwvbWk+PG1pPnI8L21pPjxtaT5pPC9taT48bWk+dDwvbWk+PG1pPmg8L21pPjxtaT5tPC9taT48bW8+JiN4QTA7PC9tbz48bWk+YzwvbWk+PG1pPm88L21pPjxtaT5uPC9taT48bWk+djwvbWk+PG1pPmU8L21pPjxtaT5yPC9taT48bWk+ZzwvbWk+PG1pPmU8L21pPjxtaT5zPC9taT48bXNwYWNlIGxpbmVicmVhaz0ibmV3bGluZSIvPjxtbz58PC9tbz48bW8+fDwvbW8+PG1vPiYjeEEwOzwvbW8+PG1zdWI+PG1pPlA8L21pPjxtaT5qPC9taT48L21zdWI+PG1vPnw8L21vPjxtc3ViPjxtbz58PC9tbz48bW8+JiN4MjIxRTs8L21vPjwvbXN1Yj48bW8+JiN4QTA7PC9tbz48bW8+JiN4MjI2NDs8L21vPjxtaT5DPC9taT48bW8+JiN4QTA7PC9tbz48bXN1cD48bWk+ajwvbWk+PG1yb3c+PG1vPi08L21vPjxtZnJhYz48bW4+MTwvbW4+PG1yb3c+PG1pPmQ8L21pPjxtbz4mI3hBMDs8L21vPjwvbXJvdz48L21mcmFjPjwvbXJvdz48L21zdXA+PG1vPiYjeEEwOzwvbW8+PG1vPiYjeEEwOzwvbW8+PG1vPiYjeEEwOzwvbW8+PG1vPiYjeEEwOzwvbW8+PG1pPmY8L21pPjxtaT5vPC9taT48bWk+cjwvbWk+PG1vPiYjeEEwOzwvbW8+PG1pPnM8L21pPjxtaT5vPC9taT48bWk+bTwvbWk+PG1pPmU8L21pPjxtbz4mI3hBMDs8L21vPjxtaT5DPC9taT48bW8+Jmd0OzwvbW8+PG1uPjA8L21uPjwvbXN0eWxlPjwvbWF0aD4XDZTLAAAAAElFTkSuQmCC\&quot;,\&quot;slideId\&quot;:315,\&quot;accessibleText\&quot;:\&quot;W e space t h e n space p r o v e d space t h a t space t h e space a l g o r i t h m space c o n v e r g e s\\nvertical line vertical line space P subscript j vertical line vertical line subscript infinity space less or equal than C space j to the power of negative fraction numerator 1 over denominator d space end fraction end exponent space space space space f o r space s o m e space C greater than 0\&quot;,\&quot;imageHeight\&quot;:66.95066666666668},{\&quot;mathml\&quot;:\&quot;&lt;math style=\\\&quot;font-family:stix;font-size:16px;\\\&quot; xmlns=\\\&quot;http://www.w3.org/1998/Math/MathML\\\&quot;&gt;&lt;mi&gt;W&lt;/mi&gt;&lt;mi&gt;e&lt;/mi&gt;&lt;mo&gt;&amp;#xA0;&lt;/mo&gt;&lt;mi&gt;t&lt;/mi&gt;&lt;mi&gt;h&lt;/mi&gt;&lt;mi&gt;e&lt;/mi&gt;&lt;mi&gt;n&lt;/mi&gt;&lt;mo&gt;&amp;#xA0;&lt;/mo&gt;&lt;mi&gt;p&lt;/mi&gt;&lt;mi&gt;r&lt;/mi&gt;&lt;mi&gt;o&lt;/mi&gt;&lt;mi&gt;v&lt;/mi&gt;&lt;mi&gt;e&lt;/mi&gt;&lt;mi&gt;d&lt;/mi&gt;&lt;mo&gt;&amp;#xA0;&lt;/mo&gt;&lt;mi&gt;t&lt;/mi&gt;&lt;mi&gt;h&lt;/mi&gt;&lt;mi&gt;a&lt;/mi&gt;&lt;mi&gt;t&lt;/mi&gt;&lt;mo&gt;&amp;#xA0;&lt;/mo&gt;&lt;mi&gt;t&lt;/mi&gt;&lt;mi&gt;h&lt;/mi&gt;&lt;mi&gt;e&lt;/mi&gt;&lt;mo&gt;&amp;#xA0;&lt;/mo&gt;&lt;mi&gt;a&lt;/mi&gt;&lt;mi&gt;l&lt;/mi&gt;&lt;mi&gt;g&lt;/mi&gt;&lt;mi&gt;o&lt;/mi&gt;&lt;mi&gt;r&lt;/mi&gt;&lt;mi&gt;i&lt;/mi&gt;&lt;mi&gt;t&lt;/mi&gt;&lt;mi&gt;h&lt;/mi&gt;&lt;mi&gt;m&lt;/mi&gt;&lt;mo&gt;&amp;#xA0;&lt;/mo&gt;&lt;mi&gt;c&lt;/mi&gt;&lt;mi&gt;o&lt;/mi&gt;&lt;mi&gt;n&lt;/mi&gt;&lt;mi&gt;v&lt;/mi&gt;&lt;mi&gt;e&lt;/mi&gt;&lt;mi&gt;r&lt;/mi&gt;&lt;mi&gt;g&lt;/mi&gt;&lt;mi&gt;e&lt;/mi&gt;&lt;mi&gt;s&lt;/mi&gt;&lt;mspace linebreak=\\\&quot;newline\\\&quot;/&gt;&lt;mo&gt;|&lt;/mo&gt;&lt;mo&gt;|&lt;/mo&gt;&lt;mo&gt;&amp;#xA0;&lt;/mo&gt;&lt;msub&gt;&lt;mi&gt;P&lt;/mi&gt;&lt;mrow&gt;&lt;mi&gt;&amp;#x3D5;&lt;/mi&gt;&lt;mo&gt;,&lt;/mo&gt;&lt;mo&gt;&amp;#xA0;&lt;/mo&gt;&lt;msub&gt;&lt;mi&gt;X&lt;/mi&gt;&lt;mi&gt;j&lt;/mi&gt;&lt;/msub&gt;&lt;/mrow&gt;&lt;/msub&gt;&lt;mo&gt;|&lt;/mo&gt;&lt;msub&gt;&lt;mo&gt;|&lt;/mo&gt;&lt;mo&gt;&amp;#x221E;&lt;/mo&gt;&lt;/msub&gt;&lt;mo&gt;&amp;#xA0;&lt;/mo&gt;&lt;mo&gt;&amp;#x2264;&lt;/mo&gt;&lt;mi&gt;C&lt;/mi&gt;&lt;mo&gt;&amp;#xA0;&lt;/mo&gt;&lt;msup&gt;&lt;mi&gt;j&lt;/mi&gt;&lt;mrow&gt;&lt;mo&gt;-&lt;/mo&gt;&lt;mfrac&gt;&lt;mn&gt;1&lt;/mn&gt;&lt;mrow&gt;&lt;mi&gt;d&lt;/mi&gt;&lt;mo&gt;&amp;#xA0;&lt;/mo&gt;&lt;/mrow&gt;&lt;/mfrac&gt;&lt;/mrow&gt;&lt;/msup&gt;&lt;mo&gt;&amp;#xA0;&lt;/mo&gt;&lt;mo&gt;&amp;#xA0;&lt;/mo&gt;&lt;mo&gt;&amp;#xA0;&lt;/mo&gt;&lt;mo&gt;&amp;#xA0;&lt;/mo&gt;&lt;mi&gt;f&lt;/mi&gt;&lt;mi&gt;o&lt;/mi&gt;&lt;mi&gt;r&lt;/mi&gt;&lt;mo&gt;&amp;#xA0;&lt;/mo&gt;&lt;mi&gt;s&lt;/mi&gt;&lt;mi&gt;o&lt;/mi&gt;&lt;mi&gt;m&lt;/mi&gt;&lt;mi&gt;e&lt;/mi&gt;&lt;mo&gt;&amp;#xA0;&lt;/mo&gt;&lt;mi&gt;C&lt;/mi&gt;&lt;mo&gt;&amp;gt;&lt;/mo&gt;&lt;mn&gt;0&lt;/mn&gt;&lt;/math&gt;\&quot;,\&quot;base64Image\&quot;:\&quot;iVBORw0KGgoAAAANSUhEUgAABcwAAAFqCAYAAAAnRxn3AAAACXBIWXMAAA7EAAAOxAGVKw4bAAAABGJhU0UAAACpby6J0gAAaSRJREFUeNrs3Q+kVcvbwPHHkSRHJEmSSJIkkSRJIkmSRJIkiSRJEsmVJJErSRJJciWRJEkiSZJEklxJJEmSSJIcOfze/dwz+223zsysf7P2nrXX98Pyvr/b2WuvPTNr/jxr1owIUA/zW8c8kgEAKjGjdawiGWhvQJkCAOo+AACAuAyYztWm1nG2ddxtHT9bx/9axwOSBwBKmdQ6VreOLa3jfOu43Tp+mDr2l6mDaW9ob0CZQneNax1rWsf+1nGtdXxoHfdIFlD3AQAANMvE1rG2dWxtHRdax43W8aZ1DJvOle04TLIBQGYaFL/cOm61jvetY8hTv/7PDHBpb2hvQJlCddoPLTe3jjOm7Hx0lJlTJBeo+wAAiMv6lEF1nmOH5fwXAp5/fYbfszLw9aO8FTISvBnKkRdLSDYAyOxY6/giv2eQpx1/0d7Q3oAyhcoM5xyDrCXJGu2gjDxM0XpG3zqYSt0HAEDvLZSRJ8ZfpXig+ZM5xwrL+bebhr/zda28xwdz/oUZfs9c+T3LLs/3aaBhJcWhcgOmM3XPkxc/SSYAKFXPLm8dbxs+qKW9AWUKvaKTfDbIyNs/Z8xYxlVmNLg+hiRrrGOOse9k6j4AAOIxu3VckWwBZm0UdYZanifg2thulGzBeV1f9WjrmF6ycdfv+yz+QPkeOqo96Xi5Xku9SvIAQGkHPe1309Yvp70BZQq9NNg6XjrKzEOSp7F0nOt6G+EidR8AAPF5KOkB7VUlzr8hw/m3Bvw9S8U9c3062d0zTx35spOkAYDSdjjq2Ju0N7Q3oEyh6646ysxRkqaxtot/8liME7qo+wAAjZa2Dvi/Ab7jm+f8QxX8pu+WTsh8srqnXGvizSBpAKC08446dh/tDe0NKFPoOtcM8xUkTWOdTRlzL6PuAwAgLvq61S9P430jwHfc8Jz/awW/KRkwP0I299QCR96/JWkAIIj7jnp2Ee0N7Q0oU+iqSeKeJDRA8jTWXvEHzGN7E5q6DwCAlgeexjvE69wXxL/5TUgTEud/1zrGkcU9tceR9+dJGgAoTV/jtj34buKmXLQ3oEyh1zY5yswtkqbR5nrGw0+p+wAAiNM/ngb8SYDz7xT/E/UJAX9Lch3X7WRvz7neMFhP0gBAaasddew12hvaG1Cm0HUXHWXmAEnTeH9bysXn1jGTug8AgDj5XhH7HuD868UfMF8Z8Lc86zjvK7K2NA3EzCvxeX319KfY3ywYT/ICQGmnHG3rbtob2psI8oUyhaZ546iTF5I0aNkgIw+09Y2DE61jMnUfAADxSgtol11vb0nK+dcF+h3LEufdSNaWss2k46mAedI+HpG8ABCEa3O5ubQ3tDcR5AtlCk0yTaqbgARQ9wEA0GVLxR/Qnlby/GNTzr8l0O943HHOl2RrKbPk9+apa0uc57Ajz4+SxABQ2hRHHfuF9ob2JpJ8oUyhSbY4ysxVkgbUfQAA1E9aQHt1gO/45Tn/sQDnX1HBNTeVvhr41qSj5tuYEudybSi7jGQGgNI2O+rYf2hvaG8iyRfKFJrkiqPM7CRpQN0HAEA9DYk7oF12aZNV4g/IXwpw/U8l7EalTTUhkZYPSpxLO2rDlvzWNfEGSGoAKO2qo13dTHtDexNBvlCm0DSfHHXyHJIG1H0AANTTa3EHtPeWPPdT8QfMr5c8/zrh6XcIE+XPZW30OBwwX0LlNwBgxGdHPTuJ9ob2JoJ8oUyhSWY7ysxHkgbUfQAA1NdNcQe0L5Q470rxB8v1eFjy2v8NeK6mmt46XlnyZkmJc55y5PcukhsASlvgqGNf0N7Q3kSSL5QpNMkOqfcSWaDepu4DAMDiH3EHtK+VOO8TSQ+Yfytx/uT6rQvJytz0oYZtluKPkud94cjv2SQ5AJR2wFHH/k17Q3sTSb5QptAk16S+S2SBepu6DwAAh0MSfgZ4ltnlegwXPL+uo9a5lMwtsjGXQXHPItDjaolzT3Kc8x3JDgBB3HXUs6tob2hvIsgXyhSa5ruj3EwlaUDdBwBAV+yWcpOyrTZ5Gt7vBc/ZObv8X/EHzccVOP/OxDnmdTET5reOfaZTor9Nn+brjuS6IYo+mdcZfjMi7mjtEffGRO1jZwXl6WKOc6xpHZdbx/tE2uqsyoE+zWudvbGhdZxoHTfMvZfl3phpPvPMXJde35vWcczkdx3ogHK1KTt63frWiz4E09kzvnUTdc+Ck63jnqkYh8yhaXendfwlI6+shqZlcKmMvKKq5fSVufa033jK/KYhc32zAl/X2NaxvnWck5GA6lfzXcMdZVavd7P521DfqWtenjX1yvWS99ujjjK8s8/ucZ9xpgz9Y773Z8d1aF6u7fjbMebfknXsL4lrUy7am2x0DdotreOKKYPtvP9u8n6P5X7dZMqmltuH5m/3R5QvlKnm9WF6rdv3USfXElmvK/7Nczvy92VH/g6ZPtFd8/uW9jhvetE3ia3vNmDux42m33rD/G/qvnymm7J0REbe6nhv/nfW9LvXcZ98MH3XyQWuY4kpFw9MvfHLlBE93yTpD2NM2p425b49zmrXq49MWV7QsLoktvE647B6j+Hr0o73Kq82m+9731H//DB58dGU05NmnLxcRpbHa8eBglot/hngeRu4ztnlL80P8DXuiwtU4O+lu7OgtPE7ZDIly8z5IdMpisFYEzh8Kvadz/McWda0v+T47IaMnbW0NL5b87zW/FhhGqFLZpA2ZDnvgwzXeS4lT19IfEHz4yYoeLt1fMlQJg9azrFZ/JsVJ4OIx0pW1otax1aTX88d1+xrILaYRi/5Ga3spwRI00UmTX/luJe1k3m4QIdyirmXtePw2JIWRYO2g2J/vfhEn9fnc1rH+Yx5t6djQGr79xjetKK9ydfxvJwx79+YsqIWOv5mfUT5Qpnq3z5MbLp5H7nsdZzrXEVBrN1mfJWn7L8s+Nvq0jeJpe821nzvetN/vWL64r8sfaUx1H3e/Fti+vvnTaD7p6OPn5aOu025cl3Xxxx98cUm4On7na+kPhOWXPftxZz37c1A45mY6pJYx+uMw+o/hq9TO96rPqXGj9+VaPOC7x8zJeUL8z557Zxdrgk2O+X8a3Oef18ioD+rwkIywQTbko30VXPd7Up4runQJB82zI2g4dtTspOVdy3GD2J/8DIhpQzezXEdu2uW1+PMed7m6PT6fuNS08HLcp7jkXXEzpqO+yWT52npMafjs9NNx6RI2b2Rs5OknZtHjs5RntdVT6d89lTJYOudxPnemwHWwo4O0zRTnmxlRp8Qz0z5Hi1v+oDje8a0LvIU3Pem05I+rM+nOQan2iHfJr9f459k7uF2J3iKuF/H3kt7U4v2RvP+mmPQtcX8e7ujP9/URfrvn0x52FkgaNDtfKFM9VcfJka9uI9cbpQINOax2VE+H5jvGuzow6wU+15S16T6twq61TeJqe92M+N3to/b1H1Wh0zeZx0r3UsJ9NzLeJ6zGdLnZI7febSGgfKFpg/a+Ts+mLK+NlEONLZzxRJAnF/zuiTW8TrjsOz9lNjH8HVpx3vZpzxo+c2PTLlu3/N6T+8X91tXwevggZRKIc+aqCtk9KuIYwIOvsYnEqbKmU6bLZmgT3YWeBqayp9uBFTFTuiuhyOPPZ9ZLPYnmr7jUc3yepwZUN0y583SCLuWEtki+WaavI28g6YPvL6IezZYZ93ytaOzpJXpvETFeSSlcfwr4zVNMh2TqyZfb4h/VoMr76+UbKh915ecraANWtorr5PFvkTWZ/E/eJxpOlLakOtD0MOOxr5MHbLFc75bfVaf77R0enVG0jLPZ/4yf7dP3DMSYg540d78DoD8sJTDRSmf223+9rSjXrkXUb5QpvqvDxObmO6jAbHPfE0LNOYduNoeDmjfaV1K3/NfCRfAja1vElPfTQMb20wbfSFDuu+j7rPab/Llsvxe7sJ3vgOesUWe2YkfPdc0UfJP1nldo/p0oimzyfTYkXLf2uI7HwLVe72qS2IdrzMOy95PiXUMX5d2vNd9ys2Wcz0V92QGvedtDxU2VVFZfvMkfp4ZEp0XvLXjv/+UfEsupAUN2jNBqni6MsHcZLYZquNSOs3Jz3yTeLl2Qp9TMhBkO6drSYy1HWXjg6ngB01a2p50dzaadc7rsSZNfK9muQaJnZ3O1eZaxprOpWtJkti5GqX2k9t1JhD+03SmfZ0l34bDP0p05KaKO7Bvq5T/ydi45d0nYq1lgPI+R7B0lqMD90byvUI6Wf5cGqtsIzkrJd/6oT6faDqdtvVB014ZHTCdl0cFBnu0N71vbyY48v6cZH9d+IWpL97lCBr0Il8oU/3fh+mVGO+jpY48fhroN09xDJY/ZhwDbevSQDuWvklMfbenns/Ppe7LZFyBdJzbURZ1os0hcx/ptZ0R9zICrr5uZ3pf6wga6fc8qPHYqz1m+mhpPyZm+Owqx28/0kd1SczjdcZh9RnD16Ud73VeDTryaW2GeyFZZ6yqosK8I+nrpqZZIfaZoeq5lF8Pc1D+XIPsdAXpMFPsa/RkqXgGatRgTqgo6HLdcd7llr9d39GgXXQ0YpMr7IjEkNeu2dC210h2dHzPzhxpNVSDDttNx7WvMJ25X2Zwm3UwcE3CPnVvu+o459TE351MlKdz4l+PLKvTjs/nXTbLtU5l3nXqtjrO86xg+h4NfL/HVJ/PdARo8rwy5pvtcCnyIFeT2xtXOTwY6P74nwlQxJIvlKnm9GG6Kdb76C/Huf4O8JsnOgbZGryYl/Ec07ow0I6tbxJL383VF/1E3ZfLuRzpOKMjcPLAksdjcgS+JsrvYPlnRwBmUKp9KFqlA1JuiYnzEn52fax1SazjdcZh8bcDdWnHY8gr134wWSZE7E58ZmIVleZVKR/QftzxmW2Jf7vhOf+1AjfxT0sBL0vXZ7JtCpL1NZQ5Un72aLdslGoWyP/h6DQkZwSvkt+vx/gCmCsc1/m5T/L6V8ZBW3vjXH1a51u2wbXpSex+OtJztvnNr3J2ljYEqG+y1pOvHR0lvf6VHf/9ghRfJkYr/fuWz+rMgiIbjmzwdPDzzMAfcNzzRTecUWfF/opnnetz12vLeR/6XpAwb4LR3nSvvZnvyPtDBc7lmmHyJbJ8oUw1pw/TLTHfR671m9cE+N2uyQR51sAfkGpmgcbcN4ml7+ZaPu0SdV8uVzKmo44T3qXELsY6znU/8XcaWG/Pktdgl2vZjV1Sz+UwL5aI97S51g4e6sO6JNbxOuOw+NuB2NvxmPLqtuN3ZjFGfq+YUtlkUd+i9lczfL6zYXxnuUl9rzbcyXD+yYkKIfRGhkvFvk6aNpJZX9/ZJ+V2BO91Q1l2M69Fkm2zxYUmrbUyX59SObzOeM465rVrvcD3ib9bYBr47ybw5jIhYycwNnM8eaz5n2f3+rbpnvrmfYlrtXXmzicaHC3Xw6ZOTHYGk09utTM+LkPdZ3tDR+vDoq/0+jZ63pnzXK5ZSYtKpHOyY3Ktpvd4u0x8L9EJkQwdtmGp6Ek67U2p9ma+2F8tvFjwfNtL9NG6lS+Uqeb0Ybol5vtowBFIKbp5aKfNUv6tNF9w5nnJ64u9b9LrvtuguNcv3kDdl8vTDOmo91t7yTrf2x3LHec67YhbPPH0r/Q7Pwdul7vheoCx4nwpth58HeuS2MfrjMPibQdib8djyyvXnhVZl9xrt4+vqqo8t3oqliw3cOfsctsTk8Oe82eZ1XEyUYFOCtwZt63hPmQqyaxsnYN9Eqc3ku21lDwOSfoSGJPl91pp61LO51uL+mQf5PWeDJ229vpkWnmnrcW0RsLPqO6GHY7r/mB+9+KCg1hX2Sn6mqRrYLyhozF9L/5ZN/o3+grkOfO5tKf/na+DJo+tJdLclz7XApXjMoO3CVJ8GZ2Y7nF91c72xP6NFJvh4lr38Enk93gT25sZjoH0sxKBNNerslsiyhfKVHP6MN0Q+320UqqbqPA20HUOSPglI+rQN+ll303EPcO17GawTav7BsT+4GE4EcxpLw9ytmCftTP43n61/2lKXm3y/M7tkbadtgmMnyX/kidjxL0/3V99VpfEPl5nHBZvOxBzOx5jXrkeMq/N+Pl2nXyjqgp0vadiSVu0fUUiyGUrQJs950+bNj9V/lw76nDA393ZASiz+c8uR7pNkPhMlWp29Ha9ljqn42Z/nKOiOClhlx+ILa9dr+h0vgJ0T7I/DXdt2HNB4uZbb7zMmySucxZd/2yZ43wTE78j1AMKfZrq2jTpeoDzh9jx29fxOxeoozucoyMf0z3uuhb9PQsKpourzjgW8f3dxPZmoiOooQ/7ZwYe6BYNlFSVL5Sp5vRhqlaH+8gVfC87Tlkt7lf2875mP90TuO3nvkmv+m5trjfCHlH35bLEcZ6HlhhDlvJ3NaU8LDTjhLcZ+p6XPL9zpsTHtd/C+oLns7UlF/uwLol9vM44LM52IOZ2PNa8+uG4nqz1ysyqY18LPBVLWmZ0zi53bRC6VvyL1Pum2neupaSz0QcD/m7X7tYvcxZi29OZ3RKnLRVUrGPE/uTuvaUDlTUI+sxTXibVPK9dTzp/dFSih3NWEpcl/Kuf3eB6/UbXxhtfQUep6LpWR8S9O/qGjmsO9faLa7D1TcrPAA05A9+1HuS9Ete3VIotXRLLPT6QaBdDBVJcM8uWR3x/N7G9uRmgA2pje53034jyhTLVnD5MN9ThPnIFe5aVvEbXshtF1qleH7gvVJe+Sa/6bm2umYVHqPty2ZXSl5plxhE6G3xchvPZAkTtZQ0GTT/rs2QLeL+VsA93quSa9X+r5Hn1Tcrt5pjfh3VJHcbrjMPibAdibsdjzas74p7sOC3jOTRuvaeqinSs+AParvW7licCXK7A95yU87vWqJopf07PPxDwN/uWiVmZ8RyDYn+VqLJXAQK4KuEDq66naO0NWdbkrHR9a/+97oO8dnVcrph/X2x+/8uMHUBXMK3sq59VW+TJl4MlBwBF35jJMzA+bcpFuwO+PlC6+N7I2R/g/OMk7AOF7xL2NbFjkj8YHNM97ppd9UqKb8Ljei35Z4lz0t6Eb2/2BuiAuvJ/yHLesxHlC2WqOX2YqtXhPhpTYZ38XMK9Yn9cwu3nUre+Sbf7bm2zPb9jCXVfkN+82NxnGpz/nDHAOsNxrhMdAS7b+sWuQNH/AgbEqjRR7Etb6W+d1aNrqktdUpfxOuOw+NqBWNvxmPNqj+e6LuW4rjFVVl5DBRLvccYKLi0gv9rxuc7XnT7lqIzSzPE06A9zZIjtBrwf8Dqr8KmCivqEpxM32TTUedbt3eApKxf7IK996aXfpbMWfuToyLhe03wceeBjv7jfaplc4ryTPOXnYYHzuQYA6zo6FbcDpYnm5TfHtb8JFBxdImFncbl2tS6ah+115J7U8B5f5knbFSXybKGE3zyQ9iZsezPH049aUTIdXQ8X10eUL5Sp5vRhqlSX+2hdhXWya23gpQXO5Vof+HID+ibd7LtlGfT/oO7LzTYjvL332ZGcAZ7NnvuqfT/vzXgu395vmyKrUy+VDECFVqe6pC7jdcZh8bUDMbbjsefVBE+6FU274J57LtDWmUzOLk9LIF9AfqPl7+cm/mZvwN/6oGRQY7qj8F6VuIPlrpn+T0ue95mjEzfRDB6GTcAnq7MSbv27GPPall6/zPnaG9dsy3G+7Y7fdzTywIfr1Zuyrwiu8eR5kcZlk6N8zzD1mh6h1iu87rn2bYG+w7dnRZGdpV1rwq4pGYRYXrN7fKy4X9G9UzLPXGse7o74/m5ae+NahudegLQ84PjNYyPKF8pUc/owVarLfXTKcZ0hNk91DWbzXudcT9nJ2z7XsW/Szb5bJ9dyQlep+3KZ7knH+ebaTuQ4n20pDA2+TzJxjDwPu656fmdMG2cvlPxv91etTnVJXcbrjMPiawdibMfr0Kc84bk+faA22OtK9YbnAnekdGqzLJ/wr+f8u1OuR9cDC/Xa+WrPdWR5XUyfUH+V0U8r90j8XEGXv0ucc4LjnE86Kqm86/a+lDDr38WY167Zz/p0s/3qV97NTlwdtyURl0XXunBld/ZWvpkfRfLONjvjcceAOdSDCd+MiJBrIh6RcLvHiwkQhNrhvt05vVPDe/wvz7XML5lnrnt8Du1NFO2Nr85ZXFEQ8VFE+UKZak4fpkp1uo+eVVTXi7hnWOV1xnGetw3pm3Sr75a1b7uVui9IfbDFfM+LnLGB92Kf9a6B9M85r++ThFt2pkr3Ja43kOtUl9RpvM44LK52IMZ2vC59Sn1Y+0XKL81SGd9uz+cTf9s5uzzrRpw3c5x/vqQH7It6KsXWzVpiOta21y9j3A3bxvVUd3WJc27w5KmWjec5z+dbTuN5H+T1Js/1vC/QaVO2tct+RF4WXevC6ZPesSXPfcGT74sKnO+To5M9JGGXinpYsLyGqgeK7hPhqgNO5zxPe1aDPpWfXbN7fKK4N7C9G2AAbts5/H3k93hT2psxjoF4mWBcJ9csu2MR5Qtlqjl9mKrU6T4adJzra8XjlDymivvN3ryTEuraN+lW3y1L31aPadR9uVxxnEsDXfpQIs8M6VmefqrrTXeX2TniGb20wHOdu3p0TXWqS+o0XmccFlc7EGM7Xqc+pW/yROg9LXPb67mw5GtknbM0sj59/sdz/iuJv+1cquFNwN/oe7L5y1LxaadYg/VPxP6K/WKpl++O311mcXxXcPKDqXDzvvK1yZNHx/ogr6967oEia2kulvCvfnaDawOLawHO7Vrr60uBc813nKv9BH5nFzq2Wl5Dri38VcLO4luVsV730aDwa8n3tD+me/yY51qWl8yvFRJuPVDam/DtzW7Jt9xcXq7NeVZFlC+Uqeb0YapSp/toQ8X9LtdyL3kmE7gmQeVd8q6ufZNu9d2SXK+Tv6TuCxLo+mYCSEdynmuH2Jdl0DXS7wY4V4wbZ5/3XOeUHlxP3eqSOo3XGYfF1Q7E1o7XsU/pm2idZ++K4HwNXWdjsjzRcGWt4Hyvx9zyZOjmgL/RN/O0XWFNNzfQbRn9Wt1H0xmaLfXj2uzofsnzvvGk6ckC57soYXaXjzWvbTuVt58eFtksynVf7Yi8PD6qqLM5xZPv5wqc74C4N40JtTmNOivZH1hW0XloD5KKGAzQoB+S36+Eja3ZPa7X63p9LMQDX9fvXB/x/d2k9uad4/OfAtQPA+a+tHVuByLKF8pUc/owVanTfXS24n6Xa73qtSWDJ9q+TmxI36Rbfbck135gp6n7gtwD7aU78s4KdQU/izwY8K1fPjGS+lTLt+utx5c9uqa61SV1Gq83fRwWWzsQWztexz6lBvDfe675s/TmwZ93XZvO1ww7Z5fnWfdni2Rbt+pxRZW6r/For9n2ztGwaMdhudTbfsfvPlzinNNTykyRp8WuDtyXPshr39N1rbyLvK7pCjxPi7gsjhf7Zhi/pPyrUTsl7HIs9yXf3gtF66Zv0p0ZK4c933O8xHlt+Zl1yZAZ8nuttyU1vMe3ea7jcIB75adjkDee9qbn7c2qwAGHrP2mexHlC2WqOX2YqtTtPnLtyRTy1WRbcOmfjO3pZ0d7nHczwjr3TbrRd0ua7PnOVdR9uezxXN/2Audz1aeXC5zLNXv5eUR16gpP+vXi7cS61SV1HK83eRwWUzsQWzte5z6lxm2GJNuE666Z6LmgYfM3nbPLdc2lPGs3rU2pfGwV/NqAv8+3rlz7N2pB1KeG+urYegn7elCv3ZbwG01s96TnwQLnmyphFvmPNa/3Bx4QDDoayH8jL4uu15lvV9g4vihwrjHi3uVaBwBjA6XHipSyGnJ9teee7ykz2P/uqdez5tnRmt7jvg5Z2U05XcsUPKS9iaK9uSLVblLoCswdiShfKFPN6cNUpU73kesttneB00T7H3cl32vIGuT5KPYNziY3qG/Srb5bkutN7aJvMjSx7mu7JeE2ulsUsI/mm718OqI61fdW/5YeXE/d6pI6jtebPA6LqR2IrR2ve59yT8q1r+vFRQ17Lkhnsz0qUWHMT/nBA/Ln2sNPu9h4XJRqX8voNdeu7T9L/m7Xa2nfJNtGsEmbPXm0vg/y+q64N7qcVOB8oTb56DbXa3llN6GZHbiDuF7Crsfo4psN8Sjg98yV6l6HfOKp133aO7s/yXlfxnKPT/C0m28DnP+11G9GcFPamzGO31l0Rl2Sb9ObFRHlC2WqOX2YqgaUdbqPXEHRfypKm1OW/qKWj+kd94YGTs9Z2qJh01cpWl7q2jfpVt8ta31yi7ovWJ2wp8C1/SXhNmTfE1vgxuGG5zp7scF33eqSOo7XmzoOi60diK0d74c+5SPP9fdkialPngs6mmio8z7lGCv+gPneAB3Zoo3HWulvyx2/+0bJ87peSyv6Cq1rllHejW1izGtfB/BswXO61gtcE3l5dAUBp5c872lxr/dVhG+9rxldqpvOBPwe1wYk2hiXnQnt2pzDt2zIfHNPfC2Q97Hc4xsk7KyqrIGemDfwa0p741vG7krJ36r9pfcSdrZiVflCmWpGH6YqdbuPXJtwbaowjbStvJ4yhkq26brURNm1RuvaN+lW3y3ps4QL8ja17lPrJOzGkA8k3GbC1z1ldWxE9epbzz0wqQfXU6e6pK7j9aaOw2JrB2Jrx/uhTzlH/JO6u74B6G3PxQwFaFCHMp6/itfNX0fWeHST68nS3hLn9K3vVfTm/ug437U+yOt1nmtaEDC9inROu8n1OnPZ19KmeuqXorM+XB3O+12sm0INwnXG0A/Hd5wKcP7LjnPPc/y9LgH2pkSHMZZ7/LTnOspsWD3GU/6+0d5E0d4c9VzTzpJp6Dv3vYjyhTLVnD5MVep2H73tQb7M6hifDZnydEdGXsEfNv/tvRmM65t6kwN9b137Jt3qu2WtT+ZQ9+VyTsJNQnDtmaQBwiIPzFxl9XFk9epP8b/R3211qkvqOl5v6jgspnYgxna8X/qUZySifRl86wh23uBTKsiwqmfP+RqPfvcwZyWahWt9rycFz+dbTmNDH+S1K7D2rOD5XLsv3468LLpeZy47w+BC4PTwlcetXaybQj01db2Sqp24EOuUnZd8G121Ow1HK0izbrolYV/3T8uvEMvn0N6EaW9uVHTfzjedZ9cGWUcjyhfKVHP6MFWp0300Q6p54J9WTtuTAT5L+bfB+r1v0s2+W5b65B11X27vcvYnfVxvARaZKexbC/24xGU4sjakTnVJXcfrTR2HxdQOxNiOx5hXGuDOu1TXdE+99qbbP+BvSQ9ml1lv6VaG81e14+mwNDNg7tr0oOzakK63EfYVPN8Ox/l+SP4nsDHmteth0f6C59sbOP27xfVQrszaf679EXSgXHT3cdc6hdrgje1i3TQY4PwTPUGDUB1VV3lc62lnblWUZt302XMdRTcxmpnSudlBexNFe/OmgrwfZ9oKnZhwQsKtP1pVvlCmmtOHqUqd7iPXRolnKkgXnQWaXGd6e0RBt1j7Jt3su2UZ316k7stlnuNcn0sEZkJNaPBtBLla4vIrsjakTnVJXcfrTR2HxdQOxNiOx5hX7eVm8nItafOz2z/At2Zqe3b5tBLn/0fSA+bzK/ptQ9LMgPkayT9LcW6GCsDVGBddh9q1AY3vFbypNclr3+7xRdPLtVaZK+9ieeXGtk9CmbX/tCy+lPBLYrgGP1cqSBNfxzbEq5Ou11v/Dvgbtki22UW75PcmHWU6ybHc46GvQ/NbZ3l9qKDOoL0J295UMWPjcsfA7KqjrhwTSb5QpprTh6lSne4jVx77ZkpNL9iO28ZL3V5ur459k2723bLUJ+s9n6HuG+2QhF072jbm+Faw/N6S/PshTOxRvfrdc+/2YtnOutQldR6vN3UcFks7EGs7HlteDUrxN/M2eurgrlor/mD2+ZLnP55y/usV/raPnu+dFeg7dBfolRIX1wYY2xx/r+vTv0u5oVc4zvm8xHW6Zmq6ZgGsMgOteTXIa9espKKvP7o6vJ88n7kvxZ7mheR6Le1piXMeC9y5FvFv+LK+gnT5WmFDtsRx3juBf4OrEdti+Ru916eV/L5Y7vHQT+3b9bWrXL/1fHZ+BO1Pk9qb0Hnfnh10y3ONTz11lg4MZ3YxXyhTzenDVKlO95HtXHr9rpnwun7y6wL9EddYbFqX86ZufZNu993alop70zZX2bho2nnqvj89kXAzwhc6zlVkLOR70HDPk9YaqFreg3r1kYRfhztprmQPuNalLqnzeL2p47BY2oFY2/HY8qpzo/e8y6659sH7HktAq93wl91VdmvK+atc08e3TuKukueeKL+fZsW2gdYzyf6kdL1ke33JFcwpug6Wa62pj46/n2Ea3yc1yWvX7IuDBa9hueN8/6R0urf3uCzulrAP4lbk7LxmtVrcr3JVEUC6VVFHUsvqe0fHbzDwb3B1DLYn6hZ9RXdRH9XnvtmRed+aaHfUdQaE6xVn1+vdU019eYP2pmvtzVDAvG+nxRtT/ubkrCtvmsDchC7mC2WqOX2YKtXlPnKdy7fZ33nz+/JupPhA3GvodvMNo7r1Tbrdd2tzvf7/0PH3uyyBLOo+dzCk6BI0rjWti2wyudRzLxx0/E697ncSZp+gvM55rndLgPMvSmnD6lqX1Hm83tRxWCztQKzteGx51bmXXZGVAGy/4W63K9gxngS9UGFQpeju13kc8Hz3yxLnXSy/Nyi5IHHRwYZt9o5tlqI+6f9uGtk0rifXSwpep+s1Ituu1toA/muudUZN8tr1alzRV94P5+gEbpN4Ngq8HrDzOst0Rm2D17LBYNeGL1Wl4SGpZvdqWwf1uVSzPI+rg6JvFelrxb9MXRRqncdY7vF3nuvIs+t8e9bHB5M/ruXLNjo6K/92fJb2pjvtjW/ZnDzB5nXm/vjaEVjbkSP/9QHLZ097WFW+UKaa04epUl3uo12Oc51w/H07OFFknVrfQwT9jedLlNV+7pt0u++WFmSzrXm80tRpN6n7RnHN7i26DrwtYDUsxZZJca1fbptMqG+WvDD/trRH9eo6z717s+S5l8nIsjZaX87ss7qkzuP1po7DYmkHYm3HY8urzrqgyMa3tt9wTHrgh6NBCDFlf4FUN3s9zQzxv/qZ9+n6gKkI2+e8LvFxPaBIPtmcLCNPaN9kCDaOd6TjjxLXeclxncssf9verGZzTfJ6seRfWiGNaz20ZMdluamUs+Rr1QYcdUuRjvpUsc8oeBjod7o2fNlcUdrM8pTVoq+PnRT7w4Sq1lP0veb7S4o/GIn9Hr/muYasnbP9He1g+164K9lmlo03+TrcxY4X7c2I6568P5nxWtpBuORr267NkZNv4V0wn13W5XyhTDWnD1O1utxHrutc68g/DdwXfdvN9/p0ciPEy6YsVfGwtG59k2733dpcM8HnW8bA7UDjZOq+UVyzINcVuC7Xb30auJ465/kd+3tYr2qd/8ETc5lZ8LybTF35WfLtOVeHuqTu4/WmjsNiaQdibcdjy6t/StRFkzP26briqYRZ78tmrHRvh/m0THI9ociy+YQ+nXuVCIwMSHxcr97t6PgbbVhemAYwy7pm6yX8k7unkm0jkPOSfQmPWPL6iOP7T5dIL9dO4MmG/7vpCM+PoCwuljCvXWvFapvVq5X1uADXOU3cT4OrDCJdk3yv7fn8VWH6uExNud929ml9viPlGtaklLXO2THbc97jWh4fWOp02pvutDc7Pfmuv2+h5xomddzzw5aAwOuUaxzoCFRs6UG+UKaa04epWl3uI9fgNznA7XzjZ3LBNNmbcaCdDIJpe7AtcP7WpW/Sq76b+pnh/tclENpvRa6k7hvFte7wUMHyvEHyvRGS5r3jfMnNSy9IPG/1+vqn93Oea5z8nrn7sWCAKva6pO7j9aaOw2JpB2Jux2PKq+RbIXk2YrWt03+zVxWs7QlvyMj9kKUQd2sBfP2erykFRjvYuh7dvESnWjs7+03nJNRu7lW7ldI4LeoYUGStSM+Kf42sEGWicxmgieZoD2oeSrY1qGLJ64eO715VIr2GPcG5AfOb2h34DZGUxb88+ZB1NsAqsS/DcqgLg/c7PaqbhnN2oGyvov3Vhfyd4MnfI31cn49PuQbNP31y336DSh8OrTD1aOfg8HDivK4Na9ozJBaaoEyV6Ut7429vBsX9+m57Exp9DXJ6R7nTgdFJ+f22jdbTa3MEYA6aoOCzHHVfFflCmWpOH6ZqdbmPhjMEPjR4/sR878KS6XK4wGC7fXwwg/UQA+669E161XcTTz4sNm3+gY464hB1n5VrCZFrBa/romR/I6TMuGu/uc90Ms/tjt85LpL61fcGz9WM17mmo6zpb5vcp3VJ3cfrTR2HxdIOxNyOx5RXtoePWcv+48Tnvknxt2VKuxCosXJJzg490eXft6ZE4e08vkYUjHT5nvG35Hl66pqxU2YDg18Zr/O55HvVqtd57Xol8GfJCvBbxus+EFFZvOe5zuMZKvkLls/9K2E2LsnSudzdhTRa5bgXtHFJWxJLH2om16Z8ZQZs3Qp6VLX3Rez1+d6S330gRyc71EZdtDdh2pt9JfJdX8NcljMAU6SjWkW+UKaa0YfpljrcR648Xm/6cxtMW61/V3aNWA1iHTPtwK8SaaNrk84NkD916Jv0su+WtZ66SN3ndN7xuW0Fr8v2Rohea9FN/4Yy/s5QS0OGor/3iud635n6d3bHuFQf8ugSIQdNHdIetx7q47qkH8brTR6HxdAOxN6Ox5JXrvssbWkm2z4Iq3tZue6WMBsduHQ+NdfZIb3YpGxdjs6I7dAlaqZK/L5k+C15Nvdyve7ztuR1PstwnY+k2Lpkvcxr1yuBZV/Vu5rhuo9EVA7HZGgszifqmqkm/a5YPvvZdC5Cv640IO4Zad3a0VoH/p/EvsakPlhY1PG7B00DczXRAH2tKH3ydtS69ZpUDPX5tYIdDtfanO9TPquDtx0Sl6a2N0XyXh8gTikxyDrZw3yhTDWnD9NNsd9HTzNcz3cpNxux3Qd421G2J5pglgavnhRIoxDXFHvfpNd9t5sZ8uEKdZ+XLcA9XDBGMEfcweyistz/1ySemeVJunb16wL1h9ahfwduQ2KsS/phvN70cVgMY/jY2/Fe59VE+fMB5vfEfa2rnGhQv71Ur/7f1ZY2Vj+3tteVamelcauC81+WOGbH6ZPMuzkKiGaszg6IYT3orP72/B5tmPbkPN9mqebp5S7xL2lwvGSj2Ku8vuA4/9aS513gCUBrJbItsnLo2rn7vRmwZp1NqzPKdSbE+Iqu07Vhyosup5c2KKc8Db/vKXSV6ZOno3Zf8q1N3w/1+eGMZVn/5nxKoOeI5/Pa2Zor8Wlye3M8Y97rgHVjhvOdEfeDkp09zhfKVHP6MN0W8320NUNQcFaJ364TC9pLDfz0/D4dqOpbTY9zlIefEuZtvFj7Jr3uuy0T/8PtA9R9Xgs991QRrrf+jpX4nb63YD5HOO7yldWjJjD1wdzL7RmwP824TP/thBm7VTXxJra6pB/G600fh8Uwhq9DO97LvGrHg2533MNax+jDgDsZr0XrpxkxVKadBa6Kzna7E/BV4nhtaZ5p0DWjvpnOzZD83uH+vCnwsT41TqPrer01v0lvtqcmGBPbjCPtUH401/ndVPR6ndPJa6slpjP50xwvzG+LcSaZq+Pf3kx4hunAPTYDgXZZ1VftrpnO0VxpnkEzyNH1H58kyqymk77iqrOW9K2gOT2+1rGJQU6v6vZe3+PTTb31wNRjQx2DkOsmr6bkCB59MefQz+vapctpb6Jtb2aYAfkz89vb9+ljE7hblvPeP9tRht6b/z2jz/OFMtXs/mrs99EOE7Bpl8W3pn0uWy9PM+15O/iWdVA8ywS2srz2/zpg8KtOfZNuWWPKaGef/O+SA3vqvrgcN3Wt/s5Ppk+3Q7oblGScUz/dGq8zDuuturXjvcirjeJfXUTTTB9efei4lm/m+nRS2uzYKi+9wNsVnX+LOf9B2gmgEVyvbG4jafqKBhIu9mEnCACAKujEpPbyBF/NALbIuO1QhgH3DpIbABiHgXYcABAH367ds0keAADQQDNlZCZau09Udo1SfXvJ91rzLZIcAADacQBAHFwbqXwhaQAAQEM9lz/X5QzlkrjXzAUAALTjAIAIXJRqdh4HAACoo+QmousCnlvXOP1X7Bt3AQAA2nEAQATeiD1gvpOkAQAADXQ90ScKvXHgNku/6yfJDgAA7TgAoPemiXsNrrkkDwAAaKDkxl6hzbb0u16Q7AAA0I4DAHrP9mSU9csBAECT/ap4oD1o6XtdINkBAKAdBwD03lVh/XIAAIBOw4l+0fTA519s6XutJNkBAKAdBwD03mexB8x3kzQAAKCh3if6RZsDn39/4vwvSXIAAGjHAQC9N1fc65cvJHkAAEBDJd/Auxvw3OMsA/llJDkAALTjAIDeOyD2YDm7OwMAgCZbZekfrQ507n8S5z1McgMAQDsOAIjDS7EHzO+RNAAAoOHuyegN0eeXOJ/OSLucOOdpkhkAANpxAEActot7OZYnJA8AAGi4ya3jlYx+C0/f0BuT4zwDrWNL63jbcZ6h1rGTJAYAgHYcANB72jDsax2/xB0w1+NQzkYEAACg30xqHTct/SSdpXahdWyUkT1hxiX6WrNbx4bWca51fEp89k7rmEXSAgBAOw4A6K3dreOZpAfKO49hGXmKert1HCQJAQBAQ61sHfdN3+h/BY7vZmDOpuoAANCOAwAioU9Oz5Y4tpOEAACg4aa2jk1m0HyrdXxoHT9k5NVsPfRV76+t42HruCIjr30vl5HXuQEAAO04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Dqa0DqOt47PJAUAAAAAAAAAoIkGWse+1vG1dfyvdXwnSQAAAAAAAAAATbOudbySkUB5+yBgDgAAAAAAAABojPmt46H8GSgnYA4AAAAAAAAAaIxpreOS2APlBMwBAAAAAAAAAH1vsHUcbR3PW8f21jG+dUxuHS+EgDkAAAAAAAAAoEEWtY6Nlv++RQiYAwAAAAAAAAAgq4SAOQAAAAAAAAAAslIImAMAAAAAAAAAQMAcAAAAAAAAAABFwBwAAAAAAAAAACFgDgAAAAAAAADAfwiYAwAAAAAAAAAgBMwBAAAAAAAAAPgPAXMAAAAAAAAAAISAOQAAAAAAAAAA/yFgDgAAAAAAAACAEDAHAAAAAAAAAOA/BMwBAAAAAAAAABAC5gAAAAAAAAAA/IeAOQAAAAAAAAAAQsAcAAAAAAAAAID/EDAHAAAAAAAAAEAImAMAAAAAAAAA8B8C5gAAAAAAAAAACAFzAAAAAAAAAAD+Q8AcAAAAAAAAAAAhYA4AAAAAAAAAwH8ImAMAAAAAAAAAIATMAQAAAAAAAAD4DwFzAAAAAAAAAACEgDkAAAAAAAAAAP8hYA4AAAAAAAAAgBAwBwAAAAAAAADgPwTMAQAAAAAAAAAQAuYAAAAAAAAAAPxnrYwOmP8gWQAAAAAAAAAATXNERgfM9ZhA0gAAAAAAAAAAmmJK6/gi9oD5MZIHAAAAAAAAANDPBlrH/Naxt3V8FHuwvH1clJElWwZJNgAAAAAAAABAP/kq/gB52nGRJ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Gvgfx6gDAAAAAAAAANBABMgJmAMAAAAAAAAAhOA4AXMAAAAAAAAAyGGSxBHIXVPBbyNATsAcAAAAAAAAADIjYE7AHAAAAAAAAAAg/R0wBwAAAAAAAAAgMwLmAAAAAAAAAAAAAAAAAAAAAAAAAAAAAAAAAAAAAAAAAAAAAAAAAAAAAAAAAAAAAAAAAAAAAAAAAAAAAAAAAAAAAAAAAAAAAAAAAAAAAAAAAAAAAAAAAAAAAAAAAAAAAAAAAAAAAAAAAAAAAAAAAAAAAAAAAAAAAAAAAAAAAAAAAAAAAAAAAAAAAAAAAAAAAAAAAAAAAAAAAAAAAAAAAAAAAAAAAAAAAAAAAAAAAAAAAAAAAAAAAAAAAAAAAAAAAAAAAAAAAAAAAAAAAAAAAAAA9Ta1daxvHatICgAAAAAAAABAv5vROla3jk2t42Dr+Kd13G8dP1rH/8xxj2QCAAAAAAAAAPS7izISHB+W3wHy5HGVZAIAAAAAAAAANMVA61jROn7J6ID5dpIHAAAAAAAAANA0n2R0wHwWyQIAAAAAAAAAaJrv8mew/ANJAgAAAAAAAABomkkyenb5PyQLAAAAAAAAAKBpNsnogPlmkgUAAAAAAAAA0DSXZHTAfBrJAgAAAAAAAABoGl2vvDNY/pYkAQAAAAAAAAA0zSwZPbv8IskCAAAAIKt/pJpNkao6L4D+qC+oIwAAVdhhaV82kCwAAAAAsiJgDqAX9zV1BACgClcTbctw65hAsiCjha3jdOt41Dq+t45freNn63jROs60jkUkEQCggQZaxzrTFt5rHd9ax5BpJ3+YdvJy69jSOgZJLvQDAuYAenFfU0cAAKrwNdG2PCZJkMHc1vHA0jexHbdax2SSDADQAJNax1FL/8p3aBD9lPksUFsEzH9bn6MCyHLojCZ94qZP2760jjsyMuvpmPkuKg80ub4gYA7Eb1zrWNM69pv7U4NEupnid9O+DZsOcbut0470A9PW6eyTTa1jnuPcU2QkkPm5dYyJ9PfPML9bf5vOML1srhvxmm9pW46RLEixx9Rl7TLz1NR9Y2VkRt0aS7l63TomknQAQD+yj22W0YHyYZNHm03+rm0dO1vHXUtb+dX8HVBLBMx/0w7xbHPD72sdtyVsAN12PDcNCLNU0LT6goA5ECedZamzSJ6YDnGItk6DzfdM51qPm2ZwpP/2KtJ0mGUGYcnf8pE2u2cWtI6/Tdn8acrQ29bxV8ff7LXk2XKSDh4nE+XljOVvpjvqtjMkHwDQj+xTFyx58cL0kV0Wmb5Z8nOnSU7UEQFzP73hf2WoxHWWiT4BHdvxWf3/F5r/3p6h5vr8kGlYxlEk0ZD6goA5EA99YLxdRmZV+to6/ffjMvKWlHaWO2f0aPu1snUcMp3prIOgK5GmyTXPNZ+jyHSV9qUeppSjdp7csAyyB0hCOBxJlJdrjr876yh3X0lCAKAf2Wc0X25a0lpn9GdZm1wnlryyfP4iSYu6IWCe7kZKJa3LrWRZXkUrlxMp53ojI7PcgX6vLwiYo86Wyshs136gr1B+8LRLGhDSJS1m5jzvKtOmpQ109kaaLkOea/7GLdAVOng+l0h7nbGmm0m1N/HUiQ3PzL/p4Ptn4u+vk4xw2JwoK5/EvTnsHXFPeAGAJqMf2X+uWNJZ37rMsyyhvpn1XVgmDzVHwDzd1ZRKOu/rJavFP2v9c4EGBahbfUHAHHW0onU8MuV1fc1/i87a9c3g0cCjzr4cX+I79EHxrZQ2dHWk6eMLmBMkq572g/5NlMftjr/VSQs6eeGSJa92kZRwlK/vOcrKeUddQL8FQFPRj+xPhx3pvK3AuXY7zrWOZEZdEDBPl1ZJrypwzj0p53wpvEKM/q4vCJijTnRDmyeJ8lrngLkOYHzrSuqmPdMCfZe+1nnf811jI02jm55rvs0tUSmdNd65frzOTluc8hlXQJO39mDzIFFOPqT0u7U+fJ/4jL7ZMImkBNBA9CP70xJxx6aKei32CaK0n6gFAubpvnkq6F9SPLD9SvxB890UT/RxfUHAHHWwQdyzZ+oYMNflBtI2tK7i1dbJYt9A823EaaWB1q9iX46FIGx1FiTSXQfkKzJ8boclr96RnLDYaCkrBzPWnzoL/Zw5BxNbADQN/cj+pW3aa0ee7ihxXtcs8wskOeqAgLnfzJQG4UaJc+9NOfcLiif6uL4gYI6Y6RrJL1Pq6LoFzKfKn0tc2NaYXF7h99sCmlcjT7PZ5hp1025dhuWmECyv0gzLgHhPxs8eEjaXQraAwNtEOdGHMlNIGgCgH9lg+8W9DGGZWfy6JI9rOeL5JDtiR8Dcb4v4AyZl1sacI+mbWEymiKJP6wsC5oiNBlJ0fb4sGwx9lJG1G+tCN97xbcj0uQudVk3f5JIGByh26BhQJQfieZa+uSD98RYIqrXVUk7ukywAQD+ywcaKfQa/HlcCnN+1J+Atkh6xI2Be7OZuH9NLnv9XyvnXUETRp/UFAXPEQjvg+rrgO8kWKN8n9VovcWqGQc7cLl3LYdo4OFyU0Uvf5Jn1e0NGzxoeJFmR8FzYGBYA6Ef+SSdJLmxwHu/05O+mAOff7Dn/HG4xxIyAuZ9v/fJ/A5z/q/iDM5sooujT+oKAOXpNg977UgYBdQ6UK91Qxzdj/qeMbLDYLbMT3z+eYggz4E2Wzf05z5FcZuMRyYoE12Zm00gaAGh0P/Ks/N6sdEkD8/mpJ49DbM45xXP+09xmiBkBc7dF4g+gnArwHZ9TvmMzRRR9Wl8QMEevjJORVzg/SfZA+Zga/k6dOf8owjbmfUfaAnpvJYPdbyTfhoqDlrJ9hKRFwnmpZvILAPSjJvUjzyZ+18PWsawh+ezbs+9NwO9xPXj5ImyijYgRMHc7nNJArAzwHWkzzFl/E/1aXxAwR7dpUO0v0zFLC5TrrPO6Bspdnf/kcb5H13XFfP81iiRk5OFVsmxuz3mODZZzLCFp0UHrcttbo+dIGgBofD/S9VufSJiYT8z2evL4SsDv8S11vJLbDbEiYO72UPyvH4V4EjaU0hAtooiiT+sLAubolomt46j4l9hqH+9Nx3FMzX/z+pTfqeu192p95/3mGv6iaDaebZOpjwX6V5cS5/hB0iJjnbiBpAGAxvcj0x4O6P4X6/o0r294fvf+CvLNdpzhlkOsCJjbaQMw7Lmprwb4jokpFXOooDwQY31BwBxVm9w6jstI8CxLoHyP1D9Q3v7dabPoV0UwCFtLEW28XVJ+KRXtJ32roI+G/nLFURdOIWkAoPH9SF1aJu3Nfz1eSv/tMfdTurPage8hDMujIVoEzO02pFSWO7vwHbyujn6uLwiYoyq6gdvJlA5gZ6B8t/TXw8krKb/5TgTXqA+MBymqjWfbZGpmznNstJxjB0mLDmMc7cFnkgYA6Eca7aUbswTOX7eObX0wfpib8jvnBfyueSnfNY5bDzEiYG53MeWGnhbgOy6lfAez79DP9QUBc4Q2Q0Z2Wv8lzQyUq6UZfvs8ikpuunTIalPGEMY0S9l8UeA8jyrqo6F/rBMmpqA3tJ/xjWQA/chaGd86DsnoJeNcm2LWeTyxKeX3hXzzdmzKd63h9kOMCJjbffLczC8CnF9fAfUFdV5RNNHn9QUBc4SiM1J146FhyRYo3yX9u9zV05Tff5viktqZX24GEKdkZF3HzgETD7LD2WEpn3/nPMcS4bVepHNNUDncJ3WWvuaum5felZGZkUOmPfxpxiyXZWS5gbEVXoe2qUtN+3rZjGPSli2YaurZz+aaddbqrEjTecCk4VXTjxgy47gf5vp17wUNnJ007cRyU8d9l2pn4/Y6/6eb79eltK6ZtMmyhIPO5NVl8O6ZNNS01M3WdR3pyQWuY4kpSw9Mmv8y+aLnm9TFcjJfRjaMv2raovZva+eFtnGxP3inH/lbnsB5e2nHsTX7jSfEvzxwaL79+/bQXUGMCJiPlvZqyvEA35E2g30dRRN9Xl8QMEdZc0yZyRIofyf9HShXazKkw3KKzf8P8reZwfQVM2j/npJ2Ws7GkHTB2F75zrsBo212+WmStnF2ZKj7ihwfIv7Ni0z79yvH79Fgqj4kKBvQGTDfv1VGHkY8d7TDvsDgFrFvxK2BqdjWlV9r+hBFy9E/fZD/mucalNbA+3nTZtqWOfqVoZ3cLf4lLz7mKAOLW8ezlN+tD2+qXAJOA/IaVH2TMR80YLiRfmStaOD8oGQLnOukS93csi7Li1z1/JYqli373OW6EiiNgPlo+ytuKDamnJ/NqtCE+oKAOYrSh5rXMg5MdJC7U5qxgfLjDINGjNDA7Hdz/MhYlh6TbEHZZrHNyfH5zcIrvRhxXaoJmF+O8LfqPXJHRs9s1HV3F3a0dboskQYmP4r9LYy8ewVokFVnMetDqqGMba/L6ZTPnooovQ9ark/TYGlHWs80Y0fX28lHa5z/h8zfD2e8Z+55zjXJ/HuW85zNcG0nc9zLRysoGxNaxzEZ/eBAx/Fr5feDibmW9m7Y/Hf6kfWiQfADki1w/tncP7Hv13NXurtW/R3P992kO4MYETDPV3H8LBl4WZ3S0XxlGmCg3+sLAubIa0HruJVxcPRWmhMoFzNQTkuTQxQhJ50RtzllEPQ3yRSU7UFF1vtVX9m3BaeyzG5Es1zuk4G5Bhs1YD2cGJMcSLlv9F75V+zBnFk5v1+XYrhq+mo3xD+72dWfS9tMMC3Y3k22h3JPPXWMpvUTy2c21Tj/95u8vGzyPO1NrAOO88ySfLP0P3quSTd7fCD5Hn69rqBsJNugl6afmrWPFtuYh35kdu3A+acMaaZv0hyJOL7je9ujinbyZhfvUyAIAuajB82+DmDR2d/amTkq6ZtGTKVIoiH1BQFzZKWv3GadlaSB8h3SnEB52/kMaTOTopRqj7ARd7fY+lpZaX1gmwl3z9H/GkdyN9YLx/18pEa/Qeue5MM8nVWcdYaqBiuHHeOOMrMfdczyxZG+mzL2+2zH9wjSfNDx29LagcmWvFrVR/mvdalvjWvbNc3tuH4NzmnQdYqpm8+Ie9kSV/p23tP6tuGCju9xBdJ/BSoXE8S+hMWNlHZmQOyBVPqR9aZvEfjeLuk8dJLAMSm2Rn+VfBM5q1j14FpKGgHRIWD+p/Upld3WnOfTAPx2SV/X7EGEFShQ5X1NwBxplrWOhxkH2FrHNjFQ3h6IfUtJnxcUp1J9gGGp30ZOsbMN0rLcv/oavs7kO2L5/EHL3+vMyMMkdyONEfdSEnV5AGZbvuRlgTGDa+PTEyWvz7X+7VTLfdvZ1zvnaa9eRpDuex3XlqUd2J34zMQ+y39X3n2y/K2uY/+5Y6w71XKPZn1oMlF+B8v1nLYHEYNS3eaFMx3j+SxjF1vA/FdE9Qz9yHLyBM5/mvowlkmS3V6WzPeW0TBFCTEiYP6nsykVh3aC5jgGdfpkeZ6MrJ+5x3Qi09ZG1X/n9SY0sb4gYA6XlZK+jmLn63vbpJmB8rYsmzSxEWI2Wx3p94SkCe69JZ1XpnxGZ2cNmb7WDcvnlyX+/riUn0WL+loh9d3AV4OD9y3XrvdNkU0xN4g7eFNmqYCrkv5afXtT1u+Je/yC45r+iiD9bzuuLQstW+3g41Af5r8r4HUp8Xca1G8vw3LBca6xjnPdt6RpewKFLjEz3XG+XeJ++7AM3fDUtnTFrYyfnyNxvklBPzKsduD8Y4b0/GXSdHoPr3eMdH/D4rQ3jYDoEDD/U9Ydrsse2kHRTW1YggVNrS8ImCNpXet4JgTK8zqTIb3WkUyZuGbhnSRpgrMF2m47/lYDOu21qLeb//ZB/DPUdX1RDVrNJqkby7XE0svIr1sDjc/FPsmm6EaBUzztw84S12oL6p7v+HcNNGpgSB9SrEh8dqJl3KVB0RiWUHKt1Z31TaOLUnyTxNjz37Uky4aOv9FA3CNJ3/9juWQLzrbHDE/EPWNfv9O1D0mZpSWWOsqDBu6zPozdZ/n8XfqRfWusyfMsgfNhU2fO7NF1+q7tQpdiCZ0H+9AgOgTMf5st1QbJtcN4ywz2xlP00PD6goA5OmWdUa4PG3UWMIHy3/7NkG5sJl0uEMBAMby14p6lOM38jc680qUR2q85dy4fYFsDfb6MBNtOmn9fRTI32lXJNhM2Jp3LTpRdFrLTgKd9uFbinLb7cEPHb2m/SbLL83v14dY587lY2vayS/lskt9rW/dT/g840kb/W2fwuL0e9tmU87keanUG39tL3DxN6cts8vzG7QXTTdsU21IlQ5LvYexryzn20Y/se+3A+QfJFjjXcfCcLl9ftwPmF1O+k+UPER0C5r/tSrmBT5qbXIPe+orZD9NgtjsOv0wwRxvWJ6aTdMF0cJYS4AH1Re3rCFRHB6FZZ5frjLRtJFmmzq4eH0mmTMZ4AgE85K7GE8k+6eBY4rO+Ddp1NuBqkrfx3jnKx+aI63PXvh3XA5zfdb+8K3i+ZY7ztWcAtzd3u1bDsuNaUvNixs/PlPwBpzrk/xLHOR52/M3mHNd8NaUMLTR1vS6pkrZu+yUJu1nlZHHPED5QMr6gsYIJEdU79COr71/qw/8sgfP2GxHzunRdBMyBFATMf7sp/qd+3MCgviBgjmrp+qaPJHvgXGcNNflh5OoM6XSDYpWJaw3PZyRNZTQg8TLDQH295bOuwJLOlJtL0jbeeE+ZinWZHtea3hpcK7uEo2+GcdENEW0b77Y3Bmyvma1vh0yqYfm5I+63hadlPIeOHff0Wf67Jpe1N1aeJSMPLHU2eJaldWwB6efm3wZNP0+XWckS8H4rYR8IPZDySzpNF/sM9d30Ixspb+BcY1MLKr4m1jAHChTaJgbMXa8Vto8HFBWAgDm6ZolnsELg/LetGdLnAsUpk+OO9DtF0lQ+gNRXlh+bwM2QCTDo7ERdW3esJxDx0Py9Bmh0/fMtJCcM15I/3yO93s2eOnx/gPOP85y/6MaUtodWuva0BjrbgdD1NS0/ezzplXVJn0HJvh5vXfLfNSN8semD6QNmDXBnCfDPcJyrvfSWzkS1rX3vag9CBv0Oe863Mkf+25bXiS34TD+y+wZMHfM+4zjnjhkXVeGXxBMw/0XRQIwImI9YmVJRHaaoAATM0XX6Ou5NyR443ynNCpyfzJAuuylGhYM/dQ74AE32l1S3tEVoGlz85mnXQrRpSyTsDHMNBtqWsNL9Ho6JfxPfOphg0sWVZksbmv+2GeFfzL+13zjIGlDe7Enbdeb/35vxXL6g76acaTVH3GvYP8xxf9j6FLpJ7rjIyjr9yN4ZMGmbNXCuE4mWBb6Gb+JfGia0q+JfTg+IDgHzEadSKqglFBWAgDl6Zm5KJ6vz0NdymxI4v5whPTZSfFL51i8fJHmA2rnuqA8P1eha9Qi1X8d6z3e8KnC+TY76UmcND5ljZs3L0AnxP6AfbFj+u2Zxa99svsn/EyX7Lxp81yV8dCmfPDOxff3DvMvZ+N5uzDrb/YUjncZFWM7pR/Ze3sC57v+yMtB3P/V8TxUPmH313UuKAmJEwHyEbw3NHxQTIPh9TcAcRejasxfEPfsnuW7lbunvwPm1DOmwlmKTyrV++QuSBqilL457elVk17lEwm/GaXPE8z1FNuW0bbCoyyq1JyAd7YMyNNFTjvIszdIv+e+axb3FjKNf5Oxv2YKDugyLBnB1WZc8a99/clzb65zp5FvPO8u5dNb8Vxk9g39PxOWcfmQ89P45LNk3Qz8b4DtveM5fxVtCt4S18lEzBMxHnjyn7VQMgIA54jHDdBR/ZehQ6qCsXwPnNzL8/jUUl1Su9cvPkDRA7bj69fqgdUxk1/pQql27us03q+9AgfPZApQa7Bwy/zauT8pS2vrOBxqU/1fEvc+H9sXybLY8y3Gu05J/RvNsz287nzOdnhbMD33wYduwXvtosb9pQT8yDpNMX/RHhvzQtkwfLM0J8L0XJOzbR2XusYsUA8SIgLnIjpRKaSfFBAh+XxMwR6jAyEkzSG9i4DzLQGclxSTVI0fabSBpgNrZ4Lifn0Z2nQvEv/nZhIDf9dXzXYtznmu+4zzP+nTclLaPysqG5L/tIck30/86EmDsrUFAXSP9bsBxfJ42fElKfiRnvA+a734i9k0aF9ekfNOP7K12oPynZAuU62ShkA9hfA8Fq1hT3Ldm+i6KA2JEwDx9XdzpFBMg+H1NwBwhTZaRjca+S7bAub4e2w+B8yzruq+meHi51i//X+CABYDucK09fT6y6zwr3Xm7db7nez4UON8BcW8eGWqTyphMEv/awrp8yJQ+z/854l86Ju8bBa6+i7bFcwOdS4+JOc5zIUN+aExAHwjpUhXJNxw/mrpnNv1IZKxXsgbK9aHUKakmJuVbhmi4gvrct6QmbzIgSk0PmGsl4Hv15S1FBKjkviZgjipogFPX//uaoQOqA8W6B84vCq/SlrVW2HwI6Ce3Jf6N67Td8c20C/l2i29N3OMFznffc77dfVqmFon/TbZbfZ7/ezzn2F7gmlyTGy4XOJerv/c8Z374JlzoLPJ3jn6CvuW4nH4kMtKHa/pgJUugXGNUf8vIpKCqjE25hikBv2tSyneNo3ggRk0PmC9LuXHPUUSASu5rAuao0vjWcVDcG0ElA+d7Jb61bbPYl+H3sayI39+0/0BfcQUiZkR0jSvEP6svZODgued78r7a73sjRzfIHNvH5WpPSlu7ro/z37VRX5GJZYs8vz3vmsy+2fOnc5xnpaQvhaFvGejyJfo243rpnzfQ6Ed2xxTT38wSKNeHQLrM0cQuXdtL6c7DkjWe7/mXIoJYNT1gfjSlwlpPEQEqua8JmKMbxprBwHvJHjiv04B/fYbftZdi4PWEASLQN1xLR3yO7Dp9s34fBfyeuRJ22Q9fm3OsAeXrkef3v+zT/NeHJK4N1vcUuKa/HOe6W+BcvocYeR5gHBH/RoQDfVym6UdWSwPlWfda+mzuj8EuX6NveahtAb/Ht146k1QQraYHzJ9J957wA9QX9asj0B90sKOvir+RbIHz/VKPwPnkDL+H+8ptrLhnS04keYDa2ey4n69Fdp2+jfbOBPyeU54xzpwC5/Ot8zyjAeVrjvjX4F3Zh/m/TsJuTPpAwi2ZdN3z+8YGuh/X9nmZph9ZjXag/FfGcce+Ho471on/gVEoFxt8n6HGmhwwn5hSeT2keACV3dcEzNELGjjf0jpeZejA6gZOdQicv035HY/J9tyDBF4NBerpnOOe3hfZdb721NmbAn2HzlJ07dN0KnB7c79BZeyMlA8u1Sn/XffUpQLXpMvl2R44fJVis7h/BOr3+PJjUgPKNP3IcKaZ+ytLoFzXxdfJPL1eElK/f6gLef9Y3Gu1D1B0EKsmB8w3pVRiRykeQGX3NQFz9JouufE8Q4dW10GPOXB+WtLX3uzltS+OuAycdKTZeW4PoJYeOu7p2Dbl861juzLQd7iWvtCHwUVmBs/2XPPWmpYXDXDnXX5zurhnmb/pw/x/5zjPqoL9Ltu5zhY4l28t9OMB78cmoB9ZXp5A+WtTZ8YUJP7Hk/chAvq+/S8uCRCxJgfMr6ZUZssoHkBl9zUBc8RCN6F5IvUNnC/OcO1benRt2yK/t58K65cD/WLAEaz4JfHNXvMt6xFi/Vp9i/abhA3IutaLHpL6bvap+XC5wOdcS4H87LP8nydh9wRwLcmwosC59nvScHXA+7EJ6EcWp4Hy05ItUK77HGyK9Hf4NiIOsfGnb618Ym6IWpMD5l88N+5P4dUQoMr7moA5YqMdtoeSPXAe0x4XaTPl7/XgmnZJ3Btoj/cMkidxOwC1s1Cq30QxFF9wJcT4w7WMxt8lznnLcc4rNS0vg1J8Ca6N4l7Xu5/y/5CEmxEupv+UPNe3gr/5licPXOdz7U3i25CxKehH5pMnUK6TM+qwRrdraaLTAc59XlgCETXV1ID5opSK7TpFA6j0viZgjlgtaR13MnSAY+q8b8pwvfO7eD1HOr53V6T57Jrt8ppbAKil7RUO9kP7KtUF6JY4znunxDn1dfpfNWgL81jd8RvyLlEzxZEW3/ss/11v3xWZEe56oFVkhv+Apzy6Art6zRoYty3P9NGTH7MClbfDEm65HfqRvaNLMp2RbIHyRxLfcmA+u8W9jFMZer+6Jqpup+uC2DU1YH44pYLbTdEAKr2vCZgjdjowuCH1CJirtNlB3ZhlqUGVSx3feTji/HWt2XmRog/U0mWpzxJLt6SagKnOoH1vOacGPsss9bFa3MuxjKlpeekMEG4u8Hlbetzto/x3PRT4UvDaXGuqF1miYqkn/Q5a/n6GuW5dj932cMTX19sVIE/a+b038nuCfqSbliF9syJLoFzrgSU1rBPHOOoPPcrMkN8s7j0fWNEB0WtqwPxZSkW3gKIxyo7WcTtxjCNZqC/6tI4A2uaYQExy+Y7YAubzxb8Op2sgGYrOuulcEzz2jbNd/YCNFHmgll447ukpEV7rIU89XWZJKFsg9rmUX2bK9YDxao3LS2ce3C7weVt6HOuj/He9sVH0ofIDsW8oOLHAuVzrl+v5ZiT+drypG/TfljrOd0D8604XpWuDtzdNvVCDe4J+5GhannQ5kSyB8ptS/xiSK7hd5mGJ60HMegFqoIkB81kZKjyedo32KJFGL0gS6gshYI7mmGU6zcMRd/T2SW82btJzdr5ifiDyvBz0pM8UijpQO2PEHuj5EHF7EvrtpZOWcz2WYgHJJNfatptrXGY6+6Fadmbm+OxkR3rM6aP8d826XlfgXK49Q54WvDbXpqvnPL9jv+d8M8QfKM4buNU4wuGOc9ZpqVf6kb/LxHlJf4DQXlZobh+1pyHvfVcA/hrdFtSxs9CUgPkpIWBeJLiQbDD+btDv192hv2coN671DF3rl+kM/VeS7al1u0O/ok/qCwLmqKvpph2JdQOfixnqkmOB2jkdINyVPzfbqsN6hBvE/XoogPpZIfXbkPKa45qL9IVsy11clzBvgk4T9+aKgzUuM7dKlBXbpp83+yj/XWvWDxXsO7ja3BMFr8+1bMTUxN9dkOxvQvwTqN+02oztOt/CqFtcocn9yKyB8mHzd7P7sD2dmCjD7eO95HsApw8WP4t9r6AJAtRE0wLmKyRbYHIPRSO1o7OqgemglftuR+XfebxtHdtyDCQGTBq7zvtDRmY3TO6j+oKAOVCdKxnaOd2Zfl3B8y+T0TNQPpv/XgdnAgYqAPTeHsc9vTXia9ZAtG3zRw3E5Nlcz7Zcyl8Br3OnhN9ENAa2oGvW9e4fJz73TfLNUI89/9dJ2FmhrgBs0YkHrmDmfjOm0ry4bf7bQ8n24MCVH8lAn9Y18+R3sFj/7yLz3clloeo8uaxp/UgtMxckPVCuAX1dy3x6n7epUx11ZNb7SWMmtk2D38voB1tA1JoSMNdGUHdbHpLsM4O1MmQtc3tH55c0exb+TPEHzYvuIm5b0/BRRI0yAXOgPo5nbOt0yQJ9jXmjqbvGJs6jHWN92LzZ3KMfLee4J/VaysS11vEmig1QS67ZurEHNVaJfSavBhVmpXx2joxeLlFnBS4OfI2u5S9217zM2AJjPyV9SRRbX311n+X/eUeebyt4Plu/QX930Q1js47nNbiX5y2INVLsbeLkoYH3DVJ/TepHnk35jTp5TR+ANCnYq/nx1JIWugeQb2a9vjXwr9iXYJosQM30e8BcX4N6U7LR0wpSX7Pb0uBy8iGRJre4df7rNLrKTNFXIJOzHnVNtIE+rS8ImAPdCcZ8CDQAtB1fZGRD6DrxrV/OrBegnt5JfZdY0hmVnxzjDw1YLeroC2r9td6MbzoDvhqgO1BBn1HP91Pq+TDCZ6L8Gbj9nkhPnfmqwdN24E//72ozHkwuu7i2D/PfFtDU7yuyeegccQezi3qaoX9yreB4bJ0UX4azPXbrp75EU/qRroC5lgVdfqapgV6tU07I6AeMw6ae3GzqRj22mDrS9rcnZPSDFKAW+j1gHrJCP9vQMmLr6Ozm1vmvAXGtobemwPkmy5+vAp7v8/qCgDnQHbrZ1pGSA0DbQP6EhNlMrttca6mykTVQ3zrOdk+frtFv0LpU98b4mbMufikjm/SNr+i6VvRpfbna/I7bHWmn/XoNDt7JmPYaLJrRh/m/0PFdjwqeb6+418Auyrcxpb4BvK1kGujs/rs58kEfuujb2POlPzWhH3nWUo50aaNBQTsepA+DhnPk8bAZ288h+VBnuhnhjsSxPOLzovts60JS8Y04LNl3affRVxIfyp8bxPR7fUEdAXTXoKnPn5QY4Dw3A9U6b9bjmkV0nCIC1NJaxz29ooa/RetpnbF3ydTVujb2kDl+mDpY1xbeTV+8lI0mPV0zpnVWt65n/KEj/TUv7pi+/2zyv+e0zf5q0kZn6F83Y4mQs1jnme+5k8gL/V5dQuS8KUvjGpLm/dyPbPcN9Z7f36A8zWuiqaMum3LwveO+0P//qfm3LVLPSTUAkFvy9cN3JMn/09dRbU9av+fssF3u+OwDKb6mHwBkoUECnWmty0DpLLm3ZjDe7vTqLDd9Tfa2Gbhr53han/z2l45B3GKKBVBLtskLn0kWAKAfmdFBGXkQNUDWAgCy0kYjuRnNRZLlD7fEHnzZnvHzR+XP3dd5GgsA1ZjiqK8/kTRAbd2w3NNnSBYAAAAAVVlpGYRsIFn+sErsAZjHGT67Vf6cDTWN5ERDfZHqNhSq6lhPttXOJkdeniJpgNr6IbwxAgAAAKCLTsrozRvY/GI01+afcz2f0fW627P39bW1RSQjGoyAObrhqiMvF5A0QC3NE/tGiAAAAABQmRcSZof0fufa/PO04+91s6CvQuANaCNgjm74asnHZyQLUFv7LPf0bpIFAAAAQFVsa70eIVmspop9808NziQ38Jwsf85I30fyAQTMUbklUm6/CQDxuW/pd40jWQAAAACENFZGlgpZ0zqOiT1grv+m63brLGl2kv4ty+afOoh7ImxKBSR9bB1DNTvWkW21cspSP3+gHQNqSzdJHxYmdgAAAACogAbIL8pI4MA3m3LYMjDR/63LtOjrr2Mbno4rHenWuYzNjY7/fouiBwClzG8dF1rH5daxMeVvbW3cXpIQiIruJ3C2dRxvHTNT/nanjJ5dPoEkBAAAAFDGWhnZGKk90PgsIzNzNAChM+6+JwYiV83n9N9mmcFM57+/k5Hge5O5Nv+cI39uoKpr5o6nCAJAYYtlZMPkzrr2oONvV1jq5TfC7HIgJsvk92bo7QD4LM/fP0/c03tIQgAAAABFTZI/Zzq3N6cc7PibxTI6uLDFcq7tib/Rgc6KBqeta/PPzs1TdemJKRRDACjlvqWu/ej425uWv11FEgJReWi5T887/nZp4u+ek3wAAAAAitLZ452zoHV2nm0d3iOWQctUxzmTwfdP0tzZ0xoIt23+2T6+tY65FMPo6MMiXVZIg2r6ZsWQuTd0CYfrrWOXjDxoKkrXrt/ROq6Zcw6ZcqLfdVdGHrRMJxuAXH5a6tghy9/NtfzdBZIPqMU9fd3xt48TfdnZJB8AAACAInQ2zjf5M7DgmmH3KDFgeek57xrLAKfJr8XaZjK213tfSTGMii7HcChxX7gOfXvib/nzTYws9C2MLxnOr+VDl+0ZR7YAmXy33Ee3LX93N/E3T7nPgCjZ2uJdlr/blfibzSQdAAAAgCLmWwYimxx/qwHB5Czp055zj7UMcJq8oaVr88/HFMOozJDR659mOXTd46xvCZwpcP5XwmxzIIsblvtnWuJvDljur8kkHRClS5Z7ekzib3TZv6GOf99HsgEAAAAoQoMDHyV7AHyTZcCyOuU7bEuPNNlbsQdDeWU4DroJ62fJH8zu3Ihsccp3nC5xfr1fp5FNgNcCGf1wd6n5N90o8Gzi3x5IuaWVAFRrpox+c0SXMxswbaIuF9jeFHTY/BsAAAAAFPIgMfjQYK7vdfSLMnopigHP3w+IffmKJnsk9kDo3xTHnks+QNK1T4/K74cZWp416KYB7yHxr0e/0PEdO6R4sLxzGaSxZBfgtVHs6x4nH3DtJ6mAWtAZ5GnLmOnbYQtIKgAAAABF7bMMNNakfCY5G/12yt/PlGwbrzXF355Bng4CByiWPdW5jIPOMp/v+VtdGuWBJz8/y+jlU+bJn4F2nQX3T+vYICObwrbzX4PhuofAOfk9Yy55HCG7gFS6vNIpGVlupXPD3qsy8vCK9cqBetE3QfRB9gtzP+uhy6Hpki3sBQMAAACglKky+tXWhymfmSOjg3Zp60OuF5Zkadsu6TOHN1I0e2ah2JdvSHNB/DPB2xuBDpj/3f63ZzKyNEQand3+r+XcGiSYQLYBAAAAAAAA5Z2X0QG45Smfsc1IT9vg8ITlM7cbmN4666m9nq7OPN4q9gDrPYpmz3RuKHYh52fPiTtoft38zf5EPo/Pcf6JreO15dy7yTYAAAAAAACgHH1F/f/au/9Iua48AOBfFVERJaKiIkJURFSUiIioVaoqoiqsqFVVoSIiIpbaP6qiSkRErCoVFRH1iKhVsR5VFRERVkWstUJVRUSEpyKiIn/sfHfmmTt37vx4M/PmPe9+Phxh3r1nznzPmfzxvWe+p3wY2u0h7pst3fNgiHuuRXeS71TN4p07hOdan/1Jo+1qvX43qhOsmy3RqVsVnaVPdozQx5XonTT/Itq/6Mga9qOUgXit4ns7a+oAAAAAYDxnojuhd2zAPeWEYrYLA+7JchHPK97rzRrFOg+R/K3w2fcX/vbXqE6unrREp25/If5PRuwjk+C3o3/JnaydvH6McZ4N5wEAAAAAwMRkHeU8XLKcyHtlwH37Ku45MOCeDyvuuV+jWOfBjdcLn/1w6e+ZTK860PGeZTp1nxXif32MfvLXAXPRO2E+7sOizRV9rjF9AAAAADCa4k7a+XZriPvOle7JneODDhz8seK9Pq9RrC8VPvfZHtdcjOrE6juW6lTNxOTqyL/fY07z4ci2CYz1X6V+3zB9AAAAADCaL6M7kXd2iPvKBw7eGHB91U7YTBhuqEmcT0b3oY9V9kZ1cvV7S3Wqvi/E/tEE+rvcY16vT6Dv8gGjb5k+AAAAABhN1SGcg0qrbIyF19k+HdUHH9bBB9H5YGHQAY//rohV7uDfYLlOzdVS7F8Ys7+sU/4wqpPmR8fsu1zqaK/pAwAAAIDRPI3uBN6OAfccqrhnT5/r1zba49L1D2JwCZeVIMtjzNclvxvDHfB4PKoTq59arlNztRT7tyfQZ6/SLHmo6Ktj9Huw1N9q0wcAAAAAo8nds+UE3qCE25XS9Zl077cD92TFe7xbg9hmfer5Ax9zd/GWIe/LBwxVh3/+YrlOzT9KsT8/gT53Re/DP2/F6LvYi4n4OVMHAAAAAKOr2mHeTyb1npSun+lz/SsV1/+9BnHNz30v2g8Udi/w/vNRnVj90xQ/Q5beyYNaM3k/22gv1+h7UT589VkrHuOsh/vRO2E+7NkBVT4d8rsIAAAAAAxwJxaWMH+j4vqP+1xf3o3+wwTGnIca5mGJmcTMZHSWz3h9GcV0XXTWIT8wQh+7ozqpenmKn6Nc3/5qjb4XRypi/92Ifb1c+p71OgA028ER+v9pzLUGAAAAALR8E91Ju36HS1aVV9nU49pyrfNMwK4dc7y9EslZWmY5JAvz890ojOviGH1V7Uh+FtM7/LNcFuaPGn0vXuuxzk4ssJ8sw/Nr4f78vuWvNH7u0X8+AFrIoZ3bC/fei/EPJwUAAACAWnszupN2H/W5/lbp2rs9rstDQIsJ19xp/uIExnspeu/OzdIvG5Ywlrmz/EZpTLvG6G+mx+c8M6XPczO662zXyZ0e8c+HRsMkpvOXF79HZ33x+fX5arTr25fbXPQ/RHdejuF64b5D/jsDAAAAgPGVS2/8J6qT2+uiO7lXVY88k/DzicLclXx8gmPtlUSeb58sUQy3tuJWHs+6MfrsVbrjeSvGi21Ta23kg4+b0fuXBCvVB33WWc714Wgmvuetbs3LZ43234p73iv1/06f/nOneb9SR5ksLz48uum/MQAAAACYjDyQ8JfoTNjNtl4vOhjdib39hb/n7tnc/fw82jWft0x4rFW1pYvt2ynHLutT56GLT3uM51Is/LDMTLweK8SxqmUS+1Sj7bB8F9W1Aett2PZFj/4PD7gvE+GZuF9XWBv5PbxduObxInzPAAAAAKDWMiF3NprJt2JSNg96zLrLX0b1DuqvG+18NBPsmeB90Lp2+yKO9W/RLAVTlVCemWLMvo7+Se3ijvBHjfbPPn3loaVZXmNuyD7LtcV/tYQXRT4E+i3GS5afG/Aex8boO9fK26YJAAAAABZHlnrI+sm5i/XzaCbDL7ZaOVmXu9IvRDMhmNcv5W7n2daYvjKFTFj+0qJXPfNBDzKODfkef2ldv5D+8+HWPtMDAAAAANO3O7oTdoeX0fi+a43pgKliEWRN/9PReZBtv5brcdsC3yOvvz5k/z9EZ/10AAAAAGCK8iDDctJu6zIZ29po7s7NsierTBWLKEu05MGyWaood3g/b629h9FMkuffxq0nvjeav5T4Odq18fPfrGeeZZN2mgYAAAAAWFo3orscy3JxujWmT0zTRK2PZsmP49GssQ4AAAAAUHsvRfdBlMulVvi7rfHcimb9dRYua3S/32gno1mr/sdGe1Ka723CBAAAAADQPNCzXI7lvWUwrj9Hs6b0/WiWymA0mxvtUDR36H8b3Q9H5oQIAAAAAKDpQnQmUDOhunqJx3SyNZY7jbbRFE3UqdJ8zwgJAAAAAEDTg+hMoP60xOM5Es2kfR6A+KLpmbjyAa+HhQQAAAAAIGJ7dJdjWerDNdeEmtqL6XJpvrcLCQAAAABAxInoTpjvFJYVrfiLAvXLAQAAAABaZqMzWf5ISFa0LaF+OQAAAABAl1WN9iwkUOvko9J8HxESAAAAAICI9Y22r9Q2C8uKlg9EignzHUICAAAAAEAdFeuXPxYOAAAAAADqaGt07i6/LCQAAAAAANTRoehMmB8VEgAAAAAA6qhcv3ynkAAAAAAAUEcPo50sfyocAAAAAADU0bbo3F1+RUgAAAAAAKijj6MzYX5cSAAAAAAAqKPL0Zkw3yUkAAAAAADU0VyoXw4AAAAAQM29FuqXAwAAAABAHAn1ywEAAAAA4P87ytUvBwAAAACg9h5HO1n+SDgAAAAAAKij16Nzd/kFIQEAAAAAoI5ORGfCfL+QAAAAAABQRz9EZzmWF4QEAAAAAIC6WdNoz6OdMD8jJAAAAAAArGSbopkcL/sg2snyTJxvESoAAAAAAFaq49FMiP/RaHtKf/sx2gnzi0IFAAAAAMBK9jDaSfFvCq9vK7z+pNE2ChUAAAAAACvZ02gnxj8svD5beP2oMAEAAAAAsNLNRDsxvqHRXmq0rwqvXRAiAAAAAADqYGujPY52grzYzgkPAAAAAAB1srPRrkXz4M/fo7nrfI+wAAAAAEBv/wOOBuVmIc+7VQAABHN0RVh0TWF0aE1MADxtYXRoIHhtbG5zPSJodHRwOi8vd3d3LnczLm9yZy8xOTk4L01hdGgvTWF0aE1MIj48bXN0eWxlIG1hdGhzaXplPSIxNnB4Ij48bWk+VzwvbWk+PG1pPmU8L21pPjxtbz4mI3hBMDs8L21vPjxtaT50PC9taT48bWk+aDwvbWk+PG1pPmU8L21pPjxtaT5uPC9taT48bW8+JiN4QTA7PC9tbz48bWk+cDwvbWk+PG1pPnI8L21pPjxtaT5vPC9taT48bWk+djwvbWk+PG1pPmU8L21pPjxtaT5kPC9taT48bW8+JiN4QTA7PC9tbz48bWk+dDwvbWk+PG1pPmg8L21pPjxtaT5hPC9taT48bWk+dDwvbWk+PG1vPiYjeEEwOzwvbW8+PG1pPnQ8L21pPjxtaT5oPC9taT48bWk+ZTwvbWk+PG1vPiYjeEEwOzwvbW8+PG1pPmE8L21pPjxtaT5sPC9taT48bWk+ZzwvbWk+PG1pPm88L21pPjxtaT5yPC9taT48bWk+aTwvbWk+PG1pPnQ8L21pPjxtaT5oPC9taT48bWk+bTwvbWk+PG1vPiYjeEEwOzwvbW8+PG1pPmM8L21pPjxtaT5vPC9taT48bWk+bjwvbWk+PG1pPnY8L21pPjxtaT5lPC9taT48bWk+cjwvbWk+PG1pPmc8L21pPjxtaT5lPC9taT48bWk+czwvbWk+PG1zcGFjZSBsaW5lYnJlYWs9Im5ld2xpbmUiLz48bW8+fDwvbW8+PG1vPnw8L21vPjxtbz4mI3hBMDs8L21vPjxtc3ViPjxtaT5QPC9taT48bXJvdz48bWk+JiN4M0Q1OzwvbWk+PG1vPiw8L21vPjxtbz4mI3hBMDs8L21vPjxtc3ViPjxtaT5YPC9taT48bWk+ajwvbWk+PC9tc3ViPjwvbXJvdz48L21zdWI+PG1vPnw8L21vPjxtc3ViPjxtbz58PC9tbz48bW8+JiN4MjIxRTs8L21vPjwvbXN1Yj48bW8+JiN4QTA7PC9tbz48bW8+JiN4MjI2NDs8L21vPjxtaT5DPC9taT48bW8+JiN4QTA7PC9tbz48bXN1cD48bWk+ajwvbWk+PG1yb3c+PG1vPi08L21vPjxtZnJhYz48bW4+MTwvbW4+PG1yb3c+PG1pPmQ8L21pPjxtbz4mI3hBMDs8L21vPjwvbXJvdz48L21mcmFjPjwvbXJvdz48L21zdXA+PG1vPiYjeEEwOzwvbW8+PG1vPiYjeEEwOzwvbW8+PG1vPiYjeEEwOzwvbW8+PG1vPiYjeEEwOzwvbW8+PG1pPmY8L21pPjxtaT5vPC9taT48bWk+cjwvbWk+PG1vPiYjeEEwOzwvbW8+PG1pPnM8L21pPjxtaT5vPC9taT48bWk+bTwvbWk+PG1pPmU8L21pPjxtbz4mI3hBMDs8L21vPjxtaT5DPC9taT48bW8+Jmd0OzwvbW8+PG1uPjA8L21uPjwvbXN0eWxlPjwvbWF0aD4AlCTIAAAAAElFTkSuQmCC\&quot;,\&quot;slideId\&quot;:315,\&quot;accessibleText\&quot;:\&quot;W e space t h e n space p r o v e d space t h a t space t h e space a l g o r i t h m space c o n v e r g e s\\nvertical line vertical line space P subscript ϕ comma space X subscript j end subscript vertical line vertical line subscript infinity space less or equal than C space j to the power of negative fraction numerator 1 over denominator d space end fraction end exponent space space space space f o r space s o m e space C greater than 0\&quot;,\&quot;imageHeight\&quot;:71.91733333333333},{\&quot;mathml\&quot;:\&quot;&lt;math xmlns=\\\&quot;http://www.w3.org/1998/Math/MathML\\\&quot; style=\\\&quot;font-family:stix;font-size:16px;\\\&quot;&gt;&lt;mi&gt;&amp;#x3B5;&lt;/mi&gt;&lt;mo&gt;&amp;#x2208;&lt;/mo&gt;&lt;mfenced open=\\\&quot;[\\\&quot; close=\\\&quot;]\\\&quot;&gt;&lt;mrow&gt;&lt;mn&gt;0&lt;/mn&gt;&lt;mo&gt;.&lt;/mo&gt;&lt;mn&gt;1&lt;/mn&gt;&lt;mo&gt;,&lt;/mo&gt;&lt;mn&gt;20&lt;/mn&gt;&lt;/mrow&gt;&lt;/mfenced&gt;&lt;/math&gt;\&quot;,\&quot;base64Image\&quot;:\&quot;iVBORw0KGgoAAAANSUhEUgAAAgkAAACECAYAAAAa07jXAAAACXBIWXMAAA7EAAAOxAGVKw4bAAAABGJhU0UAAABmZPVW8wAAEbJJREFUeNrtnQ+EVlkfx49kJGNJkowVGUmSIXllJUNGkowhI0lGZCRrJJKVkSxJVpIlWUlGJMnIipGVJJFkrDUiWUnWkKyRMYbe+3uf87zdeXqec85zn3vPPffez4dj/7R7z3nO/f2+93vPPX+UAgiXLx4KAAA6CEBykBwAgA6ig0BykBwAgA6ig0BykBwAgA6ig0BykBwAgA6igwAkBwAAOghAcgAAoIMAJAcAADoI4CM5AAAALQUCm8AGAEBLAQhsAAC0FIDABgBASwEIbAAAtBSAwAYAQEsBCGwAALQUgMAGAEBLAQhsAAC0FIDABgBASwEIbAAAtBQtBQIbAADQUiCwAQAALQUCm8AGAEBLAQhsAAC0FIDABgBASwEIbAAAtBSAwAYAQEsBCGwAALQUgMAGAEBLAQhsAAC0FIDABgBASwEIbAAAtBQtBQIbAADQUiCwAQAALQUCm8AGAEBLgcAmsCE9VkXlfFSu0RWAlqKlQGCHxOao/BiViai8iMqnqMxHZSEqn6PyT1TuReViVHZHZRm3PzW+i8p4VOZ03PxLl6TCtlhM/xGVjzqWF3RsS3+/0XF9KSqDUekiR9FSAAL768PpdFRmHH5LY5mNys9RWUcYJKY7Kme12Mf7FpOQnJ6onIvKuwQx/UU/cOVBu4scRUsBqhzYp5s8nOJF/mxKv7HMG/67z/pBx8iCOyuj8pN+s23Wp5iEZA/TS/oh/yWl8jQqfeQoWgpQpcDeGJVXLdr7ISqnorK2yf+3VYtwKzF6GZUNhISRFbp/Zy1xg0loj10djBzYyqKqfQoiR9FSgNIH9h79AGrW1klVmzhnQ0TmeYtryJvxTsLiG+Q790kt8C4PJkyCOyP6Qf4l4zKpTR45ipYClDKwhw1iejPBG/FD1Xpos5/Q+B/LozLWhjnAJLTHcQ/mIF4e6ntKjmISAEoV2IOGNj5OeE2ZdDdteMhtq3BcyLffEyr5EDgmwc5+zwYh6cOaHMUkACYh6MDeod8cmrVPloD1dHDtTar1RLH3UVlTQXMwGpW/1dfv2U+icl3VvhU/xSSkQq9qPST/WtVm9MtDd61aOllPPvvIMsKhqFyJytuERmGEHMUkAJQhsEUATEPdp1Oo47wyD89Wib/075bZ5j+2EODfMAkd0+x7+5+qtjdAu8ikx2dtmgT5rr+aHMUkABQ9sB8Y2ibClMZELBnSNC3TOlaheBjXb6om1mISOmK0SX9dUZ0v7xs1vM03K5fIUUwCQJED+6ClbWku67rg6a2rbCMOmIT2kP0lGpePnk/x+jtU670rmk3+6yZHMQkARQxsefswTZqTb+U9Kda33tIPnEWwlPuYhEScaein2xnU0a/cl1QeJUcxCQBFDOwzlnY9yqDOxxbB20i4/J97mIS2WdbwUH2bwpt8K8YdTcJdchSTAFC0wJZ13P9Y2jWaQb0nLHVeJ1wwCR3QuORxIMO6ZBXE3yq7uSPkKCahUO5ckk22+bwVld/V15PS5lU+65CvYhI6YsShXT0Z1Nur7AfnrCXlMAkp9Nl9D/WddNSrLnIUk1BGY3BQJ1qah6FgEsII7CeWNr3JsG7b29dZ0g+TkPDNu65VMiy+yUOda5Tb3IR+chSTUBbqZ9bPqvCMASYhHb5X+e0YJ0xY6n5NGmISEjDoKX4bee6QT3vJUUxCGZBvUa5LezAJxQ3sEw5tOpJh/ccc6t9OOmIS2uSXWN9s8livy8ZXe8lRTEKR6XV0w5iEcgT2pEObfsiw/n6H+s+TlpiENqnPyve9O6DLA3UPOYpJKCqDqvX+5piE8gW2zDWxTTZdVJ3vTGeiy6FPXpCamIQ2uaFq3+kHPNd7wCGet5CjmIQi4jozF5NQnsDe4dCe9x7a8clBBLsrnp+YhOK8aKX5QCdHMQlBcC7Bg1nW7MqElkNR2alq259CsQL7uEN7Jj2044FDO/ZjEjAJJTAJf5GjmISicbpNcyDf+PbQbaUI7AmV76zpOrcU8xIwCeVgKOV8IkcLaBJkP2v57nRR1fYBl/Pe45sJLeq/ly1AZQtOOf61J9CAdvl+Vi8ymZFZ5uUKbJfjbsc9tOOCQzvuYRIwCQXgsOU+DZOj5TQJMrtTtp902Xaz1feaCW0wQmGLcjvmdF4bHShfYLvskHkoAGGV8g6TgEkoAOeVeXfCFeRoebRUJmGc1iMCzRowq0cS5Ab90HDz5QjNkSamQiZ/hDBUL2197XjT+8j7UpqElY4G18d3xiHlZrSXVThuMAnF4LbhHk2Qo+XR0hOq9S6Dz3WHuXTGhhYd2Z9zIF9y6ODpqKwj50trEnY5CpAPU7vXsS2bKhw3mIRi8JfhHu0iR4uvpfI54Jlh5OBgm9drtb70Q4Jhp7TY6tC5r1RtH3Ior0kYdEz6nRUzLJgESEq34f68JEeLr6XSCR8ND80kb9WmiYEncwrkR5aOlU8knLxXfpNwyDHpfax9/s6xLQcwCZiEgDENyQ+So8XWUnE/8waDsCrhdU0nd03lEMQ/WDp1To80QPlNwlHHpO/y0JYVjm05UuG4wSSEzw3V+hM1OVpgLd2iWm9FLP8+6YqEPocHsm9sG2KMkueVMQm/OCa9j4lIXY5tqfJeCZiEsFlueI5sJ0eLq6Xyw2cMlZzq4Nq2gz7mPQex7bjRJ+R5pUzCdcekD6VfpPyKScAkBMqRFvflN3K02Fo6bqhgtsNhnLOWHzDjOYhtOytuJs8xCYEL0HVMAiYhUJpNeJet61eTo8XV0pXKfOLhtQ6vb1sy4nvioun459vkOCYBAcIkQCJazfXaR44WW0tHLBUMpVDHC5XfgRxxui2/dRt5jklAgDAJkIinGbxkkqMBaOkdSwVpnLewRr+lL6qvOxiO5RDEpvW20+R4JU3CNQQIkwCZaKvsidBFjhZfS23nMKQ5Y1SuledRyqajoMfJ80qahKsFFKCrmARMQkCIpjdu2y9z2daTo+XQ0oVAOt4Hpv3Ed5DrlTQJxwooQFU2tJiE8Gjc3j7tLffJ0cBNwsoSBfNj1fpUsmXkeiVNwmEVzkYtrmuw2UwJkxAKzSYrHiVHy7WZ0itLBSMlCuhPjje4qKVIw9ChmIQhx771YZZdT7tjW2ZMQgjIDryNn6vPkaPl25b5Z2U/w2B1SYJ6XmESMAlL2ePYtxs9tGWNY1s44AmTEAL3lZ/JeuRozlq6Tpn3SZAix36W4SyDBYVJwCR8+zbk0rcDHtrS79iWDZgETELONG6Sd4cczS1HvWip61GcchiTnGsgR3LGj3iWXQqHo3I5KhM6kW+q8IZFMQmYhGYsOrRnn4d27HNoh7S1yvNnMAn50xink+RorjnqTUvliOjXGTy4JgIK7s+YBExCE/50aM+wh3YccGjH3xV/QGES8mWbWjry/FDVDnUiR/PLUa9aKjsSuu5u5VrmAwrwj5gETEITbju057iHdrgciXsXk4BJyAnZ9+CDWnoY3gpyNPcc9aKlcvPl1KoshuNDErVHmARMQhPGHdrjYwc1F4N+TlUbTEI+yIS9N7F+fqZfKsnR/HM0Uy1drjvfxRws6Ae+bGwha2O7Ytfoi8oZVZvtKkMt0zqZx5SftaudutEPaEClTYLLd0Yfh3/dU2F8d8UkQByZOBhfKi9/v5ocDSZHM9NSOZPhhUMFb/UwThk2VTK50fVoQWVNQrdDe156aIctHxdVuTY3wySEj+RG/OCmGT2qoMjRYHI0Ey3dompnfLsMm3SVKOBNqzhOoAeVNQnCtMp/bo1tH4+XhA0mwSOi/VNq6YS8dTm2hxz1pKXrHQyCTPDbWVJX3GopzTM0odIm4ReV79rnDQ71XyBsMAmekCV8k7F+fR+V73NuEznqQUvlxtu2YZ5TtWUuZeWJ4bdvRxsqaxJ2ObRpKMP6XZZWcQgZJsEX8flb8lK5MYA2kaMetPSMwwWPljz4Txl++wO0obImQQz0rKVNlzKs/7Kl7veEDCbBE/EZ/DKqHMpuu+RoxlrarezbL09XIAHkm5pp967daEQlTYJwxdKmxxnW/SxH8cMkQJ1LDX35H4+6fFjZdyokRzPUUpczuY9XJBFMG3O8VX7X/2ISwjEJfco+czmLibzdyr7t7GZCBpOQMfHVX7I7rc95aXd0vdvI0fy09K7DxbZUJBm2WfrhDnpRSZMgvLS0azCDOoctdT4hXDAJGTOmlu6JM+Cx7vq3/mlyNF8tdVnyWKWDYyYtfTGOblTSJByxtOtmDg++IcIFk5AhIw19uN9j3bJioL5d/o/kaL5auqDCFeY82OQwfHQc/aicSRCj/M7QLhmGTXM4c7UlN2cIFUxChgw19N9Bj3XHt3qWHFhFjoZvErLcOEmW0Dzz7FJtnHPok7PoSKVMgjBqadtoinWdstSVtWjLzqty5odslCMbxcjs8Wsq2/XmZTQJEhNTuv4F/Vf5Z9mkbUWgfbm34UXpmMe6t6qlZ0HcJkfz19J3Dhfbm9GPkP0H6p87LgaUJC77Rki5EXCiYxL8x0Vabw7L9cO5VT3PM/6dcgbLR8PDNsSVPrbPhL5Nwhp9n2xL43YF1o/9+o273saTHnKqV9W+7d9X347i7iZH89dSl4mLv2bwA2RSypwK95jbXuV2hPSfKpz1wpiE7OlT5s9RIxm/ocjbaJazpdc5xP2/AY4ozARmEqaU2wmtvicDmtih7MvhfZa35GgYWjrqGMi9KTV8pTYd9WtPaVcWIgOOwSwBeVnlc8AJJsE/Y4b2ychYJyfhrbMI9VjGv+2qY8zfDChmVir7PKJF5W8C9vY2H4Ziynpy7sOtji9FPstZcjQMLXXZTKn+xtzpQ3BIu8P6NX9X4Q/XH2kjqGWYTjb1qMqS0aqaBOGGoY2TCa8pD7E/DNf9zcPvet9GrIfCUcc293tqz0iCB+L1HPuvV7mtcvNd1pOj4Wjp6TaGf9r9htalk/hVk84sytLKYwkC/LUeMTmgh/HKdGomJqHGHUM7ryW4nmkzL1+f5BbaiPEQYlpect44tnfKU5tGE+jFQk4vTD1tGEOfZYocDU9Lp9q4gbIaQdau7mwQCnnor1W1iY7y5/eaiM5nVcxzIA62KaAhlauYhMy4YhENl+VbkjMPA7l/rkPOPofvTf32OEEuZN3u4YR5us9z/61pw2D5LsPkaHha2t2mUUhSnqraPgRFRWZ9f8AkYBKaGMhPLdorSwflALVmx+nK5L9xw/8rnwEPef4tNwJ7K29klX6YSkzPqeQT4qTfBzIaDVmdsG1HPPajtHE6UL36mIGRK1OO5q6lP6nauug0b/pMwB2ZxH3fxyRgEhqQyUw3lX2G/R+62OYB3Vb5TGbrVUuXwLUaRejzbMw/ZqBL9TKvry/1HEjxobTYZjtOeepTeQA/D1ivLpOj4WupdObPHb41y9D8HRXO8p602R/wUB0mIT9kpOxXlWwpmTyc5Ttp3hNf9xjehKWNPrea3e05Vw6n2PbN+n7OOBqcEU992hW4Xm0hR4ulpbKcR+YX3IrKI+2453TQz+tOk6GYx9pZndGJXYXzHuQ3yhbNrzEJmIQmsTGgzfY9HSPxvJnTJlP+7IL+b0PKmQ1aDP/R7ZW/XlfpLYWuOsvUt5PgDtAt5ChaWl52ahGdxSQQ2AAOHG6I7Y10CaCl1WCrFgAxDTJ/4W2DQ/VdLhPYAMFxIRbX7+gOQEsBCGyAOk9jcX2R7gC0FIDABhD61NLVIuvpEkBLAQhsACG+te9lugPQUgACG0A4qZYeNrSKLgG0FIDABtjXEM+76RJASwEIbADZpCq+m+UZugTQUgACG0DOZYhv08w8BEBLAQhsqDiyQ1/jKYTn6RZASwEIbKg2soPiS7X08KCDdAugpQAENsBYLG4fqLBPDAS0FIDABvCIfGqQk3D76QpASwEIbAAAtBSAwAYAQEsBCGwAALQUgMAGAEBLAQhsAAC0FIDABgBAS9FSILABAAAtBQIbAADQUiCw0y4AAOggAMlBcgAAOogOAslBcgAAOogOAslBcgAAOogOAslBcgAAOogOApAcAADoIADJAQCADgKQHAAAxdHB/wJEDnad+zYO/QAAAOd0RVh0TWF0aE1MADxtYXRoIHhtbG5zPSJodHRwOi8vd3d3LnczLm9yZy8xOTk4L01hdGgvTWF0aE1MIj48bXN0eWxlIG1hdGhzaXplPSIxNnB4Ij48bWk+JiN4M0I1OzwvbWk+PG1vPiYjeDIyMDg7PC9tbz48bWZlbmNlZCBjbG9zZT0iXSIgb3Blbj0iWyI+PG1yb3c+PG1uPjA8L21uPjxtbz4uPC9tbz48bW4+MTwvbW4+PG1vPiw8L21vPjxtbj4yMDwvbW4+PC9tcm93PjwvbWZlbmNlZD48L21zdHlsZT48L21hdGg+7JfJpAAAAABJRU5ErkJggg==\&quot;,\&quot;slideId\&quot;:318,\&quot;accessibleText\&quot;:\&quot;epsilon element of open square brackets 0.1 comma 20 close square brackets\&quot;,\&quot;imageHeight\&quot;:21.12},{\&quot;mathml\&quot;:\&quot;&lt;math style=\\\&quot;font-family:stix;font-size:16px;\\\&quot; xmlns=\\\&quot;http://www.w3.org/1998/Math/MathML\\\&quot;&gt;&lt;msub&gt;&lt;mi&gt;g&lt;/mi&gt;&lt;mrow&gt;&lt;mi&gt;i&lt;/mi&gt;&lt;mo&gt;,&lt;/mo&gt;&lt;mo&gt;&amp;#xA0;&lt;/mo&gt;&lt;/mrow&gt;&lt;/msub&gt;&lt;msub&gt;&lt;mi&gt;h&lt;/mi&gt;&lt;mrow&gt;&lt;mi&gt;i&lt;/mi&gt;&lt;mo&gt;&amp;#xA0;&lt;/mo&gt;&lt;mo&gt;&amp;#xA0;&lt;/mo&gt;&lt;/mrow&gt;&lt;/msub&gt;&lt;mi&gt;i&lt;/mi&gt;&lt;mo&gt;=&lt;/mo&gt;&lt;mn&gt;1&lt;/mn&gt;&lt;mo&gt;,&lt;/mo&gt;&lt;mo&gt;.&lt;/mo&gt;&lt;mo&gt;.&lt;/mo&gt;&lt;mo&gt;.&lt;/mo&gt;&lt;mo&gt;,&lt;/mo&gt;&lt;mi&gt;N&lt;/mi&gt;&lt;mo&gt;.&lt;/mo&gt;&lt;/math&gt;\&quot;,\&quot;base64Image\&quot;:\&quot;iVBORw0KGgoAAAANSUhEUgAAAvkAAAB6CAYAAAAlB0wnAAAACXBIWXMAAA7EAAAOxAGVKw4bAAAABGJhU0UAAABFxpIngQAAF15JREFUeNrt3Q+EFd0bwPHHSpJXZCVJIkleSWQlSSJJVhJZSZLISl5JJEmSSJLXSmRlrZUlSZJEktdKIkleSSRrvZJIslZW/H7ncWftbZqZc2buzJ05c78fjt+fvffOdP7MPHPm/BEBqq2bLAAAAAD8NdeknSYdN2nUpAmT/mfSCbIG6BgLTbpg0g2yAgAA/4L5TSbtNemiSbdNGg8C+qjUS5YBtbfApHMmTQbt/jtZAgBAtR0z6ZZJj4Mb9/9SpGmT5pCFQG39YdJZk76F2j5BPgAAFfcgZWDfnJ6QfbXWY9Ijk6aCdN+kdWRLR5hv0hmTvsa0fYJ8wC87W7jXaxpvwznObfEcw+kuxQ7M6gqCuMvS6KW3NaBTZFlt7Y4p858m9ZE9tTXPpJMmfbG0fYJ8wC9rTRoJAt/xjEFz0cNzdWSAzvl7KLNDA7OmD8G1DECEPQ6NqIdsqqWFkjx064dJq8mmWtEeNJ1E/8nxBkqQD/htlUlXpdFx4xo4P2rzOS4PrkufHc/vrUlHTVpC8QJ2SY3pK9lTW0cdLqY3yaZa0J6z4ymCe4J8oF56UgTRmlaWcI6LHa5RV6QxGgGAA9vYuFGyqLaGHS70X8gmr+nNUCfdT0i2V+EE+UB9rJHGvCuXtn+lpHM8kXBOwxQhkM42S0M/SBbV1qjjxR5+Bvf9MjsmV1/Vj5k0GNy8nxHkAx3ppGPb17f4c0s4v50J1yI25gRybvBLyaLaGnC40E+QTV56G5TfS5P+MmlRxGduEuQDHdkB4Ppm70gJ5xfX8XiRogPSu5fQwN+RPbW2Xar7yhat0Q2t/rR8ZjFBPtDRnQC29KqEc9sRcy4rKDYg/RP9j4QGPkAW1d5zSe7F5/VoZ9/sCfKBelkq6eblbGjz+e2LOIcxig1Ib7Olce8mi2pPh3H8E1H2OsxjOdlTe/cI8oGOcjhlkN/uya7XI87hKMUGpHcuoWHrRL25ZFHH2GjSoeAGsIXs6Bh3CfKBjnInZZCvG2YuauP5vRHmBgK5+CehYT8lewCCfLIIqA0dohteQtNlSc3TbTq/JRHHfkGxAenp5jhJO+CdJYsAgnyyCKiNraH2rUvs/u0Q5I+36fz2E4sA+dhtadQbySKAIJ8sAmrjSqh9D5m0WtyG7fS24fyi9m5ZT7EB6SU9vU+SPQBBPkE+UCuvQ+17T/D/P3EI8h+34fy+hY75iSID8mnszWmU7AEI8gnygdoIj3fX4boLg7/1iltv/soCz68n4nhDFBuQXrdUb5c7AAT5AIpxSJIntI5LuZsjnhGW8QZy0WdpyMvIIoAgnyAfqI3wePeLob+fFLcdsItaWjs8ZGhaWMYbyGQooRF/IHsAgnyCfKA2dOnMyVDb3hb6zIIgsLYF+kW86Y9a7e8xxQZkk/Ra7jrZAxDkE+QDtRHe3f5HEPiHXXcI8l8XcH5Rq/0dp9iA9FZaGjBj4ACCfIJ8oD4uhtr1/ZjPrRW3Cbh5L7E9EHGM1RSbG30NojOnz0tjO2PdMngyeJKbDv7zqzRejegwjoPCmOw6O5zQcPV1WZYxcOtMuiqNiTxTQZ3S4OChSf0xPQaohiXBg90paYzZfCuNDVNAkE+QD9TDy1C7/ivhs2MOQf5wzuf3Thg2nIoGVXtNuiduY6yi0nNpzMYmQKuX0YQy/yflb20IvmOrS2+CYBLlWWTSzqBN3wwe6idjHvQWkl0E+QT5QC0sjmjXfyZ8fp/DPX06uKfkYWnE7w9QbPHB/QmTJmJu3rek0Ws3r+nzWtjay/9D4idiHpDGGwH473tCw3XdPnpBECimeWh8wwNjW+jrVh1XORI85L9NaNtxD/cgyCfIB+ohHLTbNpjqiokhs8YLNlGjC3ZQbL/TmdLvE27ctvFN2yVbj/9dst4b66T1cXbaez+esa70UwSFO5CxbGbSBbKQIJ8gH6iN8Nt7l6E25xzuFRMFnd+00CH4m78TCmIoRYbdJsivtRMJ5Tjl8P39kq5XOJweUQSF07b+hzTetvQEPSIa+D92LKMtZCFBPkE+UBvht/d9Dt9ZJG5DvXtzuF99J6aMpzfzJwkFMJLy9/YQ5Nfag4RyHLV891To8/8FDw1Lg79rUDlIwFBpTy3lM9XmHpRt0tpbB59SVa+TBPlAfW2IaNPdjt8ddriuPSng/I5QbA3zJXkWtM6mTjuOfjlBfm11WZ7MkxpW+NXd5aD+hc0T+2QdlGfIUj6jbT4fgnyCfADFCd+7X6X4bo/jtW1VjuenaSnF1nDHEkytzBgIJhUmS+v5yxZQrYj53tmmz3xxqANJx5ikGCod0B2pWJ0kyCfIB5DdC/m9gy6Nlw7XtqstnF94db7XFFlDvxQ3eS7pd4fIem9dSCjXuDVpD4c+s7zFh8QXFEOpvljKp937YxDkE+QDKMaCiPa8PeVvHHK4tuk1Isv+Ojoa4Gfoty5SbI31xpOWQdRxtd0t/H5SYb4n+72VNLRrMOLzO0NP1y5r4tqGew1TDKVZVcG2TZBPkA+gGH3S+qo1OuT7s8P1Lctb4Kg5oCz8YFyxZPa1Fn57jtgn5sE/UU/MzWl36PNrmh4k34r7phe2iduHKYrSHLeUTRmbjxDkE+QDKEZ4acoHGX/nvMP1Lcswm/BCHQznDYLwSUtmb2rh91dYfvsnReCl3ZYy/aPps7rb6Yfgbx+lsVueq2uW+rOeoijNE0vZ7CLIJ8gnyAdqI9wDfyLj7yyT5E7CrLHnByl34YdK6rNk8pcWf79XWB2ljgYSyvRZ6LMPm+rSipTHeSe8BaqieZaL9LSwo3WnIsgH6idqZZw1Lfyeyx5KaZZsXxnx/f0Um8hNKXYJPNsrfS74fvo3oUzPN33utMz27qddSWmJpe7coRhKYxtG9ZgsIsjnmg/UxhnJtwN4s0OQr51FrkN7j8jvIwq6KTaR55ZMPtbi79ue1p5SBN5ZLG47nG6Q2d7eoxmOY5uFf5yiqGznwEmyiCCfIB+ojfDSlCM5/OYbh0D/rONvhZeAH6PIGmzj8Xe2+PvfpLj1UFGOpCFeMzuc6pj8mfFxtzMeZ9RSd/6kKErzyVI2a8kignyCfKAW9H4eHp65L4fftS3drmnC4Xe6gtgjy8NB7U1Lcetcb3EowM0UgXdGxD6EZmaWuwb6CzIe52vCcT5RDKWx7Vr4mSwiyCfIB2ojqmNvSQ6/O1eSl2+PW60vLGroTw/F5hbktzJ5bkBYI7+Oknpx9cl8ZoUTffLfkPEY64VN1KrqnLB3AQjygU4xFGrDb3L8bdsS7pqeWH4jvCQnHU1NbE9RRT6hHSP7vWPbAEmfniek9V2ST7b4ZI/ivLCUTR9ZRJBPkA/URrhj7+8cf9u24eVMWpXwG+G5pXQCNnlUUJB/1PK7uiFSF9nvnSMJZapr4A80le+cgurltGTb8hqtWyj2fS8Wkk0E+QT5QC2si2jDvTkf46FDkB83fzNqvgCdgE1sr0qyBOIa3I1bAoENZL2X7iSUa/Oymq2Mh5sjycPIHlIMpdlnuV68JIsI8gnygdoIv1UvYg+UrQ5Bvi4SMy/iu30R8eU8im3WJsl/BZNTlt88QbZ7a9KhMQ62eIwdlt/vpxhKY1vx6AJZRJBPkA/UxlNpzx4o7xxiiyMR3wsv5/yEIvvdy4RMTbtj2HJLIHiT7PZWj0Mj1CVTW92A4qrlGEspilJ0OTzkbSGbCPIJ8oFamC+/D4U5VdCxbBunanod8b3/hE5kq40Jmfogxe/oK5znBPi1dcqhEeZxAXid8PvPKYbS2F6pzuyRAIJ8gnzAf1E7m68v6Fg6tt5lpMCmpu+sjvj7aoot/VOU68Y2Sa/y2ZjAf7ZJ2joDv9WxcN1teIhANrb5O3fIIhDkA7UxGGq7Xws+nm3ZdU23mj5/LPS3DxRZMh3v9DMiUzXjllgCs7gAUF+lbCNrvWebDJtXAN5nOcZKiqI0/0r68ZLttk3clmOrQ7pLkA+gQOGhMKMFH2+1w3VP45DFwefvhf42QJHZ6XJJUUNudHOBv2R2PLS+ltcx2jrR7ltMQVyWxisY+G+72IdqLMjhOMOSbjwe2mOpw8V3WQXOkyCfIB9AMQH3/jYc94nDte9sEIOGOx53UmzuNLNc1i6NehjQ4H4JWVgrFy3lfj2n4yTtpnueYihNv/ixezVBPkE+gNadkHIWveh1uPZNRFzrp4U5YakzeizIPF3z/lZw8db/rr22Oqznh0lfTLpv0iVpTMwjk+vpuaXR5TEZx/aqrodiKM09S9lcI8gnyCfIB2oj3KP+bxuPPS5uK+00/+/7FJkbDaRehG7ec8iWjha1o1xzepPTcY5J8hsilMNlPkZVdhgkyCfIB9CauRH3/HaOdz+Z4XrI/jkOLnpyE0F77bE0rjM5HSept3iEYiiNbXOyInZAJMgnyAdQjr0R7XZXG4/f7dCxVMU5YZWlN+j7EZm2jqyBNMbbJzWuVTkco8vSqPdRDKWxbU5WpR0GCfIJ8gG0ZqQCHTm2uINFOVIYisk4QL1rQ+PaLK3tcqsXhA0UVSFeSmtLp+okfpY+7RwE+YC/tMMtvGLi0xLOY22KIP8SxRYvqedrE9nT8ZZYGldeK96cTTjGuOW7Mzvxshtu/nRzs5+WOpD0xm9lcMNgkxKCfIJ8oPqilssuazPTMccgfwvFFu++JE92ZN3RzrZf2rPiTdLauLcSvrcz+Iyu9LSK4sqdbTmzTwnf1Qnbb4XhVgT51QjydWLe4+D408F/6v8+Jq3v1N1u+mbzWtABMrPK3Q2TVnBulT43H+pg1MiO7SWdyz6HAH9SqruqYyXawpRDJo4Fmc0qO51nVIpf8cY2Hv9ozPfWBBdJZtYX57zl2jCY8N2ZfTbukI0d5X7FgvxF8uuKcXE7s/vSG6hv2L8m5O02zq1y5+ZLHZwfExPOLel8NDaYsOTbKO002Q9xH/c0HfTS9AcBFuovaXOq4ZyOsdVS77ZGfGdJU+O/RTEV5o5kWzpzsOlBsJts7CjvKhbkP05xf9te8bxdkhA4NOfvCs6tUufmSx08KtUbXnfOkmf7aafJ7kn21R2+B09RmskLa3KD0ifu28HTrI4j7uvgm7Vtc6q88ua05TjhXgSta69kdoOOP6gzhfloKZv5Ed9pXo1nm6CTaH2wzeHQv7fr9XpPynua3piXVjh/rzn+O4Y5t8qcmy91UNvk+4jzKXuu26KEa8rPinYiVaotrJLZIQ+tJM1sfU3r8xj+rqbgkeUbkzen+pnjg52tt7g5IOiW2d13v0r54zzrXmdsb/rCeTHY9LeLxLwd57Dj/WJrm87nUIZ72WCF8/c/x3/DFOdWmXPzpQ7G3e/HKlDvR2LO7Tnt1I2OHfos+a3frJPt9nh4gzqU8GQ9TzpPUvCdZ+Oy9RYfDD63tamnQYPPzdSZwtl6ZWfeWmwOPew8Jt7tOPpG7YPjPaJd9aM/w/1rusJtN80GQXM5t0qcmw91cLnEd/ZOS3lj8mfEvQ05Rzt1s8Mh0MqSdMUUn3YhS5pkurfDbthdkjwpO89e2p8Z6tYu6kxbZHnLp3snLCDm7SiLTfonZT25JsUP2+nLeO/qrWg+fxX3N+tdnFslzq3qdVAD/HGHtlq2qDfmG2inybpDQcp08GS0XhrjpF9K64G+/mO3ih8eJPw7jnXYTXujpVzznByUJpDUOrqbOtM2aefs6KTLRcS8HWFhEIhoADCZ8f7wMbjnbC+oR6s747kdrGieD0m13pRwbv7WQR33fzbFuemwHR2hUdYqi+G35p8rfG2sRFvYI78O0dFhEFEr5ugs4Zm1XbP0uM4EZjs8uGndEnryZ5yxlGdXCQ1C6+tm6kxbHUjRzscI8GtNh3V+Cjpu0qzKlib9CH7/U47tZ1+Ge9fJipaBbi5nW/Za/63rOLdKnVuV6uCIRE+wTTP/Uh/OdaXFE20swzmhmHWowtfKUuubjpscDh3skbhNotTPHDHpWYaKoU+LVd+saHvMuetSjZ02Jj9pc6oHOR9rudjnhIxUNIDshDrzUOyTh85KdTckQT62FRTYx6UDOZ77n9LYhOad4wPKoQqXww6J732dknLnw3Fu1a+DeT6gP2hzGV4Q+/LNHd1OV0c8wWV9GtKA/aqkew01JtV3OvTE/SFonCiWzt3QFQW+BBehyaC+XAjqLXWmXMeCh/upoHy+B8G/9uSwDj58pg+n4bk1VX8LtyIIGD8H7fFzcP1cybl5eW4+1sGy4oSpIPnQidbW+qbj4sOTAW7m8Ls6we68uO2cq8mHXQV1Etmu4FzpnQR1Bqi38LC0VWQJqIPwxdaIIPxpzsdYGvymLci/SXEAACrkkvw61A6gDsIL+log3IOvEyeL2kToqiXIf0ORAAAqpHme2WWyA9RB+GIsItC+XvAxR6Rau90BABBlnfy64sVysgTUQfhgS0ygvbPg4+oqPHEzuKcpFgBARTQPM/2b7AB1EL6IW3+8Hdvo3pb4pTQBACjbCfl1H46FZAmog/DF25hAux2uxxz7JcUCAChZb+jetI0sAXUQPpkqMci/EXPs6xQLAKBEO0L3x9NkCaiD8E3c5Nd2DNeJC/K3Vzi/5gZP0oelMdSJRgfqDFAvB+XXzesYAw3qILwU15O/ow3HjlphZ7wCeaIbFenMdZ18rJtPDJh016RPEedLwAbqDFCfdjwQaq8XyBZQB+GrZzFB/rk2HPtDxHEPlZwfj8RtV96ZtJ4q1PGoM4D/dPfQV03t9LtJ+8gWUAfhs/MxgciHgo+7K+KYTyqQHxqA6VsMneyyX5LX8/9C9QF1BqiF403t9IE0dmgHqIPwmg4x+BkTkPxV0DF1+afx0LE+mrSoonn0NCZ/Rqk+oM4AtaDDJHRZ561kBaiDqJOLEr9e/Yacj9Vt0vOIAH9ZhfPnQUz+8BoN1BkAAFDpp8e4ccXfpDEMIQ+b5fcefD3uoornT9zk5G6qDqgzAACgyuaYNCzxY4l1pZB1GX97o0n3Qr/31aR+D/JlbUx+vKLKgDoDAAB8scek9wnB/huTrgSf6zFpXuj7+r91iE+fNDa1Cq+g859JZ01a4El+nIzJh4tUFVBnAACAT3T4zl5pjCuelnTLA0YlDexvSmOTqy7P8iJuAiUTY0CdAQAA3tJhPDom/4xJt6SxzKUuA6iTcn80JV3P9bNJj6Wxgsil4EFhpcf/dn3bELXy0JSHDyugzgAAAEAaQ47i5icA1BkAAAAPjcYEbP1kDagzAAAA/tGhFd9jArblZA+oMwAAAP7ZEhOsvSdrQJ0BAADw05WYgG2ArAF1BgAAwE//xgRsu8gaUGcAAAD8sywmWNM9A+aQPaDOAAAA+Kc/JmB7TNaAOgMAAOCn+zEB20myBtQZAAAA/+jQiumYgG0N2QPqDAAAgH92xwRrn8kaUGcAAAD8NBgTsA2TNaDOAAAA+Ol9TMDWR9aAOgMAAOCfuGUQf5q0MOLzXSadItuoM9QZAACA6toXE7A9j/n8DZO+mrQ44/G6Tbpq0oRJP0z6btIdkzZQFNQZAAAA5GMoJmCL6nmdWRf9QMZjaS9v3DAPTacpDuoMAAAAWjcWE7CtD32uN/j/77VwrMsJAf5M2k+RUGcAAADQmsmYgK2r6TO7pLEm+idpDLfJ6oVDkK9LMM6hWKgzAAAAyC4u2F5r0gKTLsjspMrNLR5rwiHI17SbYqHOAAAAILvvjoH34RyOdcfxWFcoFuoMAAAAsrvnEKydyOlYGx2DwyGKhToDAACA7LYkBGrfTNqb8/E00L8vyb3BNygW6gwAAABas9OkZyZNBemlSeekvRMmjzcFiscoEuoMAAAA/LenKchnYywAAACgBi4FAf44WQEAAAD4b67MLq95kuwAAAAA/DezrvpHk+aRHQAAAIDfdsjsWPztZAcAAADgt63SWJlFA/zzZAcAAADgtwMmTQcB/jWyAwAAAPCXjrkflNkhOmfIEgAAAMBvvUFw/9akTWQHAAAAUA99JnWRDQAAAMjD/wHUAOioJMseOgAAAVd0RVh0TWF0aE1MADxtYXRoIHhtbG5zPSJodHRwOi8vd3d3LnczLm9yZy8xOTk4L01hdGgvTWF0aE1MIj48bXN0eWxlIG1hdGhzaXplPSIxNnB4Ij48bXN1Yj48bWk+ZzwvbWk+PG1yb3c+PG1pPmk8L21pPjxtbz4sPC9tbz48bW8+JiN4QTA7PC9tbz48L21yb3c+PC9tc3ViPjxtc3ViPjxtaT5oPC9taT48bXJvdz48bWk+aTwvbWk+PG1vPiYjeEEwOzwvbW8+PG1vPiYjeEEwOzwvbW8+PC9tcm93PjwvbXN1Yj48bWk+aTwvbWk+PG1vPj08L21vPjxtbj4xPC9tbj48bW8+LDwvbW8+PG1vPi48L21vPjxtbz4uPC9tbz48bW8+LjwvbW8+PG1vPiw8L21vPjxtaT5OPC9taT48bW8+LjwvbW8+PC9tc3R5bGU+PC9tYXRoPjVSWx8AAAAASUVORK5CYII=\&quot;,\&quot;slideId\&quot;:320,\&quot;accessibleText\&quot;:\&quot;g subscript i comma space end subscript h subscript i space space end subscript i equals 1 comma... comma N.\&quot;,\&quot;imageHeight\&quot;:19.52},{\&quot;mathml\&quot;:\&quot;&lt;math style=\\\&quot;font-family:stix;font-size:16px;\\\&quot; xmlns=\\\&quot;http://www.w3.org/1998/Math/MathML\\\&quot;&gt;&lt;msub&gt;&lt;mi&gt;P&lt;/mi&gt;&lt;mi&gt;h&lt;/mi&gt;&lt;/msub&gt;&lt;mfenced&gt;&lt;msub&gt;&lt;mi&gt;x&lt;/mi&gt;&lt;mi&gt;i&lt;/mi&gt;&lt;/msub&gt;&lt;/mfenced&gt;&lt;mo&gt;=&lt;/mo&gt;&lt;msub&gt;&lt;mi&gt;h&lt;/mi&gt;&lt;mi&gt;i&lt;/mi&gt;&lt;/msub&gt;&lt;/math&gt;\&quot;,\&quot;base64Image\&quot;:\&quot;iVBORw0KGgoAAAANSUhEUgAAAe8AAAB9CAYAAACLUOsxAAAACXBIWXMAAA7EAAAOxAGVKw4bAAAABGJhU0UAAABLISoKhgAAF0ZJREFUeNrtnQ9kV90fxz9mJpkxmZnJSDLJjEnymBl5ZJKJTDKZyCTJjEmSPCKP5JGJRzKTRPKYJDFJkkQyk0wkSZKYZCYZz+/7+X3Pt+6+zz2fc+793vu9597zfnH8Hr+++577/Xw+55x7zvn8IQLAnulS+zek/Si1IxBPrjmi9Bim32mIBwAA8kdzqc1rJvblUvsNIioE/UqfYXp+oOwAAABADthUai81E/qnUuuGiArF9lL7rNH3i1Jrg4gAAMBteKJ+rZnIP5ZaF0RUSLYq/YbpfRELOAAAuEtrqS1oJnDemW2DiArNNmEHvqDsAwAAgEM0ldpjzcS9Umo7ISIv2F1qqxo7eFRqjRARAAC4wy3NhM1tH8TjFcOCLdyAeEDGbIIIACgzKUzW5yEeLzkv2MQpiAfUCT4RHFI2xxuMD8oGJyAa4Dv9wiT9EOLxGl2o4FqpDUA8IOFFmsNPD5bahVK7XWrvCaeBAITSKgwQdlxqh4i8po30DmwfCA5sID4nSu2mekH8JizSugRR8L2IyGhEIcdprJjvSqE8cXCiCD4uuVpqh6jsONUAVSTCrKCHAxAPUHags5GbEA+Iyb0a1gicCMaAjzX+Ubu1tTos5NICz8ofJ8SfxmWfIN9bEA8IcFuwlSGIB9QIb8Z6S+1P0qfrDbYpiKw2GtXAvaJ2ylku5LwDQNYvezbSL8eP6vaVcFwO1tNB+qNNfpHfABGBhDhgMecjbDVBOOvWp4iL7isqF0boCFlYeIfPR+TXSZ/1KazxiwRyMZu5IMgQXpwgDEQkgHohzfHLEE/yTERYZJ9EfFsfVou9zXe/oXKqRxDOZuGkhGUHfwIQRoOyD93p12aICCRAk2F+x5VeCuyPsHj3xJw8Llt+Pzu6bYdKQpkR5HYQ4gECI4LtXId4QALsMcztKEOcAjZ3Fdze1djPect++C4OmXjWs02Q1yLEAyxYJH3sN/xOQK1MGub1TogoecYsF9WrCfQ1b9kXQlnWc4MQGgbSe0lH6lRQK3OCfS1BPOkwa7mgDie0g7QNVcPxeZkuQWYYFCAKS8LuGyVjQVz4alSKXLoCEaXDAtmFdTUl1N9dy8X7b6jm/1wSZHQc4gEROC7Y0iWIB8Skvw4bP1BFk+VOeD7BPg9bLt4ILSjrRxeny/8/4nRBUva0AnsCMTknzONrCW78QABbT/PJBPvspHS924vEMcJRFEiWvwSbOgbxgBg8FmzqEcRT/4Gc5v2zbWY3352xnguy2QHzBTHoEWzqGcQDItJI8untWYgoHRYtFtBPKfRrm9VtzGPdbCWEh4F0kPxctkE8IALDhjl8N0SUPB2WC+hMCn3bhoxNeqyf85ALSAmkTAVJIZ3erkA86WAb353G0bXt4n3UY/0sCXJBWA+ohS5CTC5IBukUBylRU+KWxeLJdxkb6qzwYDvkqW52CDJ5DtMFCQB/ClArmwzzNxwgU6BBHWmYFs/HKfX/zXLx9rXm8FlBJmdgvgA2BhxgxDB/o+hNCpiC6ivtdAp9N5J9qJivcafYFYG0gdc5qBWpWNJbiCcdbIuE9KXQ94Bl3y891U0L6UMvPsN0QYJ8Jv11WQvEAwy8p3RrYYCIO7tK+5JS32csF29f4wMPEgpIgPog+b2g4A2Q2EpIiVp3Wi0Xz9mU+rd1VvPVo/qaIJPDHsmB/TL4lIZTL94ptQ+ltkrlPPvzCdjHgFq8ltV38i6U6877VI52lFBbAMTjKCWfErVXjcHnaqxzMi/2j7pfauNqTvAak5NBpY2k0HefZd93PNbPK0EuWwr+2xvVjo8XVZNDJdeXb47RR7uaDHTfy/L3xddii0EOAMQ5tYnq6LyL5BSrweRUHRC6OUSsNYW+H1gu3r46ZW2k+l9juAA7UF5Xb9v/RmhRvaL7SH/PG2ynPLK5L4IcmgmAcKSIIdsrzxY17qOM+UWfd+A2k9fTDHf80x4PCKlQzO0C/l6+338b8lttc9+/j9AXp2n8avm9Nz2yuTuCHPZhjQIh9FLtKVF3kezwJrVxH4Vue2yddIrEbsuJ863nb/tSab2pAv7eI1S+b54rtRNqQFfeqtkO/rCwmV2W9rccYXLwafE+LcjhHNYpEMKEYDOrFn9/OMILelh74KPQbT29k0wmz16JHy36XFVvdD7zD/mVsIadwxoNn7ltsBvTAtMW4w3/uEc2t4+K53uyp4aFIW/tnwzke4/ip0Sdqvr8R/Uy0Kn+nY/Srxl+8zcfF4dHFsawnGB/ey13PGvkbza1INKVhq8nEqYjunnhbxuqbL7ipd6gduxh922cX8Cn5EBF9LPA4p0eDeq0LE5K1OqTxT+V/VWzwfCbf/g2CW4kue5qksnk2yzenoI7bizc5dAKvGmG80aQzXfSO7BcIvNROB+p/6V2mac9fUmSrrSacvh7sHhnJ1tdRMzZqpfCQUM/Uh/eVSs7YGkMtcQS96qJ0NZr+D3hqDx4SqGT05znspk22FGvQZ53YV4i0jHo71i8sXgHkPxQdClRj1Z9xpSjocHwm70rzmS7Ez6ldsJtmh1No9rF85vTsPr8DYp+r8jPgxSMvxg1yMpnTC+eh0JOfipXEK8IIU+1zA2jWLyxeAd4EnGeGgr8+4Iamya6KJsEYs7y0RFj42D8PsyX/+EKoa65jhaDTc1odpJ8vLYNpmVkjIqVoxqLdzqYrl6rU6Jyvo5KPPhry4Xb5mXdq/mwO2MD43vJ61i0RSRPc8TbEi2RXRGbI3jpiUzRPM6xeKfDMMlOx8ETLk7yVcnhwNkQ2yP0Y7om82odOZWBUb1XOyJOxNGI+dHIS0GW3RDP/69mpImDbYxTJ1aiG+5DZNZsE2S7APEAhXQ6WJ3Yq5KCmJ3ToqZ1ll7UV30T+n3LBXdQ7Vb4TuGuenP6pnbOP6p20ixE9lJ9ot7++G9OqrezTbDzyEhJCxogHtEn4F+126ocl7PNdkJk1kgOQt8hHqCQ6i4EE3udDrxUD0bso4NQ9+InjSTH5fleP9sFECZmZgeZ470r/30C4oqMlKu6CeLxnnbD+BtQn9tFv+7F4yQ7GiPUHfjJfstd90XYZ2b0CHp5BvH8xCYEES+h8XhK0ULxgF9ItSl4XPLpDd95V+6549ZiMBXO2u6T0K9YLt57YJ+ZUcQUlWkwZ2HHWGjiAYdJIHHDYo6qhBzyAh43DFjKyPnJN6EvkV2WM9yrZschsg+D8pmzZM4dAOIxK8h1BOLxnk8kV/mqePjzkfmumH2YCmd5NRd2krvJ7cEvxgXd/AXx/GTIYMf7IaLYIM8A0LHNMO52ltoH9d9/1NDPpKGfYZ+Efsxy8R6HfWbKVUE3YxDPT5pIThJxDCKKTdEStYD6rCPvAi9+nIillrDgByQXI/HKcfKO5eKNLFTZMkP2qT99Z4GQNjENcHUD4qwjr6p24HExRUV5lbeB77BtvHPfwjYzR6pZjaPg9Uh5uBchnthIUSm3IR6vWSG7WhW1sJdwOvyTQctdN47EsueuoJ+9EM86Rgz2jGI38ZD8CeYgHm/ZabGGcLKuWhNzXTb04VXSpYuWi/cw7DNzpLueAYhnHeMEp7V6v+wj1ay/TFmsIVMJ9CNdh3mX6+KlhdDZ+QfZk7LntaCjLojnJ5tJzgT2r3qDB/Fkq5PpEsSDjQXpY6831NjHpjq8HOQGUyq7SnsE23SCL4KOUIv6F08tbPopxBSLZkGmX3L2W1BVLBlsUmsnsbCarsK2+jQQD1kqfgpzlhMgr7SZYIIWKVysUmEMRKNI+fWxeCfD72RO7pWEj4mUIMi7qna3LBWP+tpuIHlzYiEqO82sBRYSU4UxOPnF22Xp5LmCxdvLxfsC1cfZWcredh47ufwfhRUZqRyo72wstTe0Pu6dwyCl47xzEFssilIWFIt3Mjyrw+avm8zZ27xhl6XSb2KuwuKdA65TeCyp5EjzAGLD4o3FuyaaSb6eSiqnwgmhj8++DcBzlkpH5i53+IHFO5RhWp/JKejVetaw2KDQDhZvLN7xOWDo90xC/UiVAm/4NgCfWCp9E+Yq5ydNnxdvjpioeOHznWt1Cl9TEqLfYFaJ2eEaFm/vFu+rlH5KbdP1l1cbzBbDUUelvcQ8hcXbceYDMhgN+XdTGMsEzAp2CGIjlZJOygO8n2rLqsYvGLuKInBTvFylXYRtYtJ0mFNk55vxWJDbHcu+OIaUr5o2wAzFik7AHzoMc1JSHuDS1dd7w99WMr8VJvvajOXi/TvsMxJpx1qvYfH+yQ765cDHXuZSkhoplGXVUq+VtIxIE1ycO29QG4epPh7gDymeQ/VQwC4LUxHzs8XCzW/RcObR06Umci4qP6cWgbQTBcDbvAzvfl8HBmaP4fNDBls3/f1VQuQFFm9QjZQnJCkPcNN993Hh5b4SCl2YSmO/We66EUZTjh1mpxa+ZmCvSc7w81hYRNOuZ4zFu0ww05LNwGw0nFqcFP62koXwA6ESGRZvEERKmjKbUB8mh9PBkL/pUOO1cC/cf1ku3tdgm/+vPPWdzHl7K+1Ays9T5PSorVTOeNZt+NwZilc/Woqu0OU576Nfte4HM5ZPm/q9/Dxv1QtlFhQpPSqIjylpSlL2edrQT1PIPFIptsVho81FGbf8Q2wKpnObhn3+Z9LiO56PpA+TSXtn9lXQV54dqY5XvSDxkfixkM9NBD7zLqK8LxnsvdobdWtgZ3EhY/k0UHj1vyxCZDYKMlzGNOENUtKUNbWIJsEdw7gNXu1yWPOzgC1uKdK4/ZPs4wJvwz5D0Xnq18ObsYhVxaRrHA5DmVQnILeqdng7IvZjiullr9Xt6rN8glLxC3Ghot6YsFjW+6WthZDpCsiLapJz4TvDuD2iPscnY5X0yHxa2l+kcTtG0QP798NG/8M+jazqsTuTvC5351SeMzHscijmW/ByxH7ekRtJiiTHoIN1fpZeQplV3+GxtCrYQZJz4Rrld92qadw2qsXmHsXPzMOe1OxVjZKTZU5q5LSnDn1LesxrWN/NiPZ4uIa+Lkfoh3eRWxyRkaT3E3V+Fqn8411MD16wm+oXYvwtwpj9QW6FcsYat7ziL8R8a5HuMfhYgtPs+ZxSMuy4qF45sqWjqn05ledEhIFZ6x0vZ2Ky8fngu+4eh2R006Gd9z6qPeENyDdnqH4hxrYnc/yy3e+YnGKN27Tz5I56bLgrGe44bjg0iScF3/2YSgq+T3BgHjL0xV7pHY7JSLfb/UD1v/M+SCgQ4TvS9d29hPvqInNeEra7Ngfl5NK49Z6dGmWcqlP/f5PZcSOPNKodON+ZrqqTDD4u47zlfE2R9JUNe5bPqT4qffGu0WUfDw6ZCZ6kcdjJ9gye44hgg39jigApsJnKoctf1HhdUS/ZnCCr2/Fnd2Xceo/uiLdeyjhJyEPvM+3qBWOAsst+KJUSPgUVAeDkuPWe+5RteIx05DsD9YA6IN1BHoJ4AACuocuxO1vHZ4CzEMiaIjpNAgAKjC7JRz3TVPZQfRIjAKDjkWCDvRAPAMA1dGUl65nEA3mlQdYUOb8+AKCAhBW2WMjgOaTKYnCGAGnSQKgoBgDIEVyMISzhzeUMnuW5MIHugKpAikiVpF5CPAAA1zhAyeXYrhUpX+4wVAVSZFiwvVsQDwDANaYpPA1go8XfckpOjo19QeWjRU5CwsftXC0rzjH3RUKcrW/wXTI7TB6lcqjW6YyeQyoDiTwDALg5br1mKWSymjf8zQY1of0QJrz5GAv4iPB9s1BVbmE74FSQfJrD6YevULmOwKcQPWc1CcwKtjcCFQKMWyfHrbe0ayarKeFvOKTrDdnliY9aFWoXyXm5Qf54QNFqC/Rl9JxSmNhOqBFg3Do5br1lJKIiOA3eSgSFRo3P5jc9XbU4ePzmE7alvVROcsIlT6UCNF8yfE5dpMMaIdIBYNy6Om69Jays27Lms8H0pZyAfrzUmtXENqZR6mqMZ1oUjGQbVFYIdLvcrBzDtgg2twB1AeDkuPWaT5aKOBz490sUnrBCV/82KkUsDQrWc4/cyh+OUqAA5G/ceosurrW6nvlQYBetWzx1CS7ex3iuY8JEegVqKwSrlH1GvyCXBJsbh7oAcHLcestxjSI6A5/hfM58x81pIweF7+rSfNftGM/VR3BaKzK6HPZZJkJ5THDEASBv49ZbwiooLQX+va3UPqi3rX7Dd+nKeU7EeC7exeuch2zjz4G7TGp0eyGj52kkfcjjKtQFgJPj1lsaKNxrfDrwmYfq/9tr8X26zGj9MZ9vTtgJ/Q715Rqd08tgRs+zR7C1f6AuAJwct96ym+QUpOcoWpz2F82uJW6IzaQwof4B9eWWFgoPBazFVmrlvGBrE1AZAE6OW285Q+HxrE2Bhf265Xft1Ex8czU8n1Tb+wXUl1tGHNzhSsVwtkNlADg5br3lYYgi2GmH47bZQ/wVlVOg2nBao9jjNT7jJ9InzWiFCnOJ7nolK4/uVmHh/gh1AeDkuPUWnYPO2VK7RmVnsSg7jocaxXbX+JzXhIn1CNSYO/h47ZtGn10ZPdOoYGN/Q2UAODluvWWvRhFnKfo9XyOF34W8SeA59wkT6xzUmDsGNLp8k+Ez3SY4RgKQt3HrLX9S+FE0pzx9HvG7dDWQLyf0xveV9CFjG6HKXKFLhJJV4p0m0oeILRMccQBwcdx6zQvS3yVHddCZ1nzX7oSe9Trh6LwovNLocX9GzyMdmV+DugBwctx6Swsle8cXVhr0c4LP2y8870OoMzdsJveS7kglD/uhMgCcHLfeckBQRmfE79qq+a7phJ/5rXBSsBkqzQXjGh3OZ/Q8naQvPfsW6gLAyXHrNToP7jjHhLoCIkln3JkSdkjnodJccFejv8mMnuecYFNTUBcATo5br3mjUUZvjO8Ky42eRlH2NtI7FnHudTgWuY2UO3xHBs/ToOxGdwLVBpUB4Ny49Rrd/UWcjGU8AYaVh5tN6dmvCjulUajWaXQRCZ8zep7Dgi1dhboAcHLces0YJZe/WRf7N5LSs3cLE+4CVOs0uqua2Yye56VgS91QFwBOjluv0aW464zxXbpiDmkWZZcqje2Bep3lTZ1f9CSkCmJ3oCoAnBy33vM5RBFPYn7X05DvWtR8drN6i9tQ4/PvECbe51Cvk+iuanT56fk6Jk2HsWeEIiQA5G3ceo2uSlccgW+k8DCbsPtCLnTCx9oc6N+U4ukBkga4ySGNrp5pPs+5Bji7WXsKzyKl270JVQHg5Lj1npOUnJe5zpHhYMhn71G50ElS3olbSO8BuUTwPHeNmQgvjZWY0jQcENkuXpPewxwFFgBwb9wCCr8vjus1qMt1W+3sc4XSKRt3kRCjmxeeaPTUp9kVp1VwZoKQKwCAvI1b72nQ7Fbjeg3OaxQbpOLQdiuF38PH9ro4XS5d1wGVO8OKRk/BE5L9yj65fnsaDo/tpC9p+I5q98UAAOMWpIIuP3hcr8HvwlsZ506vFCt5QelV/hoieA3nAZ2OepSt/EG/HGHSyiculf3cCxUB4OS4BaRPBRn3bWlNUG5wR5O288Ks0P8BqN0JvlnYCrejKfV/UOhzBuoBwMlxCxSPyT6sy4ZFg0K5sEM9jq6bSV+0hD0fO6H6zJmzmAAmUuq7XdmB7uWyGeoBwLlxCxSNmp1yLYXUT5B8ZN1ax9/HR/U67/MnUH/mDAi28pXCIxSS4hHpvct3QjUAODluQcqwV/dHKt9/8/+yY9pvGT3LuGBol6CqzGH/BE7qs6oa+0LwVU6aTi6XBJs4BpUA4OS4BR6CwiWgwiih8AgAAOSG+6Q/Jh2EeLxggPTXKA8gHgAAcA92QNIlF2DHJdxzFpte0juoPSU4qAEAgLOws5yu+ARnlOuBiApJD4UX3qnkY26FiAAAwG1aKLzqGbcv2IEXjj6lV92OuwUiAgCAfMApL++SPoUq6n8Xgz2kTyhxl5D6FAAAcsllKoezhbUxiCfXHBV0exniAcAt/gdaR89Lk2NMiQAAAOB0RVh0TWF0aE1MADxtYXRoIHhtbG5zPSJodHRwOi8vd3d3LnczLm9yZy8xOTk4L01hdGgvTWF0aE1MIj48bXN0eWxlIG1hdGhzaXplPSIxNnB4Ij48bXN1Yj48bWk+UDwvbWk+PG1pPmg8L21pPjwvbXN1Yj48bWZlbmNlZD48bXN1Yj48bWk+eDwvbWk+PG1pPmk8L21pPjwvbXN1Yj48L21mZW5jZWQ+PG1vPj08L21vPjxtc3ViPjxtaT5oPC9taT48bWk+aTwvbWk+PC9tc3ViPjwvbXN0eWxlPjwvbWF0aD7Pmj9mAAAAAElFTkSuQmCC\&quot;,\&quot;slideId\&quot;:320,\&quot;accessibleText\&quot;:\&quot;P subscript h open parentheses x subscript i close parentheses equals h subscript i\&quot;,\&quot;imageHeight\&quot;:20},{\&quot;mathml\&quot;:\&quot;&lt;math style=\\\&quot;font-family:stix;font-size:16px;\\\&quot; xmlns=\\\&quot;http://www.w3.org/1998/Math/MathML\\\&quot;&gt;&lt;msub&gt;&lt;mi&gt;P&lt;/mi&gt;&lt;mi&gt;g&lt;/mi&gt;&lt;/msub&gt;&lt;/math&gt;\&quot;,\&quot;base64Image\&quot;:\&quot;iVBORw0KGgoAAAANSUhEUgAAAHMAAAB7CAYAAABHEL+LAAAACXBIWXMAAA7EAAAOxAGVKw4bAAAABGJhU0UAAABBwf/jmAAABsFJREFUeNrtnX9kXlcYxx8REVUlJqJmSkRU1JSIqogKMVUTVSaiqiJM/pipKjUTEzOqqiImREVVRZiKqqkQExUzoaomZkrNTESVmqiIKtv5ek8kue7N+5z3nnPvSfr98Py1N/fU89259/x4fojUziVj/wW2d8Y2ja0be2Vs3tissUljg8a6jNUJyU23sTljfxt7X4Cwewn+s7ERY82UJT/1xs4Zm7AzqUxhZ4wdpyR+OGZszVGEFWOXjR1NPOuQfQPglTptbNXhmfgf6zDlyM9VB6cvGWt0ePZ5K77m2S+MtVGOfPQ7iPlpDc/Houe28vlYOHVQktq5oHT0XznHGVOOg0XaR5SlNoaUTp70MNaCcqwZylIb95QOPu9hrHaHrRFftzXwXLmNaPA03iOlmFOUxo0G5UxZ8DjmRaWYbyhPmJXsNY9jfhx49fzBMl7S90t78nSBEun5XeHQtQDjak+dhiiRjqNKh94NMLZ2i3KNMvndX14oUcxhyqRjVuFMrHQbA4z9XCnmIGWqDs5L3yqc+STQ+OtKMc9Rqur0KJ35TYCx6x22Jo2UqjraQ+/OAGOfUY79jDLpWFY483Wgsb9VijlKmarTpHTmvUDjaxc/xyhVdQaUzhwIMHancuwHlMnvlqQpwNjzSjFPUCYdrxTO/LXEN8KPlMjva27M87gIp/xXMe5LYZSe95XkaY9jIuJOE3a5YewkJdKzKMVeCp+1z9N8o3na48Ah0UUVzHoYC6kHd5RvgQ0K6Y42pPJijjHwmhy3AmnDKvlqrQHtTLliZwpmV1rWVr2d5b1SidjD7+9bYVzSHPDvOUJZamNVyksSSt7EdFKOfFuDMgVEzM80RfTDlRIExGsXISdf2Fcz8cRjpQD4DiJUA4fsj+wmft3OrHeJmbZhDwKQGTZn/+Zr+x1lrkgg6hNC8P5wH6MNdL5BV8XPhFLMProqfv5UnsKwEkjkaPM65uiq+PlSKeYIXRU/D5RittNVcVMnugPvl3RV/PRKcbUKSGBuSHG1Ckhgnonuhr+BroqbFuWsXKSr4mdQKeZ1uip+ZqW8xCDiGU3+42u6KX5OCUuaHRi+E6aYHxiWlGIyGiByjogu0JlRBfsAbaYVowr2AXeVYn5GV8WPJvcSwV2MKoicbuWsnKer4kdbofIOXRU3yDZ+K0wzPxDcFH3awE90V7wMiXseSD/dFg9IOfhcKk3Sak3seSiVKANeTpcErrZQ4cpnpz08C62b5uyKmBRE6DS8S3QxIYQQQgghhBBCCPkgQCQGQmvQ+Bw1lFBmdasWEgLMUSkbV4k9dFW8IOHqB9HVyN2yFalcepCIZiL6qCQzzSEqgso77G9gnZJe8QwRHIxFLplPJD2XFbFSzXv83bKwn1lUoA1yWkTjA6kewThAMeOhNUPIp6K7sG+mmHEAsdJaNL8Xt/7aaeJ9T/cWS1am3JTjc7JWt6QgDkt2MnKb4wo4qw4hKYgR8dMyq12yY6pIQWSVoHPt15nVWuQtXVwca55WnVPCcjylk1XivMXxOavCjrzRiumS5ti7x/eSHXkLJKszkguLnrY2JCczOWdmX8bf47XLg/aCOSO1VytrlPSa97jrZGpHSaQlXGm6+d6X9LICPH8tETRHX07ZH7Zm/L4uYyvyxi6GSMngWG86IQ5uUYZlu+816ioh/zXtUH5BKnehJCI6xS3PFRfZrJ4dKSeM/SLblT7xXcSd5oZsB3Ah6gCxQV10V5zUWYG2EpeRcNxMt+zPBdATYdWyAzEjlyTfcR6JhOsZC5vTdM3+40WGmG/stoQzdB9RrcsvzlhvSeXYj8JGzkOHPeWG/f3OgwQSEbiEXhH3sjqY0TjSY0fDyOgSXVP1rAvoCc7UOLYlY1aQTbuyRR1BVNBedxQVrSqP06XlgEPxrZuSf6SSZ5IUGjcgyObSlnvFwXwrXVssfbKdc4nag82KGXxZKrG0mvxMrnoLYiDh+CbHv0cEwdMqgg7TzeE5K7tDO9pyPOuqZFcTZd37wDTJ7pS9mx6e2S+MYi+FUQnTXnI8Yw9KApK84vK1SOlIEXOd7g5LstiET5LfzgW6OyxJh/uqRZ+Wl8l2zwXPzFOennsy5XvZQneHJZkPMubpuZOBnkuq7AuTPbbz5oL0JJ6J48F6ujo8uNVI5lA+zuF8CLmzDNsfwmi+QulJ+Xb+Jm7lYSDYrZTVaxPdWzzdkp7ljCO4YfvfG3f8Hqte3Kigwfqs7L73xInSCF1a/it3VHTNYrNSEr5KiE5KBntEXIchkh3tsnDBjHPVTWsbdqGE3BNcWKMDU5D7yv8BiD17QdVnsi8AAACBdEVYdE1hdGhNTAA8bWF0aCB4bWxucz0iaHR0cDovL3d3dy53My5vcmcvMTk5OC9NYXRoL01hdGhNTCI+PG1zdHlsZSBtYXRoc2l6ZT0iMTZweCI+PG1zdWI+PG1pPlA8L21pPjxtaT5nPC9taT48L21zdWI+PC9tc3R5bGU+PC9tYXRoPvqK0c4AAAAASUVORK5CYII=\&quot;,\&quot;slideId\&quot;:320,\&quot;accessibleText\&quot;:\&quot;P subscript g\&quot;,\&quot;imageHeight\&quot;:19.68},{\&quot;mathml\&quot;:\&quot;&lt;math style=\\\&quot;font-family:stix;font-size:16px;\\\&quot; xmlns=\\\&quot;http://www.w3.org/1998/Math/MathML\\\&quot;&gt;&lt;mi mathvariant=\\\&quot;bold-italic\\\&quot;&gt;g&lt;/mi&gt;&lt;mo&gt;=&lt;/mo&gt;&lt;msup&gt;&lt;mfenced&gt;&lt;mrow&gt;&lt;msub&gt;&lt;mi&gt;f&lt;/mi&gt;&lt;mn&gt;1&lt;/mn&gt;&lt;/msub&gt;&lt;msub&gt;&lt;mi&gt;h&lt;/mi&gt;&lt;mn&gt;1&lt;/mn&gt;&lt;/msub&gt;&lt;mo&gt;,&lt;/mo&gt;&lt;mo&gt;.&lt;/mo&gt;&lt;mo&gt;.&lt;/mo&gt;&lt;mo&gt;.&lt;/mo&gt;&lt;mo&gt;,&lt;/mo&gt;&lt;msub&gt;&lt;mi&gt;f&lt;/mi&gt;&lt;mi&gt;N&lt;/mi&gt;&lt;/msub&gt;&lt;msub&gt;&lt;mi&gt;h&lt;/mi&gt;&lt;mi&gt;N&lt;/mi&gt;&lt;/msub&gt;&lt;/mrow&gt;&lt;/mfenced&gt;&lt;mrow&gt;&lt;mo&gt;&amp;#xA0;&lt;/mo&gt;&lt;mi&gt;t&lt;/mi&gt;&lt;/mrow&gt;&lt;/msup&gt;&lt;/math&gt;\&quot;,\&quot;base64Image\&quot;:\&quot;iVBORw0KGgoAAAANSUhEUgAAA9IAAACWCAYAAAAysrA5AAAACXBIWXMAAA7EAAAOxAGVKw4bAAAABGJhU0UAAABd1f6/1wAAILxJREFUeNrt3Q+EFev/wPGPtVaSSJIkkSTJFWutlWRZK2tlLUlyJbGSXEkkWUkiSZJEkmRlycrKuiIrSRJXkuvKJUmyVuRKVrJ8v+fpzNbs2TOfZ2bOzOwz53m/GPf3/XX2zJzP5znPnznPPI8IUE7DleN/EccJwgMAAIASOKH0aYcJD4AsnVcqnKOEBwAAACXyh9K3PUd4AGRB+yX6JOEBAABACZ1W+rinCQ+ARhxVKpgLhAcAAAAldknp6x4mPADSGFAqlhHCAwAAgCYwovR5BwgPgCQ6KsdMRIXypHK0EiIAAAA0AdOvfRrR7zX94XZCBCCOVZVjKqIy+VA5VhIiAAAANFn/90NE/3cq+HcAiNQi0Xfkvgl35AAAANCcOoL+btSMzBZCBCAKCy4AAADAV0eUvvBFwgOgnh6l4hgnPAAAAPDAuNIn7iE8AMJWSPRz0dPCc9EAAADww6qg/1uvX/wx6DcDwA+jwrL/AAAAgNGv9I1HCQ8AKgoAAABgIe2Hpn7CA/htqUQv9f9f5VhNiAAAAOCh1UF/uF4/+X3QjwbgqfMSfaftOOEBAACAx44rfeVzhAfw04bKMRtRMfxDeAAAAOA5s3f03xH95e+VYyMhAvwzJtF32HYRHgAAAEBdT+ge4QH80qlUCE8IDwAAAPDTU6Xv3E54AH9MKpVBF+EBAAAAfupS+s6ThAegIqAiAAAAABbihyjAc4+USmA74QEAAAAW2K70oR8RnoaZhZCfCTcl4Kh2pQJ4SngAAACASDwrnQ+zOvoL4dd9OOyu8uXfTXgAAACASLuVvvRdwpPajSCGXwkFXLRWoveNfkd4AAAAAKu3Ef1p089eR3gSOxmK4SjhgIvOSPQdtJOEB01iJSEAANB2oaCBX+1xhvAkcqwmfkOEBK4xzx18iPjCf68cqwgRSqitcvQFlfBoqIwfJzQAANou5GRV0H+u16/+EPS7YXe2TvzWExa4pl+i75wxhSK+7spxsXI8rByfK8e3oCI1z3O8rBy3g1hTgWbf6TArZe6pHOcrx73K8V4p0/2EDABtD2i7kKMxJZe7CI9qeUT83hIauGhc+bL3Eh6V6Zj8IdXnyP8X83hPg9iQo1JdsMNsJfElQdznZli0EkIAtD2g7UKOdin5vE94Iu1U6rUbhAeuWSHRi4xNER5VZ+V4Iwvvlh2pHGuC15g7zqci4nuKEKYykbADEj4mCR8A2h7QdiFnLUE/OurGyApCNM82qc7K0L4HA4QJrjmkFNirhCfSUJ0bECOVY0md17YqMd5JKBtuqEzle1Gin0di4TwAtD20PbRdKNpVJacsmlV93vmWcsMh7sFNCSyax0rBZMPz+obrxOqW8vrjSoz/JJyZGYxR2XYQJgC0PbQ9tF0oQJcwy0Az3uAA2hyfCSMWC9O6kztWJ1Z/if7s0lulApghpJmisgVA20PbQ9sFV0T92jor/JJaT2dEvH4nNHDNQaXivkZ4FuiNqAi3NNBA0pnJTpsl1qxAD4C2h7aHtgtFuqHk9gDhWSBqD+51hAau0Zbm7yM885g9AafrxOlKjL/VfhV4QGgz02PpjNBgAaDtoe2h7UKRdgs3SZJ4KGx7hRIwC11ELXDxXdhvstZ4RJxWx/jbYxFxNnt9biG0mTlh6YysJUQAaHtoe2i7UKBWpb89Q387VqxuEhq4RrsDyp3q+aLuJibZz+5yzd9+rBzdhDb3Dufc8YbwAKDtoe2h7cIieKDkuIfwWMcmg4QGrjmvfKmPEZ6fzJ3CqOlx2xK+l1nmf49Up823EtrM8/RN2MoNAG0PbQ9tF9zyh5LjC4RHHZuY9SCWExq45oXypd5KeH46HBGj14TGKTtEnxo3QIgA0PaAtguLYKuS4xeE56dndeLzkrDANWaFyKhtr74Qnp/MneL3EXE6SXicckZppGaDMg8AtD2g7cJi+KrkmZkiIksjxiYXCQ1c069U3GOE56d9Spw2EB6nPFFy9ZjwAKDtAW0XFpG2U04/4fnxHDS7CKEUeD46nmcRMfqb0DjF3MmdVcr0MCECQNsD2i4souNKrs8RHrkm9Xco4Nd6OGdCWD3QRnue5TLhccqA6M+YdREiALQ9oO3CIupWcj1BeH7cKKyNyyRhgYtmhOc0bC4rFR7TTNxyRcnVV8IDgLYHtF1YZNoMhBnPY7NamJWBktikVNyvCM8PZqGXqYgYMc3EPa+UMj1KeADQ9oC2Cw54reR8k8dx2SvMykBJ7FG+xCOE54ceJUZPCY9TVoo+NW6IEAGg7QFtFxwwouR8D3HhV3q4T5tKdJjw/HBDidElwuOUvZbOyDpCBIC2B7RdcMARvuN1fRR2EUJJ3Beev7L5pMRogPA45baSq7eEBwBtD2i74Ig+Je/3PY1J1COn/LgHJ00rX+JlhEd2in6XeBUhcsp7JVfXCQ8A2h7QdsERy5W8T3kak6GIeGyhuMA1bcoX+Avh+UFbMXWa8Dhlo6XjyS84AGh7QNsFl3xRct/mYTzulbXO21w59lWOm5VjXKp3x8xy+9+CD2H+ax70/q9yPJfqlANT0ZuH4VfyPSilLuXLy15tVe+UGPG8hlsOKbmaTdkgbQvquRdB/fctaPT+lOo0oxbCDoC2B7RdSOmRkv/t3Fhwe/HjuS+aVmHHPZ5VjoN8OUtFW9ziDuGRdkuZP0OInDKq5OpJwvfqDP7GVu+ZrSvWEHoAtD2g7UIKd5Q87fUsFh0Rcdjn2oX2S/VXZe1Ldk2qv1Ib5m7YAdGfpw0vivA7A+pSGFbyeLrJP/t7afzmUZJjPcUtd9r0qOGY72GeV7qVMLevqe8A0PaAtgspnBJums05HhEHZ276mAe1n1m+WGaVyB0Rf7+1cnxvsFK/z3fGGb7eBVtTcEfmK0Utd9ssOeiK8R6dDXRyWU0SAG0PaLuQFLNDf/mzTgzeRLzWrHh+t8iLOyHVZy20L9TnYLCsuclAumlMKHnq8bTSyuMYp6jl7rgS/5kYf79ffq0HkeZ4SAoA0PaAtgsJ9Sj5mfAoDmZ2RL0fa+utWr8+GLMeKeLCzLTsezG/UN0x3m/QsYF0T8EN02IeWcfuo3KuFZ5XbPssubhJ3V+am0Kjlr89WfP6j0HnZm3w78vFfgORVe4B0PaAtgtJLRNW6Dd2SLxV6028XlWOx0VcVKtU7zbFGaSdj/mejU5NYiDtTuyiZijMUq/9uAOm5WIvIXJG1F3MuWNI+dszNa+9WDmW1nndEkt5+E4aAND2gLYLGfbHfcrPqYjxyLI6N5/MYyuFrP9wJ+YA7UPwZYv7xY878Osu4DMykE5nqehT/H1nW0uABVzcYasDNkT8XXixvU8x6iueRQRA2wPaLmTtPyVHSzyJwbjUX7crbG6Gxe9FXNBByW+xgbjve5uBtLMDafaQ1m8WaesJfKLOd8o50XcRqOdQzWvWxygT2nfzBWkAQNsD2i6k8FjJUacnMai3er1ZJ2BVcMw9pnyriItZabm7UftMRdLl7+MO/P5lIO3sQLpfOc+Y5xValyUP96jznfJUkj1P2Bf691dBBW2z3lIm2HcdAG0PaLuQxn0lR/0efP6lMcdBZsZOWxEXdDHB4Ox8wvduTfDeMwV8VgbS6WgLmtz2vEIbsuThGHW+U5Wv9gtO7SIVZleCubue/8TsiBi2RRYPkQoAtD2g7UIKvm5Hm2QgbWZPFLIQcqvom7vXHlsTvv+GBO9dxKJVDKTT0ab+X/e8QrtrycMO6nxnDFjqn/AiFaYCfhv827vKsTrBea5ZykQ7qQBA2wPaLqSgLTJ40JMYaOtDjMnCRcdysyfBwOxDivfvT/D+rAboriuSbqVIH7yxlOkWio8zroo+BSjsT/n1nOGGDMvEDGkAQNsD2i6kdFjJ0xVPYmBmWZhHGsyPwWZv9CmpbgFX+A3EWwkGuiMp3v9Ygvdnfzp33Vbyts/juNimlzym6DjlbyVXZ0Ovm9tWwdzpT7qbgG3LvzHSAIC2B7RdSGm/kqdbhKdYzyW/1bqNewnen4rfXaMS/9kcn9hmXFyi6DhjtSVXO4PXdcqvZ9GOpDiPbQcEnlsEQNsD2i6kpT3LfpfwFOtrgoFuX4r3/y/B+18mHc4az7hcNIthS5neTdFxxl7Rp6yZaZDmmZq5Z8vSrng7aikTW0gFANoe0HYhpT4pZn0kxPA9wUB3XcL33inJFsdiYQx3TSh56/E4LvctZXoFRccZI2KfsnZTfu23uTzleT4r55kiDQBoe0DbhQb0KrmaIDzuDqRbE7731QTv/YZUOO0RN0Dq0mZc/EuxccqU6I+tzK3ob6bGdaY8R7ulnrtNGgDQ9oC2Cw3oFB6TdUaSra+SaEv43gdJhdOmldwt9zQm6yT7xfmQj02WXHVIdVcC83+fa+A8JyznGSAVAGh7QNuFBqwQZg8442FOA+kjCd73JWlwnnb3e4mnMbFtHXeAYuOMISVPZp/Nudkz/0jymTdx61Mz+6eNVACg7QFtFxqwTMnXJ8JTrEsJBrxx9yQ0X+b3Md/TLJTAAgbu02YX+FrBXhEW5iiLMSVP4W1FOho4R6voj8r8SRoA0PaAtgsNahO2EnbG9gQD6c0x3/NkgvfcRwpKYSaDGyzN5rHoN4jgjji7E9xs8By7JPvtAwGAtoe2i7YLDKQd9lfMQe9gjPdaL/G31GJPuvL4JtlM+W8W5uaBdgd3jCLjjI4YdZF5dGFlg+e5bDnHWlIBgLYHtF3IQFS+vhGa4nXFHPjeiVHBP4v5XtzhYiBdZrYVLk9TZJwRZ4bMyQzO80p5/+ekAQBtD2i7wEC6OR2TeM8zays034rxHmb1527CXTqzDKTnOWgp570UGWfYFlQ0K1w2umDeygI6OwBA20PbRdsFBtKOGrIMmMxxtc7fmS/y3RiDaPOaVYv8GXsk/vPbZT/uF/CF9XUgPaLEw3yHWqlOnGBbRCWrjsJeyzk2kgoAtD2g7ULO/fJZQrO4tkl1Kof2xToTfMmXSvXu6FvL659Kdfq4CxhIM5DOwmslHi+oRpzRK43NsonrjnKOV6QBAG0PaLvAQNoffVJd8j7tIM4sgHBdqs/zuISBdDpM7f6lzRKP61Qfzjhv+Y5klasp5RxnSQMA2h7QdqGAgTRTux3RL9VfkmtXgzT7Q5s7YXNTTsx/zSrd5k7oqFSnmuwQd7dEYiCdDouN/WLbKmKQ6sMZttk1Wdzo22w5RwdpAEDbA9ouMJBufh3BoLg2MQ+b5PMxkGYg3agTlrivoRpxwjLRf715ndF5joq+uCIA0PaAtgsMpJucNpVkPwNprwfSM8p5Wjz7nowpsfhINeKMQSlmm5hx5RwjpAEAbQ9ou5ChNiV3XwhP8czCYQ8sX9zVDKS9Hkh/Uc7T5tn3RXum6C7ViTOuW74fmzI4h7mJpK2suo80AKDtAW0XGEg3r9sxBmXw239K2VjiURxWW74nRygqzngj+a9GusNSHtbG6DB1kioAtD2g7UJMy5TcfSI8xYr7C+12QuW1aaVsLPcoDrYpVyzO4YY1ljxltRrpsHKO95a/PRm87jnpAkDbA9ouxLRCyd8U4SmWbUp3eOGBPsLlrUdK2djhURwuiL7AQwtFJTEzTW1Zxu+5v6BO56Skm2rZFyozmzzJST2Hg7rFTEX7HvzX/G+zCE7ZZrqYX3CuBZ1Qk1fzq8CNyrGBa3P62spSBml7/EDbhTg6lfw9JjzFmpFkz92aLbHMsxOthM4rE0qZ6PEoDtre6g8pJomsDDrQZnXS3zN+71HJfzVS2zNmUVMtt8qvNQcOe5STsFVSf3eI2sWTdpakLJsZW58l+nm1Hq7NuWsrWxmk7fEDbRfi6FXyN0F4ivVN0i1kZb6E94Mv01bC2PS01R37+L78OM5RTGIxN+HM1LDwc/dZD9q0RXnuZHSObksd2V3nb8y0vQ/i3uJAReQk7FGCdqbX8fK8RhkMhgeFG7g2p66tbGWQtscPtF2Io0+KWWgYDQ6QkhymwTN30sy0lBWEtelod0kHPInBVst3oJ9iYmWe83tXJ3ZZDto2W/K0N6PznLKcp3Y1e1Mvvgz+7W8pZuq0KzkJ60jYtpjB1lqHy/S1mJ/jDtfmzLWVrQzS9tj1pMhpVjuODDTQd75G29XUOc2z3WYFf0dsEn1rozSHmRb4QHimuploK7v7sk3CfkuZ53GHaO2V45kSvywHbUctecrqRt+YpR4MP7Nopkw/DzX2GzzLSdjBFG3KTYfL9seYn2GGa3Pm2spWBml77LZIde9jM839e8ycDmVYl5pfAd8mLFNvgrJI29W8OV2MOuEW1UHxzHNK05LPXsb/BHdOUG5XCqi4XHdLiQGrV9a3VuJtr5floG2soDy9s3ymA8HrzDS5f+XXAi07PMxJ2GFJ9yiRq4uPfU/wOdq4NieurWxlkLYnGVNe/hD7j0Qvczi32abstKUcnYsYkNJ2NV9O86LVYVeoAoq3K8YXq9HDrBC4jlCXlnYH/7onMfhLicEFisg8psN5RuIvZpjVoK3Fcs7zGX7G2RT14G4Pc1Jrb8o2xNXpq58l/kytFq7NiWsrWxmk7UmnPcbAK6+9kE9HlOVu2i5vcpqn68rnP8hXvzhmysZonUJhvjCnLJV3muPzIhU45NvxuOPB52+1ND69FJF5N10+BnVLd9BB2Ci/7mznOWjrstRBWeYpySMx5o71gKc5qdfufE3RfhxwtLzfjnn9j7g2Z66tTGWQtqfxum8x1gfYWedcl2i7vMppnu5I/s/Sw8JMt56OcdfLrNQ3t89imrtY9b6Uuwh/6fQrOR3z4PNrq1zOCHt4zjH7v5rnirYkvBmT1aDNNv0qyzzFHQiYenaHxzmpZ1+K9uSEo2V+o9h/5TefdRvX5tS1laUM0vY07p2lXViVwzlX1ynLq2m7vMppnu4Liw8ummXKnQzzkLz2DJBZ6MA8D/uswcG0uRPMRu7lot0tnfTg82uLgIxSPH5aaak/8h60TUpxeyuuF/vaEiM5NehlykmULcEg37Q7cbZhdHm62i6J/oXTDHYGuTYnr60MZZC2pzGtYn8efziH89bu8ztO2+VdTvP0WIqf2g6pLq2vTeXrSPBeZiB8WdJNjzLHU9JRKktFn7Lf7O4pn38/xSO2xRq05cWs+2BW8/0UdMS/BnXbuaC+JSfptMjCx472OB7HDcGgbDooC9NB2djItZXy2lwpg7Q9jdkdoz/6PofzDjlef5W57SKnIv8pn30JX/t8dIu+uMe5lO+7vHKclfgL2ISPnaSlVKKmwc168NnfS/QUomUUDW8H0uQkP7/XXA+zmOBjGaTtaUzc/cqzng47VpOrNlJBTgvoj3+neOQ3iNYGuo8zOMda0acasNdZ+Wn7fq5o4s+tTX99QLFgIE1OcnEhdC0fSBM8LIO0PY0Lz8J8IsU8ola7AvcEaSCnGVom+nPtyJiZHqX9Em3uXmS599nlBAPp16SnVCaUXPY08eceEKbWMZAmJ0ULr8VxkTTBwzJI29OYTTL/mXvzbLC2wFxWMw5qV3ceIhXkNEO9wg22Qj21DGbz2AN4JOZAeob0lIqvy+1fiPjMZguJVooFA2lykrltMv/RkfWkCR6WQdqexhyThQuzjSt13uWMznu+5n3XkApymiHft6Mt1M4Yg9m+HM5rpiPFWQGTufzlMizFrpDoiqipQ1cpEgykyUkuwo8JXSFF8LQM0vY05qEs/AVR6xebBbeyeO71r9B7viIN5DRjp5TPe4Yikq04e8Xl9bD8PYm3DRbKw8e7YOauf9S0oS0UCQbS5CRzx2X+814rSBE8LIO0PY3HL7xF0rrQv71R6r1Gp+zWPtd+jlSQ04z5Ojt0UfwTYzCbl+sxzv2CFJWKj3tJD4i/e2czkCYnResXf9ZegJtcKYO0PdnF79+afzui1HuN/tpY+4NDF6kgpxl7qHzWHRSTbMXZkiovN2Kc+zopKpU2JZdfmvQz3xS2bmMgTU6KsKumzTpFauBxGaTtyS5+12r+balUZ0RG1X3bGzjvqAf9InK6uL5I8bOM6SAtQtDjDKR7SVHpTCv5bLY9Lc12B5/qfM7nFAMG0uQkUwdk/jRWnotG0Vwqg7Q9jQtv1zlQ59+vKHXf3Yz6SKOkgZxmbLnyGacoItmL84t0XoNZ28rd/5KeUrovxS5cl5VlKQb6UVsMbKcYMJAmJ5kNGK4KzxRicQeteZZB2p7ibZb5i9q2Wl5TbyHc1SnO217zPvtIBTnNWJ/yGe9TTLL3LMZAOq/Vlt9azssD8eWk3fE77OD1mo5HeK2ADwkqwnoL5o1RBBhIk5NMmP09X8r8KXN0PFGkPMsgbc/iCS8Wpz1TPplx3/i0zN8yjYUSyWnWtGfBL1FMsnc2xkD6TQ7n7bWck7sm5bVHyeuIY9dqVjaNmpXRb/nbNbJwxVTTyVpLEWAgTU4yEd4PdILvFhZBXmWQtmdxhQdTJ5XX9Sv1n7nx0ZLwvOEt056SBnKag7vK5xukmGRvnURvn5BXh8lMYfpXOddLab5naX2yUcnta8eu9YFyrY8tf3uxzt8cIv0MpMlJZkyHxvzy1k0KsEjyKoO0PYunrabf2255/XslVwMNnPc0qSCnOXitfLZNFJV8DMcYSE/L/P3Y0lpSOR4p5zFTzVeRktKLutNuKpzWElynOT4rf2fu/H8TZlEwkCYnAGh7ymQwFLtPMV5/ooGbHmG125W1kwpymjFtb/kZikm+xmMMps0dnI0NnMPcCXmlvP9VxwZZSG9CybNL+75qnRltBccxWbgHIbMoGLSREwC0PW67JclWWF4p1YWoovK1OeZ5w1szTZMGcpqDbuUzTVBM8nclxmDaPIdzIuGA1/ySfUm5S/JX5egk/E3lvFKGjjl0ndrsiI6Ivzlc8zqzaN5qUs6gjZwAoO1x3pQkX2H5ppKvuNughRfYvU0ayGkOjimf6TzFpLi7GX9JvKne16U6nWK9/Ho43/zX3B3tCwbckxED6Nng7shOQt6UtMUcXFpZtEe5zno3iw7KwptAdGQYtJETALQ97vutJo5xHyXcpuTrq1QfW9RskvTP4YKcxjWmfKZ+ikqxdkh1qsSnGIPquIf5Ndss2jEkPAfd7NokegbCF8eu9ZxEP2pgKlJzc8jc8KndH/tmjIoWDNrICQDaHjeEn419lfBvnyp14RHL3x6V+fsVt5EKcpqDr1KO9Ym8Y+7a7A8qb1OhmzuhZjEM84zPt9DxNfj/m30RzYqUd6S6kNmgsFKcj54rFdRvjl2rGRBMSbwbQuZzsYowgzZyQk4A2p5yCW9VdDHh3+6X9DuShNchmiQN5DQHv1nqDgAlc0H5Uv/h4PWau4kHpLpQhVlYb+5GkfkF/VFQQbPKJoM2ckJOANqe8jGPHYZnyvUm/HszQ+CjUh9uj/g780tgeGGr46SCnObgD+VzXKCoAOXTq3ypxwkPGLSREwAoyF6ZPxW3JcV7nFHqw6jVondJuhWhQU6T0HZf6qWoAOXTItHbC6St8MCgDeQEAJK6Haq7HqR8D7PAW9T6L7NSfwG4yzJ/pXWQ06y1Kv3tGfrbQHlpKwj2ER4waCMnAFCA8LPojTxeNqrUicN1Xv9a5i8kB3Katd2S/Fd1ACVwUPlyXyM8YNBGTgAgZ+01ddeWBt6rS6kTP8j8X//WCD8gkNP83VCu/wBFBSivFRI9ZWaK8IBBGzkBgJwN1wyMGvVSqRcHQ68L/5jAI23kNC9RK//PBv1wACU2qVROXYQHDNrICQDkKLxf8O0M3m9IqRcfh14XnjL8gDSQ0xxsV66brdaAJqBVTjwvBAZt5AQA8rJc5s+MG8zgPc3iTp+UutGs4mx+qfwS+v8dJhXkNAdXlGseoqgA5cf0bjBoIycAsBjCWyTNBoOwLFxU6kYzuKn9pXAdqSCnGWuR6Gnd34Vp3UDTYH87MGgjJwBQtPBU3GcZvu96pW78WjkuhP7336SBnOZgl3K99ykmQPPQlua/S3jAoI2cAEAOpkN11rmM3/tPpX4Mz8S7SBrIaQ7uCVvMAl4w008+SPT0k1WECAzayAkAZKh2W6OdGb9/t1I/ho9uUkFOM7Yq6D/H2bILQBM4o1RIJwkPGLSREwDI0KVQfTWT0+DijWXAldd5yanfOT2pXN8ZignQfNZK9KJj7wgPGLSREwDI0NtQfXUvp3MctQy6RkkDOc3BO4mefr6WYgI0pzsSb8N7MGhj0EZOACCt2inAR3I6z1KpLkQVVU/uJxXkNGODyrWNUEyA5rVN+fI/Izzea2HQRk4AIAM3auqrXTmeS9vLdyWpIKcZe65c228UE6C5PVQqgO2Ex2urlbJxgPCQEwCIod5CTHnuqbs5oo58QSrIacZ2KG3yQ4oJ0Py6lEpgkvB4ba9SNi4RHnICADFcr1Nfrcj5nJN1znmWVJDTjD1W2uQuigngh0kqAtTxRCkXbwgPOQEAi6jnR4/kfN7+OufsJB3kNEPaD1GPKCaAPzqUyuAJ4fHSRbHv22juSLONCDkBgFrm10mz7U/U7iBmy6JTUp0inJf3ofN9IiXkNGPPlLZ4G8UF8Ms9pULoJzxNzdxV7a0cA5XjgkRv4xC1VZqZUjwYvId5XmgZISUnALzULdUb8LMJ6qx/gj5Ie8bXEt7b9w6pIacZ6lc++z2KDOCfDbJw4YhwhcivXM1pZYKGMe5xjbCSEwBeOtRAPTWQQ10616/ZQ2rIaUZagn5xvc/7PehPA/DQGaUyPEl4AABAiZjHXcyUY2blkNOsHFf6yixoB3hsicx//iR8fJHq1jsAAACAb9YE/eGox6qWECLAb7sk+k7bGOEBAACAh7T1hPoIDwDjjlJRDBIeAAAAeGRQ6RuPEB4Ac8wWBx8jKotpqS72AAAAADS7VUH/t16/+GPQbwaAn3ok+s7bOOEBAACAB8aVPnEP4QFQz0Wl4jhCeAAAANDEjip94QuEB0AUs1fe44jK41vl6CREAAAAaEId8mvf6trjCeEBYGOeC5mKqEQ+BP8OAAAANFP/N2q9oI/0fwHE1V45ZiIqk2eVo5UQAQAAoAm0VY6nEf3er0G/GABi65foZ0RGCQ8AAACawF2lz7ub8ABI45BSsVwmPAAAACixy0pf9xDhAdCIU0oFc5rwAAAAoISGlT7uKcIDIAtnlYrmGOEBAABAiRxX+rZnCA+ALJm7dt8ijhOEBwAAACVwUunTMtvSYf8HRYJa6niQEWEAAAGXdEVYdE1hdGhNTAA8bWF0aCB4bWxucz0iaHR0cDovL3d3dy53My5vcmcvMTk5OC9NYXRoL01hdGhNTCI+PG1zdHlsZSBtYXRoc2l6ZT0iMTZweCI+PG1pIG1hdGh2YXJpYW50PSJib2xkLWl0YWxpYyI+ZzwvbWk+PG1vPj08L21vPjxtc3VwPjxtZmVuY2VkPjxtcm93Pjxtc3ViPjxtaT5mPC9taT48bW4+MTwvbW4+PC9tc3ViPjxtc3ViPjxtaT5oPC9taT48bW4+MTwvbW4+PC9tc3ViPjxtbz4sPC9tbz48bW8+LjwvbW8+PG1vPi48L21vPjxtbz4uPC9tbz48bW8+LDwvbW8+PG1zdWI+PG1pPmY8L21pPjxtaT5OPC9taT48L21zdWI+PG1zdWI+PG1pPmg8L21pPjxtaT5OPC9taT48L21zdWI+PC9tcm93PjwvbWZlbmNlZD48bXJvdz48bW8+JiN4QTA7PC9tbz48bWk+dDwvbWk+PC9tcm93PjwvbXN1cD48L21zdHlsZT48L21hdGg+GW6+ZgAAAABJRU5ErkJggg==\&quot;,\&quot;slideId\&quot;:320,\&quot;accessibleText\&quot;:\&quot;bold italic g equals open parentheses f subscript 1 h subscript 1 comma... comma f subscript N h subscript N close parentheses to the power of space t end exponent\&quot;,\&quot;imageHeight\&quot;:24},{\&quot;mathml\&quot;:\&quot;&lt;math style=\\\&quot;font-family:stix;font-size:16px;\\\&quot; xmlns=\\\&quot;http://www.w3.org/1998/Math/MathML\\\&quot;&gt;&lt;msub&gt;&lt;mi&gt;P&lt;/mi&gt;&lt;mi mathvariant=\\\&quot;bold-italic\\\&quot;&gt;g&lt;/mi&gt;&lt;/msub&gt;&lt;/math&gt;\&quot;,\&quot;base64Image\&quot;:\&quot;iVBORw0KGgoAAAANSUhEUgAAAHMAAAB7CAYAAABHEL+LAAAACXBIWXMAAA7EAAAOxAGVKw4bAAAABGJhU0UAAABBwf/jmAAABrlJREFUeNrtnX9k11sYxx/5mkliJkmukUwmiZkkyZgruWbGlZlkxtUf1zUTmUySSybXzBXJZK4ZVyZzZcyVTK64kuyPxOS6Mom5Zr6SuPe8fc8l376fz3k+P87nc77r/eL5J33OyfPunO/58TzPEUnPBWP/erYPxt4b2zL21tiysQVjt40NGesxtktIZk4ZWzT2l7GPBQgbJ/hvxi4Z20dZslMxds7YjB1JZQo7b+wIJcmHDmMbCUVYM3bR2IG6tnbbGQBT6qyxNwnaxH+sPZQjO+MJnL5qrDVB2wNWfE3br4wdphzZ6E8g5rEU7WPR85OyfSycuihJegaVjn6dsZ/ryn6wSGunLOkYUTr5dg59rSj7mqcs6ZhTOnggh746E2yNON2m4LlyG9GSU39LSjHvUJpktChHykqOfQ4rxdykPH5Wspdz7POg59XzF8t0Sb9f2pOnQUqk54XCoRse+tWeOo1QIh0HlA6956Fv7RblMmXKd385WKKYo5RJx4LCmVjptnro+7lSzCHK5AbnpdsKZz721P+WUsxzlMrNaaUzJzz0XUmwNWmlVG60h97dHvo+o+z7GWXS8VThzHee+r6qFHOSMrlpUzpzzlP/2sVPB6Vyc17pzPMe+u5W9n2fMuW7JWnz0PeyUsyjlEnHW4Uzn5Q4I/xMifKd5q7n3C/CKf9R9LsujNLLfSV5Msc+EXGnCbusGjtOifQ8kmIvhc/a9jS/0TztScBu0UUVLOTQF1IP7ipngSqFTI42pHI4Qx+YJqetQNqwSk6tKdCOlDE7UjC6GmVtVewo75VaxB7+/i9WmCRpDvj37KUs6Xgj5SUJ1d/EdFOObFuDMgVEzM8sRcyHsRIExLSLkJNv7dRMcuKhUgD8DiJUA4fsS3YTv2VH1oe6kVa1BwHIDFu03/xgf0eZK+KJSp0QvD9sYrSBzjfpqvCZUYrZR1eFz0vlKQwrgQSONq9jka4Kn++UYl6iq8LnvlLMTroqbHaJ7sB7na4Kn14prlYB8cxNKa5WAfHMM9Hd8LfQVWGzXzkqH9FV4TOkFPMKXRU+C1JeYhDJGU3+4zu6KXxOCEua7RiuCVPMdwyrSjEZDRA4e0UX6MyogiZAm2nFqIIm4J5SzK/pqvDR5F4iuItRBYFzSjkql+mq8NFWqLxLV4UNso23hWnmO4Ip0acN/Ep3hcuIJM8D6afbwgEpB99I7ZG0tIk9D6QWZcDL6ZLA1RYqXOX50h7awtNNi3ZFTArCdxreBbqYEEIIIYQQQgghhHxRHJJa9jlqAyLqEXWPUAMJR6DIfUVkB864cWvFo9AAQUgNygL8KcmPQ9ekdgFCAgBn039LdAHHXiv2Hom/Q2bFzhJBOda4knRXI757mHDkskiyZ1BD/nUKIcEAxQwHPAgbV4d3yfF9O8UMZ6ET9yYaVqsHFe3EiXeDbi6GCcknhcO1uiWewWrUlZDcoRzdrpqExDOjks+Lvp3ijq8innGVobuqbGeQI7N8NnJadd6R4h/II3W4ypzvV7bjel7kGl1dvpialEdXbcKPwtd5C8H1OpIG1yN503RzMcxnHJl94n7ThQftBXHGIcaxmG+RmxNX9x77V1Y+K5i4pKuJmO/mHEKepmuLBw+kR53NbkjjB9Tj7jBx88KHz0sEx3qzEeL8YazL/j2UsFuR+GrafCs7ELolea7rRzvldtF9YYHp8fe6aRYxQFUr2v8BXMiNRXDXcMQ0TEoEW5Af5fPk5Qm6pvkWQI8jptAjdE9zjci46p+kibjiWNycpIuah1cOMTeldoHNGoNNgOalXxiuuG5J7fiPwgbKA0meelC1343ygCAscPm8JulL7GBkI8qArxsGQk+C6TbuFGiGI7Xcbcn1Tw4KcECOWoKoor2VUtR17k2L5yv5/KbkTJ3QCAdBFtd2QkGRq3mILi6GPrvl+FSAKccIvii1CLsk+Zlc9Xqm0asSOEivKL8/Jfrk21G62x9nGzgcqeyHU7Q1Lu6KoqyB74k2afyixFSGNvsdYm7T7X6YFD9PTU479qDEA1FXXFkXKV0SH9RFPFAVf1dcUb+dK3S7H6IcnrUufVxeJp9+LnhknsjY7vGIdrFK3k+3+yEqH2QyY7szwqyvwhmT6CDntIfjPRHT96rw9McruyU642shRXtHI/atT4Whl4XQI9G3Iajzs0+54BmXxofviKNtpZuLA1ldL2NObPDYHU522j+ZKrHixVHgjYjRjfZY9LAkINL3xl5ItggDhI6w0lZA4CIZdWSRK4Jihpt2G/PeWtX+2RP72zppR2Elr3/Af6U4E+jOnFRLAAAAm3RFWHRNYXRoTUwAPG1hdGggeG1sbnM9Imh0dHA6Ly93d3cudzMub3JnLzE5OTgvTWF0aC9NYXRoTUwiPjxtc3R5bGUgbWF0aHNpemU9IjE2cHgiPjxtc3ViPjxtaT5QPC9taT48bWkgbWF0aHZhcmlhbnQ9ImJvbGQtaXRhbGljIj5nPC9taT48L21zdWI+PC9tc3R5bGU+PC9tYXRoPlEA/zgAAAAASUVORK5CYII=\&quot;,\&quot;slideId\&quot;:320,\&quot;accessibleText\&quot;:\&quot;P subscript bold italic g\&quot;,\&quot;imageHeight\&quot;:19.68},{\&quot;mathml\&quot;:\&quot;&lt;math style=\\\&quot;font-family:stix;font-size:16px;\\\&quot; xmlns=\\\&quot;http://www.w3.org/1998/Math/MathML\\\&quot;&gt;&lt;semantics&gt;&lt;mover&gt;&lt;mi&gt;k&lt;/mi&gt;&lt;mo&gt;~&lt;/mo&gt;&lt;/mover&gt;&lt;annotation encoding=\\\&quot;application/json\\\&quot;&gt;{\\\&quot;x\\\&quot;:[[179,179,179,179,179,180,180,180,180,180,180,180,180,180,180,180,180,180,180,180,181,181,181,181,181,181,181,181,181,181,181,181,181],[182,182,182,183,183,184,188,190,195,198,200,204,207,208,210,211,211,212,214,216,217,219,219,220],[186,186,188,190,194,198,201,203,205,206,206,206,207,207,211,215,218,219,219,220,220,220,221,221,221],[170,170,170,171,171,172,172,172,173,173,173,173,174,175,175,176,176,177,177,177,177,178,178,178,179,179,180,180,181,181,182,184,184,185,186,187,187,187,188,189,189,190,190,191,191,192,193,194,194,194,195,195,196,197,198,198,198,199,200,201,202,202,202,203,205,205,206,207,207,208,209,209,209,210,210,210,211,211,212,212,212,212,213,213,213,213,213,213,214,214,214,214,214,214]],\\\&quot;y\\\&quot;:[[122,122,123,124,126,129,131,133,137,141,145,149,151,152,155,160,162,164,169,171,174,175,176,177,178,179,181,184,185,186,187,187,188],[163,163,162,162,161,161,158,157,154,152,150,146,144,144,142,141,141,140,138,136,135,135,135,134],[163,164,165,168,169,173,174,175,176,176,177,177,177,178,180,182,185,185,185,185,186,187,187,187,187],[112,112,112,111,111,110,109,109,109,109,109,109,109,109,109,109,109,108,108,108,108,108,108,108,108,108,108,108,108,108,109,109,110,110,110,111,111,111,111,111,111,112,112,113,113,113,114,114,114,115,115,115,115,115,115,115,115,115,115,115,115,115,115,115,115,115,114,114,114,114,113,113,113,113,113,112,112,111,111,111,111,111,111,110,110,110,109,109,109,109,108,108,108,107]],\\\&quot;t\\\&quot;:[[0,101,122,131,149,161,173,187,199,213,227,240,253,267,280,293,307,319,333,347,360,373,387,399,413,427,440,453,467,480,493,507,519],[1229,1293,1325,1332,1349,1362,1373,1387,1400,1413,1427,1440,1453,1467,1480,1493,1508,1520,1533,1548,1560,1574,1587,1600],[2630,2750,2759,2775,2788,2800,2814,2827,2840,2854,2868,2880,2894,2907,2922,2934,2947,2961,2975,2988,3277,3296,3305,3322,3335],[4499,4669,4679,4697,4709,4722,4734,4762,4773,4802,4813,4830,4842,4855,4868,4881,4896,4909,4922,4934,4949,4961,4974,5002,5013,5028,5041,5055,5068,5081,5094,5109,5122,5134,5149,5161,5175,5188,5201,5216,5242,5253,5270,5282,5295,5308,5321,5336,5349,5362,5375,5389,5402,5415,5442,5453,5470,5482,5495,5509,5522,5535,5549,5561,5575,5589,5602,5615,5628,5641,5655,5669,5682,5695,5709,5722,5735,5749,5761,5776,5789,5802,5814,5829,5842,5855,5868,5882,5895,5909,5921,5935,5949,5961]],\\\&quot;version\\\&quot;:\\\&quot;2.0.0\\\&quot;}&lt;/annotation&gt;&lt;/semantics&gt;&lt;/math&gt;\&quot;,\&quot;base64Image\&quot;:\&quot;iVBORw0KGgoAAAANSUhEUgAAAEEAAABeCAYAAAB8d3kLAAAACXBIWXMAAA7EAAAOxAGVKw4bAAAABGJhU0UAAABd1f6/1wAABQ5JREFUeNrtXG9klVEYf1xzTRKZmZmJySSZkcwk+5JkJldMrn1KJJk+zEgyM4l9mJmZSCaTxMxcmUSS6UNfJpNJYjJJJjLJzDXWeXReTm/3Ps95/537nvfch9+397znnN97/jzP7zznBbDXbgjMCdysReVNAiMCzwV+CZQFdgXeC8wI9Bhqx47AgcCiaQLGZIcPGCAh/Qm246RS17Spzh8WeKXReT+wzPEE2jOq1DFogoC8wGoIAjzsyRGUi7FN68r720yQ8CgCASo2BE7H0J5e5Z3rJgjor9CZHwLjAt3K1+0UuCvwVYOMKYHGCG16qbxrLGkCsIObvg68EDjKlBmVuwZFxGf5RYPaZeUduCu1JE3CcIVFTndet0nCuFExHWBU4AL7Uyn70MRU+KxU+E36B0Htmsao2JRfmDL0PbZ9o+BY0gT0+RoaZRvCUbGi6VtcF2hVdqULAvMC+75nJ0yMghlf4+KwIbmoxrHLNJggYUOptBizy/00AgG4JnSYco7USnMJ1HFe4FNAAn4YjEvgnFLxfMJb8C2BLQ0C3gi0mwySCkrlBQP1IRkDAgsCX+TKX5a7xrz8KMatQ25tiENQt7rVrW51q1vd6lY762SEmsxZu/RC7wuUBH5Lz3Qui51FTQD1yavwV6hFVYo6ryhmodPY2WUZGe6FCJFbs0BCFFn+UxanAkaFbXKIr2uQ8CDrCyEe320zJBTAASsRBOxLojJv1JR454pvUCZImHTFG6TWgwsukDBIEFCGZJTs1Nks0AkcTtg7goTbLhDQAP+fIarodYGEAkHAritTgVoPFl0h4QNBwg0XCGhh/IMTLpBwhSBg25WpQOUgLLhCwnfIuJTG2QlwQErjbBgck9Iq2TI4LKWBjAopad0JKe0cRJPSMGd6JQY01JKEcYgmpXkkoCQX5vzCi0vytSSBuhcxGWJqFYGW5zxx5rGcao21ngpc6Hwx5HtLxPSaBQOZ7nGFzmGltDxUPrfA4KzLttA5rJR2DypfGkmtNrkB8Upp/ls3PyHZG3aJh85BpTR8Xr0ngbvFMUi5XYH4pDRM4t5Ryi+BJZm1zwgSlgI6WyoBE2CRUaGzrpR2SXG5y3J0ZSZ01pHS1MgT7zWczVLorCOlzcG/l8KOg4VGhc5PiHJH4d/71xhbNNsaOlOBTpGYQuqVw+dp8PuTCJ2rSWkFnw9gvdAyHlBKm/I9cycLIsqqppTWUuHZF1kgIM+Ezp6U1lclEtxPWxgcd+jsSWkjDFHjtpNAhc4fgU7dUy+iW52yo3vDldMKh2wloFWTgNfwN72f0gnf2kpCUYMAVVhdYJ7tspEEKnTGixz+/y30QQaTvKmk7ZkqZTaBFmKP2ETAKearDlQpd4cpN2oTCbeYL1rtCKyZWSC3bCKhxOwGlHELpBUHtjnma3I/f+phSLBiu+RWeR1pfY15x5m0kzAB0aV1zscopZ2EtxBdWs8B/x+VUwHadM+kLHeIiQiDZKmOxDQaBkyPngLEl6WKeiL34ynut4V5xQE7bYqEOSYkDmpjDAlrmtLek7SEzmGyVHXuTA4TXitOzR2T6hQXOoc9MuPWBtxxun1l8LzCk+uN/q54iGlsU8j35qQKRb0bR4uX6oN+iJcHsZqm0PlDxHefh3A/omszTUKY0DmIPQhIgvH7lF0hQ+cg1qjhTtdUk6RC532IL3u0mSEC/YpU5yzFZQ1SXMHFb0/uDmvSJ2hKqtI/8K1U7fVB4RsAAACDdEVYdE1hdGhNTAA8bWF0aCB4bWxucz0iaHR0cDovL3d3dy53My5vcmcvMTk5OC9NYXRoL01hdGhNTCI+PG1zdHlsZSBtYXRoc2l6ZT0iMTZweCI+PG1vdmVyPjxtaT5rPC9taT48bW8+fjwvbW8+PC9tb3Zlcj48L21zdHlsZT48L21hdGg+VRkHjwAAAABJRU5ErkJggg==\&quot;,\&quot;slideId\&quot;:320,\&quot;accessibleText\&quot;:\&quot;k with tilde on top\&quot;,\&quot;imageHeight\&quot;:15.04},{\&quot;mathml\&quot;:\&quot;&lt;math style=\\\&quot;font-family:stix;font-size:16px;\\\&quot; xmlns=\\\&quot;http://www.w3.org/1998/Math/MathML\\\&quot;&gt;&lt;mo&gt;\\\\&lt;/mo&gt;&lt;mi&gt;t&lt;/mi&gt;&lt;mi&gt;i&lt;/mi&gt;&lt;mi&gt;l&lt;/mi&gt;&lt;mi&gt;d&lt;/mi&gt;&lt;mi&gt;e&lt;/mi&gt;&lt;mfenced open=\\\&quot;{\\\&quot; close=\\\&quot;}\\\&quot;&gt;&lt;mi&gt;K&lt;/mi&gt;&lt;/mfenced&gt;&lt;/math&gt;\&quot;,\&quot;base64Image\&quot;:\&quot;iVBORw0KGgoAAAANSUhEUgAAAX8AAABYCAYAAAAdmvddAAAACXBIWXMAAA7EAAAOxAGVKw4bAAAABGJhU0UAAABFxpIngQAAFX1JREFUeNrtXX9k19/3PyaZSUySmYwkk2S8TTKZSJJkRpIkGUmSJCbJJJEkSSJJkoxMZpJIJkliMvOWiUlmkkhmZhLv7+t8u6/P+/l+7fU85zyfz3ufz3ufr/Pg/lV73ef99bjnPu655wAoQkdTCdu0VodVoXCP55XyT53yo6TEEjJWVsruSjldKY8rZbZSvgc8TvjdXZVyoFKuV8rTSlkw82+3DrdC4RbHYshfF2CxpNhZKX2VMlgpw5XyqVJ+1xmjCc/b0lIpO01bBirlniH5uPZUyxqdBiK0mr69YuYJGnPfzCa6ZPpY4Q9+m3FZMIbbCzNuVyulP+9TbyuxCO/pWOWC0xFS/MKQYm255mmbjidsR7RM6ZRgT4DYv2+IPpyslHPGiFD4g04zLpPE2L2vlJNmnJ3jJaj0I0W32a0XTRkz0kUW/JOh7PO0n/C7Ppg5tJSwTbd1msViD/yR++L67nWl9BT4fXszzuck5ange+Yd1b3LQl9tN+MVV8dsHurLcceNLAv6YvoILdyDGX53hynY1/sr5UKlTAsm4K9KWRGQtVrdELh29elUq4tTzFwY8OAbt8Kf+yg0ijhpL22ZMcR/RvA9D4yxZmsTmDIyzWaLfTZgxi+uzmMuB2ytSj8ieYyaQEsOjtgjzER8FWA/bmXahPNwlU63ZdjJ9NteT78blYPeSrmbcSNAAkfHgJaMBshes26S1n/fsYS2h6nf6WnulUo/JE4KJ4hN7GfquxhgPzYzbXqvU60ugX6C8O596p1wk24AXx2oD9ifiwks/a059c9V4js+uqz4hEo/JB4KJsp3y3UeZurbEWA/tkCYF9hFop+Re1YH1Jb7CYl/vYNvWCXchK7nbPiuAvp+zNnpTqUfGsPCCZtXnYuBnsg4+WKfTrVleEL013BgbTkK+V6q1sOQwIjb6yHPOB3rcaIzGl36uSWYrLOW6/wK2TwdfAQln6HxsQIUtaCswcMlJf9njurvYaz+t5XSXmD/HCK+baEo6Wdngy/A3cJjoi10MnWdCbQfKSv2jfL8Mmxi5kFXYO2Ryj4uJM0N8OcBnC8yTz1sYfqlw1XF64hK7+o6hHeM1W/zVeopZhJsDbQPKY+pyzrFlqGPmQdNJVpD1fLNQb14dzDnocxTixVQoCw6nuOAhAa8F6n3KGPCwY48SkyAH4H2XzczsTWcyHIcAfreJyRIL1ofWq53M0H87wqWeeqB8vk/5LLikwFLP72GNF17weDLPHx4MWDqtA205iidN7RLviouAO21oi7Fy0E9wJwPrC0HhJKPTYLbYYwlX2WepKdjpw++2gKVfvBY99N854nAF3wvszgGAm3XONGml8rziY2x0Mhfqvfbkk+PxBhRPsk8Scn/rOvKXwcm/eDu/TbynVsCX/CXmMWxIcA2cUf+i6AoO/l/ExD/B0t13QxI5klC/s7jXp0OTPq5C+W6m6CiNX4OtE39zKLfpjxfavLvgnyi1K4lTpi+yjxekX8bhBNx8Ry4vSzKGy2MhRxq+6gj/wIoyk7+54Tkn+XSH+XSrzEyT0iPBwslf6iRUXyVfuotjIOBL3bOtS/U9s1B+S6wlfzlkARTy3LpP0TIPOsDG/PCyf+M59LPWShnBqjbkM9lWJ7gHqwdA0WZyX8FyFw8x1KqFKHLPN6Rf7vH0s8NcHtZVCSoOP5/B9qms8yibwdFmcmfO82mfbWOrqP13Dh/QNgxogonfx+lH4yp/wzKGxGyjVkctwJt1wuiTdPK76Un/3tC8pcmSEHPsYclknm8JH/KYuvNuUPwYdVnKPcLUS6Ec4gZrvDI/6uEG5qSvxwzIAvfLME24vdClXm8JP/1HizaVYTMU7YXolQ4V9RMmwNsE3fk36/8Xmry3wQyq1/ixXYJ6t8d/CjZPPKC/BETGXfqtEB/3UH446YlmTxjOfRFmyGzQUPUmF3H5uU39QjmbcETEscDPY0wJyp6buBr6iWz6eJkxUs3fKjVWvN3t8HPHMR4z3AI/s3x+iPSHoyZg4H6MI3mKdN2Jf90OCVcv5QXWwfEB4Qrg8zjLflT/rk7HBDMZbPh2E78fCnhd+Dzb/RCQf90DD2wEGONt1pqO5fb9koBk7DJ9MF4gvH4Bv+NOEqlH8w7B/FaM58nE84d3BQuKPmnwqigf6l1dJQgwxtQznhQ3pB/R07Sz3qQPf9OW/piCPdOpTwyk/Qj0AHV6lkdtnAa/LnPaDYkWe/BDG7M6JXRFVl46MoZfU6PdzOYLHsj06bBnNqD4TDuwvK7h9fG+q+6z+I3DxCLr4jYViGTP3ffQ+VtboV4GbRsMo+35J+X9HPIIfHHeRIcyfibNuPPj4If9xloac3FLNAe5m+j+j6S6Amm//5y3JY1xjqsPbXghWFvyo04b6eCkMl/j3Ad1Z5qe43s1igyj9fkn6f0EwdK+7+ZQdbAC2VMgN1tJusRI/NIJq0tj6cmxkLKI+JlB9QP6LcIyaKkXjd/NwLF5iQ4EHOSHDFjToFKavREyV+MG8J1tDNyUrhK/L+yyjxek/8GKNbrh9PDXTzoGGfqtJlAnUtq7loewQ2v3p3GHCTPGNYWISZqQ3MV0gE38scWFo4vhBsy+U8JiL+6jtAraLJBZR6vyR/xAYrx+uGO4a6Sfj9gJq1N8uJCOG931K/Yb3EPcL4YIk+DT4JF7yLxOBLItKVFQ0lwSv5yI4ArT83JcgHio9iWXebxnvwHC5R+nhJ1jxdQJ5bjFut6A/mn6ltD1PsNsuUMeCZY9G2W20NlbBpN+FvtBYxHGvL/6TGBHROS/wLwnkCbobHgHflTnhs3HdbbZBZcXN1Djurl3hfYska4EM4jjqyyjwS5Zb2I5cjfdoyiPcQcwbpWJfy9g+A+2YgN8v/uMYENgz1njRcNRv7fwcO4anHSz5zDOndAPpeutfIBVecni3VxSU5sp6RsAzpMho2Q0S+YNtk0FvZA/N3CkhnLpBgBf8JRUI/k3ntKXk0Ci74q6fwQbgAhB2pLikkfyf9CAdLPBcjn0jWKM5BfgLU7YCfYlQRrgdbjbZHyj5wW8nbmVHguxW+2MyexHTmvubtA6+U+gjPYquWOYK1FDa5G8PRBjIGHedQ3FSD9vCpg8nOJJ2x6HlAhnG1GT0XpY4KoCz0zbF2cUw/lbIV06GCOx5Mpf/eWg990JZ/c85S8OAeG6MNLJPSPwv8/CI2Bh+Bp4qOpHKUf7oXgGQd1NjOWn814NJxHxOOcrIlfFk8YLUybXlqq42+w/4BsCzP2uwpYb++I7znqKXm9B1lIh5Xm/+8Skj9ehIaerEmCAV+lvouQn0si90Jwi4P29edAXlUchXzcIS8y9Vy02Ka9TF3nLNTBueGm2TRXAu2Xfr+AtcZlwNroIXG1Col8PIFx4oXskSM6IX/X9swfdsNyXdRrP1eeDvdzIC/Jkd5Whqtepo5py5NpgKmvK+PvHxBYlGlIkTpqT0Ax4bQp4+Ctp8R1UEji52v+bhPIgwduhfLjA+T7Riaz9DOb4/HRlfb1NceJR2nWM5assFmmPXst998jhxt2q2B80swLSqPGi8Z1Ba0zyutjp6ekJXXx3Fbnb68J//ZNA5D/PvDr7ul/GEo4qGmwirEEXOid3cCHK7aFLqYuG5d5XPo8Fw/kpsHdHcYtATEk1fqvAP0eoSjip069lzwmLUlk3ri4TqtBnr/jIJQf1GZYWMraPKQfTnt38eR7CLJnG5KCS2ren/H3exwQJYd1TH2HMs45ThZIEmK7mTmljELyx2E20ExIj/NGVvMVfwmJmzqdnRD+RjVseNlBhb64CwVl9/voWPq57VgSSSoz2bY2qFewNpLEcAlLXEQK5fT+LJ4aTwWEMJCApOK8hXChnSpgPTWZ02y9B3i/zHpo85yozguJm9Osp4S/MwSNgTZjVC/EbILHIOc3EK6ln2nI17+Z81KwmbWLC+GcNYTAYcHCcfEyesxRmzoF7fklsIJw87lJnCDQ2u/IeWF3Gelprs58e2Usv9ZASGocZKTNbWK9II8L1A6Ng5Xm9DwMy+P/zJp51JXHh2x2KP1w8kG/g/ZwyWQmLNbF+TVn7b9p5vddXBi1MBtaFo3yjoAIHhF/j0HqMM/AIiEX7ShoQSMR4uOl2pfXi2aRHw5E3lgJMm+dKYsnPW7cywa8EzkJ9dOqTpt5lNvpMI5kvmT83YM5WeBRcF4KNrN2XQF34Q/6BAvmZAGSz64MpLIoaNPuOie5Y4w1+rxA0o+b9zMxFu51z2UfybxLEglgA8hSQOaREa5o4OnmVkx/zEBBl9+XHEk/jxxKInEyDBeIyqZM8g7cvSB+LZBHVjvow7fgJgbTUcHin4vIQ6jXvySs0Bkzbzs8Xei42cXF8/H5wvceyIh6j0UjqahIq3niONAXvoWdCrc6ki6+Qr4uTlwmLZsB5DgX1izulxsFC2XUQf9xbqtZYjCNCto0a06blGR3KTALkXL19PGicwZk9zJNCdfKV5BtAEdKSPzUvepVHz7QtvTDhVN2Edr1OlOnzZj6nAvrkKPJ4vJ14CNHMhN3MR4XxhlPP7dNX68OePF/AL/iDKVds9XyzIGcGD39rYLyoDeEkw51NOtOeczJI6haFFyQMJtZu7jjca8jsnB1X9IB/EVfp4MFEM1mhQH++gwJlSns7xGw86bBNU4JCfqMo3kdwuO3pKCk4UO+fCR15L+e4veeEL/3ysH3twsmlc0HZZ8cyUvroBhtlIuFlOVNhiTWe5kDfYUS2E0alC1t5Nge4e+jcbihBOO+ATwN7JaE0D6n+C0qf+VFB9/OvSi0mbWL22jGMvz2AcHisB2ZUvLqNsubDEmcmH4oN3wP6cyFXa+WrxnrkcYMGinBmFPvdLwL6GdL+uFi62x38O3chaLNtGlcUuss+QluQv56vyRRe1+G338t+P1OKDco0nvgwfftARkpZw2NgqfvJWFdvYGPORWy/LFvH0vF9EhyK30W8vG4SWK19OW0kLP6K0sexdi8JOwX1BdN2JEGPwV1rIByg0rjOOrB992A/AKxDQnrmgp8zCmD1EuZc8aC9ENZki5SNnJWi+0LZiq37Y+Mvz0tWBS2siBJQiv/Yyz3LJBYemWH7wncJSkYbTka4CvyOeEGcDLgMf+QkxJhDdcySj+cW5+LYFuc1WLzgpnzhZfEoadi1ywIFoStk9NI5DTmMvCWJFxA2XES8k9oJIXEWcK2Z9JhYZ3YN6G6+X4Pjfy7M0o/3EMrylMABxmf6u9O+M0TkC1hNCZCkXpccCGcJe6kt401vbbOv0ku3WyS0QTw0Rezhk5Qy58m/58Ff5vUB/+y5XrfC+u9HuiYz4dG/gD1w9FKpR8qVASXRKWqkSXRzLlE7VzKwY1m8UldGZ8zdXGbSDWzz2SBVnKv2WR+CU4ykjsa9N5C1964ewGJ5u8q2QpKZPs9J//5gr9tREjCPZbr7RLWi2tik5J/PrieQfqhPDuoG+5qDPErCb91H6R3TcOXhFWtU/LggrtY5l5DrzMb4G/iBCQJfpYlMBjWW72zOA98onbObbXq+USl5JN4E7lw9dwcMWSK9hzxlfwl8bCqRoALPAR3r4qV/HOUfrjHLIcJ2eUfQ8RJvUouQXr/9KoVL/Up5kI4c25wL4F/5zAJ7ohyC/ybnu+NUMaiEt3vhn8vudenNCZcvV3YH1l841C8N5Gv5C+Nuf/EUf1JEr7vgbAQJPkDxAfYouQRzuumPYaQ5s0ESJNUnTuyxrl43otIUVLvGS46IeV/f0FgIYM5HbkI6oa6/fdIm6unB85tNS7B+PaIxcjJKjtB9qrTVqjj6Dihx4UPF4a+kv9VIfGe9UB2+ghhhf0IlvwpD5o4Df0iJLvUwsU+l3FyfWYmTAvTtiQ+81yGo7+Ykw1nISOOCxdCknuRsxHr6jf89wL3LST3v++KSEfS9x9fBG0azjhn283mGvUTX+vJevKV/KeF883lvUm/8BuqUqWSv2NsIz48TpentN3xOsQ/bUHP4zxJavXNe4J2xIHTRpsYC1lybF0nPAbjpsnFP8GT1DvmdDKfsE09EeJPQtZnhIv7Qsp5cAL+e7H83iPi95X8tyUgXZfk35rgO3C9h/IaPFjyR8xCsjg5i8ygVaM1YvyarxEZKcvDEY4oD0Zkj+iji5cO6mqqI4PNpzjZPBAuBPztoZrFgN5GAzGnlHphJzjX0qumXSidDEY2W3w70ZygTU0gT+j9MIEUtxOWP6bBS2rfwgL7SP5jCUj3nMPv6EzwHdVUhyHkQw6a/JNIP2sTDmD1AccGhx1M5b5NowNLHkMhyWF45FuQ3k+5PWW70rw/+J3it17EyGkcNgL9Oro25SH24b4aIl9pCH+wzmbyG/g3HUr+f3A+4ZjPgTt33Mcp5uAE2I3Sq+Rf54gvlX62JRw8JIFuC984CsmthrRywLsUkzTtA5UDYIf0cYOlHs39TPh7DyFbnJ9tCTaAJOUDpHMYaCTyx/sb1NffpOzjb2bTsCG7tJg5/j7DmKMxdtMYAz5eBAdN/gDxMTg+1ZlYi8JBw8u/zZa+70iCyfImow48mFCbPJGxbYdAHgExzkef86CRSkwLFtpTRUfGRV87D48GsI6KIn/cENFN82PKUx5FvLiehkH2+AvHCL16Xjs41VZPfZ+NMehL0LTgyf9WAulHkgnovgO97rlgol60YB2sFFr/L8HepRRukuMJFwL+f+mjJokU8wjcJEo/CnJvk1q3UFzk+yEc17+iyH+vA6JNk3f3Xg7f4cuL6dKQf4+xPuuVeunWUKN9Zhq+ZCzGN0YmcnlLjxvPW0P0S6Z+3BTwonWNxXpWmqPvRE1dr0wbXUkPuNFeNn37MzIG2L+TRjc9kZKkNxk5Z76m7wYdkX4tus3mjBFfZyP9umTaOmX+7bKZXyGGfz4ZAFkplPwVCoWSv0LJX6FQKPkrlPwVCoWSv0LJX6FQKPkrlPwVCoWSv4Ih/0HtHoWiMTCg5K/kHykD2j0KRWOAylm7pN1TSlBxsw5r9ygUjQEu41yTdlGpsIIZ733aRQpFY6AD0ueZVoSHLZAt17dCoSgR5lUGaBgcgvzzISsUCk9BhS4e1u4pFYZ1rBUKRRW7gQ5Wt0a7qBRYDfRlb592kULRePibIIVr2j2lwDWgQ5ArFIoGRDcUlytX4R5cCO1e7SKFonFBJSBCueC4dlGQOA603KPjqlAoYBf8yTwVRxSY8apHuykI9JjxihvLGTPeCoVC8f/Ah10DhjjiUixiop5z4Hd+4kbEZjMukxCfVhIz6h0FfcCnUCgIrII/ev8F+OMSOmZOBpjJrJrZTOEPlsy4/DSWPY4XZsPDgG34erc5rw/5P/Q2kQgdoWVwAAAAzHRFWHRNYXRoTUwAPG1hdGggeG1sbnM9Imh0dHA6Ly93d3cudzMub3JnLzE5OTgvTWF0aC9NYXRoTUwiPjxtc3R5bGUgbWF0aHNpemU9IjE2cHgiPjxtbz5cPC9tbz48bWk+dDwvbWk+PG1pPmk8L21pPjxtaT5sPC9taT48bWk+ZDwvbWk+PG1pPmU8L21pPjxtZmVuY2VkIGNsb3NlPSJ9IiBvcGVuPSJ7Ij48bWk+SzwvbWk+PC9tZmVuY2VkPjwvbXN0eWxlPjwvbWF0aD5QIjO7AAAAAElFTkSuQmCC\&quot;,\&quot;slideId\&quot;:320,\&quot;accessibleText\&quot;:\&quot;backslash t i l d e open curly brackets K close curly brackets\&quot;,\&quot;imageHeight\&quot;:14.08},{\&quot;mathml\&quot;:\&quot;&lt;math style=\\\&quot;font-family:stix;font-size:16px;\\\&quot; xmlns=\\\&quot;http://www.w3.org/1998/Math/MathML\\\&quot;&gt;&lt;mo&gt;$&lt;/mo&gt;&lt;mo&gt;\\\\&lt;/mo&gt;&lt;mi&gt;t&lt;/mi&gt;&lt;mi&gt;i&lt;/mi&gt;&lt;mi&gt;l&lt;/mi&gt;&lt;mi&gt;d&lt;/mi&gt;&lt;mi&gt;e&lt;/mi&gt;&lt;mfenced open=\\\&quot;{\\\&quot; close=\\\&quot;}\\\&quot;&gt;&lt;mi&gt;K&lt;/mi&gt;&lt;/mfenced&gt;&lt;mo&gt;$&lt;/mo&gt;&lt;/math&gt;\&quot;,\&quot;base64Image\&quot;:\&quot;iVBORw0KGgoAAAANSUhEUgAAAjQAAABcCAYAAAB5sy8dAAAACXBIWXMAAA7EAAAOxAGVKw4bAAAABGJhU0UAAABJzyRrqgAAGx1JREFUeNrtXX9k190XP2ZmJjFJZhLJZDLjkcnMjCSTzEhmkowkSRKTTJJIkiQPySNJxmMyySOSyeQxJpNHEpNkkkgmkxl9P8fu+/u8n0+f9z3n/X7f+37fez/nxf3nedrnvu+5P87rnnPuOQBu4Xas9YBAIBAIBALRsR7iZ6wdEXEIBAKBQCA6VoQtEAgEAoFAdKwIWyAQCAQC0bECEbYgHDQEOKbNMq0CgehYgQg7Lf6qGl/UvgaqLH1GU6Xtq7TTlfaw0j5W2heP5wm/u7vSDlXa9Up7VGnf1frbJ9MtEIiOFYiw0+BYAqERpVKuot9ZaUOVNl5pk5X2rtLWaszRvONjaam0ATWWsUq7q4hL0niitkmWAQutSrZX1DrBC8pnRQx/KBkL3MGampfv6jLyVM3b1Uobhvq1TgqhMYydSrnfV4cCWihWKm21StjxBYn/ZrbSpirtVqUdVr/j24GYpFjuyrIoBKdjiv4Doeir2zVHx3Q85Tji7bUsCS2alHxnNTJcqLRzHp5H9aBnzqn5SZq7uUo7qeZZdKz/OrYwbKm0CXVb/GmwLSnhd3sih2cgbicudqtb1Ypqjw3Mc561dsBROeF3vVJr6EfKMd2WZZaI/bDuakyS3YtK6y3x+wYNn6W69ojxPcuW+t5rQFZ71Hwl9YHz7LuVXHRsAdiobrarhNDwIH5S9d9eKgLAPaRnlRJ0Gcctb9xQMJQgozV1c8iKPtVQ1gcr7UKlvWWsLVy/jR5ZFSKSQ41rSJZaTZwi1sKYA9/YBevxXY+BditmbYuKzJxhfM89dQExRWzQeoguok6DMhsjdNEx0bHe61hr2KfYne5gQPP/QMw6keTf606hfG46rHw2g7idKLQShyJuPtOm0CliTT33UI5dxJhwHW6Q5fYLBgi5DTr63XiG9lfanZzkBkkJBo+35CTVg2rfpO3/D7Dr6thP9N/r0VoVHVsQLhAH6Q2oHZTFCVjar9i7TuAzDh/WSZtc3E7rOMk89EziINHfhIdybCbGNCdLrSYp0Jnsr3kyjr4MpOYTmLcSozxXUlhkugqSz1XNd7wRHeu9jjWKCdD743QmqzQR2OPEpnX18DkB4nbS4T7j8PtiuM9Ror8+D+XYAn4GOZeJYeK2u9GjsfyRksxstfANG5jE6nrBlzn8rh8eWuFExxaMIULQ7cTfp31ShgQgyT3hasCjuJ30mGQewkX1uQJ+Ws4o18kBWWq/4E+NvCY9G8tRKDbwthYuMi4mgw6eMy7PtejYAlnvF40JjFPZM8sb+d4Etu2ysGc0G7ze3U63GAfwR8N9foJ8LzxchM51h/uxEQTV0N3aRwMlNE8s9d9L3O5fMpSvTYxovu276FjvdaxVNs61PGRN+jPmmbB1bqeBOlcq+4BnojaFnURfZzyVo87aMCvc5Rd0EOvAt2erXJeTDXfqdlhPOuiKi6kWdhFy2SY61msdmwsNxC13l2VhIx57JOwtGlndEd0CfxPWGZPZbU8RB1uXpzLUvRS7LEvsFwwR66AhoD0Utc8W+sVYnKSXN2W6mKrRCH65ZEXHFog+MOMeyCNsZNSrHgl7psBDxjdgnFGtRFjzFm5O05q1+9VT+e0mDmsptfErjoA+jsoncINx7xvut1NDZpBgtTsmJ13ulhHRsd7r2Mw4D2ZiEPLWmbjtkbB1MQ6uu536FRGw/foHM3xisqsx1aeNW48ubmLS0/2oe9K5ChKnVQu6pJfLno3lEPDcTSaVdp+6ALjqYqoFnRXTtSR7omMLxKShW0BeYXd4JOw28NPthCblb+o7T3i+bvuJA3/M03HNaMb0TLhL6guGb4SGGz9jynV7JOFi4JKLKS2hOSs61nsdmxmPNcK+V6CwEbMeCTupvoirbie8Zb2E9H5bV3GJOPC3ezgmyt0wAYLQCc1nBpl5Zaivm+CPiykNoXFNf4iOLRBPwIzZ3oSwT3sk7NPgl9vpDoQV66Orovze0zENE4qsBwQhE5pupnUmb1I0jHNLsgS66mLymdCIjnVE2B8KFnaHR8Ju82hDnQO7AYVFo4WwZPg6Pp274TsIQic055iEJk9gOLpqa724QReTTwkbQyE0omMN4xGYefpqQtgINLs3eyK7l+C+26nWYX/Y8zVLPdP1dXxLEF6QsxAaPjgFIfMEhiflQkEX01bP5twnQiM6tkBQ9Xf+LFjYPuEMuO12Ogt2AwrLwm0oJmCySFBJAo+BIGRCg7lVOM+1H2f4bbQm++5i8pnQiI4tEJw02wdF2DXR7vCmugF2AwrLxFuN3P/xdExniT3YDoKQCQ1ldcya/Rqfgdd6ko3/zeeaYD4RGtGxDt0Mo0OhR4RdE665nVpB77P1vcpqG7FWb3k6rqeaMb2VYyp4QnOXSWg6mb+3QWMZ8NHF5DOhER3r0I03zuj7RNipbtb9BX8LJrN7D2Fnmh0lxjfk4ZjQ3bAaIEkTQsPHIuMM/sT8rR7N7/nqYvKZ0IiOLRjc6PofkFy5tl6FvdUBRYS3sRtgN6DQFeiSVGEMgo/BbpS74SAIQiY0HcA7fzmv9y5B7Vicr4GtI98IjejYAtEC+uJZ1e1GDcVYz8Kez3mjygrMJzEOyWXpTQQUpkWbUtDjiny8AbMB0rrEYy9LXgc4H/jCCpNl4YuVb+qAWlUHMAZmYnK81qq/u02Q0MaSxoNxOyNqPE+VUozGgzWSsA7NFKwXCd0shCYzTjH3r+71HtbqSSpqGYKLyXdCIzq2YIymEHatTVLPwtaxb9M1k1BxXFYkai3lnFHtUsrvwNTo+PoG86dgWv7vCVaTVkNj7yK+/0oJc9+gZDCTYj4+w3+far7T/NvnJZAyXM8LKdcOEp0LQmgyYZohX90+OqpR8LUUoxAa0bF1gYcpBf41dmuoZ2Fvg2LcTluBlxo9axtKIBG/V9oDdfC+AX1RyFqb0hROgzvxQc1K8de6dSHZxNco3TFlgoGB8VTzGOvUVGk7iDGNFzQeLBVxB36N5XmhrDTRU3j85jGNQimjlpnPhIaKn4raXI2/RYIzqTmbQ3ZV+khoRMcWjGZIrlGkaw9E2IW4nUYskpmkFxRHcv7m5YJuskXGB+GNeClB6fQSfxuPl0FicIKQ32+Wx7JJ3eKrrUsYVNqfkVwWHXjuM6HZz9xH1dZHnJuPUD8uplAIjejYgoEBps8hnxKrR2EX6XZKgi6W5mbG32xQa2Jjpe1WBzDO7zPmWjD10quBuMkWUYl6W8JhtALpqpdfV383RZC0r5bHcyjB4jel5lyHLZA/UZgQGl4wfzxRJ1p0rkK62AshNKJj6xq4ae7nEDYGEO6oM5lth3JfO1HxJTaSaM0Qfa4YPFwHoFzXDB4gtWKEloCfujxCW0zZ6kiarXIHSE4fGlAGrpAInwnNa8Z5Gu0jfA21APXpYgqJ0IiOLQkYfZ818HRNWQU21ZG8XkE5r50Qp4m5sPFS5h6xBkwq5EtEX3ssHjxJSc8+KHKSBe8Ye2jUwnhQKb41pAh07j8hNHxiSzWsBXQigVBH8Vihu5hCIzSiY0tCD9DJ2qgMiHh7bqoDWY1DeW4nXQG0mRL6xHbcYF+zxA3WBjZp+v2srHJZ8YSxd9oMj6cPaqfBxzad8rfaS5iPLITmm8PnxTHmGfqdodg6ob4QCqERHVsC0Od3B/L5/DDIMHSTqO7Fyk2L/TYoJZLU90VL/VL5b0zdGluIW8yUpdvzG43CzhusSxEa0zWp9mvWyD9Ax8xU47Dm24uuF6YjNF8cPi8mwVxA/9M600lfAiI0omNLwt6cTBLbXxC27y/J7bRksc8+KCYwNw4qu+k7g30NE32dMDy2NmKdHzbQx1NiTCYJMJKZpFidH2ou02IK3CnVoEtMOOfoOdHAsLxE7qSvzLPV52KTabEQGKERHVsS8LZ8HfIldcNDdALCjMa/AMW7nXR9rliS8xkorkjk72CmYB8Hm0Ef32KKaFBKypRy2kNY785l+M12Yv/3FbzndDfbR46eE9QlJGq/M/Za/BJRDy+cEI81crjj+dhEx5YAVCKzOZkkRvjvCkwuHVC82+l5CQc69ezQpOlTV9jNZFVzNPvOE+vVVHC1LjmhqXIH+MxcZ5pfyPi7tyz8Zh7oXDd3HT0nqCD3eLJLVEpvmP9+HOoDuhdCk4GMUXRsCcBkb0s5meRYYDJJeoppw+1EZRo9Y6HPZuL2YLL+EPUS5GFBt75Vg5agFmJMzwz18Q+YT9q3i5j7vSXst78133PU0TNiDnivWKJAz73ADxCth1cvY+Cfm1F0rCdohvxBbTcCkscEFPe8mMo0aoOdUzEtJpPcHYVinjZPEP1MGBzTINHXOQN9UE/qsxDBJtDnTfmjhL3WSBAsF2MJWpln4kwKwh2Sy4WDnVB8mgrRsXWE6gWVReD362CzmV5Uuqyhtl54/FGAQo5AvQRpN9BHP9HHW8MH5BjRX3fO3z/EuPlnUfQ6M/+8OnSLho7wvnT0fDjMPA/PV/1dR4qztQvCxysoNoeT6Ng6JTQnlKLNIvSbgcgj6Sb70XA/OtO1LV/ypwIPU10MyKKh2/JHYjyDhuX3wCIJbWXMT5Z1oYv5wGDULSXtM91rlwFHzwbuc+2eGn97jfm3s3Wgcw6AW7FcomMDFXZUZ6ITeL5i289wy8DFlAdVFmwgFrSN+IHdxNyZDNLtJvoyEfB5F9KZ/U1AF+ScNyboFmN/pY2duQL6fDllkRmddfKSw2fDZ8YcJdXx2gh0/ieT6QVch47gXRMdG7SOLVzYETDyfjWFsPHf+h6ZXYTbiYplsZEO/SIUZ9I8S/Q1nPP3ey0ofwpbiP5Gcq456sb2d4rfayasSdOQPiGfCeB3Jbk9MSjW5QDI35hnoM6KdoL5G5jPpB6yx+rKQtyBclyhomMDFjYC3RAfUgg8BJNh0lNLU24nXUKxRUtjom4DJm+Fumy6qLhbc/7+AhQX3ByBip/J80LlEWNfcZX9b5D8SgqVx6kS9hM+Xz4KtROPrar90Ob4mXCeef5RMSCvmb9zEeoDbeqi+D2B2B0D/3OyiI51SNigFFCasulHPZeJbbeTznVhI/8G9TrDBMmIKy/djSNvev1RxvqzkWH5saUx7WTeyqjbKhKqmxpLD1plthW8j9D1iG6vpRrr7bm6obd6cibMMM8+ipj1M38HFXw71A/QIjWiLFzLNS6SVyB/0L3oWCE0/0cj8yaZ1jzuIjrBntuJcl0MWxjPCNHnvMG+qLwbeeX3toTbSwtB0vL4/H9n7KcHmr/HQpuYnXRFsxf7StpHqNzRpF6dwXlFKa5R8MO10gS8IM7XBi1y1LyHBowxOqmIY7Ws36p11Obp2ETHOijsSOBcFtnmuVySFOeHnL97uCBLSRzU64zLBvu6AvZKAwwx1t1JC/Kj3E1Zk9I1gb68QdT21bjNHSOsBn+VSGSS1v1igiXiuuPnxRCYfYWyHfhxE79B2EAr1K0EeSxCGAHSomMdFXZkYeAUXTvkuVx0z13zuJ10wZo2qh1ziumZdNHosr/mzUT8AmjXzEYLMnwJdmpuHWXsoyhLNbqmMP7lmcZasKjW7TZH9xQSuKT6TS4HBd8FnoLZb5D4l1UBvUgcB31QcCiB0aJjHRY2Ypwh7Ouey6UL7LhNdLlGbDxXHCDmyWQRTOo5ep6n1DsYa27agvyoJ+h5am5NM8b0EfQBg/OKxPh0k9c923YxGHYReHFODSn3yifgkZojEB50cYpXRcfWhY51RtgbgDaZPgxANqbdTh1QTKXmOK4TfU4Z7It6jp5HWV2E/C9MTFvU8ri4GiDdc82otgtaqW4rWW/0eG/pssXudeg7O5hz8yTDb48xf3sJynlmbwv9dWaREh1LAM32TSUKG4AOXpoOQM46s/DuDL93HIopDBkHVejwuMG+KNN8HtfWKyjupVaEbUAHg+60cKhH7RusFykdUoq1AcLBEfAj4PEUk3ScsbSufUg4mBY6t/SII98oOrZA3AVzhbyyCvuMhRuLa9C5G7KY+/7U/N5zC9/fzjgoTSbxewd2XFtboJxYA6r2VZ6cQWcYYwq5WKEvxSm5hSWzVnTvBX5Cte0BzPt28KM4pejYgoVtqlZNVmEP1Ymwk5T0+wy/tQzFVIWOQGUmfVcgeXqc47epoo02KkZzsvfmyRnEqQs0DGFDd1N3Ic9GI/Dcgp9y9sOtETUVwJzr8ki5VJRUdGwJwr5ZorD3WVRgLsGU24mqpbTHwrdTQae3DfZ1DOyY5EGt86LjZ54w+hzK8fsvGL+/E8KGTpHfc+D79jOJRt6yIWgl/cHsq9/zOb8HfsSEiI4tQdgfSxQ2lUBtMhBZ62q4pInG19U3MvnSKM3tcshgf9QtM88rHE6yKZOBpMOM/tB6k8fH/o3RRyOEjTvgdnzADSbJMJEr5SKzr9eez7nukuWSi1V0bAnCNnGQZxU2dXsJqdR50rPNNG4n3Y3/kYVvpubHdBCyLm/C15y/TWUHzltLKQ4MLOY8p32Rsx/OjTx06GqazTnwfW+YxNZEMDpmo15ikpqTHs+5Lgj6tkPfKTq2JGE/LUnYlH8vpKQ/ulL3HLcT9UTXRsFA6nZpMgiZytXCuUnoahVRiQF/GrRwTcWsZjaLB3JS6YeOk5qxfyn52zgB9aZfZI0y+0TZ+Ppk/4uHhEZ0bIHCzmvOzyrss4SwQyqspot/4bidqOR2uhcSeHBhGvt9Kb95nuhznPh7DIbbYWgtcJ6G31ZWj801/h8nMNOkgkXZUVWR85YVEAuNntB8K/nbuDliLhvud47Zr69J1ZY9JDSiYwsW9lwJwp4GP/JImMJ7yO520pVR+MyUc5oN1cywAOgq1+5QCoX7LPkvoi+KGB0AfWHJIqwZ/Yo4rTIsTpyYJ3y1hs/0k+JsODE0WyytZXTPHXSc0CyX/G1TTGLRa7jfbma/uCc6hNCIjg2R0GA7XaCwqSyGIZY212XcpdxOuhctusj+8+rfXEn5rQcg+zNTnNsodoCT5IoKPqayKm9RpG5NY6niFHDMU6gN+41igM4r61Se1wXRi69Zzb/hvKKy8Wy7M0bOy34x4yqh4dQ/i4itDdxnkhofn+36SmhExxYs7B8ZbwtZhD2hEfQbCBNZ3U5UArGk58aDMXmmfU1zCbLnT4msLdycF1QkPvWk9RnQeXgWLCr/XYpQxQkIZeo9p/m96KklEqStGQmyrdw6B2MKZQbKf0XlKqHhZHH+qSxwNtABPKtk2oKYQmhEx3pDaCL3RadlYXdqbsy4CfdAuEgqEqhzzVCR6u0JSnZZybMrw3dS5vIhYl3hOuK+GqKqBuvyw1xgWDJAWbFsFKbEOJgvsTFHVh7qCfpAwu/tid3sKZfOAPCyw7YZWrvxecKXJi4ElbpKaK4yycRZi9/AdXm9Ab9KYvhMaETHFizsSOC9loSNaas/avoeg7CheznUnYFp1wp8RAW2lPPAfE8cgi3E2NI8U5yBbPlnBpmWDMRx5uGeJs7obOwWvAb/DfJ9Cenzw3TDv24rbn6iD4wx5c010a4IYzyPyWZH9pOrhOYtc73ZjEMaZn5D5CYVQiM6NkhCEx3Q55nMnSvsI5Cca2StDsgMokcj86Q4F12sxEwNMhMdpnn849QLmjgaqtZT2ngdKtaggbBkcEzmW4Bngl8Cut4NWrz+JqxIyynH1BvbG2kICKee009lycqCE/Df4OM5h8iMq4SmJwWRsEloWlN8B+53X7JKh0BoRMdaWOx3gWeOHMkhbJwsfOs+T/SxG+oHSew5qS7SCnEQdcTkHCV0W4R8yboo5R9lNkWrRDzR1TMLfVVv+P2xQy2NBeoe83DH375YdcDvUIdBLWtSrZIM1DPxq2pc6LYZjxFIzO3TnGJMDUA/D4/HInHdgAPwawIzDGTe4NhecpHQcItRUrFUebEzxXf8VBehVg/OT18IjejYEoAm9lnmzfWmulFsIITdqP7dHfg3WDLJ7HYW/PLfmkAat9PmlIdSlDRru8VDI6ktQLa4Ck4COlwj2yrtFmTPo9GecVxZ8uOsZfgtTL7VkkF+O0CfZTnevisZHqjax02KxIzXIEhrQOccEkKzjvMp53wJ7D2tf5hhDaJS3Or4+ekLoREdWyL64N/XIpyGSgj999X5Qz4xDvMFdRA1QX2iF/hup56UB9JXQ0x8GtLf7rK6Iv7OcPBmTQp2CMwQGSSNukSF31L+3v2c+6EnBalJ09BK0+XwXnKB0KByGWYqrSSlcx7MuHxa1BqfyzHnK0qxDjiqCH0jNKJjS8QOdSN+ZfBQXFOb/aLjh2ORSKq58q7GYbnClDMu/k5D33ckxfzOQr64inFI5+s/kXNsI8CvTJyUQ4Z6OcR1b303MJ4I23Iqsup16EOeirIIDZ5j+OT6TUZrnE6J4X6aBF7QKM4RvmZ6YcH6GJ3d79UFx5XCj74SGtGxJWOjMmudVTdIPMhfq9vnilIKazUUzoLakHjrOCAssSZuAd/tdAp4+UZM+7+p7L24BiYM3OKamFaaZ2AucBGJ30zKQwP/fX+KQ4uymDxQJMQ0jgL/lU31E+9pted9MVGXRWgGwTx5qG6c57l3C/gOVzIvh0JoRMc6jqxpmesZvWph1mqXavx7XLRP1Gb+oW72yMivgN3XCUimXsY217IiOrgBNxnsp0ltzvmqvp6rMdq6dSB5vKxk+y02B9/VofFQWVCyEI8OdUgtV8lu3BKRqcZuRTixEvvHmFx/qLG+Vv/vslpfjR7uI5dLHwiE0IiOFWELBAKBEBqBEBrRsSJsgUAghEYIjRAa0bECEbZAIBBCIxBCIzpWCI1AIBAIoREIoREdK8IWCAQCITSClIRmPNAxi44VYQsEgsAxJoRGCA2EX9xYdKwIWyAQBI5R0CdhFIQHXZ20UdGxAhO3pKjtEHEIBIKCcADSV2oX+ItGYr4PiI4VCAQCgY/YRii4bhFRUNhFzLcoe4FAIBB4C11MxaiIJyiMgL4Ui0AgEAgE3uKhRslNiniCwqTMtUAgEAhCxT7QF9zcJCIKAhtBHxA8JCISCAQCge/4R6Porol4gsA1zRy/E/EIBAKBIATsBn2w6EERkdcYJOa3X0QkEAgEglBwBPSup+MiIi9xHPSuJplXgUAgEASHvZX2XqP8XlRar4jJC/Sq+Uqay0U13wKBQCAQBAlMpjemlOFagjJcqLRzldYl4nIKnWpeFhLmDedzptKOgiRNFAgEAkEdYQOsx89cgPXn3Y9h3YLzDdbzlkh5BLfwQ80Lzs+imq/7sF50ErMAN4uIwsP/AJFXJU/wPXQOAAAA4HRFWHRNYXRoTUwAPG1hdGggeG1sbnM9Imh0dHA6Ly93d3cudzMub3JnLzE5OTgvTWF0aC9NYXRoTUwiPjxtc3R5bGUgbWF0aHNpemU9IjE2cHgiPjxtbz4kPC9tbz48bW8+XDwvbW8+PG1pPnQ8L21pPjxtaT5pPC9taT48bWk+bDwvbWk+PG1pPmQ8L21pPjxtaT5lPC9taT48bWZlbmNlZCBjbG9zZT0ifSIgb3Blbj0ieyI+PG1pPks8L21pPjwvbWZlbmNlZD48bW8+JDwvbW8+PC9tc3R5bGU+PC9tYXRoPsK63XQAAAAASUVORK5CYII=\&quot;,\&quot;slideId\&quot;:320,\&quot;accessibleText\&quot;:\&quot;$ backslash t i l d e open curly brackets K close curly brackets $\&quot;,\&quot;imageHeight\&quot;:14.72},{\&quot;mathml\&quot;:\&quot;&lt;math style=\\\&quot;font-family:stix;font-size:16px;\\\&quot; xmlns=\\\&quot;http://www.w3.org/1998/Math/MathML\\\&quot;&gt;&lt;semantics&gt;&lt;mover&gt;&lt;mi&gt;K&lt;/mi&gt;&lt;mo&gt;~&lt;/mo&gt;&lt;/mover&gt;&lt;annotation encoding=\\\&quot;application/json\\\&quot;&gt;{\\\&quot;x\\\&quot;:[[40,40,40,40,40,40,40,40,40,40,40,39,39,39,39,39,39,39,39,39,39,39,38,38,38,38,38,38,38,38,38,38,38,38,38,38,37,37,37,37,37,37,37,37,38,38,39,39,39,39,39,39,39,39,39,39,39,39,39,39,40,40,40,40,40,40,40,40,40,40,40,40,40,40,40,40,40,39,39,39,39,39,39,39,39,39,38,38,38,38,38,38,38,38,38,38,38,38,38,38,38,37,37,37,37,37,37,37,37,37,37,37,37,37,37,37,37,38,38,39,39,39,39,39,39,39,39,40,41,41,41,41,41,41,41,41,41,41,41,41,41,41,41,41,41,41,41,41,40,40,40,39,39,39,39,39,39,39,39,39,39,39,39,39,39,39,39,39,39,39,39],[42,42,42,44,45,50,54,57,60,65,67,68,71,72,75,77,80,84,88,90,94,97,98,102,106,108,111,112,113,114,118,120,124,127,127,132,137,139,141,143,143,144,144,144,145,145,147,148,148,149,149,150,150,151,151,151,151,151],[44,44,45,47,51,54,58,64,72,76,82,88,91,97,101,103,107,110,112,114,117,119,123,128,130,134,139,141,144,147,147,147,149,149,150,151,151,152,153,153,154,154,154,155,155,155,156,156,157,157,157,157,157,158,158,158,158,158,158,159,159,159,159,159,159,160,160],[31,31,32,32,32,33,34,35,36,37,38,38,41,42,42,43,45,46,47,49,50,53,54,55,57,59,60,61,62,62,64,65,66,68,69,69,70,71,72,72,73,73,73,74,75,76,76,77,78,79,81,83,84,88,92,93,97,102,104,108,112,115,118,122,124,131,136,138,142,146,148,151,151,152,152,153,153,154,154,154,154]],\\\&quot;y\\\&quot;:[[81,82,82,82,83,84,85,85,86,87,88,88,89,90,91,91,91,92,92,93,93,94,95,96,97,97,98,99,100,102,102,104,105,106,108,110,111,113,114,114,115,116,116,117,119,119,120,121,121,121,123,123,124,125,125,126,126,126,127,128,129,130,130,131,132,134,135,136,138,140,143,147,148,152,154,155,157,158,159,160,160,161,162,164,164,166,167,168,170,172,172,175,179,180,181,183,183,185,186,186,189,190,191,191,193,194,195,196,197,199,202,203,205,206,209,210,212,213,215,217,218,221,223,223,226,226,228,229,231,233,233,234,235,236,237,239,240,242,243,243,245,246,248,250,251,252,253,254,255,256,256,256,257,258,258,259,260,260,262,263,264,265,265,265,265,265,266,266,266,267,267],[180,180,180,182,182,185,188,189,191,194,195,196,197,197,199,201,202,205,207,208,211,213,214,218,221,223,225,227,227,229,231,232,236,239,239,242,245,247,248,249,249,250,250,250,250,250,253,253,254,254,254,254,255,255,256,256,256,256],[181,180,177,176,173,171,169,165,160,158,153,150,147,142,138,135,131,129,127,125,123,122,119,117,115,111,107,105,102,100,100,99,99,98,98,97,96,95,94,94,94,94,94,93,93,93,92,92,91,91,90,90,90,90,89,89,89,89,88,88,88,88,87,87,87,87,86],[56,55,55,55,54,54,52,51,51,50,49,49,49,49,49,48,48,48,47,47,47,47,47,47,47,47,47,47,47,47,48,49,49,50,51,51,52,53,54,54,55,55,56,56,57,58,58,59,60,60,62,63,64,67,68,69,70,71,71,71,71,71,70,69,68,68,67,66,63,61,59,57,56,56,55,55,54,53,52,52,52]],\\\&quot;t\\\&quot;:[[0,118,141,151,167,179,192,207,219,232,246,259,272,286,300,312,327,340,352,365,380,392,419,431,447,459,472,487,499,513,526,540,552,566,579,593,607,619,632,646,660,672,686,699,712,726,739,754,766,779,792,806,819,833,846,860,873,886,899,913,926,940,952,966,980,992,1006,1020,1034,1046,1059,1073,1086,1099,1112,1126,1140,1153,1166,1179,1192,1206,1220,1232,1246,1260,1273,1285,1300,1312,1326,1339,1353,1367,1379,1392,1407,1420,1433,1446,1459,1474,1486,1499,1513,1526,1541,1552,1567,1579,1593,1606,1619,1634,1646,1660,1672,1687,1700,1713,1726,1740,1752,1766,1779,1793,1806,1819,1832,1846,1861,1872,1887,1900,1913,1926,1939,1952,1966,1981,1993,2006,2019,2033,2046,2060,2072,2087,2100,2112,2125,2140,2153,2166,2180,2193,2206,2220,2234,2260,2271,2287,2300,2313,2326,2340,2352,2366,2412,2435,2444],[3599,3742,3752,3769,3781,3794,3808,3821,3834,3847,3862,3874,3887,3901,3914,3927,3940,3954,3967,3981,3994,4007,4020,4035,4047,4060,4073,4087,4101,4113,4127,4142,4154,4167,4180,4195,4208,4221,4234,4247,4261,4274,4287,4315,4325,4342,4355,4368,4381,4394,4407,4421,4435,4448,4460,4526,4557,4654],[5589,5677,5688,5701,5714,5728,5741,5755,5767,5782,5795,5808,5822,5835,5849,5863,5874,5889,5902,5913,5928,5941,5954,5967,5980,5994,6007,6021,6034,6047,6061,6074,6087,6101,6114,6128,6142,6154,6168,6181,6195,6208,6221,6234,6248,6262,6274,6288,6314,6328,6341,6354,6367,6397,6406,6436,6447,6462,6475,6488,6502,6541,6675,6798,6809,6819,6836],[9013,9184,9196,9210,9222,9236,9249,9262,9276,9288,9302,9315,9328,9342,9356,9368,9382,9396,9408,9422,9436,9449,9462,9480,9491,9502,9516,9528,9543,9556,9568,9582,9596,9609,9622,9638,9648,9662,9675,9688,9702,9716,9728,9742,9769,9780,9796,9809,9822,9836,9849,9862,9876,9889,9902,9916,9928,9943,9956,9969,9982,9996,10008,10022,10035,10048,10062,10076,10089,10103,10116,10129,10142,10155,10169,10182,10195,10209,10222,10236,10249]],\\\&quot;version\\\&quot;:\\\&quot;2.0.0\\\&quot;}&lt;/annotation&gt;&lt;/semantics&gt;&lt;/math&gt;\&quot;,\&quot;base64Image\&quot;:\&quot;iVBORw0KGgoAAAANSUhEUgAAAEkAAABeCAYAAABvoDn/AAAACXBIWXMAAA7EAAAOxAGVKw4bAAAABGJhU0UAAABd1f6/1wAABZ5JREFUeNrtXX9kVl8YP2YmmZjJ10wiyeyPif0xmZmYzEwmXpNJEkmSyfiar7wmkZnZH4nJZJKXJJkkkkkyIzOTyZj5yswrXkleeY06j/eM43rvvZ9z7zn3Ped2Pzx/7d5znvN5n+f8eJ7nnjGWHlzn8oDLDRuVa+Vym8sSlx9cKlzKXNa4zHHpSUiP71x+c3lmG0F3BCG/Q4QIGzKoR6fU16wt5DRzeQuQ4xV656QBfSakPnI2ENTE5X0Egg7kl7DABo06rUvtt9tA0qMYBMnymUu3Bn3OSG2u20DQUI3BfuOS53Jaso5TXP7j8hUga4bLoRg6vZHaulNvgoiAbc8AX3NpCXlnQqx6QURtCYtQxQWpDVpV/6k3STdrTMLovNIuCA2zqlkFq6IFoCS9O2+Dq21JCu2K/ZEqrgJWtS0sJAi09yp6rOh4vQnq9wwkzjJLVvUK3Ftd49ImrarnuCxw2fc8O2WDFc15lNeBMTHp61glG20g6bOk1EXNR5qnMQiiOemELZtHWakGA30McPmiSNC3BM+FoeiTFFswvMW4xeV/gKBlLsdsOsSOSMqNJLQfG+ayyGVHrFwVseotiB/NOpwQSzfJYZYhQ4YMGTJkyJAhQ4YMGVzCENOTWkLkBaDPD0N9D8QhqYtVA2ZUA0Dx730DCm4LgsYBfR6zanpJF1kbXAqsmkLXGuKgWPh8TMJooLmYEYcmYenvIvRP4ZiOJFyxLwJRe3FN2+eHKytYTlfSc9aCIkEmIo3N4I81w8yEpUNxOanJMQB5Fh4nH2J1BErSK0P994ZY0UdmQQUK6m4mYtYUci7a6F5erAAEFQ30S3Pbrq3uFWXCXNTcb2cAQSvMkgKvA+RAV9OZDSa3LdnuXlHmo1ZN/V1i1TJDq93LiyLDqkZ0YM4V95JxGrSi6Zj9HGXVdLcz7iVjAiTpXIw++sUuvZZ7DbsQQkEOlZUYv3Q+wL2OuUBQI7j0L0Vou81l95IxArrauGK7OZ/lveSKe8lAC+HRQFaz2HA67V5ebINhEQQ9Ae055V4yToFWhBxFpnzmNnKv88xh3ARJGg1o43jAwdhZ95LxEiCIrKMlIP7kF8SfddW9vEt/BSBptca7RFqB+Zcgn2cpwSDoavdq7Jy/ptm9ZMyCJJ2VLO8+C/4Qp4GlDBsAQWUxcFoF1/8G9/IeF9BUNX2W/tPn7ztpcy8ZV0CSfgIrX2daSSowfbn/N2kkqAGwkANXKoFEDaeNpD5w4A/FyR95dittK9sUOPARMfBN8Pl/00TSKngUaRLPD4Ak0fGkNQ0EtYADXva8twS+N58GkkbBwU7WCKmgtUtdrpOELv21PgGdBt/94DpJSAKy5PPuEYZ/yT3qKkHd4AALAW1cB9vYkSZ+pzAJDnBMw8GYJO8iScvg4NpC2ulXOPe1u0RQE7g6bYDtvQCJeuISSWgCcg5sj0r3KmCb3a6QhCYgBxXavAe2ueYKSUgCUrUggjK1eyBRl2wnCE1ARik7vgq2vStItRZoAnI8YvtrYPtTNpOEHk6jhmF7wfYrzJIrgbxAE5B7MftBz4TPbSQJTUDGrc2mjMkvsK9+20hCE5A6DqR5hn9+ZRWQ0GtQQYQKDjP/yn6vWHO1dDuo8IrGPscYfm3ZERtIQvcwdzX3uwr2O2MDSc9BZXs194sWzu+LjW7dgCYgy4b6X2T1/bgQAhrzMXXtvEriYLBeJN0HFbxtgbtvsjplf9FLMk3WFV1geNHFZNIE9SgoZ5KkFgU9aLfekSRJSwrKTRjUo4OplfB80bSpDcWkomK0QzZ1s3qUS4Q/MUOVc43C/z+waEVYRUGuDnOno0lOYUPpty2hWPvZuBN6l1i+N5nem2vKguwCuMm8LFYx+ncfJq75obFRopOK8pWLMZK4BwmJSz9KQA+5tCeDTvwBAuxeDNJHeAkAAACDdEVYdE1hdGhNTAA8bWF0aCB4bWxucz0iaHR0cDovL3d3dy53My5vcmcvMTk5OC9NYXRoL01hdGhNTCI+PG1zdHlsZSBtYXRoc2l6ZT0iMTZweCI+PG1vdmVyPjxtaT5LPC9taT48bW8+fjwvbW8+PC9tb3Zlcj48L21zdHlsZT48L21hdGg+Z6YGMgAAAABJRU5ErkJggg==\&quot;,\&quot;slideId\&quot;:320,\&quot;accessibleText\&quot;:\&quot;K with tilde on top\&quot;,\&quot;imageHeight\&quot;:15.04},{\&quot;mathml\&quot;:\&quot;&lt;math xmlns=\\\&quot;http://www.w3.org/1998/Math/MathML\\\&quot; style=\\\&quot;font-family:stix;font-size:16px;\\\&quot;&gt;&lt;mi&gt;T&lt;/mi&gt;&lt;mi&gt;h&lt;/mi&gt;&lt;mi&gt;e&lt;/mi&gt;&lt;mo&gt;&amp;#xA0;&lt;/mo&gt;&lt;mi&gt;i&lt;/mi&gt;&lt;mi&gt;n&lt;/mi&gt;&lt;mi&gt;t&lt;/mi&gt;&lt;mi&gt;e&lt;/mi&gt;&lt;mi&gt;r&lt;/mi&gt;&lt;mi&gt;p&lt;/mi&gt;&lt;mi&gt;o&lt;/mi&gt;&lt;mi&gt;l&lt;/mi&gt;&lt;mi&gt;a&lt;/mi&gt;&lt;mi&gt;n&lt;/mi&gt;&lt;mi&gt;t&lt;/mi&gt;&lt;mo&gt;&amp;#xA0;&lt;/mo&gt;&lt;msub&gt;&lt;mi&gt;S&lt;/mi&gt;&lt;mi&gt;h&lt;/mi&gt;&lt;/msub&gt;&lt;mi&gt;f&lt;/mi&gt;&lt;mo&gt;&amp;#xA0;&lt;/mo&gt;&lt;mi&gt;i&lt;/mi&gt;&lt;mi&gt;s&lt;/mi&gt;&lt;mo&gt;&amp;#xA0;&lt;/mo&gt;&lt;mi&gt;w&lt;/mi&gt;&lt;mi&gt;e&lt;/mi&gt;&lt;mi&gt;l&lt;/mi&gt;&lt;mi&gt;l&lt;/mi&gt;&lt;mo&gt;-&lt;/mo&gt;&lt;mi&gt;d&lt;/mi&gt;&lt;mi&gt;e&lt;/mi&gt;&lt;mi&gt;f&lt;/mi&gt;&lt;mi&gt;i&lt;/mi&gt;&lt;mi&gt;n&lt;/mi&gt;&lt;mi&gt;e&lt;/mi&gt;&lt;mi&gt;d&lt;/mi&gt;&lt;mo&gt;,&lt;/mo&gt;&lt;mo&gt;&amp;#xA0;&lt;/mo&gt;&lt;mi&gt;i&lt;/mi&gt;&lt;mi&gt;n&lt;/mi&gt;&lt;mi&gt;t&lt;/mi&gt;&lt;mi&gt;e&lt;/mi&gt;&lt;mi&gt;r&lt;/mi&gt;&lt;mi&gt;p&lt;/mi&gt;&lt;mi&gt;o&lt;/mi&gt;&lt;mi&gt;l&lt;/mi&gt;&lt;mi&gt;a&lt;/mi&gt;&lt;mi&gt;t&lt;/mi&gt;&lt;mi&gt;e&lt;/mi&gt;&lt;mi&gt;s&lt;/mi&gt;&lt;mo&gt;&amp;#xA0;&lt;/mo&gt;&lt;mi&gt;f&lt;/mi&gt;&lt;mo&gt;&amp;#xA0;&lt;/mo&gt;&lt;mi&gt;a&lt;/mi&gt;&lt;mi&gt;t&lt;/mi&gt;&lt;mo&gt;&amp;#xA0;&lt;/mo&gt;&lt;mi&gt;t&lt;/mi&gt;&lt;mi&gt;h&lt;/mi&gt;&lt;mi&gt;e&lt;/mi&gt;&lt;mo&gt;&amp;#xA0;&lt;/mo&gt;&lt;mi&gt;d&lt;/mi&gt;&lt;mi&gt;a&lt;/mi&gt;&lt;mi&gt;t&lt;/mi&gt;&lt;mi&gt;a&lt;/mi&gt;&lt;mo&gt;&amp;#xA0;&lt;/mo&gt;&lt;mi&gt;s&lt;/mi&gt;&lt;mi&gt;i&lt;/mi&gt;&lt;mi&gt;t&lt;/mi&gt;&lt;mi&gt;e&lt;/mi&gt;&lt;mi&gt;s&lt;/mi&gt;&lt;mo&gt;&amp;#xA0;&lt;/mo&gt;&lt;msub&gt;&lt;mi&gt;x&lt;/mi&gt;&lt;mrow&gt;&lt;mi&gt;j&lt;/mi&gt;&lt;mo&gt;&amp;#xA0;&lt;/mo&gt;&lt;/mrow&gt;&lt;/msub&gt;&lt;mo&gt;&amp;#x2208;&lt;/mo&gt;&lt;mi&gt;X&lt;/mi&gt;&lt;mo&gt;&amp;#xA0;&lt;/mo&gt;&lt;mi&gt;a&lt;/mi&gt;&lt;mi&gt;n&lt;/mi&gt;&lt;mi&gt;d&lt;/mi&gt;&lt;mo&gt;&amp;#xA0;&lt;/mo&gt;&lt;mi&gt;r&lt;/mi&gt;&lt;mi&gt;e&lt;/mi&gt;&lt;mi&gt;p&lt;/mi&gt;&lt;mi&gt;r&lt;/mi&gt;&lt;mi&gt;o&lt;/mi&gt;&lt;mi&gt;d&lt;/mi&gt;&lt;mi&gt;u&lt;/mi&gt;&lt;mi&gt;c&lt;/mi&gt;&lt;mi&gt;e&lt;/mi&gt;&lt;mi&gt;s&lt;/mi&gt;&lt;mo&gt;&amp;#xA0;&lt;/mo&gt;&lt;mi&gt;t&lt;/mi&gt;&lt;mi&gt;h&lt;/mi&gt;&lt;mi&gt;e&lt;/mi&gt;&lt;mo&gt;&amp;#xA0;&lt;/mo&gt;&lt;mi&gt;c&lt;/mi&gt;&lt;mi&gt;o&lt;/mi&gt;&lt;mi&gt;n&lt;/mi&gt;&lt;mi&gt;s&lt;/mi&gt;&lt;mi&gt;tan&lt;/mi&gt;&lt;mi&gt;t&lt;/mi&gt;&lt;mi&gt;s&lt;/mi&gt;&lt;mspace linebreak=\\\&quot;newline\\\&quot;/&gt;&lt;/math&gt;\&quot;,\&quot;base64Image\&quot;:\&quot;iVBORw0KGgoAAAANSUhEUgAABbAAAAAtCAYAAAB/GE2BAAAACXBIWXMAAA7EAAAOxAGVKw4bAAAABGJhU0UAAAAs8vz+fQAAHmBJREFUeNrtnQ+kFtkbxx/XleSKXElWIslKEllJksjKShIrV5JErqystWStJIkkWUkkK0kiSZIVWUmy4spK1v5iJVlJrHXlunLpN8d9jvd5Z2fmnJnzzHln5n4/HOrOvDNnnvP8m3POnENUD58l5aukHEjKlaQ8TcohAsDN8qTsTsoyiGIgjCTlZFLeJGU6KQ/RFo3S/S7Zx4ak7EnK8aTcSMqLpOyEfndG1gCxFjGxO3Qpr4c/BADAb6BdwNyI+aDjTCTlU2B5kJRdSTmSlHfi7+sb/NyjSXnOzz8KNYjOZX4pnBb6MlfawXQinE/Ky6R8TMoU6+FBcc7RpIxHqMtitoPfuF6j3BZPYGsD1f2u2sdm1vO34rm2N1S/2663sWUN+0es7QIxYmJbaFte3wZ/2HTgr+cOe/gdJO/d/kNS1orzje1P5px7saMygt9AuyDmA9AwFrJymg60UzQ76mJmngzx8ftCgS+I381LyphwHN+LYzf4b/80/Nm/Fc92EqowEBbQ7KjpJ06Y5wI72d7MMx9LylJhU3tptlP7GR/fWnNdhvgl/R9+abfBy/oE2Npgdb/L9nGHn8u8PA03VL+7orcxZA37R6ztArFiYttoS17fBn/YdOCv557P+476O6PNYOdmTx35m+bGzFf4DbQLYj4ADWEPK+fajGPD1D8yuyvjnC/pv6Mzf/LfbjT82U9S90eO25A42dH883PgeVcLm/ox55xVSZnhUncw/oHrclz8zc6+OQZbG7jud9k+/ubnethg/e6K3saQNewfsbYLxIqJbaMteX0b/GHTgb+em/ws2v29R9+BOc/M0l88R+QDv4F2QcwHTWLBXH54s77Nvpxj20UwM51u83JeimSgWyJ+0/Q1c8zMVzPT5hHNrvkD4rNZ6MtcGMG/Sn6fcN9Nyh8118V8aWE7NJbD1hqp+121j1XiuY43WL+7oLcxZA37R6ztAjFjYptoU17fBn/YdOCv5yZrqX8W9qqc80yH9Rt+R5krS8zAb6BdEPNB07hO2X2zc4IHBcdOCwX+NeccM0NUjs7sEb9ZCd3q4zb1lmYBs5xgXZlpiRGGtuE/wj6KMIH4Ws3PYj8ZnIAaNlb322YfvhwSdrAV+t16WSPWItZ2Qf5t9Bmass67Vpfy+pj+cC74Ifja+jDv12aZz1GPMqJ0z9+EfZzJOD7C/tHMep1LgxtzMY9Cu8zdXBl9ec3nILfPvA7oWyWKHlxu7ni0IMCuEP+3M0xfQ7f6MIMBTyCGXB17MkfacEbY1MKC88xa2N/U/DzPuR5noYaN1f022UcZblJvncUh6HfrZY1Yi1jbBfm3zWdoyrroWl3K62P5w7ngh+Br9TGd0Waw8U/K31gxq1xVuv8B6l9GJG0jvyTl36SsQR4F0C6d9d/oy2s2m6i3HO28DuibKgtTwdF3B9LXysG0C5wjbIaShfxE5eQcacN/yT0oZNhA9e76Kz+72gVVbKTut8k+ymI/078L/W69rBFrEWu7IP+2+QxNWbuu1aW8PoY/nAt+CL5WH7sn1acKRcs2h1N1kEuMXqbZSTjbkEcBtEun/Tf68pqL+dJA9iXN64C+qQdS380cLCvEb/akjpmp7r/T7IjBM8reNDKL+UkZT8o9dlTm9xOUvzaXL0NcB1PPrJHkL7jOZhmHl9Q/sreFZkcRzIifGSXfmHMPs2HfYyr3eUuZ5x3mRMIsN3Gf+td/Mh2gL7juS2vWFVMPM1vYrJc3xXJ5SrMj+UXsF7LxSYj2cpAycvnAclrNzz6ZYcSDasMirlD/Lt/rB+RM5I7jdeuHy9Zknd6xDv3C55vPFW9WvOdGdpZvCtrX8DllDyaYzyNfkd+6amX9lI/ul7WPpjHCcp1gXTdtezgp68RzfVODbLX0O0aM0Ip3WrIehP0j1rY/1tYt/zpixCBjYmxZU4DdtCmv1/aHMdqm7D2q6HUZm3H567baunmu3TS75OU77gD4InXOWvanU6zbMRkXMp3kGLOGBjOr9Kyoy2P+2zH+/94G+ULtHKzuPEojj6jbd9ZR56p5S2i7mPuavdwuJOUnBVmYfTHMLNLnLHcz0HOG79OWfKerMT+0faroqKb/8W3rMSE/GS9sGUudP8o2+5SPT3Hsu+Zou8VsY2ZJqZ1Cd66xbzbP9dCjD6tMvqCm73I3Yt8dSOWnR4uF47lL/x0tnvC83lvuRNrJyvEFha1R+DX/Vi7lsCaldO9SdZUje0cynuXP1D3msYHnjZTfUHjeXXydt+K62/nYNlYA+/cT4tmNI7/FRmqU+JBwStZwP/Izfechz6187mMOZrZD8CW5R+9uUG+D0KIkbQ3Lc5oNcQmff4V667Q/a0gbuljFz2Gv83fEl+UP5J7FcUXxfi5bSyeu5vi3ovPY6seLkvc1+ncp5TSLgtBDPj+vTu9r8FM+uu9rH01kJ9ugsasdXP9l3JY/iXb5XFG2WvodI0ZoxjstWWuDWNv9WBtD/nXEiEHFxEHIOosy12pDXq/tD2O0Tdl7VO0Q9LUZl79uu62f4LocFM94I9V5LWce34oYK7ekbCjmAFoWK1Nta/dP+LEhvrCOHKzuPKpKHhFiSxo5iEadQ/KWqu1i9Pcin2OPj+VcX66hPVoQL0+yfp7mTjnZ0etacqwJPrDLMT+0fcrqqLb/qdLWN8g9A3sD1/OdeK4hUb+PGR3KpqP9TioP2MV1nOb+kA+pzvMVgfqmru9/eRh+nkDtzRbwCMRPbASLxDU/OpTxOvXWa1wkjg15/N6Hfx2dU2OiruPC6f/KnZBLqX8mbVHnmOvlIuR5d1NvY6ZhHg35nZ133ifDP6cS1JvsYIa5LtfE8aIX6zMi0Uu/FG9z6M+QMIJfHMFrmhPLjRlJjx2FOjfgNizDgZQh/yGCRAyGhXO6HuF+LlszPOVz0npkdPl2wHN+cHRCjBXIYREHnWllu/XRfV/7aCLHhUxGMvyVtdk3NflELf2OFSNCnlVD1oO2f8Ta9sfaGPKvI0YMKibGkLUvrmu1Ka/X8Icx2ib0Hr5UsRmffK3Ntk7UWzf3ncj1Jlj2y9mPxxrwHRLv27+T3maMWn7BlssN9IVauUPMPKpKHhFiSxo5SJU6h+YtGu0il8LNm+k7IWwvi8/42L8Z+rlFdOK1yQd2KeaHtE+ojmr5nypt7erANtd6XdD/cZ+KO9ZPiOvfZJ2RHdXnxPELgfqmqu/p0ddRz9/ZEYnz/H/Ti/91SpntNV8WBHMr2NcZ995M/jPaihKGj46Xld2irsv4vveo9ynCsDj+xOOlaLym591Hvc+8FrESLBGGeS2jc9Q6lAlWqPRo/zKPdromnP5wznPZazzKOC5nHBwtSGxs0Nyc47jsNXYMsA2rcCJlY89Szr1OvhT3PRQhOXfZGgkZp53XeGDifJvy10dbJHxW3vppyyh7hDjEbn103+ecJnJMvBguLrDpokGFUJ+ood+xYkTIs2rImhpg/4i17Y+1MeRfV4yIHRNjyNoXn2u1Ja/X8Icx2ib0HmUoazM+/rrttk7UP4lkKXdebKTBsE/owypqDjIuz5DfZ/ixfaFG7hA7jyqbR4TakkYOUiX3Cc1bNNplu6MDc724RtYSI2Ywy84+z1p67Qjlb3TYVB/YpZgf0j4aOqrhf6q2tasDWw7eZPVvXHT8Xi4jfS9DPqaudjWBvwL1TVXfD4qK/+75m8+pf7r5DymFJ/6/y+FIoW7NEJjtpT8coPSbyD3yd556I1DGYT+g2VEoywZyb/jzFbk/Owp9XqvEp9kYt3s8vx3tN5//rMs5p2jU6LQ4vq7gPp/EfdKcEse/yDi+lnqfJx1zBKeZHAOM1YZVuUz9ndgPKc5SET+Ie66t+V4+tmawMwTT+rsxsEPBjhK+z7G9O3z8ec7vR3L0L8RuXbrve07TkAnlTkci/ImDfx0+UUO/Y8WIqs+qJWtqgP0j1rY/1saQf10xImZMjCVrX1zXakter+EPY7SNxj3KUNZmfPx1223dsIb6lwo5NcC86RY1c7O0Jan3kwMN9IWhucMg8qiyeUSoLYXmIFXqHJq3aLXLT1S8HJCcnb4j493vZaojN80i9h3rWuQDuxLzQ9tHI7fWeHep2tY+S4g8ZN+ZtZ/DBfH7rK9+ZAf2vpzrPyqQTdl8VU3fb4obnvH8zbgINKbRstZDuu5wOPJB7xT8PvSzycPk3qznT+p9tmQ6Glemjss1ZPJGpu2nCW89Grbq89qRslPk9+mrHG29WsFoN3r+Xo7QZX0i8qxA8ecJ+b8qkK9dM+fJANswlPupJPEnqh+bMH+IcC8fW5N1eqR8fzm7RbKObc5+AjRZ4NeWKtvtMw+n73NOFqNKZaTCfd9znR8UnHdetMeimnyihn7HiBFVn1VL1tQQ+0esbX+sjSH/umJErJgYS9ZlcF2rDXm9hj+M0TZa96ii17424+Ov227rFtt5+heFDxSEYNfd3h85ZyvCdMJMpN5NnjTQF4bkDoPKo8rkEaG2FJqDVKlzaN6i2S6v+JwfMo59Rr1Zn1lfGFwUdSu7xGeTfWAXYn5o+2jl1hrvLlXb2qcD2zCUo/uy76lqB/Y9ci+P4puvqun7pKj4l56/sZ3eZsfKn3OEOCkac36BMqRnCple+8csJI1NJKzx5M26lOvWGMXMGnm+4+Fg7QjTNUfwrfq864SjecBK6duhZ8rmnHMWU//SFpLn5DeaIh3EywL5Zu0uekwc319wj6uUP8gSqw1DGUnJ1JT1VC92jcMYm9S4bC0r4I0p3n+HuO4i4YtMcr5CHJ/JaZvjynbr0n3fc/J4T+5NyXzKhZL3lZupFH2K+0zEiTp8opZ+x4gRVZ9VS9bUAPtHrG1/rI0h/zpjRKyYGEvWZXBdqw15vYY/jNE2Wveo2pHiYzM++VrbbT39wnyXBsuMUs6mOYP7F84lt6bqt7pBvjA0dxhEHlU2jwi1pdAcpEqdQ/MWrXaRX1lkLS9xnvKXh1gVaFdN9oFdiPmh7aOdW4e8u1Rta98ObNlu5tqm09l0tsfqwPbNV1X0/QvqH3HwXdLAKvSHnCC3lYpHZGTln7NT3c8N/44D2DIlA7ajcnmzXQ8Ih51nwHaduKMFHZMzBY2h8bzfCeU5XVLpi0ZDdom6XcxpQ9do/Lg49+cc+WatiWMM0c5I+Nuhf3btox0DakMtllH/oFGdm0itIL9NwyiSrWUlJB9zEo4qZCUx5rntqLL8ZHZB6rdnqXj2dRW7LdL9MufkMYgO7MXClp576t6Jmnyiln7XHSOqPquWrGOBWNv9WBtD/nXGiBgxMZasy+Bzrabn9Rr+MEbbaN2jCmVsxuWv227rWR2YUzRYmtaBfYllsinVCaP1hWgT3vEGlUeVySM0bCkkB6lS59C8RbNdjgv9SOvYWu6gtddIT1SSy0uUXTamyT6wCzE/tH20c+uQd5eQtvbtwJ7HNmw64I9Rr7NaYwkRVwd22Xw1WN9/pOKFv7NYR+6diuVo15ijMV7w/81nH5uVk4URcm+QIuuSNTojdybNW59WLu7+WU3Pe18Y0FLP37z16KCSbSXrI9eL+t5xn7uUP/J7s0C+8oW7aAf2bVS8NlqMNvTFx8HKNTgna0yW95B7RD6mrUnkelEmwV2iUIf51L+W2lJ25NZhL6Ds0f7tOUEn1G5vknvk1+ecJnGE/DacPCPO21KTT9TQ7xgxouqzask6Boi1cyPWxpB/nTEiRkyMJeuyeUnRtdqQ12v4wxhto3UPqtFmfPx1223dslL450HvM/KaBrtPheRb+u+6w7LD54OCXjbhHW9QeVSZPELDlkJykCp1Ds1bNNtlIqeT0ujSceqfhbsl57dV4myTfWAXYn5o+2jl1hrvLiFt7dOBbQYg/qDZgYM1qWMxOrDL5qvB+v6ruIDv4urS6azJOeeNeNAsYf9F/bt51oUdbSxak8Z+Tno/5/hZcq+XaJUjb4fW0Ocdpt7oju9Ag1yc/6uC69r1rtIbeMrPQopGR0ZF3Z6mjg1Rb7H2dxm/veXZ6fkL9XZWHlQblklaXMjdtj/WqP+XhB3WvWGkj62leUDFswGqIIPtrQxnPJPStyVcjyFlu3Xpvu85TeOuRwfQqHiuDzX5RC39jhEjqj6rlqxjgFg7N2Jt3fKvO0bEiImxZF0G17XakNdr+MMYbaN1jzptxsdft93WrV80M702Cd/57QDjpO2IuEWDxbb/uKNdDzbEF4bkDoPIo8rmEaG2FJqDVKlzaN6i1S5yeYd0572ZvSuXhpjKiPtT4nhZmuwDuxDzQ9tHI7fWencJaWtXB/YSYdt1beLo6sCukq9W1nfprMrM/rtd4AAN68U18xZt/xigkGU4wff4Nee4XEJlb845v5N7AfoXfM6lmp53O5VfL+aQR4L6LeXvHPuR/D5ZkLP40yNPcjQ/a02ctx732Cyc0KUBtqEvk+Q3ayHGDGy7HtEDqh+XrW3JCHC7a5DDtHhBeJbTPp/YYQ9xfVfVYLcu3fc9p2n862GzVyLFAA39jhEjqj6rlqypAfaPWNv+WFu3/GPEiBgxMZasy+C6Vhvyeg1/GKNttO5Rp824/HUXbN12LNilgn6l7M7jYYqHjC/raTBs4k6hkznHvxd1DF0LugnveIPIo8rmEaG+MzQHCa1zlbxFq10OUfYSE+P8f/ncd5Rl32Qf2IWYr9k+VXNrjXeX0LZ2dWCfpeINmWN0YLv0TVXf5do1vrP/hqg3GpIX/I5T9uitHOmVIypFycN86q3NVQVroEdF/aXjPiqc/oKCDslP7CSJz9slji/JcJ5GgdYpPu85Kl5EP4ubjhc1U+9/ChRu2sNpLBbX+NFhVDIgXvR0TIs54NjNPb7OOCdWG/pgd7H9yvM835kYZg2wY+zEzCcipzx+Y/TMzjaOsS6uy9bO0n8/m5RLekwr1UOuL571udmE0IVzVLzudIjdunTf95ymMeOw2a+pf9T7kDj2maJP1NLvGDGi6rNqyZoaYP+Ite2PtXXLv+4YESsmxpK1L65rtSWv1/CHMdpG4x5lOmir2IzLX7fd1m2HnOywsp32ch3sbeS3Zqkmdu3P1+S/RJUWaziOFE2YGE3p8NoB+8LQ3GEQeVTZPCLUd4bmIFXqHJq3aLWLnOW/RNj+9ZSvM+WIkId9P3zp6PyT/uQz5XfEunxgV2J+aPto5NYa7y6hbX2diicb36PizVDl8oIrMo6HdmD75Auq+i7Xhrnn+ZuN5F6L6LE4ZyX/zXS+yQ1z5I6YeR1Iq/i8dQFG/CYVgI3jlqPedkT+V4/AYpXmRkpBbMMbZ7yQOydvpgJA6PPa9Zt+qdCRdzbnuJ26/yTH8chND/I+tbWBIy8ZkutOLRO6sIH//SEj8Ein8pCNzdZlOct14QDa0IctnvYkd4v+yvPaw6Lz1WfB+60V7kE12pqRedY6W7aOj5Xq8d6hD3aTmj+5jYsIsVuX7vue0zSkzaaThW3cxk8zYsCh1MtJqE/U0u8YMaLqs2rJOs1lThbMpkp7I9k/Ym37Y23d8q87RsSKibFk7YvrWm3J6zX8YYy20biHL1VtxuWv22jr+/i6RofNrF4zK25RSkfs9Xdxncp8iXGCOzF+CPQPq0TMeE3xZmKbzut3/AwjJXLfKwP2haG5Q115VBFl84hQ3xmag1Spc2jeotUuctLSCPuB50KH5Ezv1fz8plN7VHSsudbiNte8oNxudeY7XYn5oe2jkVtrvLuEtvUpca6dwDjC/bjzqH8Q555o52HulH8tju/nYyvF9cc8OrBt/9PHCvqmpu/zqX8TOTsDe7nHb+3vpgqUQY642nulO4rWCqdjrnWEeiMbRtlPsqNdGRiwZ0Q9zOjimVSHoK1r0W709pwFbCDpmTsXqTf9fT47xs2Kz7vEw0GkkYvzj2V0hNrPER4VJM2HxTW+zEnmXJ8/pnXhe1b0dGeiKde5LkPcqfJKdNTaUbRVKRnFbMMyQcOUAznnmITajijeLHn91+S/duf3VH5N6rpsjdipfhBJA1H/WuBjSvV4QsUbKVyj3oYTriQ+xG5duu97TtOQsxlsgDJtepz1eiH1j3qPsC+5pBwDtPQ7Royo+qxaspYsS8X+ovXvEGsRa2PKv+4YESsmxpK1L65rtSWv1/CHMdpG4x6+VLUZV77WRlt/Rf17y2zM8Mey0+y953tv2gamFHzEtlRdTJzYzXUe9SgjJe+3V3TkTXPncR4Lqfc5uNwAbXgAvlAjd6gjjyqiSh4RYksaOUiVOofmLVrtMpnS1b+pf6mCmdQ1bqfkJN/Jp7iDfJj1dAOff6yGdqsz3+lKzA9tn1Ad1Xp3CW3rdSkdf8+ysDn+jtTxKeoNVp5JHTd/MzPOv80ZJDid0wZSH1ZUyBeC9f23lDGny2RGIiOxGy0ULfD/NnXN+5Q9a8SMVFyh3tT9jxzQjLPdrvQiIROER6kALBu0aP1v6RwfOAJ00U6nVZ9Xdor6Jltycf7b7LSNsZtZR7+zDpz06Ai17S1nCRjFvcpyOeT4/TkOQKaY0atNGUaZpY//UP8s49/YYPenfh+7DV2cSl3HOLLVfGwet+VLkcyVmU21gsptLHaLijcd0KbI1oidqWnrh5xczBOdyZcU63HPIaOLXFdfW6pqty7d9z2naazPiR1vhEynU8duK8tWU79jxIiqz6opa8sQ24hMRvbWbP+Ite2PtTHkX3eMiBUTY8q6bCdS1rXaktdr+MMYbaNxD1+q2owrX2ujrY9z+78uuPchPucFlZ8ReJqf75SSn1hDvbVTy5arJe7zJuP35jkmUu1u5PFHKjeQZYbKL2/XhHe8OvIoUs4jQmxJIwepWueQvEWrXQ7zvabZh6Rn+v+ZusblnA66k0L/Z1j2l8i9hE4T852uxHyN9gnRUa13F422PshtYp7fzFbekmHDL/g+k5zvyq+5b/Bv/xLPvIH6lxeRA0q2Q/lkhg39nbIjn3whVh9QEOPc+2+U5Ueqb6d3H05yXa5S+RFry3G+xs85xjvGyeAbCt+xWQurTGattWOsOOYZnnMSViZAGUV/wr+f4qTHyGRUqa7bOMhOs3H+lBGAQonVhpfZyRmd38iJ7mO+t/1k/1rFjsoD3KaHPc+3S2kcaoit2bW+TbB5yvIw+rlPuR7GEa50yHEfgVCbnRA2ey7lD46xLrwsoa9l0dLvGDGiybI2s7J2I9Yi1npQt/zrjhExY2KTZK1xrabk9Rr+MEbbxMhrQ2zG5a/bbuttYgd3Lryh3iCkq/zcsnxx0O94TchZ25CDVCEkb4nRLqZjz3TomQ7WEw1qtzp9YJdi/qB1VMP/dD3e+egbYj5wIhfnvwhxdAb7GdjnHueuot5I6AhEBzoG9FuHFZzUQ4aItfAZAAAAAHIQAAAAICqbqTeN/2uIozOYmZKvxf/NZ//msw4zinU+de4RJDSgw0C/wzGdeGYWwhhEgVgLnwEAALmYtTrNkgwHIAqAHAQAAADQ5UcR0BZDHJ3ALuBvdwM3n3+azw7nU29tOrmWnf08YxlEB1qOGag5D/1WxcxGNZ3XByEKxFr4DAAAyGQJx0m7QeRDiAQgBwEAAAB0uc/B7C+IojN8x226m/+9iv++jP67w+52cu+YC0BbmIJ+q2PWIFsJMSDWwmcAAICT6+xDjkIUADkIAAAAoIf5LNzuIH0N4ugM92h2lrX53H+j+PtB6nVgm116v6DZDTzwmTToChPQb4BYC+AzAAAD4jn7lNUQBUAOAgAAAOiwhmZ3+bQdmuYlbhNl74gK2sMQJyl/0OxOuhK7seP/aPbzaJNk74fIQIcwO6j/Bv0GiLUAPgMAEBm7VN8riAIgBwEAAAD02JNTNkA0rWYrJygvabYz22L+PUmzndvzICYAAECsBQAAoMYOzsEvQxQAOQgAAAAAQDEnOHk+nPr7Bv77XYgIAAAAAAAAVU5xrr0LogAAAAAAAKCYxzS7/vWi1N+Pc1I9DhEBAAAAAACgitkoz3zpOAxRAAAAAAAAkM8Cmu28fpRx7CHNdmCbtdAWJ+UbiAsAAAAAAIBg7B409yAKAAAAAAAAijGfLJpO6hMZx6b52GhSzhNmhwAAAAAAAKDBRspewg8AAAAAAACQ4gInz19mHDOzsk0n9qWkjEBUAAAAAAAAqPAN5+CrIQoAAAAAAAAAAAAAAAAATeJmUl5BDAAAAAAAAAAAAAAAAACaxmRSzkAMAAAAAAAAAAAAAAAAAAbN9aS8ScrKpGyl2U3UV0AsAAAAAAAAAAAAAAAAAAbNa5pd83p5Up4k5SxEAgAAAAAAAAAAAAAAAKAJbEjKH0mZSso5iAMAAAAAAAAAAAAAAAAAAAAAAAAAAAAAAAAAAAAAAAAAAAAAAAAAAAAAAAAAAAAAAAAAAAAAAAAAAAAAAKAb/B9sffDdBMlmrgAABPl0RVh0TWF0aE1MADxtYXRoIHhtbG5zPSJodHRwOi8vd3d3LnczLm9yZy8xOTk4L01hdGgvTWF0aE1MIj48bXN0eWxlIG1hdGhzaXplPSIxNnB4Ij48bWk+VDwvbWk+PG1pPmg8L21pPjxtaT5lPC9taT48bW8+JiN4QTA7PC9tbz48bWk+aTwvbWk+PG1pPm48L21pPjxtaT50PC9taT48bWk+ZTwvbWk+PG1pPnI8L21pPjxtaT5wPC9taT48bWk+bzwvbWk+PG1pPmw8L21pPjxtaT5hPC9taT48bWk+bjwvbWk+PG1pPnQ8L21pPjxtbz4mI3hBMDs8L21vPjxtc3ViPjxtaT5TPC9taT48bWk+aDwvbWk+PC9tc3ViPjxtaT5mPC9taT48bW8+JiN4QTA7PC9tbz48bWk+aTwvbWk+PG1pPnM8L21pPjxtbz4mI3hBMDs8L21vPjxtaT53PC9taT48bWk+ZTwvbWk+PG1pPmw8L21pPjxtaT5sPC9taT48bW8+LTwvbW8+PG1pPmQ8L21pPjxtaT5lPC9taT48bWk+ZjwvbWk+PG1pPmk8L21pPjxtaT5uPC9taT48bWk+ZTwvbWk+PG1pPmQ8L21pPjxtbz4sPC9tbz48bW8+JiN4QTA7PC9tbz48bWk+aTwvbWk+PG1pPm48L21pPjxtaT50PC9taT48bWk+ZTwvbWk+PG1pPnI8L21pPjxtaT5wPC9taT48bWk+bzwvbWk+PG1pPmw8L21pPjxtaT5hPC9taT48bWk+dDwvbWk+PG1pPmU8L21pPjxtaT5zPC9taT48bW8+JiN4QTA7PC9tbz48bWk+ZjwvbWk+PG1vPiYjeEEwOzwvbW8+PG1pPmE8L21pPjxtaT50PC9taT48bW8+JiN4QTA7PC9tbz48bWk+dDwvbWk+PG1pPmg8L21pPjxtaT5lPC9taT48bW8+JiN4QTA7PC9tbz48bWk+ZDwvbWk+PG1pPmE8L21pPjxtaT50PC9taT48bWk+YTwvbWk+PG1vPiYjeEEwOzwvbW8+PG1pPnM8L21pPjxtaT5pPC9taT48bWk+dDwvbWk+PG1pPmU8L21pPjxtaT5zPC9taT48bW8+JiN4QTA7PC9tbz48bXN1Yj48bWk+eDwvbWk+PG1yb3c+PG1pPmo8L21pPjxtbz4mI3hBMDs8L21vPjwvbXJvdz48L21zdWI+PG1vPiYjeDIyMDg7PC9tbz48bWk+WDwvbWk+PG1vPiYjeEEwOzwvbW8+PG1pPmE8L21pPjxtaT5uPC9taT48bWk+ZDwvbWk+PG1vPiYjeEEwOzwvbW8+PG1pPnI8L21pPjxtaT5lPC9taT48bWk+cDwvbWk+PG1pPnI8L21pPjxtaT5vPC9taT48bWk+ZDwvbWk+PG1pPnU8L21pPjxtaT5jPC9taT48bWk+ZTwvbWk+PG1pPnM8L21pPjxtbz4mI3hBMDs8L21vPjxtaT50PC9taT48bWk+aDwvbWk+PG1pPmU8L21pPjxtbz4mI3hBMDs8L21vPjxtaT5jPC9taT48bWk+bzwvbWk+PG1pPm48L21pPjxtaT5zPC9taT48bWk+dGFuPC9taT48bWk+dDwvbWk+PG1pPnM8L21pPjxtc3BhY2UgbGluZWJyZWFrPSJuZXdsaW5lIi8+PC9tc3R5bGU+PC9tYXRoPqhAO/QAAAAASUVORK5CYII=\&quot;,\&quot;slideId\&quot;:324,\&quot;accessibleText\&quot;:\&quot;T h e space i n t e r p o l a n t space S subscript h f space i s space w e l l minus d e f i n e d comma space i n t e r p o l a t e s space f space a t space t h e space d a t a space s i t e s space x subscript j space end subscript element of X space a n d space r e p r o d u c e s space t h e space c o n s tan t s\\n\&quot;,\&quot;imageHeight\&quot;:21.21},{\&quot;mathml\&quot;:\&quot;&lt;math style=\\\&quot;font-family:stix;font-size:16px;\\\&quot; xmlns=\\\&quot;http://www.w3.org/1998/Math/MathML\\\&quot;&gt;&lt;mi&gt;w&lt;/mi&gt;&lt;mi&gt;h&lt;/mi&gt;&lt;mi&gt;e&lt;/mi&gt;&lt;mi&gt;r&lt;/mi&gt;&lt;mi&gt;e&lt;/mi&gt;&lt;mo&gt;&amp;#xA0;&lt;/mo&gt;&lt;mi&gt;t&lt;/mi&gt;&lt;mi&gt;h&lt;/mi&gt;&lt;mi&gt;e&lt;/mi&gt;&lt;mo&gt;&amp;#xA0;&lt;/mo&gt;&lt;msub&gt;&lt;mi&gt;&amp;#x3C7;&lt;/mi&gt;&lt;mrow&gt;&lt;mi&gt;k&lt;/mi&gt;&lt;mo&gt;&amp;#xA0;&lt;/mo&gt;&lt;/mrow&gt;&lt;/msub&gt;&lt;mi&gt;a&lt;/mi&gt;&lt;mi&gt;r&lt;/mi&gt;&lt;mi&gt;e&lt;/mi&gt;&lt;mo&gt;&amp;#xA0;&lt;/mo&gt;&lt;mi&gt;t&lt;/mi&gt;&lt;mi&gt;h&lt;/mi&gt;&lt;mi&gt;e&lt;/mi&gt;&lt;mo&gt;&amp;#xA0;&lt;/mo&gt;&lt;mi&gt;L&lt;/mi&gt;&lt;mi&gt;a&lt;/mi&gt;&lt;mi&gt;g&lt;/mi&gt;&lt;mi&gt;r&lt;/mi&gt;&lt;mi&gt;a&lt;/mi&gt;&lt;mi&gt;n&lt;/mi&gt;&lt;mi&gt;g&lt;/mi&gt;&lt;mi&gt;e&lt;/mi&gt;&lt;mo&gt;&amp;#xA0;&lt;/mo&gt;&lt;mi&gt;c&lt;/mi&gt;&lt;mi&gt;a&lt;/mi&gt;&lt;mi&gt;r&lt;/mi&gt;&lt;mi&gt;d&lt;/mi&gt;&lt;mi&gt;i&lt;/mi&gt;&lt;mi&gt;n&lt;/mi&gt;&lt;mi&gt;a&lt;/mi&gt;&lt;mi&gt;l&lt;/mi&gt;&lt;mo&gt;&amp;#xA0;&lt;/mo&gt;&lt;mi&gt;f&lt;/mi&gt;&lt;mi&gt;u&lt;/mi&gt;&lt;mi&gt;n&lt;/mi&gt;&lt;mi&gt;c&lt;/mi&gt;&lt;mi&gt;t&lt;/mi&gt;&lt;mi&gt;i&lt;/mi&gt;&lt;mi&gt;o&lt;/mi&gt;&lt;mi&gt;n&lt;/mi&gt;&lt;mi&gt;s&lt;/mi&gt;&lt;/math&gt;\&quot;,\&quot;base64Image\&quot;:\&quot;iVBORw0KGgoAAAANSUhEUgAABcYAAABSCAYAAAB+OwdKAAAACXBIWXMAAA7EAAAOxAGVKw4bAAAABGJhU0UAAAAyCPPDHgAAL0JJREFUeNrtnQ+EVs0Xx4+11spakiRJJCtJIkmSLHmtJIkkSRJJkiTyykpekSRJIklWsmQlSSJJksRrZSVZspKVRJKVrHh/z7Fzf929nXPv3Llznzv3eb4fLu/bPs888+fc78ycmTlDBDoaz9rG04+qALBTAACAtgEAAADAC52NZ1PjWY2qAAAAAKqny3TMexrPjcbztPH8bDz/NZ5xVA+AnQIAALQNAAAAALn7eF7k3tV4/mk8w6Zv/2X6+RFUUW2Y13i2mna813iO1jD/xxvPw8bzvfFMN54fjedF4xk0fwcAgLbhcOO5FRPF/1Keq6guADsFAABoGwAAAAAyYefjZ/q9yJ32HEN1Bcf8xjPQeHabcdjdxvNVaLsdNSoTO76nMmyRy/gXmh8A0E6d9fXGM9R4XmUI5HZUF4CdAgAAtK2GnDITvWkL50TawzuqxlCdAAAALOBTYCdNXz9i+hCtf1mTM212pE+Yfu1d49mP6vbKL8txAX+utwblYSf/s1i+PzaeA42nx/x9faJcbFcI7wN8A90CtWB7iuB3o3oA7BQAAKBtNWdp4zlB2bv0o+edmTzOR9UBAAAowDKln5nKmc4BJZ0jqGJvbDYPh0w53Xi+KHU+WoOy8PhlPJZn3oyRDJeyUijbE5gB8Ah0C9QKaSX7OaoFwE4BAADa1kLspWyn+AOaiQsLAAAA+EDqa+7kTOOZks4nVG9pbFXq/Hzg+eYd4aOx/HJoH2mh/5ZQtp9oduAR6BaoDXwrtnRs6AyqBsBOAQAA2tZCzKF0p/iE+QwAAADggy6lvzmUM50vKX0XFnPLYbNS31sDz/dtsgvNN6KMgwDwBXQL1IZ+xVA3oWoA7BQAAKBtLUQPpTvGD6GKAAAANKGfX5EznSfkJyQLsOeYUN8cJ7kz4DwnT8a9TPnsDqF8iP8MfALdArVhkOSLpjpQNQB2CgAA0LYWYiPpTnGe7GL3CgAAAJ+cEvqbLw7pHFH6rrOo4tJ4INT304DzyzHEv1K+i9x3Np775tmJJgeegW6B2iCt4txFtQDYKQAAQNtajD2kO8bvo3oAAAB45qnQ3ww7pjWUSIdDZnSiikuB63VaaLvTAef5UiKvk2hGEADQLVALwZdimx5G1QDPcIy29bBTAAC0DdoW0OA8/hxB9QAAAGjCXPtAgTSX08wu4OWo3lIZoHqFulss2NoFNCOocJ4D3QK1YYsi+DBY4JPo6Pol2CkAANoGbauQSdId46h3AAAAPtmu9Dd9qJrguUD1CnV3XsjvOjQjqHCeA0BtkAQUR26AT+Y3nk9kF+MMdgoAgLaBslhOulP8I6oHAACAZy4L/c0HVEsteE31CbnGJxO+J/L6GU0IKp7nAFAb/hUEfwjVAjzRE7MxPtrVBTsFAEDboG0VoV0AxM9NVA8AAADPvEF/U0sWKGOFY4Hmdx/GkyDAeQ4AtTF4SfB3oWqAJ/t6RsVv8IadAgCgbcAH90h3jO9A9QAAAPDIAvQ3tWWX0nZrAs3vYyGvu9GMoMJ5DgC1YYci+PNQNaAgbEMvEnZ1CnYKAIC2QdsqgmOCTit1zrth5qKKAAAAeGSX0t/0omqCZ1hou6+B5nUByRe8LkEzggrnOQDUhmuCgL5GtYCCrGo8E+Tv8g/YKQAA2gaK0k/6bvGXqB4AAACeuS30Ny9QLbXgs9B2w4Hm9aiQ1y9oQlDxPAeA2vBOMPzzqBZQgOON56dgV1OwUwAAtA3aViFnSXeM/4PqAQAA4JlP6G9qyWplrHAw0Pw+E/I6gmYEFc9zQAvCx29X0sxtrLwid4NmYu2w8fhYOTxH+W84/otmdpZNm0437xGHhYrgD1h8d2vjedB4fpiH83HC1FOZLDId0m3zm1Om/JyHscZzsfEsK9DGq2NtfL3x3G08HxvP6ZTvbTI28N3khfO1owbl9c02km/uLrrCDjstnwMmn6xnHxrPYUh+qcyhmZh/t409/DD2MUkzO4iXxj7LMd72JfToLrQN2gZtc+JVSjv2Qy8y6aaZsAB8adzzmDb8NOPQEdN/zPc8/g5Jv6poD66DDY3nkPnd941nY8Z3eo0mvIjlcZxmHHI9JdlqFfbRDrqlsbbxDMZsK2rn72aOyn9bgHFMKTrQbcp/K1b+n+bdjM/Hlyv9zaYCv831ucU4sW4X6LvqoitV6e5xpe1C1Aotjv1gQHlcaOx2r2mzu6b9XO7UWWy+l3xa/T0oS/fLmueUoVtZcEjEPUabR2P9feTjGDb64Osi0VDth8c9J42dfDXl59/h0wB3jJ1sNe8l92d/mfrZm9bpPTKG9l/Kw/GcOgtkfBPlj1nVQfKKzokcaUgxz6YzyrLEvHRaXTwuaWK+LeN3k2XYb5Emf2bIso0lRwXHX0q7xGtNYOUtS5xHzEv9n+OzAXZaKTeU/BXJ2yGjT8mH7WQ9tS88cL+qaHdyZT7SnN3C369C26Bt0Lbc9Kbk+QeVv6gQql7YsNxMZKctbeCnGeB3O/xWqPrVrPZgO1xn6uGmmdgl48Z+y0jjsPmMlsc35De+cTPto910S9Kxk2bybVOuKTMmwzjGjw6ws+Gixdjgkvn8kQL9TbdxHvFY4bxxcHxxLEsddaXqfvCRkM6HCt/9jQXGo9qztKS8/m3e3/vGefsrJQ8uCw1XyC0MYV3fgzJ0v6x5jk/dysNK4wy3HYdwmKQDDk7w0O2n2/RRvxzbdIuWcKf54xbjUT9qnNe5EsmAf+NtbFCWp2Gkhh/PkcZtZVKtMZDRkNFz1KORD8TqJ3qem06vJ9ZpPhHysTYj7UHzAvGK8h0jIv9ZOip4pXIiox6uBFbeMvhSsEP+ZTE4bHc7LZMjGR2Gy4Lf2pRO6RC1J2wDF4RO6pGxkfmx/mCXGUROGZuRYlBvh7ZB26BtudmVUmd321gvsiZjl4S8PDVOx66YDdxUBvgrc/5maPrVrPbYZ94tm0ndrZS83rfUKB8hm6qwj3bTrQjeMXs68T5MmfeEd0AvTLwHScfRYM10KTQdYGfDGeH9fJqwK3ZeTtLvSw/vklt4C1unRtamujrqSgj9YKdSZ0MVasApz07x7yXm9bx5d29S+uLkJ0ffmTQWvtSC70GZul/GPMeXbuWB6yC5yY/DCvGu8QUxm+lXbHHYwt9RF/vh3fIvE2l9NP6XhTEfMm/KfqD8dq7TBjuVRI44FuB0Ip08jqibygDBFinmmbbj/ECOF+WVByOfZwZCyZdop/L5PiEf93L+5mLF4J8mPsed8fsCL0Yo5S2LmxZ1SLDTytttPmXvwtnuIMgflLRutKlTfKNQJ3wMdHWGFnHb8A6Xf4WBSBe0DdoGbfPSfqEt2oWgFxFrFOdSWnzVR5Y2uqsm+tXM9jhk3hkuV9YOru1Knz6aQycmCtpqKPbR6rpFpr0nafaO40HjNNHoIn+Xp7X7OIYvo0sutIyTflx+pSnjUeVdtulvNtPMprtdJO+OtQ1xUDddCcXetnjWpjLpVBySTwLK4wFH+5XYo6S1tcXegyp0v+g8x5du2cAO3lOJ9vxE2ZuVpZPyQy2ioyOJdN6acZHGOfrzNF9uPpOfFcSl9OfRoDxHWuaajiJ5PMuGPrI/WnY00VBsHD3GIKWLw34UNHQOtfCR/txVsiTjez5WQh8K6ZxJvITR5RZs4PtM3opc5FVlectAcoyedkwLdloeZy2EOe+OmsdKOi+pWLipuiLFJ7xGdkdoL9PMjohfnhyx0DZoG7Vpu0VMpmjdcujFLAaUwX9WbN7tJTk+q9CvqtvjIOk7ZLuESVc0H/hsNKPX5PVSSjrUIvbRqrrVaxy4yXABNqEHpHASIzXXpSp0YLcwV79L2XFgH5C+UcQldIS2qJQ3/E/IuhKSvWnlW0Dh0U/l7lr2QTf5u8hUOumTN6xxyO9Blbrvc57jU7ekOVQyJvpzsru/hO1EWjzdU3P72UBud1a9SoyZcnOH8h1/zuNEGsiZBlf2eMIoXBtUOtawn2bH50rGA/zpWQykAchbC0PvIDmGYV6kG503Cx3lw5jhryB5pXZFDcrrm2Xk95IZ2Gk5cD6iI1Q8eF9sOorkgDTPhcCDpB+TC3EgWTbXMyZwLoMbfk455gfaBm2jNmy3iOVU7s6eVtKLDYpdnbOc0JXh+Gy2foXSHlL4iAeJz8yJTWyeCO+q5pBwXUAL0T5aUbd4XPZOcPDZXswlhfD4XmNdqkIHpHGt7U7zM0rZ3zuWXTuCv9ghrRB1JTR7GyM59FOIaGExtwWUxwEljyscdFFK52mLvAdV6r7veY5v3YrYSn+eeH9C+e4sOSHk6SPlu2soNPuRdvvblGcTFQwredTDYEMTb5dYkGso/+rgCGUfa4iLmLayc0tI562joUvHbHhlZaHlQF0y8KIiOR0zqi2xjjF5jOVvmr1qebQm5fXNfvJ7qRnstBy2KgKerKvPlulpuxV4gtmOl21KsaPz7tzQwna5HoWGtkHb2rHdsiaO/5nBJPRiBh60SyF+Jsj+KLqUj7MF66iZ+hVKe3QoDr1kGIYoTiQf8+3M0SajDu0Qon20om4tpz9PJ/+bwzmixUf+UVNdqkIHpFOVDwvaZbT72QUpprKLkz1EXQnN3hYq6VylMLmj5Lc3oDyeID+nc7QFp9Mt8B5Urfu+5zk+dStC2lQ05mDra6jYonyI9iOFtrNtu49F+ict7pTtoHCuMrDkZ6+joeQVfym28L7Ey/ndNHqas36bkM5th/xLCwW/cjjVLlKx+HHMItLjc0Vtxo6+vpSXjDvlJTUpbxkMk994jbDTchgyna8Ud6qf8u08XURyeKlkW7UL0qU/LseXpRh6U455grZB29q13SLuku4Y3wG9+D9aHPYDDuNRXxOhZupXSO2xUanLRbHP/EO/T61qk675SjqXWsA+WlG3lghjKltHf0SXMml/WlNdarYOSDvFx3M6X7SLEl02wGmh11wctSHqSmj2ttdj2zUDKfzF28DyKI3B7uRMo4P+DJfluqs5tPcgBN33Pc/xqVvMYZJP2i5xSKtTydvtGuuotCiyIefYzskPPU8phO2PXzWZl3Z6/eOQn55Yp23D2ozGnEu/Y+9krZxIndAhB3GSGnMwR3tMeRDJXaSvQA5R+sVodSxvGXwV8nXMMS3YaXl8S2mX5CpoR8Yg5SX5iU/eCpxSJlM9DmlJuytcLyuBtkHb2rXdIp36qdT5L6puV1VoerFUqaPvZL/rpIv8x9tsln6F1h6nKX0XUXTy601GHrXNPOtqbh+tqFus/dKur80Oad0SHAirMI5x+h3uP/KGfLim9DfdDnnaT/4ctaHpSoj2Nqy03ZwA5x1zlXYYCiiP3D9Id1IczZnOVtLDTnTU+D0IQfd9z3N865Z2GmR3gfxJ6b2pqY6SMh6yXXyKNhlsca3Mn44NvZp+Hw+SViRvOORlR84BwXGlE4q4Z/7tuGPnkWfwwCsl0m7T1zlEboj8xHy/qYjSxlieihJSeX2zSnm5VzmmBzsth7VmIps2OI/vPkg7CaNdGvGM2g9twLbGMT3JXg46pgVtg7a1Y7tFaKGe+HkBvfg/2hHlPCcQVpN/x3gz9CvE9nhOerxdjs/5hex2Sx0T0vngUKaQ7KNVdUu6e+p6AWfUUeMo4U1XizCOserrJQfeEYe0hj2OjaUwI7/IzXkckq6Eam9S+IeXgc49tAuN9wSUx/We2vmpks7dmr8HVet+GfMcn7ql6fKDgnZZJLZ3aOMzoj8vI82z2B+FlVvoWpmjDuLLxsorB3zcq1cRszsOeblnRNzW0KRbvaNjDdExBVsH/Rf689hHHh4qjWh7DFJajfpMbkH9J0iOXTdasKMOtby+kWLvf/VcV7DT4iywcJzFy6s5xrXV249kdyt0K7FQsDF+LhRIU9qJv8QxLWgbtK0d2y3Loed6Sq9V9eKZhwm2dgT9U4Gyla1fIbZHD8lHotcm2srmcjUp/qxLXP2Q7KMVdUuaIPPcbh7GMU3RAd4N/I78LZ6+IPfTDEkmPeUrJF0J1d60E33nKEzOKvntCyiPpwo4ICNWpIzjjtb4Paha98ua5/jSrW5Fl6cL9CVRuq6L9CGOz5iLSpkmLfwyHOplS5HGlmIlZa3uRLvEDpv//4uKr3705exsO0jeas9O+uVGqMbI7qjX2oKNqQ2Q71t+X1pp5p2wLscPpDhIvIK3q6CRhlreMpDeCdcjk7DTaolfDCjFxVpGcoxkbpfV1H48UCb6riEaOoVOd8IxLWgbtK3dte1lyoRqE/Ti//yg4ru6hpU0hgPWrxDbY4cyuWGicAG24comyc9R5lDsoxV1i52EUliXQehS03RAOgH5i/KHUImQTpa7XEavhTByWdQNSVdCtbe/lfoeqNH843tgeXxCxXd530oZx62s6XsQgu6XMc/xqVsXqJwL3ZeT+47xEMdnRPqJvGhBortMA7qR04AWGeMfS/ybVrG23DEdie1u8X7S42aNmjzarjJKnYftJVY9pF9AajPI3id0gJ/IfcfAQUWY3honxqKC9hJaeX2jxQ/b75ge7LRaouNP0srpHPNe+I71VVd2kZ8dDHE2k78VZGgbtK2dtU3b2eEal7KV9UKrJ9uL5eeQ7jzdFqh+hdoe0hzjmnEAcLnfWU5y+shfCIYQ7KNVdUsKEzJFzbv/oN3HMZpD4bJHp4vrpaO7lbz1e/JdVKErIdub5MSdrmCsYIukqSMB5a9T6Tvy3AfQl9L/fKnxe1C17pc1z/GlWyuUdvdRR1oIovc1sh+J56Q7xx+UqWMnhR98mPL5e4JBdFKxoyWbaPYOdBukI8XP6PcN3HniqD0ROg7bxhwkt3ifvYpBPqJi4RtGSD425WNVKsTy+ka7ndf1WCrstFqGUgbyt5U6uUDtRyf9viQxGU6mSOdzsYDDE9oGbUO7/WZnyiBxBHoxi+9KPdlyWPn+20DHZiG3h5QvPub62kycbB25B8lfnOMQ7KMVdUvbWXcFutS0cYx0qoj7U9d4q9KpBtfdl7fI36JuCLoSsr1pTtyQ7kxJOg4l7TgRUB61ywU35EhjOGUcN1zT96Bq3S9znuNLt+5SeWGNThWYF4Q4PotYl/Ku/GfapRSklRBt1Wob6cf8pKNWNkbDOzTGHSYcUozAO6YhnxbsPB5afreL5Lhi/OxTvtNhHAbJnSIfqPguVWmlbNrUBzsGi8Z5Cq28ZSAJzESB9GCn1RI5xr9aiHjIg8ayOabUx5GC6X4Q0pwLbYO2QdtycyNlgHgIejELLW6zrU19UL6/MdCxWajt0adMKAcdHIGSQ9H1mHbV9tGqunXBg+MI4xj/jruLBdKUHHkHPNbjfYd0QtGVkO1N20V6KtDxjc/TBGUhLVj8JHsH6erYOy+VdW9N34Oqdb/MeY4P3dJCnfC8x8ddICOO73qo47M4tyndOV7K3Ger8qIn4aODH01DLhP+Lh0JtOnkzzlMOLSV0B9GcJYV7Dxsb37WnGtf6c94xmyAHI8oGYPnvelcOz20pbRS9pH8XcwVWnnLQDp65npkEnZaPZFjPH6R3xplYDJBzb8kJAQ6lI6fJ2pF4nhtEtJ8DW2DtkHbnJhIGRz2QS+s7MJmEnJa+W6RQX6Z+hVyexwS0vjXzDH4iG5XjjJK8UvX1dQ+WlG3Osw4y0d4AIxj3Hih2NXSAnUqna5wCfeyiPyFHAlBV0K3t8tU7FLfZnOdwg/78prkkzq2jBqbGVPaZlFN34Mqdb/MeY4v3bpEejgQH2gn4NbVwH6ymK/YV9xfvdy3EWnHDpKDrWhFSAszIO3A2Jzx2xvM527kzPP2lEo6kzOtK/TnCo6tc0wbhFwyhrLJDHZeC2LPqyt/eW7LM6TfTLugxEFXVeX1TafiMHU9Mgk7rZ7IMf7G/P/clMHsCmpPtBiJlwumO+wxTWgbtK2dta0vpb4noBfiQF2axGYtuGwgecGn6JHgMvUr5Pa4S34ui5XmKV8LlK1q+2hF3dqklOk2dKkpOrCG/J+C/EtI743n9nEZd4egK6Hb2zsK4y4SW14J+X0eUP7mUrEF0Shs8QFyjwcd4ntQte6XOc/xoVv8vmmnw/Z4KPNaJe2PNR6fJdlG6bvGX/k2pB7lh5bEPrPKDAa5oFqQ+DuU7xKaXuOg+kz5d2lqqy95Lu+MGE+k8cTyewtSGolXA5OhZfh3rhuHQlk7PF4q+bnmIe0Qy+ubAaV8cx3Tg51WT+QYj0IzaEeod1D78oDcVpvTWKw4ELZB26Bt0LbcHEwp6w3ohQjv9JkQJp+aza9TJjBnPNRZmfoVant0kBxi8T8zIcuDFI97uGC9VWUfrapbmtP3EHSpKTpwtQTni3Sh3qWCY/H489khnVB0JWR703a5jgSqHR1KuS8GlEfNQbrZ4rvLjc3y/HO3Jw0I5T2oWvfLnOf40K1+0sOozPFQ5rNK+mdrYj+2nKN05/gB34Ik/Uh8R8IoZV+OKXWgaXHvbhdwSL1W8nwyZzrLyP0ItyZu02bww0Zxygxm5zZBEHpIv+l4tYf0QytvGUgv3usC6cFOqyfq1B6QftnVGWpfNN34VDDdy+TvhmpoG7St3bVtJGVAuB16oTKf/twVM2Yms9HOOd75c0Eo16SZaIU8Ngu5PdImhHmPvj7NOb8I2T5aVbe03WdboEtNGcd8UWzKNazHPJJ3X7pq4riQ1pBDOiHoSuj2tp/KiX1eFtqu45A2LN0k91AvUXiKpaRfvrmjhu9B1bpf9jzHh25pCwe+TkO8J7fY5XUYnyW5lTIP+kCeT8NInd9W87coBk3W5ZiDOSbJ0VESl6MW2nGWKYfO4yC5H+G+qeTj74pEe6eSn5cldgpVlrcMpKNcrrsjYKdhEDnGPyr1cJ/aG003hgqkuVSZNPwLbYO2QdtyI13Y5tN5nMUxM7mYXxO9kOC4qg8pfcdJPDYmx5Ge4+m3y9SvkNtD28l0J2c62n0G82pqH62qW9qFpAua8NvtPo7RQqIWCaNyqoAjMIl2SsLFeRKCroRub5rzNdRwkUeU/M4LXN9sLpmPLmg9RXrMfm733pr2r1XqfpnzHF+6pS0cXPBQXs25fb3Fxmfx33qVMjbzupD2TfgBFv6Fsb9lHRfZa9k4fWaS99Gx4rTjLC5HbkYKDFC0QXRVF1vcUPJz2FP6oZXXN9oOgK2O6cFOw2AoRUTfOQxGWo2rHicsEffIb+xFaBu0rZ21bWOKhpUdg5MHorwz9n2N9EKCbeIZzSze3DG28928F7yTi3cJ3zK27TtcRZn6FXJ7/KukszZnOtJ9BqOe26iZ9tGquqUt3jUjpnG7j2P+Jr8XBvMuc+nCM9fL4nZ5dJ6FoCuh25vkfP0SsHZIjvyJgPK3VGmbcxnfW2L6lLdGB9eTvxjJofSvVep+mfMcX7qlLRzs9FBmKZwTj1cW18h+8sJhor4qefcavmVC+AF2dEfhTh46Vk5yR/gc+n0hRL/nwcXKnOlIu7DyxOr8puSji6pB2hHLq/u+jmKGVl7f7CB5FbcTdlprHivl53rpI/DA8yQ9uiRjkvyt5kLboG3trG3aUcxmhIE6npgA1kEv4syLTbo/WE4Y6jQ2C7U9ekmPoZ0XKbzAWU9tU4V9tKpuaWFCMI4pXwe0UFuuTqFTSnrHHNO77kkLQtGVkO1tXTOcRp6RnIe3Asrffsf367n53JqM9+p8Td+DqnW/zHmOL93SFg42FizvCiXd0zWzH3438p602Ut6OBVvPCI5+Hqe4zfS7dXJMAW3yW6VLQ0pno5LDCEpplWeS0p+BiIGZBx8ZYeJCKm8ZXCF3I5JwU7D5USKQ2mAgO9JOq+ifzbvjTRRc5kAQtugbe2ubc9TdKzMXab8vkZxa9fWRC/icPz6iYo1v2z9CrU9tJ1Wxx3y9VZIp99D3VVlH62qW9MVlqvdxzGjSvqLHNLik+Lfyc/id8QY+QlxEIquhGxv2l1K+wPVjZ4a5Ffa0Z7ldI02FZzP8LUl7/SrW/9ape6XOc/xpVva2L27YN7uk+zY7qyZ/UR3ruSNICLdczXt06AepDSe7aqdFIvnXezvUVxxPjLiesRiMfmLzXfG0lnWS/LxqFBWyRgtPtcej78RUnnL4A3Zr7ydNYNH2Gm4bEnRtFMEfE/Su422fzZ9QXKVfFz5XlZfAG2DtrWztqVd2PaDyj2uGp0MmKiRXkRwPPTJNhibhdoeNz056hbmsHvO94Ya2Eer6ta3khwAGMdkM0X+whmMKPXpGoqjm/ztZg9FV0K2t6dK3rTTMLzDfGWFurFNye+qgLRNCiuUFvZvlXHSvYvpXwfJTmQtbj/f77e9Bv1rlbpf1jzHp26VsRAu+Te4D+irmY7G54F563UfyWFkvKEFh+cXdollGp1KQzGrTYa/UrGjitpxluUOab2wMApu3Eemc0quBGvHI3wch+Ty5Fklvkd+byOXCKm8vtEuWNgkfJZPO7yl9FU52Gm18AkXbcfLCIEyJumRBm02em9zKRHbzljG5BDaBm1rZ23bQfoC34MSfzc+WT1XI72IkI537q6g/crWr1Db4xP5iYcv2f9d4XNdxsFke3KlSvtoVd3SNlht9pD2KaNJGMfI+Nq1Ge3ek3YjaqE4tmY4CbcqZZfGGXyKIy32bii6Eqq9dSt50+J195i/XalwjHNGca6FwnLKd6cOt8970w5rYv++gexPjUSnKQcCfw+q1v2y5jk+dWuC/DrG2b6k0EN5Qi6FZD/RPXB5wwnNE377s88XX7vBOO+lD8mVkV+JRtxWQj7HHdKZo3QeSYPn+ELs3JdWU7XA9UXLuMv8pu2NtdoqpO9JcyjlLYOdZLfqFX1uPew0iHaTmE/6ZRdvzEAQ/EbbabTMQZdPmv8/TPKdFckB+SvjHO2EtkHboG0i10l3jJ8v6Td5gh5fWFxXE72I80XJ55ApXzNohn6F2B6aI+GIQ/kukd1lhdyu33KUu0r7aFXdOkfuMU/TuEbZCxftPo7RHON5doyvMrrPl9AeI7vQFuvNeCIt9rh0MagU4qDbOE7u5XRQVqErodrbdiVfN5U83DLzpSrnRdKi0b2A5kj7c+p1dLly8mTyYbKL27/IOPiu1eA9qFr3y5rn+NStO+TvNI/2vuQJgRKa/UQLK+8cfr/UjY9DJG9JX5gzHelykcceJ3HScZaLDulonUec05S+CnNZSeOOY9n45YpiJL0wjgMb+pV8HPDcOYRS3jK4RtmruGtyTDpgp9XAHU1aPN6lFB68ksq7Ao7SzB0M65v8+88KdJK9sUFg/NLE25R+03W3+V1eSZ8PbYO2QdtUJlL0bE8Jv7ch4TT8UCO9iPMzpd744R1dV41tzS+p7ZqhXyG2x1HKd5Q/DWk32mplApvnKG6V9tGqurWa9AuxXJwAPfR75/KxGr4HzdQBLZzBGsvv87vJuwi/GsecVPblgoPli6m7NKTF9BOKHyIKKUKB60qo9nZVyZe0mzU6HdBP1SKdoBkMaI52S6nTXuGzUfi5J8LfbivprEtoHt8X8Ib00ySh9a9V6n5Z8xyfunWQ/IUKki5vPZkzjdDsZ1LROxvfiQ/nvoq0K8nlgsyHSoU/9ZDHleTvuMYFki9SiIgu7TuVMYHUBtV5L1JYQ7/jI7FjL89RyLNKWeaRX0IpbxlIFyxcjf19iRk0pnVWsNPquZkx2e2oOH+LTafEenuX5ONMy5ucp4tKXU1mTPb4Ru1x89nkxOhtSt33mEEjDySWQtugbdC21Dyl6ZlPx0qnmYwmd/FfrJFeSBNU24d3/PCR7mUe67QZ+hVie0hhGEYdyyeFRJMmnXkdKVXaRyvrlrYxIe8dFCtj5TqEcUwm95Ty/2Px3RUx50Rkfy8y3rs+M274YFGOUQvnSeTwSTs1EZKuhGpvby2dXqwbPxz9PD5ZpuS3amd9lv0m55Mdsfmn9k78m5EOO/oeGdvsq8l7ULXulzHP8a1b/O5KJ0zyXnS539McIDT7ic858lxGndxc9dO3byB5m+s3xx+449BR2CJdXuJ6+dRjki9S4BXAS2S/C+6VIgbfye5YJNfx5ZhhsLMs724PSWyfldRBhFBe33SRfKQ/ipO02diw7cUGsNNq0C43+kLhXG61xmjtNWUg8aGCPK2l9F1ze2Nt3WU6o/jN6o+EgcYPpQPn3Xd8XOor2e1kgrZB29pZ265kOOtGqXiM2g4z4B6n7N1MoetFnLmUfnoo7WGHhY+Lv5qhX6G1By+wSGEdXC+8nlZssod+H+G+4ZBu1fbRqrq1gvQY6nstvs/6f8aUi+ehWzCOseKEUvYp0yZpzpbvgiNKcnhE8Y53mHH1t4y00+oxPmaIdjCm7eQMTVdCtTebWPOcBjvYnwagF7vJ/jLKqtBOF0Un9jbE3vG0d0LTxWXmeUbpccVD7l+r0v0y5jk+dStikOS4/7bj96OCX8NlQ1Jo9iPFCbc9+ZfsV8/4fvGT8cROOqaT3IXx02FCozFCdkHeiwhd3tidK1PEIOr8kkcx55mB742YUf1yrPNe5XdPlNRBVF3eMthoORnaATsNqt3ibFbK9Y5mxz8LjeTt8UMV5eORo4NgSBnApn2HB+SroW3QNmhbKqtIv+ArqXEnzERiXsqEssMMwvvMZ9khcpv0I/hpC3Uh6kWSRTF9nSY5BFDWc4XcL0Rspn6F1B5/Kd9b6Vi2yYz83HJMt2r7aOUx2QDpMZgfGydh3Im/wPzb9VidcPkX1/g9aLYOzEup88/G6R2Ffphv9D/uWDhq6WCNL+BstMyb9P0VJh/R4m9WvPUQdSVEe9PGDJvNbx4xbfeW/J+8dMEmBEbVTFu261TGO2GTzp4avgdV677veY5P3YqPv58r86fODF2/JdTlIsf2Ds1+BoTv8ALghpTvdAq+5hdUwmLavtgPvC3wA4M5X3LKYVTSIPKQY3rvUzr7fTnT2poxwM16npHdqrvELiXNMsMxVFneMthgkefDsNPg2i2iT3HuRBc9DAXsGE8eadpVUT4W53QM/KD0WF4fST+OvgTaBm2DtqksMU6KLwXK4+u5WCO9iLM31ic8jU0i+k2ZxnPahsvFZM3Ur5DaQwqR9L5A2c6mlMP1cq8Q7KOVx2Rk7PypY5kGMI5x4oBDfX81zqk8Tjyu4zx34Xy2aPM5NdSVEO1tzCIfY1TevRp5eVFgTNosRi3q9IvFOzGU8R7a7JQNvX+tQvd9znN861acuSTfTTBm5jxzY3Ot9aZt4r4NdkLvL2jLodmP1j/yAh9vjlqZmBsdpD/DRT2jkkLI7YxlpsgO772k37RbhPWeBxfcod00k/BfxjDYYBY6prfSUjzjjf6QisfRkmIqjzeho6iqvGXAIjSR4qTZCTsNst2ijkZzsEVHse4G7BhPdrxVDlZXpNRl8oKwrJiaPMB7Z+yHdwa/NAOTDmgbtA3aJnKJ7HcmNetZVyO9YLoTupEWP3WV+ftHizIM12BsFkp7vBZ+81KBcnUaZ/WUyc8nU7cuO5xCso9WHZNJ5TttxmGT9Puk0E/Tpq9M/R0hP5ejt/s45ghln8aK7OhmSn+rxSx32a14OSUfvFu0q8a6Epq9ZS2OcBl7AtGGDpJ3uC8OTMP2ZtTpE8s8d5s+ZcKUe9o4Rdm5uMAyLyH3r1Xpvs95jm/dkvib5FBV2sNx0Y8W+L2Q7Sd+meiUZd8Vb9sTZb740a7LnQXTWWPS2U/tCR/puGYGulEj8/PVDCjYYDim1jyUNyhYmHn37g/zsBCdL+CkQbs1Z1D1RBHMeLys+IXAIbFA6PyqpssMVJ6Z9+Cn6XwemTpdSu0DtA3tBuqjF7yoGA8NkOckA4eneJExCN+E9qg1odsHdAvvgS/YSXfW2GxkS1wPHBqLw6HxprVFFu/LXfM9rjt27G52zA/vqrxifAOcF15s4iP262BvpXDAjPOidh8z2rIqsHqTdvqOBtrGrL0vY+3LNjxck3FBO1DGPKdM3eJFkj0mvTFFp9mBvrrF241Doryi2QtLHPJrh/nbWOydmzL/f9vUXRfMHgAAfnNVmaAmYx7Hd2WHxM5Evi+jSQEAIDfsxHlHxe/IYQeoFjNxGNUM+4B9AACAF6TL3E+iWgAAAAAA7DmsTE459lTymGD8yFJnQGW4nsj7djQrAADk5nFMR18WTIudqNJx08+oZtgH7AMAALwwTH+G91mEagEAAAAAsGMz6ZeXLBM+H49ZNSegcownBoQ4FgQAAPlInrzZ4SHNpfRn7NNpVDXsA/YBAABeSN6x9BBVAgAAAABgPyH9SumXbSaJO8bTYoPxZRFLmlSOJYm8v0DTAgBAbu4mtNTXAuOjRLo/UNWwD9gHAAAUZlWOORwAAAAAAIgxl2bHCdUu20wS/9xW5TN8kSdfrLGzSWVJ3hz/D5oXAABy8z2hpb5IOlTfoKphH7APAAAozN8J/XyHKgEAAAAAsOMx2V22mWQ69tkjymf2mL83K75dMrZeP5oXAAByM53Q0g5P6T5MpHsDVQ37gH0AAEBhkvc07EWVAAAAAABkc4XsL9tM8i32+WHh73y0mncrvG9ieeK72KY9TtYBAKCd+JHoE1Z4SvdeIt1NqGrYB+wDAABEBhvPB5pxeh9K+VwyjMoYqg4AAAAAIJtk2JGsyzaTxHeac7zxeYm/R073y00qz9pEOR4In+HQKuyo/6WUnZ9PMA0AQJvzKqGLxz2l+ymW5r+oZtgH7AMAAEROC3MU7aLja4RFRQAAAACAXHCIEc05PGCZxlDie3xpFodMmdN4LlUwODuZyM+JlM8uTXyWHftnG89ymAYAAPwxIZ9oPN0F0zyQ0NyVqGbYB+wDAABEPgtztFvC55Yk5nRXUXUAAAAAAOmwU/gL5b9sM8ku0nddR08zw6g8Svz22pTP9sc+98QMKgEAAMywgGaHy+JnqEB6rLnx8Bs7UcWwD9gHAACo/BDmVSeFz8VDUHEIlW5UHQAAAACATi/NxP12uWwzyVxKD0nCz+EmlauTZl8G9j1jQv/RfG4QJgEAACI7BE3nyxHzLCTyXRVnY30FO1O3oGphH7APAABI5b6gsb2JzwzG/jZJMyd3AQAAAABACg9JdmC/o+zLNiWuk+4Uf93Ecg0kfntY+dx8mrlYFJNvAADIZnvjmUroKzsxeYfa/saznmbvTuNFSg5JxSeKhhLf5e/gdA7sA/YBAADZ8IWa0wl93W7+1td4bsb+fbzxLEaVAQAAAACkc5GKXbYpwY7mSSHNySZPcC8kfv+g8BkOIcNxUD+YASUAAIBseAfadWGCbvOw4/NG41mDaoR9wD4AACAX22jmFGyajrL+9qKqAAAAAADS4QsxdynPag+TYg7DwrHw2MnOl74saHL5RhODxOQlmrxrjS+xeUkzznwAAAD54PBZu2lml9pzmjl58zP28P+/oJkTO3y8e3Pj6UC1wT5gHwAA4MzCxnO+8bwxcy1++FTuRWG+AwAAAAAA2nQyHneKf0z8fa+ZlPMxbVxIAwAAAAAAAAAAAAAAAKD28K73uGN8yPw7xzK9Yv7tKqoJAAAAAAAAAAAAAAAAQKsQv3yGH3aU87HDV+b/P6CKAAAAAAAAAAAAAAAAALQSHDol7hjnGKefE/+2EdUEAAAAAAAAAAAAAAAAoBXoI/mG9veJ/x9GVQEAAAAAAAAAAAAAAABoBQ7Sn07x441nUeP5Ffs3/u8FqC4AAAAAAAAAAAAAAAAAdWeEZjvFD8b+9jDxt9OoLgAAAAAAAAAAAAAAAAB1pqPxTNHsXeFzY3/fSrMd45PmOwAAAAAAAAAAAAAAAABALeELNeOO71HhMx8Sn9mPagMAAAAAAAAAAAAAAABQVwZpttP7vPCZk4nPvEa1AQAAAAAAAAAAAAAAAKgrT2m203tA+EwvzQ63on2O4fjkCLUCAAAAAAAAAAAAAAAAIEg6aSameOTsnibdqX2eZjvGx4TPbFP+HQAAAAAAAAAAAAAAAAAIgu0029n9OOWzC2nGcR7//KHY33toJhZ5P6oVAAAAAAAAAAAAAAAAQKhcptmO7pMZn0/uGufwKnx559zG87Dx3EGVAgAAAAAAAAAAAAAAAAiZNzTb0b024/PzGs/XxHei53PjWYAqBQAAAAAAAAAAAAAAABAq7MSOO7a/WX5vJ/3pFOed4xtQpQAAAAAAAAAAAAAAAABalT2N52Pj+dF4njSelagSAAAAAAAAAAAAgPz8DwQxno9o3k0fAAACg3RFWHRNYXRoTUwAPG1hdGggeG1sbnM9Imh0dHA6Ly93d3cudzMub3JnLzE5OTgvTWF0aC9NYXRoTUwiPjxtc3R5bGUgbWF0aHNpemU9IjE2cHgiPjxtaT53PC9taT48bWk+aDwvbWk+PG1pPmU8L21pPjxtaT5yPC9taT48bWk+ZTwvbWk+PG1vPiYjeEEwOzwvbW8+PG1pPnQ8L21pPjxtaT5oPC9taT48bWk+ZTwvbWk+PG1vPiYjeEEwOzwvbW8+PG1zdWI+PG1pPiYjeDNDNzs8L21pPjxtcm93PjxtaT5rPC9taT48bW8+JiN4QTA7PC9tbz48L21yb3c+PC9tc3ViPjxtaT5hPC9taT48bWk+cjwvbWk+PG1pPmU8L21pPjxtbz4mI3hBMDs8L21vPjxtaT50PC9taT48bWk+aDwvbWk+PG1pPmU8L21pPjxtbz4mI3hBMDs8L21vPjxtaT5MPC9taT48bWk+YTwvbWk+PG1pPmc8L21pPjxtaT5yPC9taT48bWk+YTwvbWk+PG1pPm48L21pPjxtaT5nPC9taT48bWk+ZTwvbWk+PG1vPiYjeEEwOzwvbW8+PG1pPmM8L21pPjxtaT5hPC9taT48bWk+cjwvbWk+PG1pPmQ8L21pPjxtaT5pPC9taT48bWk+bjwvbWk+PG1pPmE8L21pPjxtaT5sPC9taT48bW8+JiN4QTA7PC9tbz48bWk+ZjwvbWk+PG1pPnU8L21pPjxtaT5uPC9taT48bWk+YzwvbWk+PG1pPnQ8L21pPjxtaT5pPC9taT48bWk+bzwvbWk+PG1pPm48L21pPjxtaT5zPC9taT48L21zdHlsZT48L21hdGg+675piAAAAABJRU5ErkJggg==\&quot;,\&quot;slideId\&quot;:324,\&quot;accessibleText\&quot;:\&quot;w h e r e space t h e space chi subscript k space end subscript a r e space t h e space L a g r a n g e space c a r d i n a l space f u n c t i o n s\&quot;,\&quot;imageHeight\&quot;:18.094666666666665},{\&quot;mathml\&quot;:\&quot;&lt;math style=\\\&quot;font-family:stix;font-size:16px;\\\&quot; xmlns=\\\&quot;http://www.w3.org/1998/Math/MathML\\\&quot;&gt;&lt;mi&gt;P&lt;/mi&gt;&lt;mi&gt;r&lt;/mi&gt;&lt;mi&gt;e&lt;/mi&gt;&lt;mi&gt;v&lt;/mi&gt;&lt;mi&gt;i&lt;/mi&gt;&lt;mi&gt;o&lt;/mi&gt;&lt;mi&gt;u&lt;/mi&gt;&lt;mi&gt;s&lt;/mi&gt;&lt;mo&gt;&amp;#xA0;&lt;/mo&gt;&lt;mi&gt;w&lt;/mi&gt;&lt;mi&gt;o&lt;/mi&gt;&lt;mi&gt;r&lt;/mi&gt;&lt;mi&gt;k&lt;/mi&gt;&lt;mi&gt;s&lt;/mi&gt;&lt;mo&gt;&amp;#xA0;&lt;/mo&gt;&lt;mi&gt;s&lt;/mi&gt;&lt;mi&gt;u&lt;/mi&gt;&lt;mi&gt;g&lt;/mi&gt;&lt;mi&gt;g&lt;/mi&gt;&lt;mi&gt;e&lt;/mi&gt;&lt;mi&gt;s&lt;/mi&gt;&lt;mi&gt;t&lt;/mi&gt;&lt;mo&gt;&amp;#xA0;&lt;/mo&gt;&lt;mi&gt;t&lt;/mi&gt;&lt;mi&gt;h&lt;/mi&gt;&lt;mi&gt;a&lt;/mi&gt;&lt;mi&gt;t&lt;/mi&gt;&lt;mo&gt;&amp;#xA0;&lt;/mo&gt;&lt;mi&gt;s&lt;/mi&gt;&lt;mi&gt;u&lt;/mi&gt;&lt;mi&gt;c&lt;/mi&gt;&lt;mi&gt;h&lt;/mi&gt;&lt;mo&gt;&amp;#xA0;&lt;/mo&gt;&lt;mi&gt;a&lt;/mi&gt;&lt;mo&gt;&amp;#xA0;&lt;/mo&gt;&lt;mi&gt;f&lt;/mi&gt;&lt;mi&gt;u&lt;/mi&gt;&lt;mi&gt;n&lt;/mi&gt;&lt;mi&gt;c&lt;/mi&gt;&lt;mi&gt;t&lt;/mi&gt;&lt;mi&gt;i&lt;/mi&gt;&lt;mi&gt;o&lt;/mi&gt;&lt;mi&gt;n&lt;/mi&gt;&lt;mo&gt;&amp;#xA0;&lt;/mo&gt;&lt;mi&gt;s&lt;/mi&gt;&lt;mi&gt;h&lt;/mi&gt;&lt;mi&gt;o&lt;/mi&gt;&lt;mi&gt;u&lt;/mi&gt;&lt;mi&gt;l&lt;/mi&gt;&lt;mi&gt;d&lt;/mi&gt;&lt;mo&gt;&amp;#xA0;&lt;/mo&gt;&lt;mi&gt;m&lt;/mi&gt;&lt;mi&gt;i&lt;/mi&gt;&lt;mi&gt;m&lt;/mi&gt;&lt;mi&gt;i&lt;/mi&gt;&lt;mi&gt;c&lt;/mi&gt;&lt;mo&gt;&amp;#xA0;&lt;/mo&gt;&lt;mi&gt;t&lt;/mi&gt;&lt;mi&gt;h&lt;/mi&gt;&lt;mi&gt;e&lt;/mi&gt;&lt;mo&gt;&amp;#xA0;&lt;/mo&gt;&lt;mi&gt;t&lt;/mi&gt;&lt;mi&gt;a&lt;/mi&gt;&lt;mi&gt;r&lt;/mi&gt;&lt;mi&gt;g&lt;/mi&gt;&lt;mi&gt;e&lt;/mi&gt;&lt;mi&gt;t&lt;/mi&gt;&lt;mo&gt;&amp;#xA0;&lt;/mo&gt;&lt;mi&gt;o&lt;/mi&gt;&lt;mi&gt;n&lt;/mi&gt;&lt;mi&gt;e&lt;/mi&gt;&lt;mo&gt;,&lt;/mo&gt;&lt;mo&gt;&amp;#xA0;&lt;/mo&gt;&lt;mspace linebreak=\\\&quot;newline\\\&quot;/&gt;&lt;mi&gt;b&lt;/mi&gt;&lt;mi&gt;u&lt;/mi&gt;&lt;mi&gt;t&lt;/mi&gt;&lt;mo&gt;&amp;#xA0;&lt;/mo&gt;&lt;mi&gt;n&lt;/mi&gt;&lt;mi&gt;o&lt;/mi&gt;&lt;mo&gt;&amp;#xA0;&lt;/mo&gt;&lt;mi&gt;t&lt;/mi&gt;&lt;mi&gt;h&lt;/mi&gt;&lt;mi&gt;e&lt;/mi&gt;&lt;mi&gt;o&lt;/mi&gt;&lt;mi&gt;r&lt;/mi&gt;&lt;mi&gt;e&lt;/mi&gt;&lt;mi&gt;t&lt;/mi&gt;&lt;mi&gt;i&lt;/mi&gt;&lt;mi&gt;c&lt;/mi&gt;&lt;mi&gt;a&lt;/mi&gt;&lt;mi&gt;l&lt;/mi&gt;&lt;mo&gt;&amp;#xA0;&lt;/mo&gt;&lt;mi&gt;e&lt;/mi&gt;&lt;mi&gt;v&lt;/mi&gt;&lt;mi&gt;i&lt;/mi&gt;&lt;mi&gt;d&lt;/mi&gt;&lt;mi&gt;e&lt;/mi&gt;&lt;mi&gt;n&lt;/mi&gt;&lt;mi&gt;c&lt;/mi&gt;&lt;mi&gt;e&lt;/mi&gt;&lt;mo&gt;&amp;#xA0;&lt;/mo&gt;&lt;mi&gt;i&lt;/mi&gt;&lt;mi&gt;s&lt;/mi&gt;&lt;mo&gt;&amp;#xA0;&lt;/mo&gt;&lt;mi&gt;p&lt;/mi&gt;&lt;mi&gt;r&lt;/mi&gt;&lt;mi&gt;o&lt;/mi&gt;&lt;mi&gt;v&lt;/mi&gt;&lt;mi&gt;i&lt;/mi&gt;&lt;mi&gt;d&lt;/mi&gt;&lt;mi&gt;e&lt;/mi&gt;&lt;mi&gt;d&lt;/mi&gt;&lt;mo&gt;.&lt;/mo&gt;&lt;mo&gt;&amp;#xA0;&lt;/mo&gt;&lt;mspace linebreak=\\\&quot;newline\\\&quot;/&gt;&lt;mi&gt;T&lt;/mi&gt;&lt;mi&gt;h&lt;/mi&gt;&lt;mi&gt;i&lt;/mi&gt;&lt;mi&gt;s&lt;/mi&gt;&lt;mo&gt;&amp;#xA0;&lt;/mo&gt;&lt;mi&gt;p&lt;/mi&gt;&lt;mi&gt;a&lt;/mi&gt;&lt;mi&gt;p&lt;/mi&gt;&lt;mi&gt;e&lt;/mi&gt;&lt;mi&gt;r&lt;/mi&gt;&lt;mo&gt;&amp;#xA0;&lt;/mo&gt;&lt;mi&gt;f&lt;/mi&gt;&lt;mi&gt;i&lt;/mi&gt;&lt;mi&gt;l&lt;/mi&gt;&lt;mi&gt;l&lt;/mi&gt;&lt;mi&gt;s&lt;/mi&gt;&lt;mo&gt;&amp;#xA0;&lt;/mo&gt;&lt;mi&gt;b&lt;/mi&gt;&lt;mi&gt;o&lt;/mi&gt;&lt;mi&gt;t&lt;/mi&gt;&lt;mi&gt;h&lt;/mi&gt;&lt;mo&gt;&amp;#xA0;&lt;/mo&gt;&lt;mi&gt;t&lt;/mi&gt;&lt;mi&gt;h&lt;/mi&gt;&lt;mi&gt;e&lt;/mi&gt;&lt;mo&gt;&amp;#xA0;&lt;/mo&gt;&lt;mi&gt;g&lt;/mi&gt;&lt;mi&gt;a&lt;/mi&gt;&lt;mi&gt;p&lt;/mi&gt;&lt;mi&gt;s&lt;/mi&gt;&lt;mo&gt;:&lt;/mo&gt;&lt;mo&gt;&amp;#xA0;&lt;/mo&gt;&lt;mi&gt;i&lt;/mi&gt;&lt;mi&gt;t&lt;/mi&gt;&lt;mo&gt;&amp;#xA0;&lt;/mo&gt;&lt;mi&gt;p&lt;/mi&gt;&lt;mi&gt;r&lt;/mi&gt;&lt;mi&gt;o&lt;/mi&gt;&lt;mi&gt;v&lt;/mi&gt;&lt;mi&gt;e&lt;/mi&gt;&lt;mi&gt;s&lt;/mi&gt;&lt;mo&gt;&amp;#xA0;&lt;/mo&gt;&lt;mi&gt;t&lt;/mi&gt;&lt;mi&gt;h&lt;/mi&gt;&lt;mi&gt;a&lt;/mi&gt;&lt;mi&gt;t&lt;/mi&gt;&lt;mo&gt;&amp;#xA0;&lt;/mo&gt;&lt;mi&gt;a&lt;/mi&gt;&lt;mo&gt;&amp;#xA0;&lt;/mo&gt;&lt;mi&gt;s&lt;/mi&gt;&lt;mi&gt;c&lt;/mi&gt;&lt;mi&gt;a&lt;/mi&gt;&lt;mi&gt;l&lt;/mi&gt;&lt;mi&gt;i&lt;/mi&gt;&lt;mi&gt;n&lt;/mi&gt;&lt;mi&gt;g&lt;/mi&gt;&lt;mo&gt;&amp;#xA0;&lt;/mo&gt;&lt;mi&gt;f&lt;/mi&gt;&lt;mi&gt;u&lt;/mi&gt;&lt;mi&gt;n&lt;/mi&gt;&lt;mi&gt;c&lt;/mi&gt;&lt;mi&gt;t&lt;/mi&gt;&lt;mi&gt;i&lt;/mi&gt;&lt;mi&gt;o&lt;/mi&gt;&lt;mi&gt;n&lt;/mi&gt;&lt;mo&gt;&amp;#xA0;&lt;/mo&gt;&lt;mspace linebreak=\\\&quot;newline\\\&quot;/&gt;&lt;mi&gt;r&lt;/mi&gt;&lt;mi&gt;e&lt;/mi&gt;&lt;mi&gt;f&lt;/mi&gt;&lt;mi&gt;l&lt;/mi&gt;&lt;mi&gt;e&lt;/mi&gt;&lt;mi&gt;c&lt;/mi&gt;&lt;mi&gt;t&lt;/mi&gt;&lt;mi&gt;i&lt;/mi&gt;&lt;mi&gt;n&lt;/mi&gt;&lt;mi&gt;g&lt;/mi&gt;&lt;mo&gt;&amp;#xA0;&lt;/mo&gt;&lt;mi&gt;t&lt;/mi&gt;&lt;mi&gt;h&lt;/mi&gt;&lt;mi&gt;e&lt;/mi&gt;&lt;mo&gt;&amp;#xA0;&lt;/mo&gt;&lt;mi&gt;t&lt;/mi&gt;&lt;mi&gt;a&lt;/mi&gt;&lt;mi&gt;r&lt;/mi&gt;&lt;mi&gt;g&lt;/mi&gt;&lt;mi&gt;e&lt;/mi&gt;&lt;mi&gt;t&lt;/mi&gt;&lt;mo&gt;&amp;#xA0;&lt;/mo&gt;&lt;mi&gt;o&lt;/mi&gt;&lt;mi&gt;n&lt;/mi&gt;&lt;mi&gt;e&lt;/mi&gt;&lt;mo&gt;&amp;#xA0;&lt;/mo&gt;&lt;mi&gt;m&lt;/mi&gt;&lt;mi&gt;a&lt;/mi&gt;&lt;mi&gt;y&lt;/mi&gt;&lt;mo&gt;&amp;#xA0;&lt;/mo&gt;&lt;mi&gt;l&lt;/mi&gt;&lt;mi&gt;e&lt;/mi&gt;&lt;mi&gt;a&lt;/mi&gt;&lt;mi&gt;d&lt;/mi&gt;&lt;mo&gt;&amp;#xA0;&lt;/mo&gt;&lt;mi&gt;t&lt;/mi&gt;&lt;mi&gt;o&lt;/mi&gt;&lt;mo&gt;&amp;#xA0;&lt;/mo&gt;&lt;mi&gt;e&lt;/mi&gt;&lt;mi&gt;n&lt;/mi&gt;&lt;mi&gt;h&lt;/mi&gt;&lt;mi&gt;a&lt;/mi&gt;&lt;mi&gt;n&lt;/mi&gt;&lt;mi&gt;c&lt;/mi&gt;&lt;mi&gt;e&lt;/mi&gt;&lt;mi&gt;d&lt;/mi&gt;&lt;mo&gt;&amp;#xA0;&lt;/mo&gt;&lt;mi&gt;a&lt;/mi&gt;&lt;mi&gt;p&lt;/mi&gt;&lt;mi&gt;p&lt;/mi&gt;&lt;mi&gt;r&lt;/mi&gt;&lt;mi&gt;o&lt;/mi&gt;&lt;mi&gt;x&lt;/mi&gt;&lt;mi&gt;i&lt;/mi&gt;&lt;mi&gt;m&lt;/mi&gt;&lt;mi&gt;a&lt;/mi&gt;&lt;mi&gt;t&lt;/mi&gt;&lt;mi&gt;i&lt;/mi&gt;&lt;mi&gt;o&lt;/mi&gt;&lt;mi&gt;n&lt;/mi&gt;&lt;mo&gt;&amp;#xA0;&lt;/mo&gt;&lt;mi&gt;a&lt;/mi&gt;&lt;mi&gt;c&lt;/mi&gt;&lt;mi&gt;c&lt;/mi&gt;&lt;mi&gt;u&lt;/mi&gt;&lt;mi&gt;r&lt;/mi&gt;&lt;mi&gt;a&lt;/mi&gt;&lt;mi&gt;c&lt;/mi&gt;&lt;mi&gt;y&lt;/mi&gt;&lt;mo&gt;,&lt;/mo&gt;&lt;mo&gt;&amp;#xA0;&lt;/mo&gt;&lt;mspace linebreak=\\\&quot;newline\\\&quot;/&gt;&lt;mi&gt;a&lt;/mi&gt;&lt;mi&gt;n&lt;/mi&gt;&lt;mi&gt;d&lt;/mi&gt;&lt;mo&gt;&amp;#xA0;&lt;/mo&gt;&lt;mi&gt;i&lt;/mi&gt;&lt;mi&gt;t&lt;/mi&gt;&lt;mo&gt;&amp;#xA0;&lt;/mo&gt;&lt;mi&gt;p&lt;/mi&gt;&lt;mi&gt;r&lt;/mi&gt;&lt;mi&gt;o&lt;/mi&gt;&lt;mi&gt;v&lt;/mi&gt;&lt;mi&gt;i&lt;/mi&gt;&lt;mi&gt;d&lt;/mi&gt;&lt;mi&gt;e&lt;/mi&gt;&lt;mi&gt;s&lt;/mi&gt;&lt;mo&gt;&amp;#xA0;&lt;/mo&gt;&lt;mi&gt;a&lt;/mi&gt;&lt;mo&gt;&amp;#xA0;&lt;/mo&gt;&lt;mi&gt;u&lt;/mi&gt;&lt;mi&gt;s&lt;/mi&gt;&lt;mi&gt;e&lt;/mi&gt;&lt;mi&gt;r&lt;/mi&gt;&lt;mo&gt;-&lt;/mo&gt;&lt;mi&gt;i&lt;/mi&gt;&lt;mi&gt;n&lt;/mi&gt;&lt;mi&gt;d&lt;/mi&gt;&lt;mi&gt;e&lt;/mi&gt;&lt;mi&gt;p&lt;/mi&gt;&lt;mi&gt;e&lt;/mi&gt;&lt;mi&gt;n&lt;/mi&gt;&lt;mi&gt;d&lt;/mi&gt;&lt;mi&gt;e&lt;/mi&gt;&lt;mi&gt;n&lt;/mi&gt;&lt;mi&gt;t&lt;/mi&gt;&lt;mo&gt;&amp;#xA0;&lt;/mo&gt;&lt;mi&gt;t&lt;/mi&gt;&lt;mi&gt;o&lt;/mi&gt;&lt;mi&gt;o&lt;/mi&gt;&lt;mi&gt;l&lt;/mi&gt;&lt;mo&gt;&amp;#xA0;&lt;/mo&gt;&lt;mi&gt;f&lt;/mi&gt;&lt;mi&gt;o&lt;/mi&gt;&lt;mi&gt;r&lt;/mi&gt;&lt;mo&gt;&amp;#xA0;&lt;/mo&gt;&lt;mi&gt;l&lt;/mi&gt;&lt;mi&gt;e&lt;/mi&gt;&lt;mi&gt;a&lt;/mi&gt;&lt;mi&gt;r&lt;/mi&gt;&lt;mi&gt;n&lt;/mi&gt;&lt;mi&gt;i&lt;/mi&gt;&lt;mi&gt;n&lt;/mi&gt;&lt;mi&gt;g&lt;/mi&gt;&lt;mo&gt;&amp;#xA0;&lt;/mo&gt;&lt;mi&gt;t&lt;/mi&gt;&lt;mi&gt;h&lt;/mi&gt;&lt;mi&gt;e&lt;/mi&gt;&lt;mo&gt;&amp;#xA0;&lt;/mo&gt;&lt;mi&gt;s&lt;/mi&gt;&lt;mi&gt;c&lt;/mi&gt;&lt;mi&gt;a&lt;/mi&gt;&lt;mi&gt;l&lt;/mi&gt;&lt;mi&gt;i&lt;/mi&gt;&lt;mi&gt;n&lt;/mi&gt;&lt;mi&gt;g&lt;/mi&gt;&lt;mo&gt;&amp;#xA0;&lt;/mo&gt;&lt;mi&gt;f&lt;/mi&gt;&lt;mi&gt;u&lt;/mi&gt;&lt;mi&gt;n&lt;/mi&gt;&lt;mi&gt;c&lt;/mi&gt;&lt;mi&gt;t&lt;/mi&gt;&lt;mi&gt;i&lt;/mi&gt;&lt;mi&gt;o&lt;/mi&gt;&lt;mi&gt;n&lt;/mi&gt;&lt;mo&gt;&amp;#xA0;&lt;/mo&gt;&lt;mspace linebreak=\\\&quot;newline\\\&quot;/&gt;&lt;mi&gt;b&lt;/mi&gt;&lt;mi&gt;y&lt;/mi&gt;&lt;mo&gt;&amp;#xA0;&lt;/mo&gt;&lt;mi&gt;m&lt;/mi&gt;&lt;mi&gt;e&lt;/mi&gt;&lt;mi&gt;a&lt;/mi&gt;&lt;mi&gt;n&lt;/mi&gt;&lt;mi&gt;s&lt;/mi&gt;&lt;mo&gt;&amp;#xA0;&lt;/mo&gt;&lt;mi&gt;o&lt;/mi&gt;&lt;mi&gt;f&lt;/mi&gt;&lt;mo&gt;&amp;#xA0;&lt;/mo&gt;&lt;mi&gt;D&lt;/mi&gt;&lt;mi&gt;i&lt;/mi&gt;&lt;mi&gt;s&lt;/mi&gt;&lt;mi&gt;c&lt;/mi&gt;&lt;mi&gt;o&lt;/mi&gt;&lt;mi&gt;n&lt;/mi&gt;&lt;mi&gt;t&lt;/mi&gt;&lt;mi&gt;i&lt;/mi&gt;&lt;mi&gt;n&lt;/mi&gt;&lt;mi&gt;u&lt;/mi&gt;&lt;mi&gt;o&lt;/mi&gt;&lt;mi&gt;u&lt;/mi&gt;&lt;mi&gt;s&lt;/mi&gt;&lt;mo&gt;&amp;#xA0;&lt;/mo&gt;&lt;mi&gt;N&lt;/mi&gt;&lt;mi&gt;e&lt;/mi&gt;&lt;mi&gt;u&lt;/mi&gt;&lt;mi&gt;r&lt;/mi&gt;&lt;mi&gt;a&lt;/mi&gt;&lt;mi&gt;l&lt;/mi&gt;&lt;mo&gt;&amp;#xA0;&lt;/mo&gt;&lt;mi&gt;N&lt;/mi&gt;&lt;mi&gt;e&lt;/mi&gt;&lt;mi&gt;t&lt;/mi&gt;&lt;mi&gt;w&lt;/mi&gt;&lt;mi&gt;o&lt;/mi&gt;&lt;mi&gt;r&lt;/mi&gt;&lt;mi&gt;k&lt;/mi&gt;&lt;mi&gt;s&lt;/mi&gt;&lt;mo&gt;&amp;#xA0;&lt;/mo&gt;&lt;mo&gt;(&lt;/mo&gt;&lt;mi&gt;&amp;#x3B4;&lt;/mi&gt;&lt;mi&gt;N&lt;/mi&gt;&lt;mi&gt;N&lt;/mi&gt;&lt;mo&gt;)&lt;/mo&gt;&lt;mo&gt;,&lt;/mo&gt;&lt;mo&gt;&amp;#xA0;&lt;/mo&gt;&lt;mi&gt;i&lt;/mi&gt;&lt;mo&gt;.&lt;/mo&gt;&lt;mi&gt;e&lt;/mi&gt;&lt;mo&gt;.&lt;/mo&gt;&lt;mo&gt;,&lt;/mo&gt;&lt;mo&gt;&amp;#xA0;&lt;/mo&gt;&lt;mspace linebreak=\\\&quot;newline\\\&quot;/&gt;&lt;mi&gt;N&lt;/mi&gt;&lt;mi&gt;N&lt;/mi&gt;&lt;mi&gt;s&lt;/mi&gt;&lt;mo&gt;&amp;#xA0;&lt;/mo&gt;&lt;mi&gt;a&lt;/mi&gt;&lt;mi&gt;b&lt;/mi&gt;&lt;mi&gt;l&lt;/mi&gt;&lt;mi&gt;e&lt;/mi&gt;&lt;mo&gt;&amp;#xA0;&lt;/mo&gt;&lt;mi&gt;t&lt;/mi&gt;&lt;mi&gt;o&lt;/mi&gt;&lt;mo&gt;&amp;#xA0;&lt;/mo&gt;&lt;mi&gt;d&lt;/mi&gt;&lt;mi&gt;e&lt;/mi&gt;&lt;mi&gt;a&lt;/mi&gt;&lt;mi&gt;l&lt;/mi&gt;&lt;mo&gt;&amp;#xA0;&lt;/mo&gt;&lt;mi&gt;w&lt;/mi&gt;&lt;mi&gt;i&lt;/mi&gt;&lt;mi&gt;t&lt;/mi&gt;&lt;mi&gt;h&lt;/mi&gt;&lt;mo&gt;&amp;#xA0;&lt;/mo&gt;&lt;mi&gt;p&lt;/mi&gt;&lt;mi&gt;o&lt;/mi&gt;&lt;mi&gt;s&lt;/mi&gt;&lt;mi&gt;s&lt;/mi&gt;&lt;mi&gt;i&lt;/mi&gt;&lt;mi&gt;b&lt;/mi&gt;&lt;mi&gt;l&lt;/mi&gt;&lt;mi&gt;e&lt;/mi&gt;&lt;mo&gt;&amp;#xA0;&lt;/mo&gt;&lt;mi&gt;d&lt;/mi&gt;&lt;mi&gt;i&lt;/mi&gt;&lt;mi&gt;s&lt;/mi&gt;&lt;mi&gt;c&lt;/mi&gt;&lt;mi&gt;o&lt;/mi&gt;&lt;mi&gt;n&lt;/mi&gt;&lt;mi&gt;t&lt;/mi&gt;&lt;mi&gt;i&lt;/mi&gt;&lt;mi&gt;n&lt;/mi&gt;&lt;mi&gt;u&lt;/mi&gt;&lt;mi&gt;i&lt;/mi&gt;&lt;mi&gt;t&lt;/mi&gt;&lt;mi&gt;i&lt;/mi&gt;&lt;mi&gt;e&lt;/mi&gt;&lt;mi&gt;s&lt;/mi&gt;&lt;mo&gt;.&lt;/mo&gt;&lt;/math&gt;\&quot;,\&quot;base64Image\&quot;:\&quot;iVBORw0KGgoAAAANSUhEUgAABewAAAINCAYAAABMAz9YAAAACXBIWXMAAA7EAAAOxAGVKw4bAAAABGJhU0UAAAEA2T+j3wAAgABJREFUeNrs3Q+kFsv/wPFxHMmVSJIkkSRJIkmSRJIkiStJksiVJIkkSa5IkiSR60qSSHIlVyRJriuSJMklSZJEkiSJfjvfM/trns/ZPzP77MzuPuf9Yn3vt7PP/pmd+ezM7OysUgAAAAAAoA2Gk2U2yQAAAADAx1CyLEmWzcnyZ7IcJkmAxk1MlnXJcpSGPsgzAIg3nahPT0+WtcmyO1kuJcuTZPmeLOcC73dpsmxJlgNcBhA3AAAAuuuPZLmeLK9MQ+KHtRwneYCoFprGfVouP4gyOY0kAnkmaofCwWR5mCxfkuVbsjw26Q0Qb4g3eW6pnx30P8Syscb96GtxOVluJst7sb9zXAYQNwCgm87nBMysRd/8vybL52R5bn53JFmWk4zOZlgNvrMkB1pklfo5AuirKPurSR4gqkVq5A0XPTLujSiPj0kekGeiWZksb5PlY7JsUyNTWUy10vZ3koi6NfGGeFNCd0S+FG3qiTVuX4+m/1WNvBH7SYV7MEAM4NiJGwDQgHHJ8kCN7qTXlYvF1npTTIXgjlhPd+CvIRlLXRfptockQQvdsPKoHkk4RJIAjVkv7hsnSRKQZ6LQD7L1A2zdubYsJ30/kUzUrYk3xBsHz600ehBwP1dVuAcDxACOnbgBAA35U43usN9asP6+jPV5PbjYR5Fe10gStNB/Vh69TXIAjdos7hs8HAd5Jjw96jF9+/SU+Ns2K21fk1TUrYk3xJsS00QanQi4r5vWfh4RAzh24gYADIaranQH/OSS39zI+M0ikjKXfDOBucHRNvp1f3vuSz5WBTTrguKNF5BnYrutfo5QnSr+NkmNTGGgO1rWk1TUrYk3xJsSW0UeXRtoPzrtv1j7OU0M4NiJGwAwGF4p/7nEVqrRHfaXSMpc89TPVyL1K3ATSBK0zBpRnpeSJECjXljl8SbJAfJMcKus9LtOclC3BvGmT1dUb+fkcKD9LBF1+PXEAI6duAEA3TdDje54d3ldTz8N/S5+x3yeQHcds8ryF5IDY8TcZNnbwv3Je/Ne0hljLM804Z6VfptIDmIFiDd9sqc9uRNwP0dU7/z140h6ULflHgeuC7pvuxrdYe86l9jnjN8C6Kb7inlgMbbo0Ux6dNO5Fu5P3pvnkc4YQ3mmCXNUb4fXeJKEWAHiTR8WizQ6HKkOf4+kR0vj9liPG9zjuC6AtysicPrMJfZJ/PY7yQl00i+q942Z30gSDDj9WvrfJr9vaOH+7HvzW9IZYyjPNMV+y+w+yUGsAPGmTwdFO3l5oP1MFHX4IyQ9Whq3x3Lc4B7HdQG86Y552enuM5eYnBLnDUkKdNJGUZbnkiQYYOPNvS7WSNoq+/tglceLpDPGSJ5pkj2v7kmSg1gB4k2f7I+KflHhPq65SfENKnQjbo/VuME9jusCVLJcjZ7SZr/jb+dl/PYCSQp00jmrHL8jOTDAZibLQxXv1fEq+1so7q0bSWeMgTzTpAWkH7ECxJsa6VGb9sC2kB+xvqD4BhXaH7fHatzgHsd1ASo7qkZ3ui90/O2hjN+uyFlXjyhYpEZGAJw1lZb3avRIg+WmsOhpeW4ny2TPitGWZLmsRkZJfTHb0f99RGWPahgy57vZVHaeqJFXtcocNNv/N1mmFKynt7/EnPcJc96PKlwn/bRvmzm2V9a5vTf/tspjW/qY9JyKW805P02WZSW/GWf29ckspxz2MztZTifLM+t4n5vrv8FcW91Aflljfh4y56LT6pIa6Xg+4PH77ar8NdJ95nz0ec1p+DrWWaaeW+X4UsY2/ihZxrcoH4Q6jlhlJzXX5Me/zW/1MX81eedP1f8IqtDb7yc2h7iGE0w8kN9eCfXqeD/726d6p5qblLHOdHNf+c+kxSdTFqdUPF79Sv1eEyc+W7FJb3OWWee8iSd6X7taks5dL+d2nD1n6gjpsb8zaT6zpXmmH3Xlt7ocEfl1Rs3bD5Wvhkye1vlbD7jRIxbvJsutjHUnm3r/U5PeOp/9ZfJFP6rm3aqxok116zakf+wY2VS86VpbaIOq7+OaOr+fMceZnvfjZFlr/v7W2s+VQHlnrjmnvSaf38nJJzptd5s28ldzvLesuJ51L9Bz+3806//tUCZ8Y0CXjz1kvWEs1G3rbIfETKuQdaaQ/XJdaFs22U4ZxDpIU+VrzHgoMup7j6DxVvz234z11pgKhZw6J2vqncMZ65x1zOyHzbF/MJk1Deo7rG3JitUlE3y+iH1+cSgY3ws6Nxeac/6UcT6+r3/pyuEhUxH4YgpZegOeaoK0/ZHQvE7T+clyw1wzeS2+OhSkbeI3ZfN7bTcF9Ye54S62zmebyDt/19QQ1kHivjkf+1hvOG5jmsk/F0r2Y2/7XuTrGKpMTRPrbM74+wpTibXXe2sC8VoTrJvOByHyY+yyo80zscnOZ2vN8Q6ZCtQr87fzFW6Eobffb2yu+xrqB2sPcspM1jKxz/xWx/5ultxb92bcu9LlrwrHvN/Ep0+mTM+07vUHzPWbr4qnzYqdzl0v56l1amSwQFo/WGmOWVtt/v2DKn9AHDvP9KOO/NaPjY55VH6jyfdV6ZD5ath00uTVNfdm5LN3Oev+UzEdq+bdKrGibXXrNqR/zBjZZLzpalvojFh/QYVrttikb5pPNpj0GDax8qupv9n72VlzvjltdRKWvVmvz/FZznXP6pTeonqnSCkqE1ViQJePPUa9YdDrtnW2Q2KnVYg6U8h+uS60LZtupwxaHaSp8jWmTMq4YK5P5a9ndHLPy8lMQ2Y5pvKn3jmek4HK5tPXT6jTOUf1w4cZBR2snwsy232x39kl+30hKnl5nbvzMx5suL7+pSsO6ajnFwXHZN/8rjp0bO8Sx+PSUXpXNFp/KVh3qdj+kox1ZluVp7rnr5ss0vyz4++uWoGxyGOHax/yOoYoU1vFOnlPWmdZ6+iGyIQW54O6jyNG2UkbhPZDp99z1luec33XNrz9OmNzqLx0v6TBUDff/Q1ZnSryGo0z92k9MuxXs+68jI4HV1Ot43uq8kdkHbMq2j/Mf6sWpXPXyrky8TP9+NqbnGOe41gfipln+hEyv/VjiUiP8zVvP3S+WpjRALXTdo9pqG03dYgVYt1vnudTZ971jRVtrFvHTv8mY2TseNPVtpBSvW+ufqgQM05av9+Ts94F02kT8u0g+5geFpS7Vabz6Kjp6FpUct1PmnQ8atpuTx3LRJUY0OVjDxl7B7VuW3c7JHZahaozheqX62Lbson24CDVQdpUvgbapowCs6XkN7oj73bGRV7vsL9V4nfpyI6d5iapj2eHcn+St8PKnLoTNeu1qnGOgV5m3F8dKr7pE62yEflPRQVvouO1SQPfaxOw86xWbtMS2R3a9vqHStafrfyewt0U6+c5ovy+meDjtDiGsle41lnr3ipZd4Z1U/zU4HWss0xdsf7+PGdf+sHWA9PocLmxtiEf1H0cocuOfHBS1mD2bWyG3n6I2Fz3NfxFVGqOBb7PVtnfypxYMM7Ep1sZ9xF7/U+OxzbHNPh+mEbSFMcY6fK9mtjp3KVyrkxapw9/3xV0sOxzLCex8kw/Qua3fu3wrANWETpf2Y1lezToLtOomlFw/X06QurOu1VjRdvq1rHSvw0xMla86XJbSL656jNNja4z3XXszN0s9vMicD66pbLfOlph4sGqgnrkU9HBqEdlLstpi7wPEAO6fOwhYu+g1m1DtENip1WMOlNdfQhdbVvGbqcMUh2kTeVr4F1R2XPQ26+o6Kcwc01lQc879U3cYPRI+/mO+1uvRk87s8Rs086E6ccv/y3IyPtV7wcy80YEb3OsXA2JjH7c4XyWO2x3oggG9x22u0Vk8LJXKMd5Vgo3egYA+ZS1LKDJV9nGF9yIfKcOcCXPsaiDeYIJmj4VrfSp/7UGr2OdZcp+Repczk1NP6j7T5W/fdKmfFD3cYQsO9NV72ttn1X5gyafqbxCbz9UbK77Gso5ZVepsKrs73eR7uk9+bpZhjKurc+baZoeefHWygtzPGKNy2iw2OnclXKedsbYjfXlBeteVr1TkDWZZ/oROr/165IKP0I1ZL6aK9Y9bP59bU4clm/YflfZ09rFyLtVYkXb6tax0r8tMTJGvOl6W2i7WH+H43WapHpHzJd9h0t22J+LmI/umn+bbToWZTxYlNOJuM20tWT/wRqP61clBnT52EPE3kGs24Zqh8ROqxh1pjr6ELrctozdThmUOkjbytfA+ygulr5hfVA/PxRgZypdAJ+ZgKoL7iaV/TSliP2B22umE/Cl8vsoqCaf5OWN7h9SvXPRbSvZrv3k/brDcQw5VNrksZZ9zEI+fT7omCbyOhaxR59/U8VziA2r0fNdrS7ZvpxDfnNJHlwaIG/PFMewtSQ9Xiu/p4BDJduNcR3rKlMLSm7yk02gveNZ5tuQD+o+jpBl54RY90zJeU3JuNmqBrcfMjbXeQ3PelzDOlTZ331RrtOyfi+nQrXF8z6jH1Lar+rv8by23x1iQex07ko5VyaWpuueLFl3nZXm2xrMM/2Ikd/69VQ0QEIIma/2iHXnmY6odyp7ygQ557XrK+kh8m6VWNG2unWs9G9LjAwdbwahLSQHxc1yOP5hk4Y+HZT7VPXvp/iSbxnsN+2O5zkdhNsy2hfzTf7K+sDvb8r9jX/fGNDlYw8VewetbhuyHRIzrWLVmeroQ+hy2zJmO2VQ6iBtLF8DbUnGhdoZeJ/3RfDRN5yHntvQGdB+Ql70Ks05a73bDtu2P/Dw0SMNFxasc02kcVEFWD+1fG+t+8wjePjMQ2XPwV42/cuOjG2XHdNd8ZsnBeseVOFGFdmjF07nrLPIXGtZMSs7Jv3a2NuctIh1HesqU3tV/muZc8zN+1KFG1lb8kGdxxGy7DwR668r2b4cGVD2qmjo7YeMzXVeQ7sSfEOF57s/+YqmbgTqkVt6Gq7Jjh0DZSMF7dFXjx3P409V/PG1ptO5K+X8kOp9m2uCw7lNUcWvQsfIM/2Ikd/6IUcxXQ20n5D56i9r3f9M/tb72+Vw30/v/eNKjilE3q0aK9pWt46R/m2JkaHjzaC0hexRpy8dj/+caIdOdfjNxYj5aHNGp5CO1XkD1y6JNJtoruf2nPXt7+NNrjEGdP3YQ8XeQavbhmyHxEyrWHWmOvoQuty2jNVOGZQ6SFvL10A7okZ32M8IuL8JIlD/av7/PM/tyA/r5E3HY3+o575ymxtOPjUqy7hnSgLbsOp9U6EsKP2lqn+AxnUeqqkq+5WZPM+U/1xjO1T5l6pj+E8Vv0akg6UeVbdbjTx08RkJoz9It7/B61hnmbKP94H172tNg+FoxfRvSz6o6zhCl51vyu+7C/I7Ddca3n7I2FzXNZwWOT9W2Z+szKYPB5cU/MZ+W+5LSUVQvja72vFc7IrtiZalc1fK+SzVO8r1UE3nHjrP9CNGfuvXGnGMewLsI2S+kh/yO26Wot9cF9u/V3I8ofJulVjRtrp1jPRvU4wMHW8GoS20WLnP6ZwXh1yvjf3g4W7gPHRB9X7UUsf3oqkOXqjetwVOm87IsnL0qOYY0OVjDxV7B61uG7odEiutYtWZ6upD6GrbMmY7ZVDqIG0sXwPvvor7kRp7rkA97c4l0+npQ46Cznpiox862FPbnFLuow3kBzuK5rLSrxp9Lil0MugWzT21VKz7zCNd5GstrwrWlSMMVnqs6/ph0KGMyq3LXF0hA2RW0NKVnnSE0XhxvGsKtjvPpPH4Bq9jXWVKBvn0Jp++JtfPNAltyQd1HUfosiMrPWUVfvl69roGtx86Noe6hqHzYpX9nRX35WslnQmLPe4zw+rnB7N9RuHM84iPTaRzV8q5PeJEN4zqGv0WMs/0I1Z+65ecUmJ5hFhQZ76Sr1rvNnWCqQVl5atnh2WovFslVrStbh0j/dsUI0PGm0FpCx0S629yuDZ2B/Fr5fYQdXLkfGR3Cl43xzzLsUNMt09eFnTe2OXo9xpjQNePPVTsHaS6bYx2SIy0illnqqMPoctty1jtlEGpg7S1fA00+bGTGB+psV/V0R+t+KTcXvXLu9mmTwNTi8w5pIFDd9bO99z+nILtS7pj80nJ9v4Q2yua0+6WWHeXx3HvVO6vc9uvlxW90jneBAaZTxY7HtPijN/qJ+nTI+Zz+zVR+SHZdMSC/XqdfbxFD2L+Kah8x7qOdZWplRl59Laq9vX2tuaDuo4jdNl54lHp2S3WveNw/CG3Hzo2h7iG7yPkuyr7ey4qZ2WvTh7yuM/IOQ5dP4J3UuT94ZalcxfK+WTRsLlT43mHzDP9iJXf+nVVhZ/HNOT945jI7/r6F323Z0VGB+TSkk7BUHm3SqxoW906dPq3LUaGjDeD0haS0w9N9oyV+xzPWb41sSRg3pFvJeiHCkVzXW9So+dfXuUYx1bUGAO6fOwhY+8g1W1jtUNCp1XMOlMdfQhdblvGaqcMSh2kreVroG3KuFAbAu/zjeod0XHM8/fL1OivSutOVT0tTToqQb8WqEcEz654jMOOhWquqbyVjcJ6K7Y3LWe9GWr0HFUTKgaddF64PPYcWkVzSh036Wk/Cf3smZ57M/LZE5U9Mj0EeQOTlWn5aqP96l1eoNuv8ue6jHkd6yhT2u8ZDbcP4t9m9nkdms4HdR1H6LJzVLlNUTZJbPuNYyUr1PZjxOa6rqF9Xlci5Dnf/U3LOL+VHh0DZTHnhVjXJd0mqN65eO+0MJ27UM5lx8rBms43dJ7pR6z8Vmf99H6gfYS8fzxQfq82y3tB2fZD5d2qsaJtdevQ6d+mGBky3gxKW2hY9XbwP6kQK12nEPhH9Y6Sjdl3oKcdLepwvaj8pr54aKXvUE0xoOvHHjL2DlLdNmY7JGRaxawz1dGH0OW2ZYx2yqDUQdpcvgbaJRX3Y0dzMzKs7ytdp9Top93XTWb5VVV7KpjFfkUk79Wg+6r8K9jyo75FHw2RT1Rveh7zB3Et89JCvl52pGQ9+SS0SkC7kHGTPhcpn8vXd9I8vt0EJzmi6J7qnf9LWmDSenrD17GuMpXmZXs7upwtEv9Wx/zBTeaDOo4jRtmZoHq/u3A4pyFoP63XN0rXByqhth8rNvd7DeerOKOK+9mfbFSWzUcrP+L1t0eFy/XDmkcd835T6dyVcn5VrLs2UCdKnXmmH7HyW78mZ9wD6xYyX8l5aF1e7b7veX8KlXerxIq21a1jpH+bYmTIeDMobSE5V3dZe1GOdvzL8XwXRs5HsvOobPTva3E95hasO8XjPHxiQNePPVTsHaS6bRPtkBBpFbPOVFcfQlfblrHaKYNSB2lr+Rp4cv6o0B87kqM5LlTYhny9MNTroy+tfVzK+LseYa0/VFr21PO4R6en/Fr8fo/jXeER4OXrZVmv96UfYj2VcRPYWSE9x4tAXvahijr9qkZ/SFbfkPTImqxRCtcL8uhEcx47WnAd6ypTskJkd1TYr7jpG0a/D/SazAd1HEessqNveretCtQuU9EZMvt8ZN24zyv/kbEhth8rNvd7DWXFKfS0TFX2d8Uhn9k2ivW3e9yTXF61lR87czmm2OnclXL+QvlNkVC1E6XOPNOPWPmtX7JzbWOAfYTMV/J63vK877vkgVB5t0qsaFvdOkb6tylGhow3g9IWOqv83mA/VbG+eF3FfThuv4X8XhWPJJdTzN4o2bbdobu1xhjQ9WMPFXsHqW7bRDskRFrFrDPV0YfQ5bZlrHbKoNRB2lq+BtqijApa6I/UyPmbllXYxiexjaFAx3pT5b8Ct8QcxxyH7TzzCKCvVfUn6PK1vYUF695R5XM26rzw0gRT+YrN3IppmjVX1p8R8rr8iLD+0vplUwEaLklLee3/UuWvRMa6jnWVKRnk7dcTd6n+H9a0JR/UcRyxy85Bc0N9ZRoXep/6FTT92q1+bbHfV87q3H6s2NzvNbQ/Qv0swjFW2Z/9qvQrh/XtuVD19ZxUsO7fIr0WOWxfjsJwmd87djp3pZx/CVROQuaZfsTKb/06JvYZ4oN+IfPVn8rv4+MbM8pFWWM1VN6tEivaVreOkf5tipEh482gtIWeK7832G8r/3nos67dtIB5RY4MP12y/s6M9leRKx7n4RMDun7soWLvINVtm2qH1J1WMetMdfQhdLltGaudMih1kLaWr4F2SMX92NGw6v1gysuK25FPg0Kxn4bZr65MNTccl9FXs9XouZ6KMvfXig3GGSJdLpRcB3vdrDnO5pt1dAVionL7MrWmRxSUfYBJ3ohifIhwtdhnOuplfc769pz39pyWe835l1UYYlzHOsvUuYI8qhspn62/P3XYXlvyQd3HEbLsSNOtitTJAGkTYvshYnPd13BIlJmzgWNPlf3JV1Rd5pO0R1/941nhKvso1WFTyX6n3OfGjJnOXSvnIcpJ6DzTjxj5rQ43VO+HCEPUgUPmqxfKfeSoUqNH/7o0VkPk3Sqxoo116xjp35YYGTredL0tlNaxfpSc87w+Y6V+O0J+APBJ4Dgp3zIoy1d2W/qtw/bTuP+45hjQ9WOP1ffR5bptG9OpSlrFqjPV1YfQxbZl7HbKoNRB2li+Bt7djBtGSOsrBOos8imzzxQdPq9U2/P7/2v+TXfUPjI3fRfyIzHXxd/XiEIrC4Lrkyv7CbQO2EWvyq0V+5Dn8osptOkclvIJnAwWF61roP+77DUfuf9vEfJ61tskRTf+bRmNlhXm+iypENBCXMc6y5T9OnTWK58nVflT24nWebYlH9R9HCHLjqzMv6sY41yE2n6I2Fz3NZSj0TaIPLy35rSusj85T25ZzJGvbf8u/r5HdAz4VLj0aJuPGXn5RMn1i5nOXSvnn1X9I1RC55lYja2q+a3u+HU5wPZD5it5Pf9wOB7ZQSvn196lRn80LkTerRIr2la3jpX+bYmRse9RXWsLadtLznmHGv2tAN/OEL3Pe6p41PismuuQD5X7Q4shEVfLOsQWFrRndHou7iMGdP3YQ8TeQavbxuwjCplWsepMdfUhdLFtGbudMih1kDaWr4GW9WGCq4H3eUb5v+KTRVZONjn8Rhc8/dqLz4d4zqveTludZvc9tyHnarOnE9E3bz0Swp4D/6Pyf3JlfzRJX9Oyr62fEPtYk3HM/6mf84rJJ3D2mwWnRCX3pir/SNI4sb1PEfK7HBlTlv/sG99XE7B0oPzNcX8xrmNdZUqOAsq6Qc0U8eJRTr7a3rJ8UPdxhCw7Nvlq466a0yXU9kPE5rqv4RGV/4q63tfymtO6yv6uiwpaGdn4sx+o6f+W31pxrXDNNPvX2zhUULH9TY2e9zBmOnetnMtystDxPI8VpFvoPBOjsdVPfuuXHPH4m6pfyHwlp25wed36eUEabzCdW+Mj5N0qsaJtdetY6d+WGBk63nS9LZSVR9eJePPU1H+KYmXR/M5HzT4ui9/Ybw5PM/msrqmWpiq/D3OvVH5Tyuyz1v1VbEd3sE/pIwZ0+dhDxd5Bq9vG7CMKmVax6kx19ct1sW0Zu50yKHWQmOVrrTnGb+ZevEuNQZszOjD3B96nnTFe9bGdfeK49UUsmqJkldmfLnzDHvuxRxXr4HnHLD7beKmy5xXUlTX9yrX8erP8KEXZvuQXubdUCHzD4py/iuO6I9ZP03q7Cc62N6Zg/VJyDD5fpK7DeLHPsjno14j1dQf1RY/9xbiOdZUpOQoo70NjF8R69geV5qneTvy25IO6jyNk2bF9y4jPOn/8bhoNw32mS6jth4jNdV9D+5rcF9fvaIA86Ls/OarLJe7Ixl9awVpq0nemWP+BQ4Vrrkn7PTl5OR3loWPV8YbTuWvl/LDy/3bQMdU7NV/sPNOPGPmt7jrx4gD7CJmvrim/6RWUGv3afdp5qDuC9KvVMyLk3aqxom1161jp34YYGSPedL0tpH3I6XTTsUyP3M+aK/pfVf7NKH2c+uHBY3PestPlF2s/T1X5x099bBX7KuvQOu5ZLuwO3TNWeXiT0ZnoGwO6fOyhYu+g1W1j9hGFTKtYdaa6+uW62LaM3U4ZlDpIrPI1Myc/HVJjzD8ZiRDyyYUcxXu6j239okZ/Lf2lqTSloxF0xWid+vnh2DMV9iOf7D5Qbl+zLgpeOlPrJ2TvTANR2qTcP0KjC6P9sZBtjsck59HSFQQ98uCyyv6yfdaIjx3mRjFVHE86Cntfwf5niO2tiJDfh1TvU8q5DoFCXnufkU4xrmNdZcquEBXNWTpNNEA+mErodNP4mNeyfBDiOEKVHelERnyWr6rfMjGvSgUo1Pbrjs11X0M5X+FN82+6MnsjUNzx3d9y5T964VXGfWa1+fesV44PiPVfq5/fr9GVfP2xqM9WQyArL+vt6tEplxpO5y6W88mq97Xh9yr/A3UTzH7/LrgHxcgz/Qid3+ogv+MSQsi612fl//Bb1k+nqJ+jQfM+PFd33q0aK9pUt46Z/m2IkTHiTZfbQqnvGZ2y80x9eYdjx5SuZ2805zjeHNMz09E2NScfTTfnokdp/1FzDHNtL6Qeq/xpX8o6kB6Zc3+Tc/19Y0CXjz1E7B3Eum3MPqKQaRWjzlRnv1zX2pZNtAcHpQ4Sq3z9WpCHJqkxYIpomNjLGxMIQ8yLJl/VWNnn9uZkZJis5UkfHYF2h/0zVT6feJaXGcf0vaTw2d8WuF1wM04/kPZO+c0L9bUgvQ6XVELsj+/My+jQTf/+UeV/AfyYtd75iHk/rTy7fFRkWPW+tjetwv5CX8e6ytR7jyC/KSffbGphPghxHKHKTlbF/IXVeVQU43Tc3uKZNiG3X2dsrvsaTso5llCNmir7k6OoXO47X3Ly2eKC+PZPwbXRv13jkPcvtiCdu1rOl4nYq+sKG6z610zTGNP/XjaiJEae6Ufo/FaHe56dM3V02NeVr2RHiOuI2ucZ2//kUJeoM+9WjRVtqlvHTv+mY2SseNPVtlBWh6+dR3eWdLzcL6k7XRMdFt8KylCdI4Zlp9AFj3znOs2YzCfvCjqOfGJAl489VOwdxLptzD6ikGkVo85Ud79cl9qWTbQHB6kOEqN8LS3Y7no14F45JG46Z3fdTxvtVzU+q3oeCugCtd80tL6Ym53+3wemU7bfuad2WDfEqRW3oTPqU3NsuhDoJ94LHILIXVE5m2ud8zZTUL6b85zcR8Cwl7yRNxus/enRHudy0iP9gNM3s+47c0NIX8/Uo3d+V/V93MTXZ+X2IVf75vdV/XyqXeUmHfI61lGmFoo84HLz3GxiyXdT1la3NB+EOI5QZUf+5p2JO4vNdV1t8sibgrh9yjFdQm+/ztgc4hqeM+Vab/Ohyh/pVhff/dl57LHjPrabCvx3UwE7qspHIIw3Dajn1vW5b/Jy1ptku8097Ls5rs0tSeeulvO0cXPIVNzTtP1m/luPTDmo3B4Wx8oz/dbXQua3fjuivnl2zvTbWKszXx2p0BGiLTFp+9105OpOrFkeDfM68m7VWNGmunUT6d9kjIwVb7raFkotNumTlgvdeTbf4bjGmbKV/vabqXNfzqk7Pcg4h8uq3g/NKjV6TvcNjm3odJnrsI8dpkP6s7mmU2qKAV0+9pCxdxDrtrH6iEKmVYw6U939cl1qWzbVHhykOkiM8rXflP8fnvEbY4x+ne0fVb2zvo5Kth7x/Fr97Dx+Zwr4nj6Oa7YJ+l8rVBSK6FHW560GsC6sl0wF5qspyI9McJ7TQHreVW4f4UjpuSTXt/g6tlVb8kGI4whVdlKnzc3oXkGlVJ/HVTX6desfDhW00Nsf1LyEsRVvQpdztMtiNXpKiRDIV+1Anaxb99GutYViW2I6eb6Yds46ijiAiLrWtqQO0k1/mvyylKQAADThqvr5CpnL63j6qfxDNfpbC01tHwC6yH41/B7JAQAA0HjbFUjph+pvSQYAQBN+U24fopH0K8+PVO90Zk1sHwC6yv4Y4Q6SAwAAoNG2K5CabvLJAZICANCEJ1bFxXcewS3Wb780tH0A6Kp3Jr69V/XP+wwAAEDblbYl/Ok3N/T0dY9VPd9ABQDAmz2nn69frd/ebWj7ANBFS6z4dpjkAAAAaLztCuhvIuipKvWHi6eTHACApnyxKi6zPX+73frtloa2DwBttd5U9m8myy/ib2dMbNN/H09SAQAANN52xdg2L1leJcs/yTKN5AAANOm6VXH53fO3D8zvbjW4fQBoq9dW/Nts/fsUNTInpv73tSQTAABAK9quGNtmKL4rBQBoCf0U+ZOpvOhXDNc7/GaCGvliuv7NDfP/m9o+ALTVJ6tRucT690uKqXAAAADa1nYFAABojUXJ8kz97FjS0zfoOf70a2DpR1b0BxFXJMvRZHmbLP8p91cJQ28fANromBX3ZibL5GQ5a/7/QZIHAACgdW1XAACAVlmdLOfVyEd4PqqRKRv0oucKfKlGXkHUlZ5lLd0+ALTN/mR5bmLdezUyun4ByQIAANDqti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00nCyzSQYAAAAAAAD0YyhZFifLpmQ5nizTSRIEMDFZ1iXLUUWnJrofM3WcXJssu5PlUrI8SZbvyXKO5GnsmixNli3JcoDkADDG4woxEQAAAOiYBclyMVluJMs7NdLJ9MMs39TIKFGgHwvVSEfmH8lyPVk+WHlML9NIInTYLfWzg/6HWDaSPFHo+HI5WW4my3txLXhoAmCsxRViIgAAANBxurN0Q7JsTpa/VW9n012SBzVYZPKXHtX1RuSxxyTPwJuRLA+T5UuynB3wWPrSytu6g2Qilz9KPtAjR39NlsPJ8knx0IS8A/LG2I4rxEQAAABggKwVlfojJAlqtl7ksZMkycC7Lq75ngE+1+fWeT7g0jeSD64qHpqQd0DeIK4QEwEAAIABsUU0fFaSJKjZZpHH1pAkA++juObXBvQ8p4nzPMGlbyQf3LT28YhkJ++AvDHG4woxEQAAAOi4i1alXr9ePESSoGYXVO83Eshjg++O6u1QOT6g57lVnOdaLn30fDBk7l3pPk6T7OQdkDfGcFwhJgIAAAAD4LViBBvCemHlsZskx5gwT/2cKkZPXzBhQM/ziuKD3U3ngyWqt/NuPclO3gF5YwzHFWIiAAAA0HFzRaV+Z8fPZS+XtHXpPUPkMa4RZWyQ2FMz3CE5GnFE9c7VPI4kATCG4woxEQAAAOi43aq3M3VGR89Dj67So63OcUlbl97bRR6bR/JRxgbEYpG3D5MkjbhvXYN7JAeAMR5XiIkAAABAx/1lVeqfdvQc9BQUf5tz2MAlbV1621OGvCX5KGMD5KDq7bBfTpJEN1GNjCBNr8ERkgTAGI4rxEQAAACg43Qn3DfV7Y9SjVcjc6Knr/2O57K2Lr0/WHnsIklIGRsg9ocP+WB3Mzap3ocmS0kSAGM4rhATAQAAgI5bJSr1azp2/DOT5aHitd82p/dCkcc2koyUsQGhH3jaoxivkySNuKB6H5oAwFiOK8REAAAAoONOWZV6PdLeHh2qR9Hqj0vqEaSfzN/1/95IlrUO29bb0vM7bzWNBz3dzrKS3+iPYr03+/lkji+Lnkv7QLJ8Vr2dwSFe+9XnsUCNTAOyX42MEL+bLLcy1p2cLEfNuX4zDSU95dD0Pvavr8M2NTKtzCuzzW8mnfS/rYqQT/pJ732q98NnkzLW0elzIln+s/LZH8kypY9j1p2pW5LlcrK8sNLthTnuoYavhd7/IjUyEu6sGunsfZ9xXHqKlXtmP7dNHouRBlWvud7mEnNeJ8x5Pap4DfW5nzO/T4/9XbKcVyMPEnxNNDHttjmv9NrpvDbLrHPepLfOg7tKtrdBteNjylWus/43/TBts4nPT0weLnPQbP/fkvJZZz7Q2zlj4mp6bo+t+9Bb6xpciRwvmr4/hCgnoeKnT2ysmndmq5E3BZ9Zx/zcxNgN5hro6/Wy5mOeavKjTrOTJh8+NHFmSOTlP5PltZUH7ppzbcN9o997HHElTjmKcewAAAAAGvTEqtTfsP5dN8reqN7OKLmcydjefLMd3Vj4Ltb/6tA42SZ+I+fKnpMsDzK2nbdM7CNthk1D8FPOtmXn3DrTSZK17j8V9q8fXhxKlo+mQXbU6nzRnQN/WNu/psJMU1JHet+0/v5vxt/3mvPL2t5fFY5Zp8Nh08Ggp+LZb3UA7LC2faqha7HGNKyz0vSmWPdwxjpnA6dBlWu+0JxTXlnxnQZpnRWb9G9XmmugrTb//sEcq6v95vp9Mh0l6fXTx3/AbG++OO65Jds8I9ZfEDl+V73Ol9RIJ54sd2UjMYdEvrgk/l53PlhsYkYaQzeYfDBsrtlX00Fl72NnpDRs+v4QqpyEiJ8u6sg7+uPm6RR//5n8k8bvbaq3E/PvGo99t7lXPc447rRepTvMr5TE0pMN3jfquMcRV8KXoxjHDgAAAKBhU0WlPh1NusVqSKQdVnq07b6MhtLGggbYLrGuSwP5ruodjf1Lyfr3VXFncJ2dCbKhbI9c3GM6Y7abhtMKse43z/3pjr/n5rd6JNbsnPXszvCrEfKMb3oPqd5vJPwuOgh0B4Ye6firWXeeGv2Qx8cSk176t3p044yM40m3/bmhazFsjkMvx8T57rfWO57TOXEzchr4XHO9bd3p/VZVmwZpgvrZqfXGnIs0xyMt0jiXnsNTlT/iWF+LV9a2Xzls+7m1/ofI8buO6zxeXN8fBfk79cKhfPabD/TvT1q/25Oznh7B+0jsY0YD8SL2/SFEOQkVP31VzTtLxfpZaTJb/XxjKNS3VE6I4/hNjbxB8cKUtdXWPWCD6v2+i16WNXDfqPseR1ypvxzFOnYAAAAALbBZjR5Nus40IJfn/Oaocu+EnyzWPVRyPLOV36jDX0QnybHA6fXV2pf9CvYu0ziTjaKqHc+brH3p1+anFqy7WuxnRcDzr5LeK3OOT3fW3zLLxIJ0++RxfDus49Oj8bKm3hnneU1CXwv5DYl0ROhOc+6bVO9ovLKRknWnQdUy9lT1PnhzedNlivo5QvVdQSfDPo/j152W6ZtCL1XxVAvrRDpfKNn2NLF+zGkH6rzOsvP415J9L1U/R7p+CZAP9LnYD243etzDXjQYL2LdH0KUk1Dxsx++eeemSNM8R9ToTu467cyI6fr6H8hZf1eFOFLnfSPUPY64Ul85inXsAAAAAFriiqjU684tPXJpScFvZKd60eigjcqvA1OODCvrHJTzR4ecy32u2Ndh8+9rTafJ9IwG1g/RqBx22M8W0ZArm2JjnIrXaVglvX9Xva/Fp1MiXTeLnCJpuvIbTZ7ab/0m63qk7CmX/mnBtVivRk8boMvfN1FezqmfI9ynRkyDKtd8ourt5L/v2CFhd8IsL1j3srXe24L1ZqqfIzE/q/JpQdYrv1Gb28X6OyLF7bqv85Dq7Ww+7nAMyx22WzUf2KNDD5SsLzunzjWUhrHuDyHKSajY0Y8qeUdOw5I3LVn65sGGQMd+yToGPS2PniLmt4L15T3vTcT7Rsh7HHGlnnIU69gBAAAAtMhHq1KvP073xFT2y7i+yn9a5X/QVhpWo+f3XV1yHGc9tt+vPeLY9NQts80xZz3gkHOI/lDlH+qVo9EPOh6bb2O/qirpbb8Wf838m35L457K7qDaovw/artV/GZ9QQfCM2u9bS24FkdF+ugR7S8dGuUx0qDqNd9a4RreUW7zOGvpSPjvBcevpwyxp6vZ43nceR9Htsn5qGdFiNmhrvMta93rDseRTulwrMZ8MGzigs/DOjlN24aG0jDG/SFEOQmZp+rM5y4x5Kv4zeaSus/SQMf+UvUOaHCZesd3eqQ67hsx7nHElf7KUaxjBwAAANAii0WlXr+66zo623XKEvsDbLdKtrkjo9Fa1jlod8jdCJxef6neUXPD5vx25ay/V40eQTmuYPt69Nt7a/1nyv0BRD9zIfvwTW85nYoeZag/nKfnBp+c8xvZCVr2VobuGLNHVhZN0XTOWu92S66F/UBDd/rpTriHntclRBr0U8auiXQo6xg7ZK2r032Cwz6mqOLpbS6L2ObiT5U9pUke+wOILyPE7JDX2f6g5EeH9ZeYdRfWmA/OiWOY6nAcFz1ibMg0DH1/CFVOQuapfvjmHe2u+M2TgnUPKrc3GnzNUqPfQJzcwvtGrHsccaW/chTj2AEAAAC0zCE1uuPdpTEwRfzuXkGDMGuKgDzPlN8HauX80XsDppX8cOpxsxQd43XHdEr9pap/pLOfj7S6qpLecjoV/ZCobMol+62PLw6dCPLjavNz1rM/1qY7Oya24FpMUL0PNH41/3+e57UJkQZVr/mwKCtl3yCYpXpHxh6qIa/KqW1WO/7OfjhxomRd+cDzogov1HXW5OjQsk6eM6q4g9A3H6ypGM/th8J3G0rDGPeHEOUkdJ6qyjfvpORD/9D1gixymqyTjudr/6asY7uO+0asexxxpXo5inXsAAAAAFpGjkZz7QCQ89KfzllPzqO5smCbmzMa2mUfhJO/WRAwreSr47vVyId58x5wyLlbyx5YLBXrPvM4Njm1wqtAaVAlve3pVPQ3Eq6VpIPsBC1742ObWD9rtJr+IKP9Wv6pkk6DmNfCLks6P+m5j897XpcQadDPNV/veQ3tEYS602lKn/l02KS7z0h5bZ447jUl68sHnpsCx+uQ11mTH9wt+laBnirosyru5PPJB0MmPqTrvlZuo30nK7+HwqHSMPT9IUQ5iZGnqvKNIXa6ygf/X1XYuoEk3xBb6PCbOeI3dwLfN2Le44gr1cpRrGMHAAAA0DJyqhL9avR4x9+eFw2C5Q4N16LpbcabRt93NXo0tmvD+H3g9Dqmej/epxu4WwvWX6FGP4Aoem37llh3l8ex7RS/vRqhI8I1vZ+Lhn3Za/eyE3SLx/bTkYapRWqkkysdjadHFM53OOaY18KegkV/FND1LZfQadDPNf/D4xpOVr2jJe/UkE/lXOKuH4I9KeJV2XQZ8oHn5MAxKOR11uYUbF/Sbx88qTEfyGu2z/GY5YjqJQ2lYej7Q4hyEiNPVeWTd6TFGXUJfU2mRzr2D6p3aiQXroMg6rpvxLzHEVeqlaNYxw4AAACgZWQD8XfH3+nOVnve0+cF69rrFc3TqacO0K/w2h+c/exwLPb6VwKn1wPlN33BUTV6Hts8M9ToOWEneBybHNH3W6A08E1vOZ1K2VsW2l2PdFgmtv3F5Gv9Sn06Mk3nK/1ButmO5xj7WrxRvSNBj3lekxBp0G8ZeyuOaZpH58LBGvLpC3H9XB5E6mtsz0df1iGqO/PtTsEngeNP6OucnpNLJ95cc+7La8wH8pq5Trfyj+odadxUGoa8P4QqJzHyVFU+eSfL3ox7zxPlPiihqoUV61Unld8UXv3cN2Lf44gr1cpRjGMHAAAA0EJylNIsx9/J+Ui35awnpzY5UrLebuX3Cvx8VX0Eni85X6zL1CD3Pc5HjqS66Xl89og+fZxTA6RBlfTeJH5TNpeqfOuj7BsGp8T2dSfGddNQ/rViOsS8FnMzOk58p7kIkQb9XPMlavSHrItcFeuv7TOfys4T17dNjjrGq5T8NsOZwPE65HW22dO0nC+IbWdqzAdytPlfjse60POeESoNQ98fQpSTmHnKl28MyXNBje60Pxf42OX9w3V0sz2Nj76HDAW8bzRR3yCu+Il17AAAAABayB69c9/xN7oR+dyxsSSnNlmVs72npsEjO8x2ejY6Q77uLt9GuFWyvux41sv2gvWvKb+5+4sadqGmw6mS3leU+9y1Wem8vWR9OSXJ0hrOM+a1kKNAL1Q43hBp0M81Py5+c8IjDtUxrYzcv8t0OPJjni559axYf0PgeB3yOtteWvu4lPH3/SZmj68xH5zyjP0p+dHWLQ2lYej7Q4hyEjNP9VuGT1Tcjs6j/6nRnfYhp/WxP+T6zvE3C5TfqPx+7xtN1DeIK35iHTsAAACAlplTscFmj4LXHQ6LCta9o8rnrz9sGnJ6hKKcUmCuR8P4WeD0+lMc27qS9TdmdBIUdXa+VtVHT15U/h+467cjwjW97VfXXT6E+4fIX5NK1v8kzn2ohvOMeS3kPMLLKhxviDTo55rLDz6WdXx/qfn4/xbbW+TwGzna+ZvDcTwXeTX0RzhDXmfbTWsf18TflpjjmFNzPrit/EclZ80BP62hNAx9fwhRTmLmKV++McQ3n/wZ6LiHVO93Bi46/s7+JpCeGqnsYUy/940m6hvEFT+xjh0AAABAy8jpZxY4/GaaaJjsLVhXzu+cNR/0fLOObnBNFMdT1rkrG8ZnA6eXPbrxvUODTI6+LevslKN7XV9vnyHS+UKg86+S3vK1/WOe6fyPw/pylGodYl2LYZGmLyseb4g0qHrNZ6vRc/kORT5+2XlS9uFY/dDwoeqdq79s/vrpYh9ZeXVezWUw1HWW7NG39lQZeloH/QBuY4B84HvN9Chc+ZHHJw2mYej7Q6hjj5WnfPjmHT1FX9nH6eVDvFAfqF8u9rPJ4TezxHUo+zZBHfeNJuobxJWw97Gqxw4AAACgZf4SjZ4yulFkv/Z7vmT9taLhcFT8/RfTSZHOJytHHMqGoB7VZY9glSOJ7OkodOf/3hrTSr6N8IfDb2QHgZyXdZdp/OY1+FxHaNkj0nWH4+RA+aVKesuHQks801lOC6CnZ5GdoHLUqc8o51WOje9Q12K98n+gkSVEGlS95vLDmNfF39eo0Z1Dn1W9oxN9Ok/0yNSPGfHnREk6bS/JqztU/XNlh7rO0iVrH/+af9NvujzKiON5fPOBb4eXvh/cE785LdaZlZFGIdIwxv0hRDmJmad8+OYdnRfK3hCU9ZFvgY79iPLvCLfrYo8crmsd940m6hvElf7qIaGOHQAAAECLyJGzdxx+c96zQ+KEaDisEX/Xc5vruWUnmP8vRxzao61OZTTo7IaxnI5Cj95aXmN67VT+r4/LkU52Z6f+bz2i156r9aPyH6G1WKTByoB5pkp6X1d+c/nKxrg9rYT+76z5bWUD1WVE40TTSZL3MbZY1+KM8p+6JUuINKh6zeU3C3aKNHricA1dp1g4lnMMrp0nM02+1HnrUEF5/U2Nnl/8SkFenW3y6sSay2Co61wU69+bGH3fcxu++UBeswkF2z5qtn9Z/Ga9tc40E4OnR0jDGPeHEOUkZp5SAfPOTVX+Qc5xYpufAh27PajBZeT7VtX7odlZke4bTdQ3iCt+5SjWsZc5bPLmZ+X+YAUAAABARatEpf5yyfp25/tBx33IBoz9Ou9JNfJKtj0Nzx2xfjp3+XaV/UFce/37Ytt1NyrsV7ldpvhQavTrzGnnne5k0dMnzCjYh8vrz7rxZn9ML/SHxXzTe0g0OF3m8pWN8bThrT/gpqdImpnxm33iN/+p4nnvV5lt3SxI41jXwu60e9XHtQmRBlXL2EuVPX+u7sR+rbKn3josfnPY4ZyPqd5pFWwPHDpP9HRNb9TIWxtZ8ScdOaqv5fGM339Q2Q8F9O/0m0PLApTBUNdZOini3R2z+GzDNx/8q8o/sKj3rx/sPjZlTnZ6/2JdA/3AZGsD8SLU/SFEOYmZp1TAvKPL8Tfr+uextxniYYOcBrCsXjXfyge6M9R1kEEd940m6hvEFb9yFOvYi2xVo+fE36kAAAAABCNHBF7KWU9X8tPXtXUnwgqPfcg5UnWDaqr6OQJINhyyRhPtMI3xqWJd+YbATfNvumPtRs1pNaR6pyJwbeh/U6NfjV9pGmlZnXmblPuH1PQx2R+d2xY4v1RJ7ypz+b5Sox/arDb/njedzi+qd/7odGTjdvVzRJruTF2nfn707kzJccS4FnIO9NN9XJ8QaVC1jH3LuIY63+uR7JsL4ow9f/x7lf+hvAkmhugpRcbnrHNAHIPuyFlq7eugKdN7CuKPzm9HCmLj94yOIz1d0zMTt0IIcZ2zyDddHqji0Z115APZ4aUfiGw0eW68uV88Mx1SU3P2Md3cZ/Qo2z8ipWGs+0OIchIzT4XKO0NWWdxXsM0ZYpsrAhy3nKqmaHDDLFO3SfP60sj3jSbqG8QVv3IU69iLyA8Mh3rYBQAAAMDQlfuHqne6kiVW40y/WqxH5n0yfzuk/Oe9/JpR0S8aGfgpYz39IbKsDzdOytluWedEFbLj2XWE0vOM4/ukil8jt1+nv13QEXPDum6rIuSXKuktR4O6zHX7JScPlH1QcE5GYzlreeLRURP6WsiHZv1OZ1R3GlQtYy8zfvPdoZNHd1K+F50dG9TP0cr67Yo95t8PlWxLjzr8pyANdJ5a4xCvit4KeZxznqFHH4bI65LdsfZMVfsuhm8+0Nf5fsk5XVO9o1a/FeTR4UhpGPP+UHc5iZmnQuWdadY6epqX2TnbPKbcv79T1SlxzAdy1ks7mNM562c3dN+IXd8grviVo5jHnue3jG3towkFAAAAhKcbX/p1Wt259dk0fL6YBsUF0RHQT2PQpbK/wTR29DHokUT6g41TC7av//7VNFAeqnCjWuVH5FwbmfoByGNzPh9NepbNTztJpJtujM01fxtvGqVpGp1V4T4wW0d62+fx2HEfejTaW3N+ukPrqCp+rdym00d/ePCeycNpXn5g0sr3mwahr4U9JcFnVc8HJOtOgyplTHdEPDX71h2QepTvAsf96TTUnYy3zW+/m33r/9ajEvWI1WkeaXHY5KM0He6b+JM1qnO3tU+dXzeXbH+xWS89Pt25Pz9SWaz7Oktpx9rLkhhcdz4YZ65/mq56eWV+m3VODzLuL5eV28PlutIw5v0hRDmJladC5Z30Y7LfzPq6U1l3aqdTgeiR9b+r/j/s7UI+xLM7uIfMf1+1/ravQtyv874Ru75BXPEvRzGPPc/vJq/p5TjNJgAAAKD79Kgx3UH2Vfl33I11uhNCv3b82qTfV9PA1w3qPX00dsG1AMroaRf+6UDe1p3eukNRd4jpjsd1XLoxR0/tko6Y153XuhNTT2P13sRqnTf0KHY9+n1OwOOQbyTpqQR1x+0Dcwz6WF6Ze4me/324RWkY6x5HXOHYAQAAAAAAACA4OSc8H+YEAAAAAAAAAKABf6reDvu5JAkAAAAAAAAAAPHZHxt9R3IAAAAAAAAAABCf/rCtPbr+CkkCAAAAAAAAAEB8W1Vvh/12kgQAAAAAAAAAgPj0iHrmrwcAAAAAAAAAoEFDyfJe/eys/0ySAAAAAAAAAAAQ3x7VO7r+A0kCAAAAAAAAAEA8vyXLddXbWZ8u95PlSLKsIZkAAAAAAAAAAAhrXbJsKFmWkU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9GU6W2RF/BwAAAID6NAAACGRisqxLlqNUNoBWG0qW6cmyNll2J8ulZHmSLN+T5VyA37U1DRYny6ZkOW7OizjNOQEAiPtAG+vhAAAApRaaCsYfyXI9WT4kyw9rmUYSAYUNzYPJ8jBZviTLt2R5bMpUDLeshsEPsWwM8Ls2WJAsF5PlRrK8E+eg03+YOM05AQCI+0BL6+EYrPYYAGCMWJdxww+xLDX7W5Qsm5PlQLK8Ees8DnB+M6yb6VkuNzpsZbK8TZaPybJNjXQUT7XKz+8Ry4hu5L609v3dVF5D/a5J+pg3mLj1t4hZdwc0r8WO05wTQL0HIO4DYevh3B/a2x4D9SAAGOW8dYP5ZP6/nupBd7D/okZevVPmZvStpLKr152XLIfNttL1PuTse73Y3skA53dd7GMPlxwdtCpZvpoK+bKcMvQpchl5bv3mgcf+qv6uDdaKtDoyBvJejDjNOQHUewDiPhC2Ps39ob3tMVAPAoBRXplAdiVZJpXcoOSo+RMF6+vXUNMO/ss562wW21sT4Pw+in1c45KjY/QogfQ17lPib9usvP06YhmZ5hEL6vhdW2wRx79yDOS/GHGacwKo9wDEfSBsfZr7Q3vbY6AeBAA95psgdtVh3eNqdIf96pLfXDTrbcr5+wXVOxf0UIBzvCOO+TiXHR1zW/183XWq+Jt+yPbQVEzWRywjW8Vv1jruq+rv2uKidexfAsWstokRpzkngHoPQNwHwtanuT+0tz0G6kEA0GO/GpmDzWXOu4ci8LlUdrep4jn1XljbuxnoHPUUPekrg/r1qAlcdnSI/WbL9RaVkSuq2odXq/6uLV6rsTdaI0ac5pwA6j0AcR8IW5/m/tDe9hioBwFAj3vJssthvYlq9Oj6Gw6/22r2kWWG2N5eLgeQWUbTMrKpRcdlv2p4J8Lv2mCuiFk7O5yv5jrG3C7F6UE8J6Ct5Qgg7lNO0b16OAarPUa8B4ABNT5Z/lNur4RuUqM77F06+nVQPZDzt+1ie/O4JECPOVb5+G7KbBssFmX3cODftcVucfwzOpqv9CgTPerknMO6XYnTg3hOQJvLEUDcp5yiW/VwDFZ7jHgPAPifP9XoDvu5Dr+bnSxTcv5mv8r3liQGRjlmlZH7LTqugyIWLA/8u7b4yzr2px3NU/qV6b/NOWxwWL8LcXoQzwloezkCiPuUU3SrHo7Bao8R7wEA//NKVAxe1rDND9b2LpLEwCj2fKsnW3Rc9od8fD68WvV3baksfrOO/3QH85MeEXRT+Y0QanucHsRzArpQjgDiPuUU3aqHY7DaY8R7AEDPa2Dp8mef21wotreRZAZ6LGhpGRk2FSbfDy9V/V1brBLXY03Hjn+m6v1w+L0BiNODeE4YHHrKjQdq5EHfo2RZNECxASDuU07RrXo4Bqs9RrwHAPzPTjW6w77f15H2qd654CZlrDM9WU6okXn2dYP3U7L8ofKn2LHpkQZL1Mjc+ydMZeaR47HpaXz06NlnamTUgt63njPtrDnvyebm/bLmdJ6aLGuTZYsaeXp/xdykPqvekRP6vPQDk9fm2PQx3lX9fQBHf1RYf2/gttmf3u57k96zzDrnzY1SX4ddLTv+tAKr931ZjYyESK+d/u8jqnz0yZDpUNlkrvV1kwbyd8tNOnwz6TU5ULk7osLOl161jGxQ1T7cVvV3TZZJ2ynr2L+JfDHenM8dUz7SeHXDlIkq9Da3mXL0yjrv9+bfVjluR8/5eMCUQzv9j7QgTlfVxXPqNz7Vaa7Z599Wfv1q8pmOzUtr2EcX7yl1x5kXIn++NfkgFN+Y3k85amv9JvR9vN+4rI9Ddx5vTpYLyfLE/K7MQbOvfyvGobriT5P34q7F/TpiYOxyGuN86hIyL+r4cM7Ez3Tb78z5zWxB2lWpT/vcH4ZM2un97Fcjb6ToOHwrY12dzkfVyDSRacz+y5SnttZP2tge098k2GruCzotl5X8ZpzJQ5/Mcqpl17HfslQ17vXT/1N3G6wN6Q9gjLgmguV3E0j7cdPa3r8Zf99rgtWPjOWvnG3qRtBjc+PK+p3LK7Db1c9pL/4zN9D0xrjNNLjT7f1dYxrvNuf1OOO4b1jB/ErOufXzmp6+iXw06XbEuoFONDdL/RrxfFX8/YImj1/fVA+bm+gHcz5pA2uHte1TOb9fY477e8bx3BTrHs5Y52wN139jSbpkLVVeC6yjjJwRv1nguO+qv2uqTEpPMvK0MpW2NyXX6ozHfvR5HTJl8oupwM20Or3+sLZ7rSAP6DejHuTk66xlYqQ43Y8unlO/8alO80yHgT1Saa3Jc0OmYZVOf3deVX+I0MV7St1xZnzO8ays+ZpWiel1lKO21W9C38friMuXTPmT8eWLQ6PfPq9LDcWfpu7FXYz7dcTA2OU09PnUKVReXGfV9S6aeD3O/G21+fcP5to0mXau9Wnf+8Ow6dzMW39vRnq9y1n3n5bWT9rSHptv7n9vM8r4V4fz26byB1I2eR37LUtV4l4dbds67/VtSH8AY4i+Ycinm/dq2KY9F/TvIlDqRpseEfGrWXdexo2sbPvzRYXN5RW2pWL9JRnrzLbSI9QcmCfEcfymRp6w6pFQ982Nbtic5wbVOy+nXpY57meq2V76Ac28J93HVO83DF615PiVuUbpKEY9Wm9GRl5It/s5ZxvpsQyp3o8K/TAV7dTxnJvpzQB5YInYx/kA5bpKGdGeW+t/8Nhnld+1pUxOFceRjn7aYnV2pA0s/TBzX0Y+cUnbBVY6vTDnpko6H646nsP9kg6L2HG6Dm0/pzriU122mePPOnfb8pw4t9axnHTxnhIqzjwT2/2gwo2w7yem+5ajNtZvQt7H647L40Wa/yjYZupFhThUZ/xpy7247XE/VAyMXU5jnE9VIfLiBPXzgeGbnG3O8az3h0w73/p0lfvDwoxOU/sc9phOxu0m/q4Q635rWf2kze2xXWIfLg+Z7qreBwa/tOA6hihLPnGvn3pQqDZY7PQHMAYtzbgxHu5zmyvF9lZYFedbZpEjRez1Pznu56m4mZWNPrkp9pPnSEYjsE5yCqLF5sZxIGd9eaN3eb16jvo5Klg3VIpe+V0ntn+hBcev7bBugvrJetYrzuM8G12rMo49PSed7zap3lFpdY2wzzo3ex+/BsprvmVkWsVrVfV3bSmTm9Xo0U/rTENpec5vjnpWwDdZDZbXprGXZ3VODM3zi6gwHmtRnK6q7ecUIj5VtVW5jzYaqtBw7Po9JVScmWUam9+V2yvuTcT0KuWo7fWbOu/joeLyCs97/FL1c7TelwbiT1vuxW2O+yFjYOxyGvp8+lF3Xpyifr79ozvO8qY72edRXkKmXdX6dJX7g92J/kjE5RcZaVXlQVeM+knb22OTxT4Olaw/W/mNwo5xHUOUpapxzzefh26DxUp/AGNU1qvD/c4f97vK/rL9dbPI18CmK/8RzRNFkL/v8Bv5OmzRVBN1zOOf55J1DPpVT/2K4G8F68v0eVOyff1kN336/FmVv9q5Xvk9qQ59/MpUwH9YlYK8Od62Kb/Xytar0a+p69EB38QN+Zz6+bR/auA8EGK+xKplZLs4rh2O+6r6u7aUSXuqhhdmf29V9siRvAp10QjGLaJyVjZd0DjPBpuc79Rl7sUYcbofbT6nUPGpiumq97Xcz6p8vm6f6ToG4Z7SljjTREyvUo7aXL+p8z4eMi4PiUb8cYfzWu4YK0LEn7aUkbbG/dAxMHY5DX0+/agzL04SnXvLC9a9rHq/R9JU2lWtT/veH+aq7MF6a3PiyiQ1epqYsjfKYtRPutAek9PwlHUAyzfFjjV8HUOVpSpxr0o9KOS9Plb6AxjD7np0OrmyX2+6Zv5Nj0a9lxOUtij/Dy1trfCbr+I3mwvW1XObhfrwzUuR3i6vc7q+PqVfVbNfpdzjmZZ5H+uKdfxZ13Z9QYPYnpJgm8NxHBV58xdzPgcil7unosEdQpUyIucYnuW4r6q/a0uZ/Kh6X4d9UnIsPvlajv476HhMPp1YZ1X+B3ObjNP9aOs5hYxPVcgpSMq+pzAlo7GgBvye0pY400RMr1KO2lq/qfM+HiMu37LWve6w7SGHzplQ8actZaSNcT9GDIxZTmOcTz/qzIt3lPv3TtZZ57etwbSrWp/2vT/sEevrqaJmmzZJ1mCVtcp/qprQ9ZOutMdOe5TvYTV6vvPVDV/HEGWpatzzzeeh7/Wx0h/AGDWsRs+7daXPbcrXm/TIKv2xMD1n32THyskKh/3ID+W6NB7kw4knBeseVGGeeM5Sox+QTHb4nWuD1n6q/djxmP5U2a9yNXH8+kZnj64peh3ynLXebcdzvS8q2rrS8TByuZNP7q8G2k+VMmKPhHnpsa+qv2tDmVwsjuGxRxwse61ej+p8b63zzKMh7tOJZTcgb7QoTvejjecUOj5V8UScw7qS9Tcov+kgun5PaUucaSqm+5ajNtdv6rqPx4rL9sfrPjpsO51LeWED8actZaSNcT90DIxdTmOcTz/qyouHrG3o8j7BYd9TVPH0NjHSrmp92vf+8JfqfRtq2JzTrpz196rRnenjGq6fdKU9Zn+Q/VbJujsy7jNDDV/HEGWpatzzyecx7vUx0h/AGCZvjHrZWvM2dWdY2dQS9ujWLw7BdFj1fmDK9Ya+Q5V/yTs0+arjSYffDIvf5DX85GuXqys0kE40ePzKVGbtdefnrHdS9b4O5zJ/3QTRsPvV/P95kfPAGnGOewLso0oZkR3Xrh+Vq/q7tpTJQxkNBJdpkORIoHslFTmf18gnKPc5DqdVSL8YcbofbT2nkPGpqm/imMo6SE+L9a8VrDsI95S2xJkmYvq0yOcc41rWcR+PEZeVGj0SsKxRrkefPmwo/rShjLQx7seIgTHLaYzz6VcdeXGW6h2pf6gjaVe1Pu17f5Afaj5ulqKHgNcd6rwx6yddaY9NVX7fCZQfs/+74esYoixVjXu++Tz0vT5WOQIwhp3JqBRN73Ob9utNL8zN9rBH5cRlZOt6Ve2tgKGMG6HLXGZ1kiN7Fjr8Zo74zZ2cm9gr5T8CZp7Y9pqGjl/bJtbLGhWm5xa0XzM/pdyfTNtzCOqPiep5C883UO72ifNcHqFR5lJGZMf1Jsd9Vf1dW8qkHM11qEJ++mEaGjb5Qe9nHsckX5l8VbCu/GCuS9rFiNP9aOM5hY5PVckGcVljR75qva5g3a7fU9oUZ5qI6VXKURvrN3Xex2PFZaVGf2yyaH5ePU3G54IOhdDxpw1lpG1xP1YMjFVOY51Pv+rIi/YbJvqB3pSOpF3V+rTv/UFOE7LbxNOpBddETlV02OG4QtVPutQek+V7pce6ZR9VjnEd6y5L/cQ9n3we414fqxwBGMOeiqDxtIZtPhcBruz1I1k52eKwjz8q/MaurMtpgPRonOmR0vyD6n11qo6OQU3Ooeb6kSJ7JNY3Vf6ac6jjl3knHTmXWmQqDWnlTz81n++Z9vZrqfojdK4jqet2VYWfq7RKGZEd15Md91X1d20ok/J1ev3q5HjH354vqejfEn/f5XFcO5X7a7pXxPG3JU7X1fHXlnMKHZ+qeuLRIN6t3DtHB+Ge0qZ7fxMxvUo5amP9ps77eKy4rM0piBnSCVU89UeM+NN0GWlb3I8VA2OV01jnU4d+8uJk1dtRfKdDaVe1Pu17fzgm0lWXm6I37Feo0R3JLlOyhaqfdKk9dsVxH+NNDJP5fnGD1zFEWeon7vnk8xj3+ljlCMAYNTUjaJzuc5vTMra50qNyom8KLvOivRX7mOZ5nHszjvOJR0ddVQvFPn+vUOHLew3zhUhHl3OZoHrnSrzT4PEvE+t8MQ35M9a56Tnh9MdlZldM/zeqd7TOsYbKnn0c9wPtw7eMyO9ZPHHcT9XftaVMbqyYp4dU77yIz8XfZ6jR8x9O8DguOVL1t4J17RFJLqNuY8XpfrTtnGLEp6qOimObkbPeJJGub1RxR2fX7yltijNNxPQq5ait9Zu67uMx43J6f3TpMJhr7qPLWxB/miwjbYv7MWJgzHIa63zqUjUvyil1DnYk7fqpT/veHx4ov2k5ZD3jc8P1ky61x+y2QtH3RI6bOP7OI51DX8cQZamfuOeaz2Pd62OVIwBjVNZrV/2+5rhJbO9uyfpydOvfDvtYokZ/ILKKCxnnfy5wmssRGkscf2e/GqpHsA2VNOZcP5ojbxxHGjp+7ZQa/UX266ZB+msNFbe5GTfvKQ2Uu8niOE4F2EeVMiLngT3juK+qv2tLmZSjNWY5/k7OTbytpKzc9Dwue6Tq94L8P1/5j7qNEaf70cZzCh2f+qEbIf+p4tdrdUeAPdpIdz7MLNjmINxT2hRnmojpVcpRG+s3dd7HY8Vlm/36e97UPfdL7p2x408TZaRtcT9WDIxVTmOdj2pBXrwq1l/bkbSrWp/2vT/I74C4TEdyX1WbFjFE/aRL7bHFjnkgXW+3RzrHuI51l6V+4p5PPo9xr49ZjgCMUVcyGj7DNW9zVcn6cnTrdod9HBe/qfrxo/GiElH2Ea862B8/eef4mwWqfNSaTBOXVzXlR2Rcrleo41dq9Gugdb8iJkfqXGio3MkK+cYA+6hSRs6K32xw3FfV37WlTNqjplxH1+gOpecllcZryn0OSmmFR+NQVkpdXhePEaf70cZzCh2f+qUbE7ete/kucz8fMmnxyGp4nFflI40G4Z7SpjjTREyvUo7aWL+p8z4eKy7bXlq/uZTxd30MT1XxiN3Y8aeJMtK2uB8rBsYqp7HOpw158YXqb5rGptKuan3a9/4gy8GtkvXlgy7femDd9ZMutccOOeSBIXMP0A8M5EOenQ1fx7rLUj9xzyefx7jXxy5HAMYg+WGXmzVs035V6ZXD+vboVh3EJjn85lmNlcesucT+DJTe8kviFx1/Z8+T/TnnZvm3OIdFDtuVT3nL5u4LefzaJ3E8dc8jKOeyW9ZQuTsmjiPEKP8qZeS5KIuuH6qr+rs2lMk5FSt0u8U5Z5W316r6qJSLyv3DjXYnmesHlWLE6X608ZxCx6e6HDTno9PgvYnZevqMhyb2uE6XMQj3lLbEmaZiepVy1Mb6TZ338Vhx2XbT+s018bclJrbMaWH8iV1G2hb3Y8TAmOU01vm0IS9+qbm8xEq7qvVp3/vDn8rvw64bM9K/yoOluuonXWqP3XHIA/qtA/1gVz+okFOszG34OtZdlvqJez75PMa9vqlyBGCMWJARNPb2uU35qrLLvKL2k9t/HNafrUbP41l089DTViz2rIiF+uDTcrGfTQ6/maV6n8YedGzMlb0pcdhUkOyHNncaPH6lRj91rtOw6Ex42WDZu2Edx+sA2/ctI8pUGH6UlMV5Nf2uTWVSvnq6wOE300R5y4ubXys2BGaIsnDBo5PsbEvidD/aek4h41MddFlMOzNP1rC9rt9T2hRnmojpVcpRW+s3dd7HY8RlyR7pZw+M0aNO3yq3UZ0h4k+bykgb436MGBiznMY4n7bkxbrLS4y0q1oPr3J/eCHSsWx9OfLf98FS3fWTrrTH5DcJsvLAfLOO7nyeKNL5VQuuY4h7T5W455vPY9zrY5cjAGNM1od85tXc+VU2f6kc3Spfhd6TcUzy4yfXxd/XiKCsn5KWjZpdq0aPggjhSIWbh/0E+lHBzcDnhqpHpH1Uo5/0ylfLVkU8fqVGP8X3GaldNppkfYWGXSj2eV4OsH3fMqJtLymLeptZc4ZW+V2byuRfovLnUsm0pyY471HJdR2VYo8A1I29ohGnctSZ/fr0RJX9MCFGnO5HW88pZHzq12zRMTCuhm12/Z7SpjjTREyvUo7aWr+p8z4eIy5Ll6zf/mv+bZI556MV6g11xZ82lZE2xv0YMTBmOY1xPlXVnRc/q3pHBcdIu6r1cN/7gywHfzicv3xYIufW11PczIhYP+lKe0zmWRnv9RQpz6zrKvPMhYxyMi7yday7LFWNe775PPS9PnY5AjAG3RBB40MN27yu/OYvlcHXfpVI/3fWnJ5yvkp7bjc9OuOJ+M1N0ygsMk5s81OgNLc7+lxGhm0V12dWDY25meba6PQ9VHDD/E2Nnlct5PFr95T/CL2J5vqWfbTljPJ/nTVUx5rLV+f74VtGsn6zThzzU5PWqobftaVMyhEeLiPHzntUzj4q/1Ep9sepdGVzpUcnmXx9Wqfz8obidF0df206p5DxqV/y1ftdNTdku3hPiRVndAffAxNLHgW6t1SJ6VXKUVvrN3Xex2PE5aL7hh6FN8GUWZ+4ECL+tKl+3Ma4HyMGxiynMc6nqrrzoiwvrtNXHctJ8xhpV1c9vOz+sFP5TxXyvOBc9H8/LKgHhqifdKU9dkLsY03GtftP/ZyzX47Att++Sue3j30d6y5LVeOebz4Pfa+PXY4AjDGTRUeVXm7U0PllV2hc5i+VwTcNUvpjWq9U9hfiX4rfTLNuvPp1NjmlxRtzrr+UHEvoL3bL1+LKnuTPVz9fwfzsUGl/4NCYm2vSY4/5/3dU9odk9Jfaj0c+fm2fOB5diSmaX3SVySc3VfnrqfZN8lWDZW+zOMfFAfbhW0aU6TDJaozoPKFHf+TNE1zld20pk6vEPsrytF3xPuiwffnBo7I8OkH1flhti8M+7DJsfzD3pMoeuRkrTvejrecUMj71S97P0+PTI/RWV9x/1+8pseKM/CDb2wDXu0pM9y1Hba7f1HkfjxGXpZOq902uO2bxySch4k9b7sVtjfuhY2DschrjfKqqOy8eFuseduxgvNlg2lWth/veH64pv+lzlBo9JVD64GChuQfOiFw/6Up77F7B/UaX8a/i+sg8k8b47SI+xLyOdZelqnGvn3we4l4fuxwBGGPOZtw8b/W5zSrzl77KuDGtNv++xPHGr3+jn4C+MzdfWaFPG5H7Co5jhtjmigBpLl/lLurwm2UqfenIs6UO2z8gtv/a+t1ks7/PVkVSqdEjRnSa66felxo4fmUq6rLz46WpqKSjD3QFdp36+RG3Mw7blfNCnm6w7J1TflOw1NF5V1RGUt8zKkLzTCNhR8G+fH/XpjIpR0dcyllPl5906oYXHseySbl/HGlI9X5McZvD9uUbAjfNv+mG4I2G43RVbT6nUPGpDicy7uly6oBb5lhdG8ddvqfEijPjc9J7RcMxvUo5anP9ps77eOi4nEWO7H5gxQxXdcefNt2L2xr3Q8fA2OU09Pn0c/3rzouTVe80LO+tDr6sjjr9kPFvlT+6NUbaVa2H+7aL7SlOXB/AyX1MMfvQZafsw98h6iddaY/JedR15/JUk9/0/98q1pd5ZoK59m/M75q4jnWXpapxz7ceFPJe30Q5AjBGLFa9c2nay3cToKreLOUTWJf5Pb9kHMdbVfyU+2XBsUvTrHU+qvyvz9tfiT8fKO1PiWM+kLPeSuvG+KjgmCV93f4pqBDpdF1TUpEoGqUU+vhTczIapVnLE4+Go+yYXdlgGbRHW1wPtA+fMpJ6nPObnSX78v1dm8qkrvw+VL2v1C+xKmOLzXF8Mn87pPzn3rSnibhdUMG9YR2D65ywk3LKRlFFOVacrqrt5xQiPtVhsnVcX0qOTTf8XEYJd/meEjPOPFOjP4Q43HBMr1KO2ly/qfs+HjIuZ7E77J8pv/nvQ8WfNt2L2xr3Q8fA2OU09PlUFSovLjPx2H7AtUH9HAmr36jYY/79UAvSrmo93Of+IB90bXW8Rs8z9vHJMQ6HqJ90pT32teBcs0aqf8rJW/Mavo51lqWqca9K2zbUvb6JcgRgwP1TctOQwU8Hj3/7aAA9dvzNdnMj+m6C2FFV/IqvMo2Qp9Zx6ie5C3LWTT/28s2s/85UfNJXLvVojd9VnA+RyoqYfVMYMv991frbPuX/YZfxpgLw3JyvrhjdN9vKGs2126Thd3N8mxs+fvs89pvK1BfrXPSotLPKf05P+7W1z6qeD+ZUIUcV/BZoPz5lJLXYXONv5je6UTHfYV++v2tTmUytMvnqH5M/0vymOz0uiEpplY4IOzbqvDjXyufbTEPmuzkG346ccya26/R8qIpHYcWM0/1o+znVHZ/6tcGUo5emPOq8utocy5uCe/2pAb6nxIwzs0yafDdxd2mAa1wlpvuWo7bXb+q8j4eOy9IOq5Njap/bqiv+tO1e3Na4HzIGxi6nMc6nipB5cbLpQLxtnUdaX9Uje/XI+GktSbuq9XCf+4P8OLhrbFtijk3v46OpG7t8dyRk/aQL7bG7Oee3ryC90nvPBxMfprbgOtZdlqrEvSr1oFD3+ibSHwAGkn4d6rx1c9YNGf2GwXtzo9CVrUemYjAn4HHIp8l/mQbXA3MM+lj061D6lSo9smC4ZenY9eNvi8UiHadTJhsrk7GtNeXjtTnPr6YRoyuPe2roxMHYdNrEknsFHU+6jF1Vo1+3/xGo86UN95SxGmeoH7QzLusPB/7TsjhPGQF5EWO1fhKrPabfFrlv8rFrJzNogwEAGqiM5n3ZnOMfO+xX+u+RHAD6kI5Y1m+CuEyfoEcVPVSj59LmngKuJQBgrNRPaI8BAID/96eohMzl+MekK1Ya7iA5AFT0m3L7kJakv8HwyPrtV+4p4FoCAMZQ/YT2GAAA+H/2R8LecfxjVvqxvffK/+OlAJB6YsVk37m8t1i//cI9BVxLAMAYqp/QHgMAAP8zQ/WOPrvC8Y9JS6w0PExyAOiDPd+rr1+t397lngKuJQBgjNRPaI8BAID/t1U0aLdz/ANrfbK8SZabyfKL+NsZk3767+NJKgB9+GLF5Nmev91u/XYL9xRwLQEAA1Q/oT0GAACcXFHdnt+168cf02srnTZb/z5FjczFqP99LckEoE/XrVjzu+dvH5jf3eKeAq4lAGDA6ie0xwAAQCk9d997q9LwmeMfaJ+stFpi/fslxauXAOozz4o3+vXz9Q6/mZAsl81vbpj/zz0FXEsAwCDVT2iPAQCAUntU7+izDxz/QDtmpdXMZJmcLGfN/z9I8gCo0aJkeWbFHP3qt57/dZr6+aE3/TG1FclyNFneJst/qplpcLinUL8BAFA/iVE/oT0GAABy/aZ6Xwm0l/vJciRZ1nD8A2l/sjxXI69c6tGHejTHApIFQCCrk+W8GvlA20cTe/Si55F9aWK5bhAv454CriUAYAzUT2iPAQCATOuSZUPJsozjBwBwT+SewrU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DFhOFlmkwwAAID6BAAAAAAAcQwly/RkWZssu5PlUrI8SZbvyXKO5EFkE5NlXbIcVXTwAAD1icFOr6XJsiVZDpAc1HVA+QcAAED3K/oHk+VhsnxJlm/J8tg0kH3dshrUP8SykaRGQAtNnv0jWa4nyweR/6aRRADQGdQniun73eVkuZks70U68UCDug4o/wAAAOiwlcnyNlk+Jss2NfKq+VSr0vd7xe3qBsNLazu6IjmR5FYz1M8HI2dJjlotSpbNamRk0RvRgH1M8gBAJ1GfyKZH0/6aLIeT5ZPigQZ1Heo6lH/KP2jnkp4AgIGwKlm+msbvMuvf11uVvk99bP+5tZ0HJPf/XBeV6j0kSRDrRTqfJEkAoLOoTxS7qnigQV2Hug7ln/IP2rmkJwCg8/QT2/Q12lPib9usG8PritufJm4wJ0jy//ko0uUaSRLEZpHOa0gSAOgk6hPlblrp84jkoK4Dyj9AO5f0BAB00231cyTGVPG3SWrk9St9k1hfcftbxQ1mLUn+P3dEuhwnSYK4YKWx/ibDEEkCAJ1EfaKYvr99sdLnNElCXQeUf4B2LukJAOieVVbgvx5oH1dEI2KYZP+feernq/067SeQJEG8sPLfTZIDADqL+kSxJaJBv54koa4Dyj9AO5f0BAB0zz2rYrcp0D7sV7juDHh6zk2WvWSr1qTzDNF42UtagesCdNZYqk9UcUT1zl89jng2JlDXQZPlHwD3TgBAzeaIit34APtYLBoRhwc4PfWTbv3k+xxZqzXpvF3kv3mkFbguQCeNpfpEVfet9LlHPBszxnpdB82VfwDcOwEAARyzKnb3A+3joGhELB/QtNSv5f9tznEDWas16WxPn/CWtALXBeissVKfqGqiGhl8kabPEeLZmDGW6zporvwD4N4JAAjEnu/yZKB92B9I0R9CGsSPYOk3E26qsG8qoFo6f7Dy30XSClwXoLPGQn2iH5tU7wONpcSzMWOs1nXQXPkHwL0TABDIAlGx2xhgH8Oqd7TH9QFMx5nJ8lDxCmob03lhhDxOngTXBQhvLNQn+nVB9T7QIJ6NDWO1roPmyj8A7p0A0Dl6tNciNTLK4axpUL5Xo0eBLTcB+luy3E6WyZ6N1i3JclmNjJD/Yraj//uIch9xdkRU8GcESI8Nqr6PYNV13irjWui54x5Z23yXLOfNTTWPnnfuQLJ8Fud4xCGPLDF55ITJI48K1l1g0nG/Ghk1dTdZbmWsq/PQ0WR5as5Bn8tfyTK9YrrMNeeiX9f7ZLb5NVleJcufKt7InarprO1Tvd9omJSxznRzHf4z56jP9Y9kmdLCvBoyraSJprzeNtv7ZmKZTptZZp3zJo7pNNvVUFyMlU/7uaZ1Xpd+6BE829TI1AmvrHN4b/5tleM9rqmY1HT5mmvOe685bz3a+2VOGu1Oln9NXvxi0mdWQVnTc7F/NOv/XTGN+imzw+b67zCdPnfMOgdK9jnJXP/0uKcEzL9tr0/UGTPz6LrDGVOm0mN+nCxrzd/fWulzpQP3mTpiUkhV80nsONlEXaeO/N6G+0nVNkAT96g2lP+Q+WGqOReddifNOTw02xsS6aDrd6+tvHDX1DGLhN5+rL6AOuOm/pbdIeu66WuzvmB9/TDwidnfXyp7ZLhPO3fQ61ax+w3GQhugyRjVxP2kn23q66W//bTV1O31tVhW8ptxJl0+meVUg7GubdesC20lFFhjKk3fRRDWy02x7uGMdc46BtrDJqN+MIEyveA7rG2dyrnB/vBc6nhF64zY5oKKN5iq511knal0pK8PrzRBSltt/v2DqczIys2DnGudtehgs9Dkj08561zMCAiPCtbfm3Eu73LW/cczXeaZwGg/+V9r0mbIBLZX5m/nA3aOVUln6ab1938z/r7XBOes7f3VorwaI61s+00F95OpSM60bpwHzLnNF9ucGzkuxsqn/VzTuq9LVeNMg+yjye9HrWs61VR80mO4lhP3m4xJTZev01ZlUZ7LBbGuvsc9yznvrAbWFtU7lUXVNOqnzJ43FcmXGcfx3lz7PNvE+jcC1rPaXJ+oK2bmWWzuYWne2GDK9bDZ/lcT/+zt72zxfaaOmBRS1XzSVJyMXdfpN7+34X5StQ3QRHxpQ/kPHf92m7z4f+ydD8RVSRvAxytJEkmSJJIkybKSJIkkSRJJkiSSJMmykiQrspIkkawkK5KsJLGSZH0iK0myJEmSSJIk0XfHO8c793nPn5lzz8yZe+/vx/F9+3bunHOeeeaZ55k/zzzOqeOb1gDg1Qq7U5TeNXT5McYCmrSbO41Ofc9531cFv/kt5523mH/zjXOHwbeKOW4wDDFA2zYqdn9St8zFxqa9zdG5rw7xsPTrN7U07planfVLrAQlTDANQF8nRKX8Yt13ssB43aooX8+sZvnm9WoAuRp+xCrrs8P7LhPPvxBILs+tZ3yo8fumv1szxXLI3phn5AWmrnXzoCJQku+7WHWvgqnavvxTjkG0Z/wOmE5xl9HDVeLebx7y3mmMefbb3wruW1mgx+sDtjEfOWey/lbwLRONDrw0zuaIGQCWnVrbuhpLVspy3LLfPlXFM/cnrMHwMuc+lF2MpadN12ndeumFJZYd1t8y32HA51pFmTFtUkrta0R1b2OWtnuNcSyPG4fy5wqbcsrI8bgZKHhaQ0ZNt9lF4r4fpr2VOby92M1+9yealn+ezp2yfneg4L5LJpgOvWuyCXsWwiY1SVN6EstOxvR1Quh77P6k6RggpH1Juf2HtH+/i2/Zq0ZX5b4wz1tr+ZebcgZmV7RUfsixgKbt5h7jI4+YNvE/8S6yXRwseOctDcS5w+BbxRw3GMQYIDUbFbI/aapMrTv7hOxvOzz/nupevDs5sq3rhzpLOVYCR9aISllqdY66w9HbRnYr95mm3ZZh1LNZeVtdJ3oqwe6KDrcJZoln+G7PDPHdM9TY6op3JQ7tIcdyJ4tO64Tjtz0VxrBqZa09OGmvJNhnOmD5HXWMwg7lPns/UqMD6IU6cl4t3nGVpTN3zDW1RG6fWtbVmLLKOqc35jcvVfl2LdnxXIpoF2PpadN1WrdeemGrZTteGyeoiLUF7aVNm5Ri+7qj8nehrTJ9ypoS/XsqHM33IvC3V/a9b7HNLvNsN/bq3U+B5J6iPxHaZk4TgVNZgL5NlP8iwT45tE1qgqb1JIadjOXrhNT3WP1J0zFASPuScvsPrQ97cvxF/U1FaQf2efYPoctveiwght2UO/HtFdPZgOse49folDl6hegFNbYitdc4dxh8q5jjBoMUA6Roo0L1J02XOV1815GK589X/rshmrR1/VRnKcZK4MFGNf7QH12p34QBPK/GZleLjOgvVllasYryfu30bFxXVPiVGLvEM3Z7/DbEd08THd7Kknv/tO57W3KfzKnrkv9tquisH1Tcv1A846j5+/oC2UxT41MbTah4xmzVvc3ts6rOL/ZDxTvcqo6cfxPvl20Bu2GukRwZ+Ox6Cd1GY8pqrhpbvfFZVW/Z26j8V3o0YRdj6WmIOq1TL72wXTgbVelDJnoEpDFsUqrty04rcc9ycN/k9Ck/FziTO03QuFjcv85jQCB0m72rqnNi5zmufwWSe2r+RGj5T1PdK2ar8mPKAbvzCfbJIW1SEzStJ7HsZAxfJ6S+x5JTiBggZLyScvsPbf/sGFWfuaDTpuytiGHs8t+0XH6TYwGx7KY81P2qNcD1tkI+vca5w+RbxRg3GKQYIFUbFaI/CVGmnIirmoiRK+JPRLR1/VhnqcVK4MFx1Z0LTM+mvnRwuCRyJWnRITDaGbfzuu10KPupcDBDIPMAzmv5u+1Gdari3g1W4ysr95zq3uI1UuP7qg6bOSDuX2ScmHcqfxuPzGPpkgJEbg89W3H/jJzONyR15PxAtMOsbd4vcBS2e9ZL6DYaS1Z6a5idauKA53e7dFBN2cUYehqqTuvocF3kisvDjr9zDUhj2KQU25dcefKL0ePnBY7izhxnUgeSOidj3pb6vda921tus1L2VTLNVrztCyT7lPyJ0PKfYPopnwHVQ6o652ib/Uxom9QrIfQklp0M7euE1vdYcgoRA4TQm9Tbf4z+x84RrAduLnvaim8tl9+Uzxvbbtq25LX523XlP1nqG+cOk28VY9xgUGKAlG1UiP4kRJlnPPRtghp/7sDaSLauX+sstVgJanZ4B4xSPPIsQxs/e7a5bJvFeeu+vx3KlrOooXKD2ithX7b83UdU93a4KQ7vMkNVn+JsGxfXAySuC/kvr7j/L9W9EkQb1Mcljf1gziDlxIpnPBG/2VBxv1whEHprj6+c5ZZD7azpFRY639h0xwGhVS220ZiysmeRHzs+4w9VfthTKLsYWk9D1mkdW1GHmcbGZc96ptwnB1wD0hg2KcX2tS0nSNFtoWgFyhUhz6mmPnYV3H/Dun96y212gurOi121GmSJqdeZQ+BPhJa//S4fHWV62bN9xexnYtikXgilJzHsZAxfJ7S+x5BTiBgglN6k3v5D68M8Ub8uOyl9bEXo8pvyeduwm2fEb/VBvW+U26KcXuLcYfKtQo8bDEoMkLKNCtGfhBqnsg/ZvlNx7+4cHRiJYOv6tc5SjJXAkSnCed5i/nuRZzny8KDFBffZhxE9UG45zdaJsg8EkMNSVe808xDfrZ0zO9fakYa+UebUPVhjEKRqAFEeJnbSXGWBwQ3xXvcd3uub+E2V8yqduusB21QdOcuBWq2PekvTspLffFT528rbaKOxZCW3k611fI7tcP4e0S6G1tNQdVpHh+vyl6p3MNUU5ZZjMpZNSrF9XVLdhxvp9lOW2uCF6l4lecY4pVVy/TeBNit1qcpxP6bCTUSl5E+Elv+6mrbCDsruBfZzfe1ZaJvUKyH0JJadDO3rhNb3GHIKFQOE0JvU23+M/kemPzvlUP4E8ZuPLZbflM/bht2U6TPq7NbwjXOHybeKMW4wKDFAqjYqRH8Sqo+aqfJTFxXxTPmf+9aErevHOksxVoKanZ0+VV7PAl/wLENu9cpbjaFzztsHtJxW7rOVcuvkygByOCKesbXF77ZXq2gjMqOhb5QrApbUMEpV2wzltrb9Rq9mlnSkXz0NdN5AaJXzILdMbQjYpurI2d5yqB276xVyWOpZL6HbaAxZTVDdJ5y7rpRfJJ6xLpJdDK2nIeu0jg7XYbl4zjOP38otq69atEmpti/bObxhbMs8x8BM6/vLksEaW66/JdBmNbsdnegR816hDgVNxZ8ILf8RMRDxWrmtbppeo8+P1c/EsEm9EMrWxPLdQvo6MexNDDmFiAFC6E3q7T9W/yN3gPzk8IwF4jd3Wyy/CZ+3Lbs5vYGBVd84d5h8q9DjBoMSA6Rso0L0J7HGqVZ73Julpgod3/drnaUYK4EH9vYMfajCJ+W/7eG5qPgt1r/9bBQvG7jSszqLPcu/psLnUr6n/FbChvru6WKQ726D3+h76rzmovjG7RX3n1Ddh17ozndHyf2rcgzucof3euIxELrf03FtQ87PhdNRtSXwiGe9hG6jMWQlcxC6HuJ4StiPCZHsYmg9DVmndXS4DnfEN/jkyNuj3FKlxbBJKbYvuVJFD6aU5WfcqsbnA13jaOtXJdBmNfKgvaIVLLs8nOx+9idCy1+Wf6hmsLAsoX4mhk3qhVC2JpbvFtLXiWFvQsspVAwQw76k1v5j9T8fVHe6DRfkyvAzLZbfhM/bpt20J41u1NAT3zh3mHyr0OMGgxIDpGqjQvQnscapysb7Jhn/4bsav2MvdHzfj3WWaqwEHrxR3duJTnj+foWo9C/GUThrdaJ666PeUjG/gXd8EEAG8qT5Jy1+t3RkDzf4nfbqXdcDed6K95lVcf9D5bfa4bgan5vRBfm7OQX3TRPf/UaFz8PlK+dZOc7Bao8BIW3Yp7TcRmPI6oX45kkO5U9R3bmk70ayi6H1NHSd1rEVvsxR43MPTvH4vVx1trclm5Rq+5JB4n8VA2OXlV86pkeWfEYSaLMZTyr8hREzeLUxkNxT8idCy1+W75re6R/VvcIplX4mlk2qS0hbE8N3C+3rxLA3oeUUIgaIZV9Sa/8x9OEnIdvfagzelK1wDF1+Ez5v23bTzg9f53wy3zh3mHyrkOMGgxIDpGyjQvQnIcep7LMMys5OOWn6rHc16qnX+L4f6yzFWAk8WJhjLH23XZxW42eObxhHcEsDg6Nyu9vpAHKQOTXPtvjd11SYU8kXK78VBJpl4jePHQySnO2s2j73QPlvRcye9Z8q366mB07s2XttZOcGblN15Cydv6p8nvLQttstt9EYspIBp+sKHOl4HYtkF0Pracg6raPDdZCrFG55/t5edVZ0IE4Mm5Rq+5LBTNUqkNdCngtL7p3hIJ+YbdbmnCpfobNf+R8u1Y/+RGj5y1VofzmW/1PNPj+GPYthk3ohlK2J5buF9HVi2JsYcgoRA4TQm9Tbf6z+R9oM190Cdu7lD6p4YDZ0+U34vG3bTdnGfHJR+8a5w+RbhR43GJQYIGUbFaI/CTVOtdTxu7L79teop15tXb/WWYqxEnggT8G+VKMMufW76W1DMvjdHFhpXQ+sCfXdL5T/Vvo6DtVsh9+cVG5bZjLkFsyq070n53Skuzy+SXfOf1vGZp8Z/NRGR283/NfqyC8ov5n7mHKWzt8aTznvarmNxpDVSeW/BU0e2uIi26bsYmg9DVmndXS4DteVf+7BosGCay3apFTbl31Q4/uKgF3mu606YMgeeNuRQJstq/NlInjTslgdUO6p+BOh5S8HAfc4vtcNFWdCsI49i2GTeiGUrYnlu4X0dWLYmxhyChEDhNCb1Nt/rP7HPrzvneO7LVHuq+ZDl9+Ez9um3dSrT7/U1MU6ce4w+Vahxw0GJQZI2UaF6E9CjVMdcfgu3daemv7neI1236ut69c6SzFWAg9k7rAVNcr4JMpoOr/8CVH+jABysHM7akM9scXv/hKoXNvpcz3U5Zln5/6H8jvYVRqLuoODh029vTIG5puR4yOjPzHTUNSRs7190OWwpYtCX6e13EZjyOq2+IafHcqXqyRcz79owi6G1tOQdVpHh+vwWtVfRSC3GP/Uok1KsX3JVU5V+WtlLtCq7fP2wNusBNqsEo7mj4Kg96Sq3pE0KP5EaPn/rfxXfublhp0VuD587FkMm9QLoWxNLN8tpK8Tw97EkFOIGCCE3qTe/mPow4jqzjV82fHdLqjuNA7TWyq/KZ+3Lbu5zNgFffikPYjusyLaN84dJt8q9LjBoMQAKduoEP1JqHGquw7fpXepvzR+vkx1tDBCfN+vdZZirASOTBCOwMua5ciZyKa5qboPdmkaefDCPzn3LIr43SHKlU7fOYffzFfjc15WGQ17VvC9w/1yJeKzGnWXGd9TCbSpOnKW27Nccqm9qNDX2G00hqxkwFl1UJLu1PVAuJ3fziVfY1N2MbSehqrTOjpcF7niwHUydo74/kst26QU25dceVJ1EJO90umtQ/lZu3qcQJvN43GOfiw0ur0woNxT8idCy9+3fJ3nUx58+SRwO/C1ZzFsUop2P4adDO3rxLA3/dqfpGBfYrf/GPqwUjxjq8N7zRP1cbjF8pvyeduwm1PMu543/33N04epG+cOi28VY9xgUGKAlG1Uv/Qn8uynvO9abO7Rk0BTxTu8cnxGr7auX+sstVgJPNhYw3nOQ84ETfT47RrP8v8MIIddqnzr4G7LIYjx3Z9V8zNrclWLvUVfG72DOb+Rh17cEP++TnSuctvfRYf3kjOVMtfvPlV8SOd8YQAnJtCm6shZ5mCrWqW0oEJfD+QMCIVuozFk5dOB6RlzvdpGrpT43eHbmrKLofU0VJ3W0eGmnD5XW2evutSyne7YVkLZpBTb1yMPR3ZEfENVYPZTSfvYZQWwsdpsHudzBvp0WojQE7sp+ROh5e8bVOgVcfdV+erEeQ335b32M03bpBTtfiw7GdrXCa3vseQUIgZo27600f5j9D/Hagw42quW/62o39DlN+XztmE3/zR+zgSrLdnvML9gwK6XOHeYfKsY4waDEgOkbKNC9Cchylwvyjwu/l2nKnpm+c9SDpdy+puJEWxdv9RZarESeHBW+W/ryEM6YC4rAKYap6Jq25qcrd0bQA4yp+YG8fyn5n1jfbcs13V7oDY8Kx2cPrlF/1bB76Rc7Nxg2mnQK2Psk7Hltj+XrW3PSxyCTcYxKjp9W24x2pdAm6oj5xvKLz/l7hJ93WD0dVLENhpLVq4B51wjRy2LIyX6tVfl5yVsyi6G1tNQdVpHh+vyUfmvIlgq3q8sv14sm5Ra+5qp/A5qX638tmwfsu7dIsp5ZQVksdpsHltU9/ZTvWVer24LfY5JSv5EaPnL8stke9y855/iNxute2aZ9tfk9nNfexbaJqVo92PZydC+Tmh9b6s/aSIGiGFfUmv/Mfof+2wAl9WaO1T3QbDzKu4PXX5TPm9su7nDfN9c62/ygNQdOX7O3R7j3GHyrWKMGwxKDJCyjYrRnzRR5u+izHU5uvWf1c/InRD2+ZZZfvsQtq5f6yxWrLTetKFvpr5SGJvre2yj9KqHcg4JxdIVVJZnco15njb4VVtJtim/rWd1+FDQ+PSMrZ7NWxH5u4+Kco86NtKy09XtvGAPrL+fKjBqyjiHeXkm9aCDTk0kT1m3t/25bCvUyK1F2UCGNk56G1vZLPY3NT7PnK6D34xTNKGFNuUrZ7n6wiU/pXSIMsdhudGvuZHbaCxZPXQIOPX2rTdqdOWdfIZ9cIs+5OxkYLsYWk9D1WkdW1EXeeBUlSymmO90Pawulk1KrX3tEO9T5cCd9JSTPfB21pLPG+EAx2qzecwT5bw3/kRoUvInQsv/f6r6wK8JJrB6bNqvDIYnW/J5qooP2YvVz4S2Sb0SQk9i2MkYvk5ofY/Vn4SIAULoTertP7Q+yBQOVTvAF1v68NmhXw5dfpM+b0i7KdvZEtP+NubcW5THfo4ZhFrUY5w7TL5V7HGDfo4BUrVRofqTEGXeL9EFrXNfhf5IOWT92S6hr03bun6tsxix0tyCMY8jCmoj86ye6aGsyWr8icYvTaPJZmh00LrBKFPeFqMizgtjG4LvOR3MIhNc727hu3VDficaz6ySzks7cbdV8YyvzEN3y/xNG4mbHgON2hiuNu+2LecZn5X/gT/yGTPU2EqCqoNAfs8xCvJQjzumPmIM3teRc538lK9y6mWt+fuyFtpoLFn9Kt7/tQncszZz2OjgAes3ciZcy0evGrkSwS6G1tMQdVrXVtRlq3I/nGpEdR8WtNPhW2LZpNTa11XRf1Rh5zC84RnQ6C33m41zuqaFNluGnR/1TiTfKiV/IrT85SDgB6MLI8Yf2WG+WwdJMwva12wTzOuVdxcbros69iykTWqCpvUklp2M4euE1PeY/UnTMUAo+5J6+w9t/2R6hcMVgyJvLDktd3j/0OU36fOGsJv6vn/UWM7ndeZ6V/Ke14RvvdjI5nnBoJFPnDtMvlWMcYNBigFStVGh+pMQZcrzDOabfiPblSUnc/N2eO027WVmQFvXr3UWI1baUjLOMY2h93rIbUK9buFdkOMM5l3aKVvlUe59z86uDo9z3vO7yl8tEuu7V5gGajvWm9TY7PBcYwxequqZq2kF71TVuF8WyGWnQzDmukrmec4zPjnq43RL9l8q5K8NeOiVb3XkLGdRXfI35n2rXjmytCVdjSWrCZbz/qNABusqHICqlX1N28XQetp0nda1Fb1gb/n+u8QhyQ4ff6fc8pjHtkmptC8ZpFQd4jZL+aedk3r8riCQidFmy8hWtXxW+TuPBt2fCC1/rWsPKt71unDUv5XYmKYn1uvas1A2qSma1JNYdjKGrxNS32P3J03GAKHsS+rtP7T9Oy3u+7XgvtXW4Mu/Kj+3ehvlN+3zNm031xXU29MS+7234Df3G4hzh8m3ijFuMGgxQIo2KmR/0nSZX0vkkLfC/FOBvBYFtnX9XGehY6XlJXLZyNB7PextQp9VMwcaaCP+i+kYvxgjrf9Xbx85p/zzKskZ3r2BZLHUBNnfjAHQjWhxi99tD/QdMR3YJ1Nu9o56tvuwKp5xk5w3BkP/Xudf2+3wm1XGMfpunqln8JYU3HusRjCmWWZkr5/x0ThALjkXN5lO+6WpP60ra42835QYjNOB25WvnG1H5bHjM3aZDuG7cSyOK/eZy1C6GkNW2fsfNd+dvbsOGA+p/HyKYPCgAABpcklEQVRr+622o+W7LbJdjKGnTddpnXrpdVDtngjwF1rfttMMMnw33+NqW2LbpFTal8yZuqnifpkneqHDM3YbR/Kz+a4ZLbZZl/a8O6JdS82fCC3/icZPyb5ZX6+Mv5D3rg9z7N2fKtyh8XXsWSib1CRN6UksOxnL1wml7230J03GAKHsS+rtP6T9e5wzuLrGil/1/79m/dshT58ydPlN+7xN280FObqiv7MsJckMNf7AxuclPopPnDtsvlXocYNBjAFSs1Gh+5Mmy7xXEA8fKomvM734YPR1ZiRb1891FjpW+sX4bT887SX0MUvV+K2TAGfU2IqJouBtpXFkv+cYjW2IENDT5NAH1egtq69NkPDVBGfakThQ4YgB5KGd+duIISmWmXr5YgK0DdgkANp/nyFXIP9lBioemm/TtuKVsR961+SExMrvF7t5UI0OYOtv1gNULvnDdRqZt+Y3erB1Os2OGACSR+8MemDq3XWyB9KPlf4wfdhyxDy42NtX7iMOUGOrSeRJ80XoWfpHwvF9iBgBPQUYaHaaYI8gDwAAmkTm3t7TZ+UDAACEjpX0xMtbxDzY2Ie77EYcQ4+dm9AnX6zeavuv9duviBLQU4CBReew/Kzi5hUHAIDh4A/ln+4kpfIBAIBYKWSspDOj6LGMXxH1YJMdoqO3w01EHEPPE8t59c09tt367RdECegpwECiUwn8p0bzlwIAADSNfXjvuz4sHwAAiJVCxUo6u4BOcaRz9o8g7sFlmSo/HRqGDzvPty9brN/eQ5SAngIMJDrP7U3EAAAAAZijule/X+2z8gEAgFgpVKykJwN0KvM3ivNHB4KNpjK10kwW/3bWOCr63ychKlCjK44zB3a+5293Wb/djigBPQXoWxao0cMK5UF7F9XoWRBTEBEAAARgh+oeUN/VZ+UDAACxUohYSafZ0Qei/9O5ZlEFg8FryyHZZv19hhrNeaT/vh4xgeGGpS+/ef72ofndHcQI6ClA37LWal96O6fO7atXc1zpXM+N/wAAABAC+3y1EPnlQ5cPAADESiHQO8Q4d3TA+GQp0zLr71cUqXBgPIssndFpRzY6/EbPHv5pfnNTsfIS0FOAfuay6h7MyK5nitUcAAAQDp2L973V73zus/IBAIBYCcCZE5YCze1c0zvXOfPfhxEP5PCzMTaZ3uh0SluM8ckOtdAHFK/qXMc711s1OrNIehFATwH6n2M5Duhd4z8AAACE4oDoez70WfkAAECsBODFL2p0a4ZOgaNXFejV9UsQC1Sgt/pcUKMHc340+qMvnT/8pRpNS6IHQlcgKkBPAQYGfabNZdOGXnSuvYgEAAACsld1pzu0rwdqdHBkXcLlAwAAsRIAAAAAAAAAwECgD+7bVHGtSLh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MhnQueajxioQwAA7B8AwHAx0rmWd67tnetXxAHoNQAAtgmoV4iuQ7M71/rOtb9zXelcTzrX9851HvFQhwB9ytTOtaFzHVcM3GL/AACgFG1A/+xctzrXe2NEf5gLYwroNQAAtgmoV4jLHTU2uPFDXJtbeB89yHa4cz3qXF8617fO9djoPvRHHQLE5idjIy52rhud64NoB7MQEfYP6LsBoBi9AmxL5zrauT5FNKZzLMNxjmoYSkLqQFt6DQD9azcGuc8F6hX6Ez2g9dLSp+8mAI/J6s71tnN97Fw71WhKg5nWO/1GNSVfh0BM2gY/d65tanSn2RvRNz5GPNg/2iV9N/0Peg7uXIvoTN4QnfYBxD90xNKBmHoNAINhNwatzwXqFfqX55ZOPYz87DWd66vR5RXW3zda7/SJKkq6DoGYNAU2CjmfQiTYP9olfTf9D3oO7tyylOXfwM/6KJTzOuIfOmLpQEy9BgD6DmwTvhT1Ck0xS9i83yM+W6/8ylJYnBb/ttN6p9dUU7J1CMSkqbBNyHkdIsH+0S7pu+l/0HNwQx8M8sVSljOBn3dXKOdJqmDoiKEDsfUaAOg7sE34UtQrNMUOYfPWR3z232psp8hM8W/T1Og2bh1sbqSakq1DICZNhUuWjL+Z/hKwf7RL+m76H/QcHFgmlCV0A16kxrZH6a0gU6iCoSOGDsTWawCg78A24UtRr9AUV1X3INeESM9dYz33BtXQl3UIxKQp8cJqB7cQB/aPdknfDeg5uHNMdedcnZjwuy7sXAepMhgwvQYAbBNQr/1IbL9smPxAe7v03YjPvW89dytNuy/rECAVWzxHdU9mE8dj/4C+G58YwIMHVuO+n/B76lknPQt1niqDAdJrAMA2AfXaj8T2y4bJD1yquge5jkZ67gLVPfE0iabdd3UIkJIt3iXawSLEh/0D+m58YgA3pppGnTXwY4m+p95Cddu84yaqDQZErwEA2wTUaz8S2y8bNj/wsOoe7FgZ6bknrGc+oGn3ZR0CpGSL7bQobxEf9g/ou7GLAO5sFcZ0eYLvqGcIbylmDGGw9BoAsE3YJuq1H4ntlw2jH2gfRqYPM451SKOda/oUTbsv6xAgJVv8wWoHlxEh9g/ou7GLAO5cEsY0Neaq0dOsSR8Ag6TXAIBtwjZRr/1IbL9sGP3ACap7x0asw+OWqO6Jp8007b6rQ4CUbPFP2BTsH/aPvhu7CCHQ25v1gQF/d67PavRk6/ed62LnmmfuuWAq5VPn2pdTxohpQHpbxC9qdFb5Xue6k3Pv9M51vHM9Nc/SAd9fnWt2j9+xrHOdNeV+MWU/7lzrzb+/tRTsakB5jph30avQfjeG+9+S+3UOqF+N7G0DFGKb+Uwjj+1qdEbyqml4n1X3bLB+/z8612urju4p90M9dFk/m/vPGRm8V+NnnFcavfpm9G+6Y/l6Nm+nef9XVn2/N39b4/B+2rHaZgYfnjjqxGHzrP91rhkN6kDbej3B6MSfanTWOnvOC6OHrisF5neuM53rmVXGc6MDm0z9ajvxss/sW1N2Qec43GF0TtfniorfTDTv+slcp1uug171JLRd6Hd87Maw9Ll1dS5WX9f0e1Ovacgnpl/W9PN69Y9il79JtXNI4zHx3DkRntmk7FLqT5usw6b80VB+YBNyj2nn+8WvWGjq97apA13mV9NOdB8daydXL7b4kOrOqz0t557Zph7+M9/4yejhjMTajC8hYw/dls4bvc3Kfmfa7NwE4sI69o92mW7fHSpeT8G/r9uW6trFpsbDmvCdUpB/bfQLfzTKdcyqrKmmYvTWrsWichaKTuJf8/sfOZc0WhuMYuTd+0/Nb1hqBlCzMjaZhjPBfMNXE2jaz9rTsBx/MgFtkRzytsXpAzMequ5Z2bJrao/vuN8o2+Ocsm9aCnq14j3Kth6tM+XnfdMtce/RnHvOORjEI0Znv5jGNNcaoLlolXVd5W/TuWI66S/i2V8cGrr9XVca0IG29XqSqYf3pq3/YjmNu61yXQaKdxmj9sM4okutOtspBnlu94l965XFpm29zWkTXx2c6J3iN5taqoNe9SS0XehnfO3GsPS5vehcjL6u6femXtOQT2y/rMnnNeEfqRbKPyu+cUkAO7vZUb4/VJiD7JqUXYr9aRN12KQ/GsIPbELusexYP/kVi0xMZq/YXG/azIgZYHpl/u1CwMHnJmzxLevf/5fz7wdzYs/s+iuhNuNLqNhD69kTS2dXmzI1a83fP5i6azMudLV/tMt0++6Q8XoK/n3dtlTHLjY5HtaE75SC/GujP/KBefjTklmVE1aD/GH+f5mDICvULveAEcAuI7xV4t5vnt8wYgLq7PcHCu67ZCoqxkqaEdPo3yr/7ToPKjr6JvldvN9eNTpr9MK8x1pTRyPG6HwQ9xfNNGa/GVHdB4L8MJ1kxsmChnCr5J11B/jc3Kffc37BfbbDdK3C0Xkgnj+/Qm4vhAFvWgdi6vUy63se5fx2xCr3c0VZy8V7LMu5Z74am5m93If2rVe7sE/IyMVpvScckMkt1EETehLSLgwKdezGoPa5TdqmUH1dyPemXtORT0y/rJfnNe0fxSz/ufWbD5Hs7TKhExcCPqtp2aXYn/Zah03a/FB+YNNyj2HHUvcrdppYKvvtbwX3rSyQ6fqEbPGINWgtv0UPOukFAnp1+RZz76KcQcG220wdQsQeU9TYgoo3BWUu8LRpIeNCX/tHu0y37w4dr8f275tuSz52sdfxsBB+Z2z598QCU2k/TOdRtg1rg3jRSxVl2w3c3vKwzwhbdih1O6tponGUVf428ZwXEWT8VDTcqlVYk4UCnQj8fnuETJYaufxacL80Xi7b4NfkPCN7tp7l0ttjdiu3lT9bLd16bTreItaKMleV3Csb4hYHxySbofvSsA7E1Ovdlr49VvnbNid6tM1b4l2KOJYT3PSTfeuF6eJZRyrun6/8ZnVD1EHTetK0XRhEfO3GoPW5TetcjL4uxHtTr+3LJ7ZfVvd5ofyjGOXPqtneemW3p+9Xl9B1k0J/2msdhvAzQvuBTck9lp1P0a/YodxXXY7UGECLbYtXF7Rfrbt3zDW1RG6fWm4zdWk69pihxnZHvlPFiwIOeXxfSHvQi/2jXabZd4eO12PZ/abbUl0ftc54WEjfKZb8e0LPImQzHZ9V9Taijcp9VmShuPeo+ft6oyizcwJFuYVlgmOAaa/y+rXifhlkng8s46lCoR84/EbmP1sT+B2vWM/S29f0tqe9JffPFu/3xuEZtu5kg9t6Zu+baEzn1dhMXV6D3C4aStVW24keneeIaLgnHb5rpYNBrqMDsfT6F+s3ee0yY6dH5yO3eE4qcZpcUrukaN96ZbNnhyJXaZ2IXAch9KRJuzCI+NqNQetzQ+hcjL6u6femXtOQT2y/rM7zQvpHMcrfJe7fHcnWXlHhd92Gll0q/WkvdRjC5sfwA5uQeyw7lqJfocuw0xN8VtVnK/ikMG3DFv8m3i9LoXHDXCMVvsatFttMLzQZe0wTg3srS+7907rvbYv2oK79o12m23eHjNdj+vdNt6U6drHOeFhI3ymW/HtCb4uwt+0ccPjNDlV9gErGAfFRervXfCOAvC0YMheqyzYaLaT7nh3cIeWXB7pX5Oyky0E151T3dovQB8S8FAbZZYua75aQ46o7r9Rk89xfPd5Trlg47Pg7nwGXO8rvZPcRB4PsqwOx9Fq+18aSb3xm3bezotyvotxtJffqPGTL+9C+9coZjzY+QY3Pn7Y2Yh2E0pOm7MKg4ms3BqnPDaVzofu6EO9NvbYvnzb8Mt/nhfaPYvhf8hyJeZFs7VMx6NU0MWSXSn9atw5D2IZYfmATco9lx1L0K2SqurMV98/IGTRJyRYr1Z0q4rqlJ/cLBni21xgrCOmb16XJ2OOucj9DaIOlCztbtAdN2T/aZRp9d+h4PZbdb7ot1bWLvnoe2neKJf+esGdQHjv+5g+Vv20gj79U90q2CeY5RadrH8xp6BMrnnHeul8bfpeVIpc9n9Er18V3uQxO2h3KzcDvN0+8n8sMqu8ghnReDhiD8cjjPXXdvrfKeOYRMPu860WhU1Vk+dN+alAHYui1Nkr2Sojbju/zt8O73BPf+6Tk3sMqzOxkaPvWK/YBmHcq7t2do8MjkeogpJ40YRcGGV+7MSh9biidC93XhXpv6rV9+cT2y3yfF9o/iuV/2av5Xkays3I11rWGy48lu1T60zp1GMo2xPIDm5B7LDuWol/xRPxmQ8X9cmXnp8A67Wv7ZaoIvYtPH1L8qsTnkAO9q1pqM73SVOxxxCpD288pDs+eocrT28SwB3X7MNplen13jHg9Rj2GaEt1fWIfPY/hO8Xqd2sjt/isdfydXTm/l9wnD1s5aa6yDuWGeKf7Fe+yTpWf6uvS8O4FNiYThBxcjNesmt9VF7l965Tjd/1Q7gPbU4TzssX896KazqxPupIpyi/flJz9q2qIZyscc18diKXX8rDAxQX32YcP6qDEJdeY7LBi6HFM+9ZEAJ+3BauIZ8o/L2BTdRBST5qwCz7Oc8ir6SDI124MUp8bSudC93Uh3pt6bV8+bfhlvs8L7R/F8L+WKvdcuU0i9f9Aw+XH8l1j9KdV1K3DELYhlh/YhNxj2bEU/QolnqGvqon0M+L+6wnZ4ryBS90udGqJZSW/+ajyU+i04Zv3QhOxxzzVvVL/SAPvFcMe1LV/tMs0++7Q8XqMegzRluraRV89D+07xWpHPQ0E2Cdeu64gkCeYryu5V25h2K9GT8qeWSK0rx6NQt//wrr3tXKbdZnu2fCa7iBcclDKvLBLAr+jnNX/yeE3C8Rv7lbcb+f/0nqgc475nOQtT51/5vFbuX2l6oR3ecBMWU4uvTXuc4UR8dGBWHq902GwUeeBs9MDnVbus4gjOZ3W1wi6HMu+9Yps46s97nU9ILaJOgitJ73aBRf6dcDet+8YlD43pM6F7OtCvTf12q582vLLfJ4X2j+K5X8dEfduVXGQqZ1WNlh2TN81Rn9aRZ06DGEbYvqBTcg9lh1Lza8oGhis8vFlyokNAXW6ju23U0W8MAOXRz0Geq+20GaaoonYw94RoCe/ZvT4TrHsQd0+jHaZXt8dI16PUY9Nt6Ve7KKPnsfwnWK1o9rIfD2uB2LYs7TfVHkaixOq+8ACLegdJfevylHy5R7fcMjxG+TM77LAxuSieN52z0GF9xE61w+qezuI70Cbvs5U3G9vKfufGUTzOejqjnjePo/f7lF+W6bkAE3ZieN6tv1JgzoQS6+fl3zjz8bAZx21nuFcXEOvlqruVUeZLZgdWJ9j2LdeuarctstNMh2NlOPSSHUQWk96tQsu9OuAvW/fMSh9bkidC9nXhXpv6rVd+bTll/k8L7R/FMv/kqkUpqs4XFP+eVhT9F1j9KdV1KnDELYhph/YhNxj2bHU/IqMJx4Dg/uV34KxmLY4T6dfqepUDkc86yVGDNcLvcQe01X3QHET9RvLHtTtw2iX6fXdMeL10PUYoi31Yhd99DyG7xSrHdXmhVC+SQ6/mSIGPqoq/aHy2zJwXI3PLevzDa5bvP5R3SshQvNWfNcsh9/YM5RXA7/fT+L9fqvRiblsLXujumfaT3i84xw1PhfVlJpGJcslWMYERyOx0BjmlQ3qQAy9XqHGn+KuB6XOWs/XqQ70QSDze9SvgznG7YmjzUnZvvWKnZOtbKD3pKmLdx62sak6iKEnvdiFQce37xiEPjekzoXs60K+N/Xarnza8Mt8nhfaP4rlf00Qge6TiLbW7oceNFhubN+17f60Th2Gsg0x/cAm5B7LjqXmVxT9bk7BfdOEbdSyDz0p5Wv7Z+X43KsrfnPPw07EjOHaiP/kYoDDDbxLDHvQSx9Gu0yr744Vr4euxxBtqRef2FXPY/lOsdpRLaShv1az0R6rMHJyhqlqq8QD5b5NQs5w/FUzYA8ddC0Tz3M54GSx8l+R3wty1tl1x8EzEayXzWouzGl4M3p4x1ue32ivqvzu2InYW14ulOjs2QZ1IJZen1bjT8++Yb5lS4BO9lKO03a+j+1bryx1fFZ23/4G7FadOgitJ73ahUHGt+8YlD43pM6F7OtCvTf12q582vLLfJ4X2j+K5X/JnM9nI9lamdrpdED/OqTvmkJ/WqcOQ9iGmH5gE3KPZcdS8yvks/5T5WkG9ICovepSD8LOTcgWZ2wVv6k630UeUHu7hTYTijqxxzVx//o+iQvr9mG0y/T67hjxeox6bLot9WIXffQ8hu8Usx3V4qTy3xYkDyyoyustt5BXnag8OUdouzw6qz2O334jctAlZe1yeJFU0tDpQ+wDHd45/maJ8lupKGfZL3m+ozxR+heP366q2VG/tH5zJeff9Ts8VdWz9D46EEuv5Za95YF1bJLo8KsOSErdvvXKEYdnjRj9Op3jNO6JVAeh9aRXuzDI+PYdg9LnhtS5kH1dqPemXtuVT1t+mc/zQvtHsfyvc+LeTZFsrRxk2dxg2TF91xT60zp1GMI2xPQDm5B7LDuWml8h0YMqf6uxiY99ZjBwxNTFv9YAzAXlt+Iyhi3OuOqpR5s9ZRY7hosd/71QzaZGi2UP6vZhtMv0+u4Y8XqMemy6LfViF330PIbvFLsdeXNbPOxnh9/IGYWqPFF/KL9DJzbnGPOyyv9b+a+Uy8s7NCuwMXlWw/mzBxWeBX4/eTqy62nmF1T3dpAqAyDzUK3wfM/Xqv4M4WXlf8ig5pYqPuVc65veJregYR2Ipdcyp/eICk/ee/7Rp/atV+46PEuvYnhpHB+5ZWthpDoIrSe92oVBxrfvGJQ+N5TOhe7rQr039dqufNrwy3yfF9o/iuV/2TmZdVAU43BEzQnxjk2uSo/pu6bQn9apwxC2IaYf2ITcY9mx1PyKIg4b/dH5oN+butBpXx6Z9hozzUsd22+nfXjlcP9F0W6mJRjDxYz/vjT8fbHsQd0+jHaZXt8dI16PUY9fAtmKOnbRR89j+E5ttSNnpKGvOkDjqGmMdq6iqjxe9ozOewcFkbOSzxr+hklq/AEtofNjzlfjc8xVyUEOKpwL/I4rlf9p5vNU9wxTVT6sCeKbXtZ4z681jfIc8a4+K1/s2T17K85M44xtDqADsfRazhA2gT6ko+ogVOk0ve9T+9YLMsdh3rMWm3t0ZzZVuZ10HqIOQuhJk3ZhUKnTdwxKnxtK50L3daHem3ptVz5t+GW+zwvtH8Xwv2aLZ/yTc8+iQPK+aT33dcNlx/JdU+hP69ZhCNsQyw9sSu4x7FiKfkWeDmUTIKcS8MXq2H6ZIumEZ/3/02J/mkr81/T3xbAHde0f7TLNvjt0vB6rHkPYijp20VfPY/hOsduRNz6Vp1cKfFTjZxXkNgZ7lmSBuPeiwztJQy7zfu1T3Qdd+Cqgnm25L35zJic4b3JFjzzo4Yb493U5Cihnoe3tVNoQHGxYF47VaBD2rNq/Dgq+sYbzUqWzrjOE9qoF3fH6bAW6Yv32f+Zv08w3Hw+kA7H0Ws64+uj9mpJ3qdqytF6NX7HQb/atV6QMpC5NNp1AluNRvtulHLlPDFQHIfSkSbswqPjajUHqc0PpXOi+LsR7U6/ty6cNv8z3eaH9oxj+1y5Vnnpqtwp37o2tm38G9kdC+a4p9Kd16zCEbYjlBzYh91h2LEW/Qg7ovKupB6GoY/tlDutlnvUv241OPbEoom9eh6Zjj8+q2VXBMexBXftHu0yz7w4dr8eqx6bbUl272Ot4WNO+U+x21LOClzW+ueZj9RaBIyWVs1d15/DZo/y3MTwvKV//fz3TOankG8ryZekGdtU0Zvs3G617Zpl3aHJrg8xhZ+ex0jPReSel24MKcjuVXuW9smFjZOfBc1kZskN1H743z+E3Z5X/VjTJR+U/Q7hUyHK15zPtVAjvjY49UH4HTPjqQCy9lgMuLqtNp5oBrKLvv6WqDyycKJ77KXAHHsK+9crv4lnrcnTmP6vu5YyuvbPjtHAgmq6DEHrSpF0YVHztxiD1uaF0LnRfF+K9qdf25dOGX+b7vND+UQz/S9q8DWLA4KnRh6aRq772Nlx+LN81hf60bh2GsA2x/MAm5B7LjqXoV9jIFCT7EvDF6tj+G8rvrJzdJe1mg8o/Ky2kb16H0LGHayrbEwV1EsMe1LV/tMs0++7Q8Xqsemy6LdW1i756Htp3it2OavHQwdDrLV361PED5r/vqvxDC/RBYyfFb+1UIi5be5Qav10pM2pasfSWBTlj8T9VfajDBNN4HpvGJAU92dw33RjSHQ039JcqP8erNjJ6607eScS2nB9Yfz+l3Fd1uyK3+lTNTi626umzR5Bqy/1VzXeVh09UbWeTp5rXOVz4lNDju+aaEFAHYun1IfEbLauynIlrTN3dKvl+bS++Wc8vIvTp2qHtW6/cL9FlrXNfhV7Id8vqaZewESHqIISeNGkXBhVfuzFIfW4InYvR14V4b+q1ffnE9svqPC+0fxTD//pQMKCidUqvYAuVj32beO7ShsuP5bum0J/WrcMQtiGWH9h0fBPSjqXoV9h8U+PzA2td0CuV13rGXm3Z4hExOOxyVo4cyMoGfJYbnZob2TevQ9Oxx1Fx71HHAcZbLdqDuvaPdplm3x06Xo9Vj023pbo+cS96HtqvjdGOavGreOBrNXbCuDYsh02QesD6jZyd1Fu89AzLlZzO6nONATlpEPS2iNWmg1nh0FlpQ7nZPH+SCRifGWdqZsEzZhtF0bM6FwM09G85DVd/0ztjaPI6evs3t8zfdMdwM8D7ya2cZfl555mOLJO164n0MqfbmZrvulW5H1ShZWYfArWz5jPlqoeHyv/kc18diKXXk9X4k8Nfmk4l+0btbGxQY4fvnq2QeTYgdqjkvjnimasC6HVI+9YEMi/bfFOX2apVOdiVtwJ2t2mPMwPXQdN60rRdGFR87Mag9bkhdC5GXxfCplKv7csntl9W53mh/aMY/tf3nGBukdG93QFt7XkRtDVNDNml0p/WrcMQNj+GH9iE3GPZsVT9CpvfcwYGZQqVO0YvYgwS1rHFdc7KeZVTL2vN35dF9s3ryqnp2GO66k7D8l4VH2w/xcRPt1Xx6tYY9qCu/aNdptl3h47XY9Vj022prk/sOx4W0ndqox3VQjeof0oanz5Qc12F0hbNHMvOynXV+vOc8j+p4u0MWtgPKozIddU94/yt4L7bgYzMy5xnfS9RpGkl7zcpwPudFs/5teC+1VZj/1f5nQIut5ys7uF97ZQGf5cYm+wQkneqt1x99oD9M+WX/76uDsTU6wU5Dl/e9cRhYH2Wdf/HEh2xT3S/EKiDDWnfQjgAVTPfnwq+YVGkOmhST0LYhUHEx24MYp/btM7F6Ouafm/qNQ35xPbL6j4vtH8UuvzHBTZvT2Bba6+guxHoGaFll0p/2ksdNm3zY/iBTcg9lh1L1a+QA0svrAG4Mj3QA2DbA+tzHVssV7O6xI1fCvRzaeQ2U5dQsccKM7hoT0hsUmMrYeeaAXb99yMJ2IO69o92mW7fHSpej12PTbaluj6q73hYSN+pjXZUm0lG2Z4bgX0xQdshlb+KeL95qe/GKG0rKPdYjc5Ks8yU+90YfH1QQ1XO2IlGsR6bAFJfepbjT5W/hf1hjqD/VOEO0NAd5FPzTZ/Ms5ZU/Oa8MRD6Wx6psCuLZOdiK/qI+f/XrH87pPwPq7C3nHxWvR12MU00Xl32Qkufd5pORcv7XM0BdpvdlmGbGVEHYuq1ltsvpuP7YtmCh0aGrmmPsoNZvpky3hknJdseqVdW/KbiHYgWyr41HbzbV9HKlE2WXn8wNmJm5DpoSk9C2IVBxMduDGqf26TOxejrmn5v6jUd+cT0y+o+L7R/FLr8pZb+fTIDI4sDy1muFNsb6DmhZZdKf9prHTbtZ4T2A5uQe0w7lqpfkfm570y8tdTIcq2p9zclg2anE7PFdjt/7PiMXWZQ77vR1eOqPL1NyDZTh5Cxx3Tjm/xttc3MvuiVvXpl/KxE7EFd+0e7TLfvDhWvx67HpttSHR+1znhYKN+pDfmDB8tMxX4xCrBhiGUhZ8j+Mp3+QyOfryZg19tE9GzphITefb15r9fmPb+aDkU35AOq/uC6RKcF+KfB8gZZr/XWpQtWR6qdRL1t8L2pH/1u/5pOfMGQ26H5xkn86tFpUQdAnzt8fR31Cqn5R7H8rxgsVeNTOw2C7wrQT5wx7e++Kh6o1v7sNTU+7Yi+tiHCViH2oF3Gbpex+u5Q8TrgOwE4d7BVB80BAADQ1wHAoGGnNLmPOACik+1s02lbXFKM6dWVj9T488UAYHjaJX03AAwFfwjDuhCRAAAAfR0ADAFXLbuwG3EARGWvcjtQUKJTr/1r/fYrogQYqnZJ3w0AQ4F9UM07xAEAAPR1ADAkZAdM69QNExEHQFSeWH2zb/7/7dZvvyBKgKFql/TdADDwzFHdKw6vIhIAAKCvA4AhYJllF44iDoDo2Hmvfdli/fYeogQYmnZJ3w0AQ8EO1T2IsQuRAAAAfR0ADAgbO9ebznWrc00W/3bW2AT975MQFUB0vlh983zP3+6yfrsdUQIMVLuk7waAocfO/UVOXwAAoK8DgEHitdX2t1l/n6FG8+vqv69HTACtcMNqn795/vah+d0dxAgwcO2SvhsAhhqdj+y9ZQg/IxIAAKCvA4AB4pPV/pdZf7+i2E4P0DaLrDaq03BsdPjNlM71p/nNTfPfADBY7ZK+GwCGmgOqe8XhB0QCAAD0dQAwQJyw2v/czjW9c50z/30Y8QC0zs+d65nVTnUKDJ0He5YaO/BSHyq5qnMd71xvO9d/ijQ4AIPcLum7AWAo2au6tznZ14POdaxzrUNMAABAXwcAA8Avneu5Gt1Gr3fc6BV6SxALQFKs7VwX1OhBlR9Ne9WXzqf90vTpemBwBaICGIp2Sd8NAEPHhs61qeLCEQIAAPo6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BYmdK75iAEAAAAAAIaJkc61tHNt7VwnO9dsRAIAAAAAkf1R7YOu71z7O9eVzvWkc33vXOcRDySqs8s617bO9UfnOjok3z2zc82h+pNmRueahxgAAAD6iyWd63Lnutm53plA6Ie5vqnRlUwAEJ+pnetw53rUub6Y9vhYjQ5cAAAADDJ31NgA/Q9xbUY8kAgXO9eNzvUqR1dPDsH37zDx43pUIWnWda5PnesAogAAAOgfZnWuTWp0Ncht4WjeQzwArbC6c73tXB871041OnE202qbv0V8l31qdKXYTZU/cFJ0fTXv/7Bz/WnKaSqNgV7JlU1knENd+hrqEnxZ1bnelNge31WtJ429KrNnzxF7q37qS6sudD80Fb2CRFijxnaByPpeO8DfPaVzXTV997oIz/u5c/2uRifyPhpZfzPPf9G5rnWu3Z1rYqLtOwX7sqJzfVCjE0xT8D3xPQEAoL9YLzr6Y4gEoJXg76sZlFhh/X2j1TY/tfRuKwuCAj3Zt8C6L8sxvKVzXTJBVXbv/1TvqyNviOezYqh/oS6hLjpdytUce/Rajaam8GWRGl3RbZel9XMhom6d51adPESvIFFuqu5dyiMD+p2zjU5/MT5rSHQal/ud64HxHScbueqJvOM57fRRhdzbbt9tP1/vrNc7Iv5Vo2ly8D3xPQEAoE/YLjqv1YgEICp6xccH0/5Oi3/bKRz7NpiYE2TooLRqtaMOrP4Sv7uv6p+R8VGUdR3V6VuoS+iVO6q5lClbVPfAD7TPLFG3v6NXkCj/WfX894B+o16Mka0U3xjBJ36X4w/bHMlppxP6oH23+Xx9Vt1nNToROqyD9vieAADQd1y2Oi69amIEkQBE5W81tuV/pvi3acYR/xghSCpicU6A8ZfH78+K3+pAbEmN97irhi9P7KBCXUKvbM6xS/drlmXvZNqCaJNgh6jb9egVJMgE1Z028NcB/EY9eZYN1h+O8Lw/zLMmltyjY9WHyn8HTtvtu+3nb1VjA/yT8D3xPQEAIH1eK2aaAdpijerezpoiO3ICjH09Osl60H6OZxl6C/BzS1ZTUJ++hbqEXjmt8lN11Uk5csD8Vq8+ZNFCGtjpI/SOrgnoFSTIOqEnywfs+3Qqmqcq7u6BbMdp1SpwPaCvd4nvVu4rxttu3ynYl0vmd1fwPfE9AQAgbRYKh2EPIgGIyn2r/W1N9B2vNhBc6Hyk8vBaDrgevP7kIGKASGRB9wdhV87WKOu2+e2fiDUZ7NQFd9ErbHSinFDdu5QHjWwXtj5jaW6kZ2bnH50fwPadgn2Zbj1/B00YAAAgXfYLh2EOIgGIxgKr7enB7FS3p8rA4lXNcq6o8QP/61GDgWCKCUTPIwqIwDxjP3Tu6BPCpnxRfqvm9MrtbIBoK6JNgqWiTo+iV9joRHmgBneX8gbr205EfO4967nHBqh9p2RfjqmxiYPpNGMAAIA0sQ+EfIo4AKJiO+wPEn3Hn9T4QfZLNctan1PW36hB36MDx2yl1ybEARHYq8ZWJepVn3L3zn6PsrKUFrqMqYg2CQ6L+lyJXmGjE2Sy0JG9A9avv1LF5yuFZKVod3oF+ZQBaN8p2ZcZ1vOZxAMAAEjUGftmOQpnEAlAVF5Y7e9Uou94SI0fZN/cg82RAcp3RQ7JfkbvCrml0t8lAoNFttggO4j7lrArzz3KynIK30esyWCfeaJXno6gV9joBJEHiC4coG87aH3X7Raef0SN39m5ss/bd2r25a5lFxbQnAEAANJijXAU1iESgGgsUc0Mgofmjho/wN7LasFXavwEwAbUoS/RK8QeWfXIgCfEIFtsYB9EujrHrqxyLO+Juf8wok2mfu2J3RvoFTY6Uc5bsn03YN9m+2pt7Rw4mdP+fuvT9p2ifbEX5LDKHgAAIDHsk+q1A2GvYNIrcPTqCj37/sn8u/7fmyo/57R2PvQEwG41mi4j+92vFe8wTY3mKtSHGekVHDMCfKde8bLJfM9l824vc+7T36+3I/7PvI9e1aUHK+cVlKsHLXVe1Y/W+8/uwZHcrka3fb4wz/5m/v8xVW912VTzzTrlyGdT3vvOddH6pgsmgNN1ta9AJkuM/H4x8rtn5CLRORCPq9HUSt/MN/xVQybz1ehuj2eWHPSqk3PmPaabd3oZsa3o9rBTjR6++sp6r/fmb2tqlHlMpX9+hNyFo69/eizzVk6Asq/kfq2Dy9Rojs7fzeDNvwno0koT4Pxrlf3OtKm5LelYrPY6xdj2z6Iejzm8n2tdxrQ9+lk6Z/YO03/pclZU/GaiqZtP5jrdok2J9f6p2OYsFYA8iPS50Me/HMqaZd3/c0v9d+j6GzHfttXU1Q3z25Ecm3bfvPvfyj2vcRO+hs0mUY+xDkkdJL3ysdEjRt+0Pbpi+rFfPd5zl4PtP2TeX9uOBS3byibbgq0bV3LKuFhxTUrU1q4VerOkRT/0cI7PeNfEj/3UvlOzL5mO2uMAg7rbtZc4Ilas1fQYAAAADABPrI76pvV37fy+yXGQik6zv2AGUl7m3Pdeja0kyGOnuP9mg993xgogq3JwLzGOcd635nXqumP9kHOv72CmdtaPGjl9MANT2aTFbqtc38EgXc5HExzrzn6uFVj/ap61WBVv5Z1gvvtTgUxkAL3BBHk/epTJLjU2QPyfGcTIBie0rrxVcbfo6uceMbL8YgYFM1nONAGXfdhYUfC1uaI95V0pbF1fp5pb3ZSRN2AvV/bovPmPS/Tvcou6tMGynfo9Vpsy7SD3g8egRBM6Fqu96m96qManNSq6ptaoy1jfstj0N29zvuerQ4Ak+65NkW1K7PdPyTafMc+Rg4oHc2zoHIfv+mHe35de+u8Y9bfOtL289npL3Hs0555zEXyNPM62NFg4CHrla6OvqdHzc77W9MVnmXe8VDFYZpd9P7KtDNUWZol7tuX8u14tvV/c99a0lfUF8VEKtvYPYY/aZl9OnTxVfou82m7fqdgX6W/ZbWLPAI1xNBFHhCbUGAAAAAwAM1X+CtftVueQBVV6xt01j/UiNT7lxc6Kwa8fgR1DHSw8Knn3NaZDP26CzJ8r3umUcXD0/dON02ivUHBFz/ZnOcwf5ThodpDz2aNeH1jObNFK3xOinl5VOD0yyLHLPWAGzHYZ52+VuNdVJsvF75bl3DNfjU3AhHa29CBBtvLlhXl2HrdE8Ota9/a3XkjUTpxS9bfrKgd5ZdfFkra7WASoLumDQuiStoNXzf1vCspcUDIIEEvHYrVXZdkaff3PwQ771mWMbxnJGQxwGQS5JwLsyS3Vd4z3T802ZzL8OaeNfhHveryirKxN+x6k3VT/HbL+JpjyR1T3Aec/zMBAxsmCAY1bkX0NWb/Z5GcsBkmvfG30dGGbXX3Oa2pswLyMx55+ftO2MkRb2CHuKdrRNU91L3aa0ge21p4Ef9yS/6nltMfUa9EiMr3QalqftO8U7Eserz391n6jbhwRmhBjAAAAMEBsU+NXPG0wwVHRoT7HHYPKZZ7B50HLWfkU6HvvqPyVy6uMY7qmoJPMglE7+NQz4StyHKdsR4ELu62BqMcFDudEzwBngeXU6t0OZStP5ERJldNnr76ydxzsMw6HdDTqTMLIgdwijuUEWU2z1frm12Zwogi5dXiVY/3bv9mSqJ34V7xnE4f/PVbuA/YZT5VfDv2mdWmG9d7vVPHqp0Meeh9Sx2K018mqezD9hOPvfOsyxrdMF787UnH/fOW/iyhkfYd+/5Rs8/yKvva8Gr/Lr8xmZavvNnm8Q9P9dwz9k2cWZat29xgZbM3pl8614GvIVctXI/V1g6hXvjb6jPjGqpRIdt3eqbhX2+lXjn5+aP+rqbZg+/5Fh4XqWOOhia3W94kfPE+8w3UVl8km3swmJe4a2U0yenRF+aeQabt9p2BfiripitPjDhK+vmdIQowBAADAgGE7mi9MAKZnn5d5BIllM753RcdYtQJimYfjVQd79cI963t00CknKH4uCDB3Gidqsbh/nWdw+YvqPqSqaFXOTo+AfK4aWz3wWVWn49io3FcaLBT3HjV/X1/w/tPU+O2dEzzr6Icq3t68oEFHNY/twkmq2o4/scYAgww4UsxfL+uxqcDta065R0vunyoGHR5E1qVpwtFfWXLvn6p723sbOharvco80y55hH3rMta3bPYc9JGrME+0bFNCv38qtlmzt0ImS3Lsy84Kv+Obck8/FqL/Dl1/ss//Yn3/N/G8bOBIr8aeGdnX0OwS9++O1N8Nol752miph2UDzHpVsL0y12WxyiIHPyKG/9VUW7BXoecd2KkHnnVazv9U8Q6BFG3tFvEOf0T0O3U9vLL676IULXIxycrE23fbz1eOfqu+VqjBo04cEYoQth4AAAaQj6o7HYfOybzN4Xeu6QZ2KPe0OJpsVfu+AN8qJxp+MY7084LgcWdOgLnYyGxFiSP2wwQbykMuG0vk8cxRflNU9xbyAw4y2aHcJ1QOiHdeZGT6TuVP8KzPcTxdVhbJgdxtFfq7PICurBbvcNjxd/Zv3jjc/1Q4bCmyNace9/ZY5gyVv615q0ebORZZl+zJx1MVz91gtamdLelYrPZ6TvmvyvKty1jfcsbjWyao8Tnz17ZsU0K+fyq2OeOmQ1/7QLxvUSqQbJXqXcdnh+i/Y9Sfxt4hed34QHp1vM/hoqF9DaW6F5Poa16k/m4Q9crXRs8V77GjQmftAXuXFaAjFeXG8r+aaAtLVPlE1HQzyOZ7OGoKtlYe8nouUhvcqsZy91dNRsg47VLC7TuF55dxwaPd9yt14ogY79GUrQcAgAFjqegwHiv3bcf27z5VBJW241W1cn6JCeZmBvjebTmDPnrFSNGqtCsiyJlqOs5dBfffUG5biPVz7dUzZamC7O2Rf1d835/KP9ekfaDUvxX3/mXd+5+pW/2cosmVvAOUJjq80z3xuycVAcWEhvVE69571Z0bc6RGu6jKmy1XhF1L1E5cUuMHP+f3WGbR4buLSn5zXdy7PKIuHVHdKwinODx7hipOERFDx2K1V3vgzvWAQt+6jPUtdpqmqtQOu3PqYqRlmxLq/VOxzXl+xayS+7bn2Jifc+67r9zTSoTqv2PUnxwM0gPtevLxkaf8Q/saSnUfEPgyUl83qHpVx0bbq1DPFNyjv/mjGj9oWtXudezxtkBfY9nKptrCQVWcXmOB0d0ryj+9SAq2Vvp+eyO0QblApKrtyIVYzxNt3yk8v4rfxTPPDOC4R504omlC2noAABgwjqjxA+8uA+Vydex9j8GWqqDymEdA0Yvzqbda6hntsu1lL1T3ATxnTKCax4jliFUFo3IL5+KC++yDPh+o8jx7crv5WkeZ2IHc7yX32d+nr5PmKnM0bnjqSdFAxA8TFMXiL1XvQKIpyi9v9jpx/4FE7YQ8oOlFA2Wezqnjd46Bjs8ZF03o0jzVvdrtSB/oWKz2OquGbH3rMta3yAPYj1bc/0y5n9ESw6aEfP9UbLO0nY8ddEfaL3lOhp3fe5HDs0P037Hqb4rqHojdYv57kYfsQ/saGrmY5DJ6VVuvZtVsr/+p8vQyWgZ6h+B+NXoouM9uCL2S95eW/a8m2oJ834fW3/WOLj2ZcbymLqZga+Uul9Cre38Wfb1L+g951tiXRNt3Cs+vYk9LdjcWdeOIpgll6wEAYACRKzhcB6Lk6tiqWfjdjgGedlL0QPqqQN9rB4x6QOdFSWAhgxwdYLws6TDtLby/lbyDXImUN2Ou85jbh+Pqwc2JFU7IK+W3ek2psTyi2bWu5F65RVkHaR9U8QTPiBq/pfeo43uN5AxGuOQwbYLl4rnPPH4r03C8qrj/kPLLvdkGC3OCxgsNlPtfTrlnPQaJrkbUJXuFiw6QZvSBjsVqr3LXkotcfeuyrW9Z7XFv2Sq3WDYl1PunYpttziq31FSaY2r8ytsZOf6MyyruEP13zPqzfTfdhq542vMYvoZS4xeTbEWvGtMr17ZqD0TfLqijbNX3JI/6XWR0aFLL/levbSGzh/YAYDYRlaXa6SXdRgq2Vk58h0yRMiHHL3QdiHbdWdFW+07l+VXsVu0c9B2LjQl8X0hbDwAAA4Y9O5+leXA9tEbmuasaaJwt7i9aXbXLIwD0Ra5e0zk3y/JUym2ZOh9m2UFdJ5TbQXHPRblbrH/Tq0vOWwGADpgWO3ybzO/sejjbKeEMTnD8vrcmkChz3lflDCj4bD1cKvQze+7swO3ijnimz1kKcnVKVYqba8o/nUFs9ufUY6+Hmy1V+elwfir5zUVx7/ZIujRdBOR3+0THYrXXq8rvsME6ddnGt5S1x0lmMEjq1NKWbUqo90/FNttkAzvrHO6dnfO+v+bo43mHskL03zHrz05Lo/Miu+6qjOlraORikunoVSN69d7jd5dLfpftOrN9XVsWZavi/1HFEzAx/a9e24JmdU5f9rfy2/WSsq2V6UNCDtjLSTrXwVSZWvJLgu07ledXMegD9r3EEU0R0tYDAMCAIVfJ/+b4uxHVnV/yuePvnqjyU9lHTFkbA32vHID/T5UPkF4W91+vKP+Rue9zSbkrchxLXQ961UWWfkdvldQrK3xyhL8QwbDLxMsU1Z0jtmog8qHySzFxXNz/uUadHcwZeHui3CeWfJmjxq9omeLxe7l9uCrf55uKNpECcoXV9wbkfyGnXqv0T24PnhVJl2QAc7hPdCxWe31XI7jzrctY32L3a2W5Qk8aO/3O4RkxbUqI90/FNtssUP6TnFKOL3P6zyrfI1T/HbP+7D5HD7ie8HzHGL7GBDFQ9SRSXzeoelXHRmvkJIuNnlCR6SE/quqBXb0L5E6C/ledtqBM3CQH0z+Iv83tUS/btLV/qnoTdL7kHaDtOoEsd2U8Tqx9p/J8F6S/e2XAxj16jSN6JbStBwCAAUPONM9z/J082dw1p+E5Vb56TK/kfRTwe696Op6vVfcg5cKSe2c4BkQyb7cOGG6YzlrPstc5aFc6AK4Hl8pBrWMVAbdc6VG1LfeBamalRt6Bp+cD6YhcPXjL8/cfhM6U1ed08azTCdqIEdV9MJLPOQSqJCj/nlOnZatIljkGZCF06Zq4f30f6Fis9rpY+a9W8q3LWN+y1NEeZvftd3xGLJsS6v1Tsc3SV/CV5cqcd90gBlGqVn2H6L9j1p9MbyZTLKTga2g2KfdUaehV8zY6Q6ZuyFIy6J2weoJIrvK+r7rPGZEsMfZsdgL+V69toaiv0XX5s3LbUdwPtvaiZ9uti1xQ5ZMKSU5oXE6sfafyfBdkms6LAzTm0VQc0QshbT0AAAwg9kop19W92Sr4Oh2eXNG/TAzK6NVlqwN+r736570qX+GwQLxr1SG4trNZtmVUbvNu4nT6k8p/BYw8RFNfazzq7k5F+ZNzBtl21fw+vYooL995iG2CcvvvLx6/XeU5mCEHJTYnaCPygoWjPZZ5JafMU546/ntEXXqhmk3NEEPHYrVXOcAyu4a9qqrLWN9yxMEeZocs6qBLDkLuadmmhHr/VGyzzU1V7wDGpzm65DOIEqL/jll/cmDrUoK+huacajYF2zDrVR0bnbFFjV/UM8P4z3k7zW6U6NZUYyt2J+J/9doW8voae9GFvaNYTyT0mn+6LVsrF2hdCPQcuaDqjMdv74rfbkusfafyfBfOi2cdGqAxj6biiF4IaesBAGDAWFDTMbZXdWlH9WePZ05RxbkQdUd6O+D3LvN0BmUuzLUezmbZFrtPotwmcpbfFmW61IlcFVS1RfMPNX6FRxmbcwKLXnJu5uWk/iOAnrxW9VdTyxRKP1Xcf0LcPyNBO3Fc9XYOgWR1Tnk63UnVCqFnngM+TerSl4bbbAwdi9Ve7UMJXVfE+dZlrG+562AP9WTVS9OXyTQ9C1u2KaHePxXbnDFBjeV3XeT523057/pYuefKDtF/x6w/mR98RYK+hua58DNjHLY3qHpVx0ZnbMjxg3WKlBcFfbZtr67nvEdVWsmY/levbSGvr1ldohN7GqjL2LZWqfEH+f4Z6Dkyr7frAhaZ5/1zgb1os32n8HxX5E6OWJOlMWgyjqhLSFsPAAADhtxOvcThN7NEZ3OwxnMfq/ErWhYaR2ZhwO+VA49VuRHtlT5vHcp/p9x2HMiVnyEcgKrBTx30P1Ld+SKrcsraq4yrdido5Aq5qkBxh0OdyMGC9wH0RK4EdB1El2leXFZr3VTdByCniBxs+dJDWTPV+PyRb1T1FtD5Oe8wElGXmm6zMXQsdHtVpkz7MN5zDr/xrctY3yJzZufZw8XmHh3kTRXPeNVyfYd8/1Rsc8ZGj35ZMtkM6OQdeO2SEjBE/x26/vIGjGQu5JR8jdniGf/k3LMIvXKijo22WSveK7OtRTmz7Zz39hkMB42OTkvE/2qiLWjOl/RlU4ROPHUoLzVbq5koZHsr0HNk3bvm7z4mfnciwfadwvNdkWdWzVWDQR3fMwShbD0AAAwgfym/QTjdsdlbuepuizyfE4jdU9UpMXrlkUdwK/N2VwU5P5U4i7uEAy5X6/qsHFvTgAOgVxHp1EByZdDvJc+SuzFcchrKoELmoN1ngqwMvTqqapeHXOnzLYIz5erQ2Xk+9eCES9oUWxf+TNBG5KUWuV6zLC2Px2r84WwuQZk8BOuG+Pd1IrBvWpc+q2ZXxITWsRjtVSNX+9krsaaq/Ald37qM9S1SH47ntIVnaixnsLSfcoDosmXbY9iUkO+fim2Wcrlc8/dncgY9/nP8bYj+O3T9yQGjqoGtpgYb6vgamc9k3/9bjg05j1456VUdG23zc843/VNyv53z/r31DlpvliXkfzXRFpTqTlGTlzbzlKreHTbV+s7UbG3GP9bzPgZ6xrcadZ+lUrXrflqC7TuF57ti79xKdSFRHXx9z1CEsvUAADBgyFU3dx1+c0E1cwjNFuFo6lyDb43jFYqZyu9wT5m2oyodjn1IzxZRzivhBNwXZW91eH/t0OsJlqs9OgBzjUOrg4YjJYHcXtWd81mmB3LZpvy8pHz9//UEyiTrb7fMN5YxUZT5KYCufFT+qx/swwK/K7dzGORqj70J2om81CL7a5QzN0cfXij3lTsyt+keIfsngXVJttmfHN9bDwKsbEHHYrRXzTFVnLbiVsG3+9ZlrG/5XfxmXc57/2f1U3IVv719P8svHtOmhHz/VGyzZoIlz+01y1iYY9dc8yWH6L9D11/GWeWfzia2r5FnIzaIfvOpkSl6Va1XdWy0fMYPD72xfQa9YnqO0QNX/yaW/9VEW5A7QQ4WtAN7EuLfgra/K0Fba3NYPHNSgGd8qFH3JxzbTdvtu+3n+/BVhTtwdr3xz76Z/myfioev7+nCUaO3nwv63Ji2PsS7plBvAABDyxrll5PQDiYP9/jseWr8ds5tgb9XHppUFaTYB9O4bJuztxBmqzn1oN6bnEDgkBq/QmJaRV29Mo580fbzhw4OwELzPgfMf8tDmrIVSdvN99tcV/7bCOXW+amWXF6o8Stc3xhnYHJFuXaZVwPoijz0rGrL/xTVvcrK1RnfpvxSNLXBxZwAwXeFx66cIPyWqt4ab/NS/H6WNXijVwAtCaxLR5X/obsnVPHW8dA6FqO9ShtiH1p+qiQg8K3LWN9yv6ROTpkgdknBt/+w9HmXGn+AewybEvL9U7HNsi9f20M5Ul6uZYXov0PXX4Y9kfWqptxC+xp5A3fZILP+nd5lsAK9ctarOjbaZpLy22G3TtyvB6h9VhTH8r+aaAtyJ0jR4a8yJ7h9dtci1T2In5KttZmr/M6RacL3rlp5nKUIcxm8brt9t/38uvH5yoZ16FtOTHEkUjzj63v6jiu4nlMRytaHeNcU6g0AYGiRqxavFNynA6QsdY4e6FjV0PPtGfw7Eb7Xnll3yfdop+644TlApJ3vzcbxzhvcnKy6czJn+TN3qbHVcxONQ3xL5ad0kPwqytPOx3KrDvUky2crgFZq/Eo5vV35WI4ujKjulCCuwYHs4PUug2zHwYqcZ2SO96GSMueIMlcF0JWtyn2AekR1H1y20+M5MvdpaowYHfZZXWf/dotpC1LP60zOfcsZnNK69C6nvBC6NF1152B+r4oPltZtWE+A3lbFq3VC6liM9po9x/7NLfM3PQB3s8G6jPEtsk/K8ufONHUpB1ny7Keu990q/0yGGDYl1PunZJsnicG5XraHb1b1ctmG6L9D659GrgauuzIzpK+R8T1nYEUPbD4z34heuelVXRsty7BXr1edMyUHdh8qv1WrMWxlU23BNa7Q+mtPQn0wftRso9OLErS1edip5k4GKF+mKSrbTTdNtNkLCbfvFOyLK9ut8p83XPYWlZ+D/5vyW8BTFx/f04XLOd/i4qOG8iFCvGsK9QYAMLTogM7O6f5OjeWX1A6AXu2rV4h+Mv92RPnlWasiW/XzWYU/0EYO+lQdRjVL+acqkQHpO1W+CmxBToeddz1xdMb1rPs/JeXolEPrKgYIinIrrlTFq4PKeJ5T/ieVv13ZlvlHVZzX/ITq/QwFF+yzGv4uuGeKGjs09l0NJ9xeKXMjQRtxqkCX7hlbMSICklXG2b+suge3vxk5bekhuHiZ8x7fCwL0ULq0QnXnStXvtMn6prlmkOqlclt5EkrHYrTXLGDO04/bFQM0PnUZ61uK7GHZjopPBXZ2UUs2JdT7p2Kb5xm5/RByXNCDX/C6pv1tuv+OoX9ykcbqmnIL6WtkPC6wEXvQKy+9qmujJdkg8jlH/bD94FkJ+l9NtYX3HoNfWwvqYmvCfnBZf/wk0DPsHSGPVP6KYj0x+D/LvzyYcPtOyb64cFWFS9O5vMSmbYygvz6+pwt7c8o71KIPEepd2643AIChZ41xwnUA9tl0Xl9MJ3FJDEg1Sbb1cXeEb5T56DdV3C8Pplno8Izdxnn/bOTpcnCNDpj04VL3jcwz2T80ZfhuRZxkAvvnVlkPTKecdz7AfhP0fzcBctEKg2Mqfzt7FctMud9N8HHJOK95rLec7+8mANNBVbYtWK8o+k31fkCYK9NE0Hjd0oNJxsF7Yd71nIdMbKf7m0ovf/1S47C/cnAk7eur0X3tEN8ygzE6iFqr6m/htNEO61Mjb62zetXpkhZ0SdfzERNwZW3nm/n/+rsPewxQhNKxGO0147yp+28muN7dcF3G/JZ7BbpdFNRssurng5HFzBZtSqj3T8E2/1dhfz6p6sMz88hSXdUZCG66/w6tf3a6ic89+nWhfA27H3ps2VbdnyxGr2rpVR0bLfms3A5yzfhqruWJ+l9NtIWfhK64pOLZZnyr76Y+1ybuB1fZqZ8ClK/r3t41cU+NpYucbOSR7fy8VRGftd2+U7QvZUxWY4vPngWK/bVte5sji00RdNfH93TlN2ND9OW766RpWx/yXdusNwAAaAntbN9GDGDQq4yylUIjxlHR2+Xfm8BPOzE6vYo+TG9BxPfSAZQewH5tBaHvTMB3oGKApGpAwnZ6ZqMCA69LsXUM/NCrGR8Y+TcVzMWs71Dv32/tyYcZJnidPUT6B8OlV01wT7kd9p2hVz83sfJy2PrGfrC1egdPtuPiUsDnrFNji0eyuteT73pV+RFVvPtgGNp3qOf/onrfdeLLH+Z5yxX0E9QbAMCAs9M43QxEwbBib8m+jzgAAAAAIHGyVf564H4R4hgI9M6GLMXT+YjP1RPTbxF/30G9AQAMMNq50ysD1iAKGGLsPJG7EQcAAAAAJI5e/f/Q+K//QxwDwSU1dkj0xEjP1DsE9M6JXxF/X0G9AQAMMHoGX+f0O4YoYMjJDmV9H9E5BgAAAADoBX1WT5bTmpiuv9lm6lGfQTUj0jN1/nadAk6fVTJCFfQN1BsAwICjDwi6iRhgyFmmxlbXH0UcAAAAANBH6IOgszQq6xFHX7JCjZ6NoM8KiJWTXy/e06lA3yjO7+onqDcAgAFBH4S0oXNNEH+/2Lkeda4piAiGgI3GqdGTVJPFv501AY7+90mICgAAAAD6DD1or3eM6lSnKxBHX/Fz5/pgYvNYZ8rptLh6cuAfNbpLA/oD6g0AYEBYq8ZWDuvUNwvV6Izslc71XMXbagfQNq+ttrDN+rtuA18VK5IAAAAAoL/Rg7069/mnzrUacfQFenJFD9brw0MnR3zuHMW5Xf0I9QYAMCBcVmODlPb1TDEjC8PFJ0v/l1l/v6JIhQMAAAAAg4HOZ/2bGl1pvwZxJM06NXr+wE5EAQAAMFzog4fkYP3dzjUd0cCQccJqA3NNGzhn/vsw4gEAAACAAUKnzmA3ddrMUyyiAwAAGEp0Pm69yl4fYPOic+1FJDDE/KJGU0HpFDj6YC69un4JY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QWFC55qPGAC9BQDaOQAAAAAAAADAeEY619LOtbVznexcsxsqU5ezvnPt71xXOteTzvW9c51H5H2vL8s71/bO9esAfht6G4epnWtD5zquGCQF+ifsOQAAAAAAAMAQs6RzXe5cNzvXOzU6SPHDXN/U6CrDXrmjxgZAfohrM1XQV+gBrT87163O9V7U6aANbqG3YfjJ6NHFznWjc30Qsp2FiID+CXsOAAAAAAAA41nVud7kBLDZddSzPL0a7mtJefp6ntDzhwU9OLapc23rXLeFPO4FeNZLq3w9ODCVptZX6NWXW0z7+6SGY3BrGPV2Tud61Lm+dK5zDZf9s7E3v+bY+Mc0saHAVb/on9K15yFtBAyOvee7aSsAAAAAEAi9VfyqGj+4/VqNbp/2ZZEaXc1ml6VXWS5M9PnDxHohl2MBnvHcKv8hIu9rrqnhGdwaNr29IWzBgUDP2Siec4pmNRTU0S/6p7TseSwbAYNj74f1u2krAAAAABCUO6q57eJbrDIe9cnzh4HtQr6rGy5/lij/d0Te19yy6vLfAf7OYdTbj+Kbrwd6zjbxnHU0q6Ggjn7RP6Vlz2PZCBgcez+s301bAQAAAICgbFbjB8zv1yzLXlW5pU+ePwxctuSit+6ONFz+DlF/6xF53zJidCSryzMD/K3DqLd3xTefDPScS6o7J/kITWsoqKNf9E9p2fNYNgIGx94P63fTVgAAAAAgKKdVft73OqlkDpjffvYIutt+/jDwWoVdAWSnNmrqwEBoh2WiHW4c4G8dRr3VqcOy9CB6O/+UQM95Ycn2Fs1qaKijX/RPadnzWDYCBsfeD+t301YAAAAAICiZs/lBBHZna5SVHR73Zx89f9BZKOS6J8Az7G3BdwdIbgeHUF+Oqe58xxMH+FsHUW9TaBNzhM05iOiA/gl7DvgmyBcAAAAAwI15JpD7r3OdEIGz3kbts1pEr1r7Zn67tU+ePwzsF3Kd03D5S0X5RwdAZlrv9ETS+SHUlweq99RU/cAg6m0qbWKXkO0ixAf0T9hzwDdBvgAAAAAAbuxVY6vZ56rRFVh2cLvfo6x1amwV19Q+ef4w8Jclz6cByj8s6mxln8tLT/xkOzU2DZmuTBVt8NgAf+ug6W1KbcJOQfIW8QH9E/Yc8E2QLwAAAACAf7Cc5TW9JYLb5x5lZbno7/fR84chAPmmwh4gah+6FeLAwJhMsnTwu/nvYWKraH/LB/hbB0lvU2sTdnqzy4gQ6J+w54BvgnwBAAAAAPyCZfsQttVq/OGvqxzLe2LuP9wnzx8G1ghZrgugQ/YKvht9LCu9w+ORGu70AZdU9+DWINu+QdHb1NrET8LmbEaMQP+EPQd8E+QLAAAAAOBGlkJGHsL2XATRfzmUNcu6/+c+ef58Nbqi75kJZr+ZZ59To9thp3euJZ3rZcQ60VvY9WFXf3euz+ad3neui2o037/mggkoPnWufRXlnbbkosuyVxdOMs+6a8r6Zv73Zuda7/i+m1Rzh0vqwZXtavTA4BdWnej/f0yFWxmpc5b+auRtf0ud9AFapjvVaEqQV9Y3vDd/W9Nym1+mRtNPPbXe7bFV32+t77+aUD023S6a1Nsi9HeuMPpwpXO9M3rmyi4HHTxk5Ktt2IKKd9F1r1fc/q5GBy7/DdQmDqnuQy6n5dwz27zHf5bd0XU5I5DezzQ6rvXylNHtR+b7RkT7+KNzvTbvpWV7T/V2JkoIm9Bk39VEWb76Rf+Unj2vW4ehfSmdwui8eZes7HfG3s9tqT2OmO/R3/aLGt1FpO3EnZx79bcfN3WU2ZS/jA0M5Zv41GWsb8mepc+U2KFGJ5Oemj6yjImmbj6Z63QC/VwvbSWUXUkxngEAAACAHjhjnFM5iHRQOK960KXqILjskMG3ffL8XWpsK/5/JojIgoOdItC9Hak+dLD00QQlx6xgdKqRkU4zsVjIZmFFmU+se29af9dB6Rs1fjeDfZ11eOez4jdLagbQR01Q9sHIIRu4222VfbpheesBzodq/LkJRdfUiqDyiKm/LyaozepPDxZetMq5ruJvt9b6/T/z/H9MADfRBItat76aQR77e/ckUo8h2kUTelsWzOvg+4GR64+CNljGLPNdlyqeY5ctVwXqle6Pjdzy9PlyoDZhpzX7X86/HzRtJK+8vwLo/n5T7uOc5920BqKuVnzrKc/nhrIJTfZdvZRVR7/on9Ky503UYShfaoOlH/o9VpsyNWvN3z+o8onKptujlu+/JfI6mPMN7wru/adh38S3LmN9y2LTtt/mfM9XVT0gvVP8ZlNL/VwTbSWUXUkxngEAAACAHslWsssV6VNyBlSOV5SVDXZc6oPnLxdlL8u5R69W+azi5GCeaQb3skP3ilaNnVCjK8Ky937lUK79ndmq4+1WILDQkvmhnCBks2MdZsGzL1r2L8zv9YpXOTFjD0p+DlwPD1T5QGMRSyw5vDC6k4c9kHktUhvX8jtlPfdAwX2XTPBu1/2clusxVLtoQm9dmS6CZddvv2YNHJXxWAx+FOnAYvEerqlqfNvEiOrOSf6bGDDTdlqv8Nti7l2UM4ATkt/F8/Sh57ON7upvXWsGskbMwNAHcf+Klm1Ck31XU2XV1S/6p3Tsed06DOFLTbH8uTcFZS6wnnmrpfaoB3DlgK/dR+m60QPcu4xNWSXu/RbIN6lTlzG+ZcS0cft3LoPH91T34p3JLfdzvTwnhF1JLZ4BAAAAgAaYb5y39wX/fl44ge9V+UqYbNXJpj54vjzYtohj5t9/CVgPC9TYSkI9kFWWEmKDeO+qyYlt6v/tnQ+EV1kbxx9jjCRDRjKSGBlJsmSMJCuSsUYSKytjjEiSsbKsjCQZstbKypIkWRlWkmRFkmS9Yq0kGTEyxlqJZCTJ8L499lxzfs/v3Hv+/M45907v98OP3eace+455znPuc9zn/uc9qjjUeW42F1S56yHQdUvyvqmUDmiGYnseDSlzuihPM681cJgnXasd4iWo6gXlBOqjH0UdjZDKGuFsXvQQ1bmap7HlOuiU7n15YJor89SXu/PXUtZNvSLlxWLlrLPhOOjN8Ga2FMi4z2qL3cN7erlFxPPxVHR3pCS9bJURccDZCWlToi5d8XeB33lC/tT8/S57xzGlqF1tPwS8hWVv2Q46THuKdej/gXVX0JvzBnuP+TlZOizie9c5uhLn6g35WgnuETy59znQtpJpVeaZM8AAAAAAIBIHLMYsdupPZptvKTsMC1H2axaAe3L6P2yOkUU14FEc8ARTEWUzjuyf9q9n/wiemaEwT6o2hv2MJCqonsmRNkjHn3/TqvHhnlZDtRxT2MtFJnr2CWP7WFhVNnSLfRQPkfxWmqNsLTlTpcOnl9qnMfU66ITuQ3hoGivKv/2GuVU0l9U2iii1Kui8XuFU+JRojVxjloPuSxest5UP/nSdYNo407iufhVa4tTB9xTe1EZ8v7+rlknxNy7Yl4rRL6wPzVLn4fMYUwZ4j7qTtDdFWWva+X+qWk9bhFlT6t//6pEZtZSe6rH7kR62Hcuc/VF7oW2FyLnRfnpBDKcY3xT6pWm2DMAAAAAACAit9XD2+GKMo/Eg2DZp6JF5Mb9FdK+zCv9TUVZzne6M8H4s2NO/1x/0qHOGNkPc5T3XpTnA9qeWvpa4Pqps8z5PODY9zFRb39JOXbuPSf7C5sYXKTyww9NyEjiU47t+Dj/QmHD+SH5OUFluokDNc1jjnURKrehbBLtjVWU5Wj8BfKLXOxyuK6cqzMJ1oTU2cULhLNKHk0OncPU+UHPPrykVmfvtYj6MIdOiLl3xbxWiHxhf2q2PneZw5gydJ/cz4sY1fT9eE3rcVKU5Ren/EKJHbGml07yTAHby9tO9LDvXObqywWPvnRTe878fQlkOMf4ptQrTbBnAAAAAABAZAOwyDPcX1HusOGhfIehXGFMfrdC2n8grvm0ouwpcosc8kWPEHviWOcKmT9ZNjEk+viE3CO6XVNU6IdvvXS8NhuCekRQVUoDPS3SvcRrQncS2w4G5U/qX2vlnzsaeT7Opk7Qx+0tVacAKLhGrU7vnprmMfW6CJXbTtGj8S6UlNmh5ksestftsNb/scjgDXHNnZHXBCNTC3Dk+gj9m7KnLA2QdKqmTBM1QO3R2X2R1mwunRBz74p5LV/5wv7ULH0eqiNiydAUtX5VtMah7XVUniotx3q8Ra1f63QrOT5eUv5bao9K70mgh0PmMldf9DNXbOnejhjmoiuBDOcY35R6pQn2DAAAAAAAiMgIuTnEuqj9YKXLFU6arSukfWkI/FcZILmQKTz2OdbTDYsfLGWnDI4NF0N/naj30NHh4nqQlTwIb1tJOf1gPY7a7U04H/2esnCLwg4bW0PpD9gcCZRr3ZB+UNM85lgXoXLbKS+oOs0C6zpOB3GC/j0A0CcymKOTq15W6i9IXfPE9wfIkUwtULxIqEpxokdZvyd3p1oIMkXKjw51ukWdtzXrhJh7V6xrhcgX9qdm6fOQOYwlQwPUGiU8FWHcUq9Hebj2efWrcsTedJTdTvWw71zm6os8ZPq0pfxz8jugNtc+F9JOSr1Stz0DAAAAAAAi87OHw+IMtUe56FFNRU7Klyuo/S6DMeCS3zQG/LA/T34RwcxWcb8jlvIy6sbVCJY5Ri84OlwOOVxbRg6boof4YLO7WpmfyC1yqxNkvt8qOdgpyj73aEd+Rj4fuR8s13Pa9RfIzQHa52lIp5jHXOsiRG5jcMvieOD7KiLjVnn0aasat6qzO+SLkJnIa6JATy3AcnjDIktDlPfwXxnN/4VDnUFR537NOiHm3hXrWiHyhf2pOfo8dA5jyZAeUbxE1QeMu5BjPcp0O/yilQ9LXl8xTh8C5iVED/vOZV192eNR1uUL2lz7nG87qfVKnfYMAAAAAABIwAtyc24xG6g1zYE88Owy+R1S2YT2C2eRvO4/VH4IVCxkrlDXg/D0yBt+aVH1WatMTcGfhrseBnxJ3N9uR4eLS2qJWVHna+1vO9QcFpFL7ODclmk9zJD7IZ93RR+Oe7RzVNT9LbFsnXSsJyO0hmuYxxzrIlRuY3CtQsaKCFM9HYy+fquiQ/lAOpsz8rLo8+HIa8IkF/NkT0MxFXBfnfCGWtM+uODiIM6tE2LuXTGu5Stf2J+apc9DdUQMGeqj1mjl+xHGLcd6nBZ9ZV1XdYbIl9TugHZJ1xKih33nso6+VKW3WaX2DylTQw3Z53zbyaFX6rJnAAAAAABAZAbJ73Al+VAro9mLCLD9K6R9nW8NhsdTD+dBCHPCaHFpiz/TXvQwaqWT6ZzjvXVRa97X2ZJy3cI4eOpw7V3int6r+/xZGxP+jJ+/qNiceU3oB5tVRUttpPavPdZ4tCPl+Fhi2XJN0/CHVu9NTfOYY12EyG0s5IsFHXYuXhf/pqeKKXOecMThXYe2ZVqx/ohroqDfoEv3WOo86GAt+fJFoE78karTNNWlE2LuXZ1ey1e+sD81R593oiNiyJB8uXCqwzHLtR4fk19KmLPUfn5GzGeTTuYyV1/0tVuVm/28WmuvPNvIsc/5tpNTr9RhzwAAAAAAgMicUA9ydzzq7DY8CI5Sq/O9e4W0L7lquPYvicZePry7RlhLA+mMpbyMABpwbGdM1BsvKSdzVf/scO2fRJ2/6d88qFyXI47W17QetpF7tJSMeLzj2ZYe4bsUuc8y6u2WYz3pyJypYR5zrYsQuY2F/Cy++Nx9QjkjZCTcQ2rNKSzZruTJFkE3TO2He8ZcEwWHRB1b3mwZZf174vGXa3fYsZ6eaoDHu6tBOiHm3hV6rRD5wv7UHH0eOoexZOg3Uf6ryOs8xXpcQ+3RzLb0I48C5iVED/vOZa6+DDnu1UW5E55t5NrnfNvJrVdy2jMAAAAAACABtynsUKJn4iHwLoU53+tuX8LRJy8MD7kpPnc/T/5pP+SBbPzba6mjR+Y9crw3dkTNOhoiF8X9HHC4vkxRsLMh60Ea+FUO0Bvkl1O1ygETOx2ONAyPOta76Wm0ppjHXOsiRG5j8TW1Oyk5VzNHHZ6yzMtV8bdepbOOBIztD5HXRMGM51zIKOuJxOOvnyHwyrHOdrJHgtepE2LuXaHXCpEv7E/N0eehcxhLhuYoboqyHOvxoOFZtAr5ctJV34XoYd+5zNWXKYf9oTh4nWX/rKf859rnfNvJrVdy2jMAAAAAACAyHIVe5Erc6ln3uOEh8An55Qitu31XQ41/VxKM/++ijR0OdWQ0ky2V0GCgwapHNC1Z7m1WlHU5HGtR3FdXQ9aE7sizHU63QOHRgNfI/8BLH+6RfwSxSe77a5jHHOsiVG5jMUrtqVU4Dc4cmb8O0uXlhkFmbzi2+5z8HOm+a6JATxPgcpjyZTEXaxOOfRe15sm+5lhPz5fOX0H0NVAnxNy7Qq7lK1/Yn5qlz0N1RCwZeh953HOsxyvU/rVnFQcNY+LiHA7Rw75zmasv9x32aj64ltNdctS/TNOzpSH7nG87deiVXPYMAAAAAACIzH5aPozIl9XKafFfw2+g4e3zp/S2A6uk0/B1gvGXD++2ND5swPxJrXk2bXm65afE2x3uq1/cW9XXDxvE9f8wlDG9jJFRWU1AOvIuWsrLiO51ju1sFP2/2gDZ4kgseRiaS67nFPOYY12Eym0s9on2iyjgsrM39Nzper5fXpvsEHdxcG+m9vy5XZHXBClnit7OtEOdOctcxESmVDvkUGdAyPqpmnRCzL0r9j4YIl/Yn5qlz33nMLYMxR73HHv0nOibTeblFx8uzuEQPRyyHnP0RZ4pYdqrt6ky7ADvFW3MJ+h3rvFNoVeaYs8AAAAAAIDIFFGN1wLrX6B2Z/mLFdA+t2eL5PuK2iN2Y+Pz8M55vfngSRnRJD/BlRE+t4RB4WIY6p/tXrKUn6DqNBGcpsOUM1NG0vlEN+9NtB5kJJKeOqHX4BiS89flKfdFOo6+mmWrWBMPRZ0LosyAYZ5SzGOOdREqt7HYYdBdVY7qcYOx/aUaK9f86/JAx5vi7yPU7tDyXROMdMLa7m/QMhecqiDmy5Mz5O/E0/XoXxVrPbVOiLl3xd4HQ+QL+1Oz9LnvHMaWoXcUNwI59XqUuuuyw7Wl81SeqcBfiG6MoId95zJXX6Q8nBV/52Cc59q6lHv7VYOs99Swz4W0k0KvNMWeAQAAAAAAEeEol7fkntfUxBaD0+nCCmj/DtkPbesR111MMAeuD++blNHInydPVRgWx6g1f6iMGrrvcE+XPA02mata/4SaI5CeKYNHIp0JLlGuvWreZhKtCd2RJ1MnsMzsFuXfkn+01JBoY0+ivkjZWlNR9qwa0+uijh7tzVGtHLG5IcM8pl4XnchtLHoNuqsqrYfutPignCCvVN9ckX0+KuSSI3BXdbgmiFrzZrvkhz9SMRejai5WRRx73eH70qG8frgpH0JZ9QVXap0Qc++KvQ/6yhf2p+bpc985jC1Dctxd00JNl+ii1OvxKPmn3Jmt2Kv4v/+MpId95zJXX34QdUYM9/1Ck3EZxX9QK1vkt69jnwtpJ4VeyW3PnFb74DvD2AMAAAAAgEjoToh9HVxHPoDuWwHt/60cBast5fTrpjDCHzs8vG9R9zup/v8+mQ9l45ce50XdvaLsdcv96IbUKcc+vCGzc5Xvi6OkdpXUO0ntX0ZUpfXgvswr46Q70ZrQx1Y//PDHEsNEHmhnu6811HoA2OGE6/s/ZD+krVsZw0/UvUnje7U2l8/Ums0xj6nXRSdyG4tVon1bDvoRUZ6jvH2/THpJ5nzW7LjkXM/bI6wJdsLqzkWXe5SOj8LJsVPJyqaI4y7TMdh04jZaTkfyrsRxk1MnxNy7Yu+DvvKF/al5+tx3DmPL0GlR9rTD2Eyrca9jPerXd0mJQtSe3qh4YcQvJzglzcYIejhkLnP15WHFnHB/Poh7k3t7sQ4nyHxIdY59LrSdFHolpz0zRu2BBkcJAAAAAABEdxbpRkknn3AfDHjIr7P9Ls1hc7Ki3EbxUPplgnn4XrSxoJxUhVF9SjmJJrU6MtKO001wdNCvhuvLiKlfS+6D2ypSE8x59nXJYLRsVc6QIxX1VlNrvtQi2nWCliOr2LkyqowV0+fWMZHRnnfUv7Gz93ZJnUPkfuAYX+uuVnY88RqXhuEbtVa61PobU3PETp31qs5Haj88jo1PjhS7nHEeU6+LTuQ2przpEX22Q/Q2ift9TP5R5x8Njg+OHuUo+G8irYmQ/PDzhvvap/59OPK47xdtVTl+B5QzpFg/Ox2un1InxNy7UuyDvvKF/al5+txnDlPIUB+1nkXymsoPyuV54Jc8v1fowtTrUU/hMxOoh9epMWZ9tyuSHg6Zyxx9YeS5ApuVzBZfhMgXSaavS44o3by+pn0upJ0UeiW3PSMPYk4VzAQAAAAA8H8LOyHuiQcu/v/BDhxPC2TO4djE9vu1dt8qY8HENLnnyQ2FI2b+IPPBucVhvCMWY6cqipWNmT+pNT3FsDZuQ6qfi+pvU+SXU5N5YrifJXKLuhk0GC+m31NK88JEZ21J21XOAOYBmQ8DlY6F29oc7M2wznl+H1nG9Qa1Rnd9rBiD7ozzmHpddCq3sSgM7YuOY6Kv4/6A9l6W9Hk84pqQEbIu5zO8L5njoQRj/pNo5/uScoXjpfiaYbNHG6l0Qsy9K8U+6Ctf2J+ap8995jDVsxQ7el9Tq0PzAC0HY/DLy0n171M1rkf5cnLMcS5nDWO8SOWpd0KfTXzmMldfyvbqqi8qFkv2h6017nMh7aTQK7ntmWOG+zwJsxoAAAAAIA4vLA+I/GD8bcB1CyfN0Ya3zxSHL31UD9evVL3ic1KORDmn3dN04jlZpe5/Vt3Pe2WYnyRzntoTapyWlDPiG4c22PhkpyA7Qd9p7bBBcFUYw74Mqfv4qO6LnaTbPPvPB2Y9VPdU3Ntjdc+7M66PX5Qx+VE5klwirdcKhwA7TbZofRtXxtmS6k9fxv70KIdGMT/848i36yXj+tiwJq87Osliz2PqddGp3MbgHfkdOvxB/XYGtsfG/zM1RotqbrdHXhP6WnjieF8TygGzpOb7LFWnCegE6cDVnXNd6r9/0/52MkA3ptIJMfeuFPtgiHxhf2qWPveZw5TPUn2qr/c0vV7MIUce85cx/TWvR3l4tWu9YTWH3N5bJeMDCZ5NfOYyZ18elDz/lzl+D2jz80aNxfqa97lO9F1MvVKHPXNO6Wn+nYdZDQAAAADQfNaph7cNK6B9/kT6kuag4Qdj/hT/tXpg54dmjqjkSMxBTC3wMJz40+AFWnasvlLOgUmLgdkUhpVh/F4Z1aOY1qQ8ILeD/Qo4j/V+DFswMpKS06yw0+Sxknles/NqHXPu6u6G6YSYexf2wc+f1Pp8pcnQ57BHfw5wFPgjNf6+jm4APQ4AAAAAAAAAAIDPCJnPGoflAQAAAAAAAAAAAAAAAAA1cIVaHfZbMCQAAAAAAAAAAAAAAAAAQH70g/5eYTgAAAAAAAAAAAAAAAAAgPzw4Xt6dP0MhgQAAAAAAAAAAAAAAAAAyM8YtTrsJzAkAAAAAAAAAAAAAAAAAEB+OKIe+esBAAAAAAAAAAAAAAAAgBrp+vR7TcvO+ncYEgAAAAAAAAAAAAAAAAAgP5PUGl3/BkMCAAAAAAAAAAAAAAAAAOTj2KffTWp11he/R59+Zz79RjBMAAAAAAAAAAAAAAAAAEBaRj/9Dlh+uzBMAAAAAAAAAAAAqIv/AaSQbAlPgyRnAAATB3RFWHRNYXRoTUwAPG1hdGggeG1sbnM9Imh0dHA6Ly93d3cudzMub3JnLzE5OTgvTWF0aC9NYXRoTUwiPjxtc3R5bGUgbWF0aHNpemU9IjE2cHgiPjxtaT5QPC9taT48bWk+cjwvbWk+PG1pPmU8L21pPjxtaT52PC9taT48bWk+aTwvbWk+PG1pPm88L21pPjxtaT51PC9taT48bWk+czwvbWk+PG1vPiYjeEEwOzwvbW8+PG1pPnc8L21pPjxtaT5vPC9taT48bWk+cjwvbWk+PG1pPms8L21pPjxtaT5zPC9taT48bW8+JiN4QTA7PC9tbz48bWk+czwvbWk+PG1pPnU8L21pPjxtaT5nPC9taT48bWk+ZzwvbWk+PG1pPmU8L21pPjxtaT5zPC9taT48bWk+dDwvbWk+PG1vPiYjeEEwOzwvbW8+PG1pPnQ8L21pPjxtaT5oPC9taT48bWk+YTwvbWk+PG1pPnQ8L21pPjxtbz4mI3hBMDs8L21vPjxtaT5zPC9taT48bWk+dTwvbWk+PG1pPmM8L21pPjxtaT5oPC9taT48bW8+JiN4QTA7PC9tbz48bWk+YTwvbWk+PG1vPiYjeEEwOzwvbW8+PG1pPmY8L21pPjxtaT51PC9taT48bWk+bjwvbWk+PG1pPmM8L21pPjxtaT50PC9taT48bWk+aTwvbWk+PG1pPm88L21pPjxtaT5uPC9taT48bW8+JiN4QTA7PC9tbz48bWk+czwvbWk+PG1pPmg8L21pPjxtaT5vPC9taT48bWk+dTwvbWk+PG1pPmw8L21pPjxtaT5kPC9taT48bW8+JiN4QTA7PC9tbz48bWk+bTwvbWk+PG1pPmk8L21pPjxtaT5tPC9taT48bWk+aTwvbWk+PG1pPmM8L21pPjxtbz4mI3hBMDs8L21vPjxtaT50PC9taT48bWk+aDwvbWk+PG1pPmU8L21pPjxtbz4mI3hBMDs8L21vPjxtaT50PC9taT48bWk+YTwvbWk+PG1pPnI8L21pPjxtaT5nPC9taT48bWk+ZTwvbWk+PG1pPnQ8L21pPjxtbz4mI3hBMDs8L21vPjxtaT5vPC9taT48bWk+bjwvbWk+PG1pPmU8L21pPjxtbz4sPC9tbz48bW8+JiN4QTA7PC9tbz48bXNwYWNlIGxpbmVicmVhaz0ibmV3bGluZSIvPjxtaT5iPC9taT48bWk+dTwvbWk+PG1pPnQ8L21pPjxtbz4mI3hBMDs8L21vPjxtaT5uPC9taT48bWk+bzwvbWk+PG1vPiYjeEEwOzwvbW8+PG1pPnQ8L21pPjxtaT5oPC9taT48bWk+ZTwvbWk+PG1pPm88L21pPjxtaT5yPC9taT48bWk+ZTwvbWk+PG1pPnQ8L21pPjxtaT5pPC9taT48bWk+YzwvbWk+PG1pPmE8L21pPjxtaT5sPC9taT48bW8+JiN4QTA7PC9tbz48bWk+ZTwvbWk+PG1pPnY8L21pPjxtaT5pPC9taT48bWk+ZDwvbWk+PG1pPmU8L21pPjxtaT5uPC9taT48bWk+YzwvbWk+PG1pPmU8L21pPjxtbz4mI3hBMDs8L21vPjxtaT5pPC9taT48bWk+czwvbWk+PG1vPiYjeEEwOzwvbW8+PG1pPnA8L21pPjxtaT5yPC9taT48bWk+bzwvbWk+PG1pPnY8L21pPjxtaT5pPC9taT48bWk+ZDwvbWk+PG1pPmU8L21pPjxtaT5kPC9taT48bW8+LjwvbW8+PG1vPiYjeEEwOzwvbW8+PG1zcGFjZSBsaW5lYnJlYWs9Im5ld2xpbmUiLz48bWk+VDwvbWk+PG1pPmg8L21pPjxtaT5pPC9taT48bWk+czwvbWk+PG1vPiYjeEEwOzwvbW8+PG1pPnA8L21pPjxtaT5hPC9taT48bWk+cDwvbWk+PG1pPmU8L21pPjxtaT5yPC9taT48bW8+JiN4QTA7PC9tbz48bWk+ZjwvbWk+PG1pPmk8L21pPjxtaT5sPC9taT48bWk+bDwvbWk+PG1pPnM8L21pPjxtbz4mI3hBMDs8L21vPjxtaT5iPC9taT48bWk+bzwvbWk+PG1pPnQ8L21pPjxtaT5oPC9taT48bW8+JiN4QTA7PC9tbz48bWk+dDwvbWk+PG1pPmg8L21pPjxtaT5lPC9taT48bW8+JiN4QTA7PC9tbz48bWk+ZzwvbWk+PG1pPmE8L21pPjxtaT5wPC9taT48bWk+czwvbWk+PG1vPjo8L21vPjxtbz4mI3hBMDs8L21vPjxtaT5pPC9taT48bWk+dDwvbWk+PG1vPiYjeEEwOzwvbW8+PG1pPnA8L21pPjxtaT5yPC9taT48bWk+bzwvbWk+PG1pPnY8L21pPjxtaT5lPC9taT48bWk+czwvbWk+PG1vPiYjeEEwOzwvbW8+PG1pPnQ8L21pPjxtaT5oPC9taT48bWk+YTwvbWk+PG1pPnQ8L21pPjxtbz4mI3hBMDs8L21vPjxtaT5hPC9taT48bW8+JiN4QTA7PC9tbz48bWk+czwvbWk+PG1pPmM8L21pPjxtaT5hPC9taT48bWk+bDwvbWk+PG1pPmk8L21pPjxtaT5uPC9taT48bWk+ZzwvbWk+PG1vPiYjeEEwOzwvbW8+PG1pPmY8L21pPjxtaT51PC9taT48bWk+bjwvbWk+PG1pPmM8L21pPjxtaT50PC9taT48bWk+aTwvbWk+PG1pPm88L21pPjxtaT5uPC9taT48bW8+JiN4QTA7PC9tbz48bXNwYWNlIGxpbmVicmVhaz0ibmV3bGluZSIvPjxtaT5yPC9taT48bWk+ZTwvbWk+PG1pPmY8L21pPjxtaT5sPC9taT48bWk+ZTwvbWk+PG1pPmM8L21pPjxtaT50PC9taT48bWk+aTwvbWk+PG1pPm48L21pPjxtaT5nPC9taT48bW8+JiN4QTA7PC9tbz48bWk+dDwvbWk+PG1pPmg8L21pPjxtaT5lPC9taT48bW8+JiN4QTA7PC9tbz48bWk+dDwvbWk+PG1pPmE8L21pPjxtaT5yPC9taT48bWk+ZzwvbWk+PG1pPmU8L21pPjxtaT50PC9taT48bW8+JiN4QTA7PC9tbz48bWk+bzwvbWk+PG1pPm48L21pPjxtaT5lPC9taT48bW8+JiN4QTA7PC9tbz48bWk+bTwvbWk+PG1pPmE8L21pPjxtaT55PC9taT48bW8+JiN4QTA7PC9tbz48bWk+bDwvbWk+PG1pPmU8L21pPjxtaT5hPC9taT48bWk+ZDwvbWk+PG1vPiYjeEEwOzwvbW8+PG1pPnQ8L21pPjxtaT5vPC9taT48bW8+JiN4QTA7PC9tbz48bWk+ZTwvbWk+PG1pPm48L21pPjxtaT5oPC9taT48bWk+YTwvbWk+PG1pPm48L21pPjxtaT5jPC9taT48bWk+ZTwvbWk+PG1pPmQ8L21pPjxtbz4mI3hBMDs8L21vPjxtaT5hPC9taT48bWk+cDwvbWk+PG1pPnA8L21pPjxtaT5yPC9taT48bWk+bzwvbWk+PG1pPng8L21pPjxtaT5pPC9taT48bWk+bTwvbWk+PG1pPmE8L21pPjxtaT50PC9taT48bWk+aTwvbWk+PG1pPm88L21pPjxtaT5uPC9taT48bW8+JiN4QTA7PC9tbz48bWk+YTwvbWk+PG1pPmM8L21pPjxtaT5jPC9taT48bWk+dTwvbWk+PG1pPnI8L21pPjxtaT5hPC9taT48bWk+YzwvbWk+PG1pPnk8L21pPjxtbz4sPC9tbz48bW8+JiN4QTA7PC9tbz48bXNwYWNlIGxpbmVicmVhaz0ibmV3bGluZSIvPjxtaT5hPC9taT48bWk+bjwvbWk+PG1pPmQ8L21pPjxtbz4mI3hBMDs8L21vPjxtaT5pPC9taT48bWk+dDwvbWk+PG1vPiYjeEEwOzwvbW8+PG1pPnA8L21pPjxtaT5yPC9taT48bWk+bzwvbWk+PG1pPnY8L21pPjxtaT5pPC9taT48bWk+ZDwvbWk+PG1pPmU8L21pPjxtaT5zPC9taT48bW8+JiN4QTA7PC9tbz48bWk+YTwvbWk+PG1vPiYjeEEwOzwvbW8+PG1pPnU8L21pPjxtaT5zPC9taT48bWk+ZTwvbWk+PG1pPnI8L21pPjxtbz4tPC9tbz48bWk+aTwvbWk+PG1pPm48L21pPjxtaT5kPC9taT48bWk+ZTwvbWk+PG1pPnA8L21pPjxtaT5lPC9taT48bWk+bjwvbWk+PG1pPmQ8L21pPjxtaT5lPC9taT48bWk+bjwvbWk+PG1pPnQ8L21pPjxtbz4mI3hBMDs8L21vPjxtaT50PC9taT48bWk+bzwvbWk+PG1pPm88L21pPjxtaT5sPC9taT48bW8+JiN4QTA7PC9tbz48bWk+ZjwvbWk+PG1pPm88L21pPjxtaT5yPC9taT48bW8+JiN4QTA7PC9tbz48bWk+bDwvbWk+PG1pPmU8L21pPjxtaT5hPC9taT48bWk+cjwvbWk+PG1pPm48L21pPjxtaT5pPC9taT48bWk+bjwvbWk+PG1pPmc8L21pPjxtbz4mI3hBMDs8L21vPjxtaT50PC9taT48bWk+aDwvbWk+PG1pPmU8L21pPjxtbz4mI3hBMDs8L21vPjxtaT5zPC9taT48bWk+YzwvbWk+PG1pPmE8L21pPjxtaT5sPC9taT48bWk+aTwvbWk+PG1pPm48L21pPjxtaT5nPC9taT48bW8+JiN4QTA7PC9tbz48bWk+ZjwvbWk+PG1pPnU8L21pPjxtaT5uPC9taT48bWk+YzwvbWk+PG1pPnQ8L21pPjxtaT5pPC9taT48bWk+bzwvbWk+PG1pPm48L21pPjxtbz4mI3hBMDs8L21vPjxtc3BhY2UgbGluZWJyZWFrPSJuZXdsaW5lIi8+PG1pPmI8L21pPjxtaT55PC9taT48bW8+JiN4QTA7PC9tbz48bWk+bTwvbWk+PG1pPmU8L21pPjxtaT5hPC9taT48bWk+bjwvbWk+PG1pPnM8L21pPjxtbz4mI3hBMDs8L21vPjxtaT5vPC9taT48bWk+ZjwvbWk+PG1vPiYjeEEwOzwvbW8+PG1pPkQ8L21pPjxtaT5pPC9taT48bWk+czwvbWk+PG1pPmM8L21pPjxtaT5vPC9taT48bWk+bjwvbWk+PG1pPnQ8L21pPjxtaT5pPC9taT48bWk+bjwvbWk+PG1pPnU8L21pPjxtaT5vPC9taT48bWk+dTwvbWk+PG1pPnM8L21pPjxtbz4mI3hBMDs8L21vPjxtaT5OPC9taT48bWk+ZTwvbWk+PG1pPnU8L21pPjxtaT5yPC9taT48bWk+YTwvbWk+PG1pPmw8L21pPjxtbz4mI3hBMDs8L21vPjxtaT5OPC9taT48bWk+ZTwvbWk+PG1pPnQ8L21pPjxtaT53PC9taT48bWk+bzwvbWk+PG1pPnI8L21pPjxtaT5rPC9taT48bWk+czwvbWk+PG1vPiYjeEEwOzwvbW8+PG1vPig8L21vPjxtaT4mI3gzQjQ7PC9taT48bWk+TjwvbWk+PG1pPk48L21pPjxtbz4pPC9tbz48bW8+LDwvbW8+PG1vPiYjeEEwOzwvbW8+PG1pPmk8L21pPjxtbz4uPC9tbz48bWk+ZTwvbWk+PG1vPi48L21vPjxtbz4sPC9tbz48bW8+JiN4QTA7PC9tbz48bXNwYWNlIGxpbmVicmVhaz0ibmV3bGluZSIvPjxtaT5OPC9taT48bWk+TjwvbWk+PG1pPnM8L21pPjxtbz4mI3hBMDs8L21vPjxtaT5hPC9taT48bWk+YjwvbWk+PG1pPmw8L21pPjxtaT5lPC9taT48bW8+JiN4QTA7PC9tbz48bWk+dDwvbWk+PG1pPm88L21pPjxtbz4mI3hBMDs8L21vPjxtaT5kPC9taT48bWk+ZTwvbWk+PG1pPmE8L21pPjxtaT5sPC9taT48bW8+JiN4QTA7PC9tbz48bWk+dzwvbWk+PG1pPmk8L21pPjxtaT50PC9taT48bWk+aDwvbWk+PG1vPiYjeEEwOzwvbW8+PG1pPnA8L21pPjxtaT5vPC9taT48bWk+czwvbWk+PG1pPnM8L21pPjxtaT5pPC9taT48bWk+YjwvbWk+PG1pPmw8L21pPjxtaT5lPC9taT48bW8+JiN4QTA7PC9tbz48bWk+ZDwvbWk+PG1pPmk8L21pPjxtaT5zPC9taT48bWk+YzwvbWk+PG1pPm88L21pPjxtaT5uPC9taT48bWk+dDwvbWk+PG1pPmk8L21pPjxtaT5uPC9taT48bWk+dTwvbWk+PG1pPmk8L21pPjxtaT50PC9taT48bWk+aTwvbWk+PG1pPmU8L21pPjxtaT5zPC9taT48bW8+LjwvbW8+PC9tc3R5bGU+PC9tYXRoPtpEqHoAAAAASUVORK5CYII=\&quot;,\&quot;slideId\&quot;:326,\&quot;accessibleText\&quot;:\&quot;P r e v i o u s space w o r k s space s u g g e s t space t h a t space s u c h space a space f u n c t i o n space s h o u l d space m i m i c space t h e space t a r g e t space o n e comma space\\nb u t space n o space t h e o r e t i c a l space e v i d e n c e space i s space p r o v i d e d. space\\nT h i s space p a p e r space f i l l s space b o t h space t h e space g a p s colon space i t space p r o v e s space t h a t space a space s c a l i n g space f u n c t i o n space\\nr e f l e c t i n g space t h e space t a r g e t space o n e space m a y space l e a d space t o space e n h a n c e d space a p p r o x i m a t i o n space a c c u r a c y comma space\\na n d space i t space p r o v i d e s space a space u s e r minus i n d e p e n d e n t space t o o l space f o r space l e a r n i n g space t h e space s c a l i n g space f u n c t i o n space\\nb y space m e a n s space o f space D i s c o n t i n u o u s space N e u r a l space N e t w o r k s space left parenthesis delta N N right parenthesis comma space i. e. comma space\\nN N s space a b l e space t o space d e a l space w i t h space p o s s i b l e space d i s c o n t i n u i t i e s.\&quot;,\&quot;imageHeight\&quot;:175},{\&quot;mathml\&quot;:\&quot;&lt;math style=\\\&quot;font-family:stix;font-size:16px;\\\&quot; xmlns=\\\&quot;http://www.w3.org/1998/Math/MathML\\\&quot;&gt;&lt;mi&gt;&amp;#x3B5;&lt;/mi&gt;&lt;/math&gt;\&quot;,\&quot;base64Image\&quot;:\&quot;iVBORw0KGgoAAAANSUhEUgAAADIAAAAtCAYAAADsvzj/AAAACXBIWXMAAA7EAAAOxAGVKw4bAAAABGJhU0UAAAAs8vz+fQAAAr5JREFUeNrdmkFEBFEYx5+RlbWXJEmHSJKsRDoliSQdkmUle1qxsrJWIknSoUunTpF0SBJZSYcuq0OSRIckWV2SDiuRrJWVpb5P32EaO/Pezrx5zfTxo0vfm/+8N9/7f+8tY+5GCxAF1oB94AJ4Az6AElCmvx+BDJACmplHYhDYAp6ALxuguD16CcojBMzTm630cK80IzGgD6jV/W89EK8g/B0YUSlihh60koArIAJoAnlaTWZnkClY/5cWMzBZZb6ASa68YQalxgB9tJUGvgGabOSMWnw3s26IGKGKYyaizmbecwshWdkiwkDBZLCCg0rTzalkRZkicA3nLAabc5A7wRFSkilk2WKgVxJqN5Y4QnKyRAQtlhSy6TD/KEeItI89zhkoImGMa5PcxzKX1QFHiAx/1EC7f5lyPgNp2dWK55s0iWNptJRdiU+OEN8ET0jQL0JuOELifhGyyhHyRHbc89HE2UeQe6DLD2LGBTs8NHjTQL/BfncCE8A6dYCHwA65XuWB9v3BZgtrxd5ftbVbkoWUVApAi74hUIrtkFEhoIacr4iAT3qoBB0yBHQ5sOdYAI6oyt3Sd5J26JyFotnCzOnB05OkVzdG7AZfBESsqHijTr4Hnog3KrGeDU3AkmAP3eP1jW9BYDlNeV1ESMCK3PrBhiQEZiPpByEZASFhPwgRKbeaH4SI7N7svwhxc/NrZz8n/GNOEz0LCBl1SUSvbmmvqfjYN1wQEaVNVpoTnhZ0uG2SBATpxei7yxpVGyJyRyeDTiLCft85njDJN1Pzgs3QI7W+1USA7I3Ry227VdazVXR3WGVS5IQDBvPZSMUhRU2UsSp+uO3bQlWKsQP+eKBD1b6yyMzvC+2Clzaxvzqcw5PGvIOHxyWFVxPDXtn5e2m97wKn1CUWadZKtObxFwtn7OeuA3ubIRX+7Btk00mQKXp6HAAAAHB0RVh0TWF0aE1MADxtYXRoIHhtbG5zPSJodHRwOi8vd3d3LnczLm9yZy8xOTk4L01hdGgvTWF0aE1MIj48bXN0eWxlIG1hdGhzaXplPSIxNnB4Ij48bWk+JiN4M0I1OzwvbWk+PC9tc3R5bGU+PC9tYXRoPiey58kAAAAASUVORK5CYII=\&quot;,\&quot;slideId\&quot;:331,\&quot;accessibleText\&quot;:\&quot;epsilon\&quot;,\&quot;imageHeight\&quot;:7.2}]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A7D05A8-B015-4515-87FB-DEF908A5CEB6}">
  <we:reference id="wa200004052" version="1.0.0.2" store="it-IT" storeType="OMEX"/>
  <we:alternateReferences>
    <we:reference id="wa200004052" version="1.0.0.2" store="WA200004052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D7EC66D7-AFA5-4EE6-9A83-AF0107F455CB}">
  <we:reference id="wa200009635" version="1.1.0.0" store="it-IT" storeType="OMEX"/>
  <we:alternateReferences>
    <we:reference id="wa200009635" version="1.1.0.0" store="WA2000096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8262</TotalTime>
  <Words>1228</Words>
  <Application>Microsoft Macintosh PowerPoint</Application>
  <PresentationFormat>Widescreen</PresentationFormat>
  <Paragraphs>133</Paragraphs>
  <Slides>38</Slides>
  <Notes>14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51" baseType="lpstr">
      <vt:lpstr>Aptos Light</vt:lpstr>
      <vt:lpstr>Aptos Narrow</vt:lpstr>
      <vt:lpstr>Arial</vt:lpstr>
      <vt:lpstr>Calibri</vt:lpstr>
      <vt:lpstr>Calibri Light</vt:lpstr>
      <vt:lpstr>Cambria Math</vt:lpstr>
      <vt:lpstr>Liberation Sans</vt:lpstr>
      <vt:lpstr>Times New Roman</vt:lpstr>
      <vt:lpstr>Ubuntu</vt:lpstr>
      <vt:lpstr>Wingdings</vt:lpstr>
      <vt:lpstr>Wingdings 3</vt:lpstr>
      <vt:lpstr>Office 2013 - Tema 2022</vt:lpstr>
      <vt:lpstr>Equation</vt:lpstr>
      <vt:lpstr>Learning RBF from the Germans  </vt:lpstr>
      <vt:lpstr>Dedicated to Robert Schaback on the occasion of his  80th birthday </vt:lpstr>
      <vt:lpstr>When first we met </vt:lpstr>
      <vt:lpstr>Giessen, December 1999</vt:lpstr>
      <vt:lpstr>Presentazione standard di PowerPoint</vt:lpstr>
      <vt:lpstr>Presentazione standard di PowerPoint</vt:lpstr>
      <vt:lpstr>Göttingen, June and August 2001  </vt:lpstr>
      <vt:lpstr>I learned how to write the power function as the ratio of two Vandermonde-like determinants</vt:lpstr>
      <vt:lpstr>The practical method that produces well-distributed point sets was the greedy procedure based on the power function named p-greedy or data-independent  [DeM, Schaback, Wendand, ACM2005]</vt:lpstr>
      <vt:lpstr>Presentazione standard di PowerPoint</vt:lpstr>
      <vt:lpstr>Presentazione standard di PowerPoint</vt:lpstr>
      <vt:lpstr>Semantic Scholar is a free, AI-powered search engine for scientific literature that helps researchers find, understand, and navigate academic papers more efficiently than traditional search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RBF from Germans</dc:title>
  <dc:creator>stefano</dc:creator>
  <cp:lastModifiedBy>user1</cp:lastModifiedBy>
  <cp:revision>150</cp:revision>
  <dcterms:created xsi:type="dcterms:W3CDTF">2025-12-10T13:23:16Z</dcterms:created>
  <dcterms:modified xsi:type="dcterms:W3CDTF">2026-01-05T06:29:43Z</dcterms:modified>
</cp:coreProperties>
</file>