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1"/>
  </p:notesMasterIdLst>
  <p:handoutMasterIdLst>
    <p:handoutMasterId r:id="rId102"/>
  </p:handoutMasterIdLst>
  <p:sldIdLst>
    <p:sldId id="1043" r:id="rId2"/>
    <p:sldId id="1044" r:id="rId3"/>
    <p:sldId id="1045" r:id="rId4"/>
    <p:sldId id="1046" r:id="rId5"/>
    <p:sldId id="1047" r:id="rId6"/>
    <p:sldId id="1048" r:id="rId7"/>
    <p:sldId id="1049" r:id="rId8"/>
    <p:sldId id="1050" r:id="rId9"/>
    <p:sldId id="1051" r:id="rId10"/>
    <p:sldId id="1052" r:id="rId11"/>
    <p:sldId id="955" r:id="rId12"/>
    <p:sldId id="956" r:id="rId13"/>
    <p:sldId id="957" r:id="rId14"/>
    <p:sldId id="958" r:id="rId15"/>
    <p:sldId id="1054" r:id="rId16"/>
    <p:sldId id="1055" r:id="rId17"/>
    <p:sldId id="1056" r:id="rId18"/>
    <p:sldId id="1057" r:id="rId19"/>
    <p:sldId id="1058" r:id="rId20"/>
    <p:sldId id="1085" r:id="rId21"/>
    <p:sldId id="1061" r:id="rId22"/>
    <p:sldId id="1076" r:id="rId23"/>
    <p:sldId id="1077" r:id="rId24"/>
    <p:sldId id="1078" r:id="rId25"/>
    <p:sldId id="1079" r:id="rId26"/>
    <p:sldId id="1066" r:id="rId27"/>
    <p:sldId id="1067" r:id="rId28"/>
    <p:sldId id="965" r:id="rId29"/>
    <p:sldId id="966" r:id="rId30"/>
    <p:sldId id="967" r:id="rId31"/>
    <p:sldId id="968" r:id="rId32"/>
    <p:sldId id="969" r:id="rId33"/>
    <p:sldId id="970" r:id="rId34"/>
    <p:sldId id="971" r:id="rId35"/>
    <p:sldId id="972" r:id="rId36"/>
    <p:sldId id="973" r:id="rId37"/>
    <p:sldId id="974" r:id="rId38"/>
    <p:sldId id="975" r:id="rId39"/>
    <p:sldId id="976" r:id="rId40"/>
    <p:sldId id="977" r:id="rId41"/>
    <p:sldId id="978" r:id="rId42"/>
    <p:sldId id="979" r:id="rId43"/>
    <p:sldId id="980" r:id="rId44"/>
    <p:sldId id="981" r:id="rId45"/>
    <p:sldId id="982" r:id="rId46"/>
    <p:sldId id="983" r:id="rId47"/>
    <p:sldId id="984" r:id="rId48"/>
    <p:sldId id="1084" r:id="rId49"/>
    <p:sldId id="1086" r:id="rId50"/>
    <p:sldId id="1087" r:id="rId51"/>
    <p:sldId id="993" r:id="rId52"/>
    <p:sldId id="994" r:id="rId53"/>
    <p:sldId id="995" r:id="rId54"/>
    <p:sldId id="996" r:id="rId55"/>
    <p:sldId id="997" r:id="rId56"/>
    <p:sldId id="998" r:id="rId57"/>
    <p:sldId id="1089" r:id="rId58"/>
    <p:sldId id="1090" r:id="rId59"/>
    <p:sldId id="1001" r:id="rId60"/>
    <p:sldId id="1002" r:id="rId61"/>
    <p:sldId id="1003" r:id="rId62"/>
    <p:sldId id="1004" r:id="rId63"/>
    <p:sldId id="1005" r:id="rId64"/>
    <p:sldId id="1006" r:id="rId65"/>
    <p:sldId id="1007" r:id="rId66"/>
    <p:sldId id="1008" r:id="rId67"/>
    <p:sldId id="1009" r:id="rId68"/>
    <p:sldId id="1010" r:id="rId69"/>
    <p:sldId id="1011" r:id="rId70"/>
    <p:sldId id="1012" r:id="rId71"/>
    <p:sldId id="1013" r:id="rId72"/>
    <p:sldId id="1068" r:id="rId73"/>
    <p:sldId id="1069" r:id="rId74"/>
    <p:sldId id="1070" r:id="rId75"/>
    <p:sldId id="1071" r:id="rId76"/>
    <p:sldId id="1018" r:id="rId77"/>
    <p:sldId id="1019" r:id="rId78"/>
    <p:sldId id="1020" r:id="rId79"/>
    <p:sldId id="1053" r:id="rId80"/>
    <p:sldId id="1022" r:id="rId81"/>
    <p:sldId id="1023" r:id="rId82"/>
    <p:sldId id="1024" r:id="rId83"/>
    <p:sldId id="1072" r:id="rId84"/>
    <p:sldId id="1026" r:id="rId85"/>
    <p:sldId id="1027" r:id="rId86"/>
    <p:sldId id="1028" r:id="rId87"/>
    <p:sldId id="1029" r:id="rId88"/>
    <p:sldId id="1030" r:id="rId89"/>
    <p:sldId id="1031" r:id="rId90"/>
    <p:sldId id="1032" r:id="rId91"/>
    <p:sldId id="1034" r:id="rId92"/>
    <p:sldId id="1035" r:id="rId93"/>
    <p:sldId id="1036" r:id="rId94"/>
    <p:sldId id="1081" r:id="rId95"/>
    <p:sldId id="1038" r:id="rId96"/>
    <p:sldId id="1039" r:id="rId97"/>
    <p:sldId id="1040" r:id="rId98"/>
    <p:sldId id="1041" r:id="rId99"/>
    <p:sldId id="1082" r:id="rId100"/>
  </p:sldIdLst>
  <p:sldSz cx="9906000" cy="6858000" type="A4"/>
  <p:notesSz cx="6794500" cy="9982200"/>
  <p:defaultTextStyle>
    <a:defPPr>
      <a:defRPr lang="en-US"/>
    </a:defPPr>
    <a:lvl1pPr algn="l" rtl="0" eaLnBrk="0" fontAlgn="base" hangingPunct="0">
      <a:spcBef>
        <a:spcPct val="0"/>
      </a:spcBef>
      <a:spcAft>
        <a:spcPct val="0"/>
      </a:spcAft>
      <a:defRPr sz="36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6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6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6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600" kern="1200">
        <a:solidFill>
          <a:schemeClr val="tx1"/>
        </a:solidFill>
        <a:latin typeface="Times New Roman" pitchFamily="18" charset="0"/>
        <a:ea typeface="+mn-ea"/>
        <a:cs typeface="+mn-cs"/>
      </a:defRPr>
    </a:lvl5pPr>
    <a:lvl6pPr marL="2286000" algn="l" defTabSz="914400" rtl="0" eaLnBrk="1" latinLnBrk="0" hangingPunct="1">
      <a:defRPr sz="3600" kern="1200">
        <a:solidFill>
          <a:schemeClr val="tx1"/>
        </a:solidFill>
        <a:latin typeface="Times New Roman" pitchFamily="18" charset="0"/>
        <a:ea typeface="+mn-ea"/>
        <a:cs typeface="+mn-cs"/>
      </a:defRPr>
    </a:lvl6pPr>
    <a:lvl7pPr marL="2743200" algn="l" defTabSz="914400" rtl="0" eaLnBrk="1" latinLnBrk="0" hangingPunct="1">
      <a:defRPr sz="3600" kern="1200">
        <a:solidFill>
          <a:schemeClr val="tx1"/>
        </a:solidFill>
        <a:latin typeface="Times New Roman" pitchFamily="18" charset="0"/>
        <a:ea typeface="+mn-ea"/>
        <a:cs typeface="+mn-cs"/>
      </a:defRPr>
    </a:lvl7pPr>
    <a:lvl8pPr marL="3200400" algn="l" defTabSz="914400" rtl="0" eaLnBrk="1" latinLnBrk="0" hangingPunct="1">
      <a:defRPr sz="3600" kern="1200">
        <a:solidFill>
          <a:schemeClr val="tx1"/>
        </a:solidFill>
        <a:latin typeface="Times New Roman" pitchFamily="18" charset="0"/>
        <a:ea typeface="+mn-ea"/>
        <a:cs typeface="+mn-cs"/>
      </a:defRPr>
    </a:lvl8pPr>
    <a:lvl9pPr marL="3657600" algn="l" defTabSz="914400" rtl="0" eaLnBrk="1" latinLnBrk="0" hangingPunct="1">
      <a:defRPr sz="3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FF0000"/>
    <a:srgbClr val="33CC33"/>
    <a:srgbClr val="CC3399"/>
    <a:srgbClr val="FF3399"/>
    <a:srgbClr val="FF5050"/>
    <a:srgbClr val="66FF66"/>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0" autoAdjust="0"/>
    <p:restoredTop sz="94581" autoAdjust="0"/>
  </p:normalViewPr>
  <p:slideViewPr>
    <p:cSldViewPr>
      <p:cViewPr varScale="1">
        <p:scale>
          <a:sx n="83" d="100"/>
          <a:sy n="83" d="100"/>
        </p:scale>
        <p:origin x="-702" y="-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674"/>
    </p:cViewPr>
  </p:sorterViewPr>
  <p:notesViewPr>
    <p:cSldViewPr>
      <p:cViewPr varScale="1">
        <p:scale>
          <a:sx n="55" d="100"/>
          <a:sy n="55" d="100"/>
        </p:scale>
        <p:origin x="-1848" y="-96"/>
      </p:cViewPr>
      <p:guideLst>
        <p:guide orient="horz" pos="3144"/>
        <p:guide pos="2139"/>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0706" name="Rectangle 2"/>
          <p:cNvSpPr>
            <a:spLocks noGrp="1" noChangeArrowheads="1"/>
          </p:cNvSpPr>
          <p:nvPr>
            <p:ph type="hdr" sz="quarter"/>
          </p:nvPr>
        </p:nvSpPr>
        <p:spPr bwMode="auto">
          <a:xfrm>
            <a:off x="1" y="2"/>
            <a:ext cx="2945350" cy="498157"/>
          </a:xfrm>
          <a:prstGeom prst="rect">
            <a:avLst/>
          </a:prstGeom>
          <a:noFill/>
          <a:ln w="9525">
            <a:noFill/>
            <a:miter lim="800000"/>
            <a:headEnd/>
            <a:tailEnd/>
          </a:ln>
          <a:effectLst/>
        </p:spPr>
        <p:txBody>
          <a:bodyPr vert="horz" wrap="square" lIns="94857" tIns="47428" rIns="94857" bIns="47428" numCol="1" anchor="t" anchorCtr="0" compatLnSpc="1">
            <a:prstTxWarp prst="textNoShape">
              <a:avLst/>
            </a:prstTxWarp>
          </a:bodyPr>
          <a:lstStyle>
            <a:lvl1pPr defTabSz="949081">
              <a:defRPr sz="1200"/>
            </a:lvl1pPr>
          </a:lstStyle>
          <a:p>
            <a:pPr>
              <a:defRPr/>
            </a:pPr>
            <a:endParaRPr lang="en-GB"/>
          </a:p>
        </p:txBody>
      </p:sp>
      <p:sp>
        <p:nvSpPr>
          <p:cNvPr id="200707" name="Rectangle 3"/>
          <p:cNvSpPr>
            <a:spLocks noGrp="1" noChangeArrowheads="1"/>
          </p:cNvSpPr>
          <p:nvPr>
            <p:ph type="dt" sz="quarter" idx="1"/>
          </p:nvPr>
        </p:nvSpPr>
        <p:spPr bwMode="auto">
          <a:xfrm>
            <a:off x="3849150" y="2"/>
            <a:ext cx="2945350" cy="498157"/>
          </a:xfrm>
          <a:prstGeom prst="rect">
            <a:avLst/>
          </a:prstGeom>
          <a:noFill/>
          <a:ln w="9525">
            <a:noFill/>
            <a:miter lim="800000"/>
            <a:headEnd/>
            <a:tailEnd/>
          </a:ln>
          <a:effectLst/>
        </p:spPr>
        <p:txBody>
          <a:bodyPr vert="horz" wrap="square" lIns="94857" tIns="47428" rIns="94857" bIns="47428" numCol="1" anchor="t" anchorCtr="0" compatLnSpc="1">
            <a:prstTxWarp prst="textNoShape">
              <a:avLst/>
            </a:prstTxWarp>
          </a:bodyPr>
          <a:lstStyle>
            <a:lvl1pPr algn="r" defTabSz="949081">
              <a:defRPr sz="1200"/>
            </a:lvl1pPr>
          </a:lstStyle>
          <a:p>
            <a:pPr>
              <a:defRPr/>
            </a:pPr>
            <a:endParaRPr lang="en-GB"/>
          </a:p>
        </p:txBody>
      </p:sp>
      <p:sp>
        <p:nvSpPr>
          <p:cNvPr id="200708" name="Rectangle 4"/>
          <p:cNvSpPr>
            <a:spLocks noGrp="1" noChangeArrowheads="1"/>
          </p:cNvSpPr>
          <p:nvPr>
            <p:ph type="ftr" sz="quarter" idx="2"/>
          </p:nvPr>
        </p:nvSpPr>
        <p:spPr bwMode="auto">
          <a:xfrm>
            <a:off x="1" y="9484045"/>
            <a:ext cx="2945350" cy="498156"/>
          </a:xfrm>
          <a:prstGeom prst="rect">
            <a:avLst/>
          </a:prstGeom>
          <a:noFill/>
          <a:ln w="9525">
            <a:noFill/>
            <a:miter lim="800000"/>
            <a:headEnd/>
            <a:tailEnd/>
          </a:ln>
          <a:effectLst/>
        </p:spPr>
        <p:txBody>
          <a:bodyPr vert="horz" wrap="square" lIns="94857" tIns="47428" rIns="94857" bIns="47428" numCol="1" anchor="b" anchorCtr="0" compatLnSpc="1">
            <a:prstTxWarp prst="textNoShape">
              <a:avLst/>
            </a:prstTxWarp>
          </a:bodyPr>
          <a:lstStyle>
            <a:lvl1pPr defTabSz="949081">
              <a:defRPr sz="1200"/>
            </a:lvl1pPr>
          </a:lstStyle>
          <a:p>
            <a:pPr>
              <a:defRPr/>
            </a:pPr>
            <a:endParaRPr lang="en-GB"/>
          </a:p>
        </p:txBody>
      </p:sp>
      <p:sp>
        <p:nvSpPr>
          <p:cNvPr id="200709" name="Rectangle 5"/>
          <p:cNvSpPr>
            <a:spLocks noGrp="1" noChangeArrowheads="1"/>
          </p:cNvSpPr>
          <p:nvPr>
            <p:ph type="sldNum" sz="quarter" idx="3"/>
          </p:nvPr>
        </p:nvSpPr>
        <p:spPr bwMode="auto">
          <a:xfrm>
            <a:off x="3849150" y="9484045"/>
            <a:ext cx="2945350" cy="498156"/>
          </a:xfrm>
          <a:prstGeom prst="rect">
            <a:avLst/>
          </a:prstGeom>
          <a:noFill/>
          <a:ln w="9525">
            <a:noFill/>
            <a:miter lim="800000"/>
            <a:headEnd/>
            <a:tailEnd/>
          </a:ln>
          <a:effectLst/>
        </p:spPr>
        <p:txBody>
          <a:bodyPr vert="horz" wrap="square" lIns="94857" tIns="47428" rIns="94857" bIns="47428" numCol="1" anchor="b" anchorCtr="0" compatLnSpc="1">
            <a:prstTxWarp prst="textNoShape">
              <a:avLst/>
            </a:prstTxWarp>
          </a:bodyPr>
          <a:lstStyle>
            <a:lvl1pPr algn="r" defTabSz="949081">
              <a:defRPr sz="1200"/>
            </a:lvl1pPr>
          </a:lstStyle>
          <a:p>
            <a:pPr>
              <a:defRPr/>
            </a:pPr>
            <a:fld id="{7410EE92-4F94-4F5F-B4C9-2852D5E9AE71}" type="slidenum">
              <a:rPr lang="en-GB"/>
              <a:pPr>
                <a:defRPr/>
              </a:pPr>
              <a:t>‹N›</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2"/>
            <a:ext cx="2945350" cy="498157"/>
          </a:xfrm>
          <a:prstGeom prst="rect">
            <a:avLst/>
          </a:prstGeom>
          <a:noFill/>
          <a:ln w="9525">
            <a:noFill/>
            <a:miter lim="800000"/>
            <a:headEnd/>
            <a:tailEnd/>
          </a:ln>
          <a:effectLst/>
        </p:spPr>
        <p:txBody>
          <a:bodyPr vert="horz" wrap="square" lIns="94857" tIns="47428" rIns="94857" bIns="47428" numCol="1" anchor="t" anchorCtr="0" compatLnSpc="1">
            <a:prstTxWarp prst="textNoShape">
              <a:avLst/>
            </a:prstTxWarp>
          </a:bodyPr>
          <a:lstStyle>
            <a:lvl1pPr defTabSz="949081">
              <a:defRPr sz="1200"/>
            </a:lvl1pPr>
          </a:lstStyle>
          <a:p>
            <a:pPr>
              <a:defRPr/>
            </a:pPr>
            <a:endParaRPr lang="it-IT"/>
          </a:p>
        </p:txBody>
      </p:sp>
      <p:sp>
        <p:nvSpPr>
          <p:cNvPr id="32771" name="Rectangle 3"/>
          <p:cNvSpPr>
            <a:spLocks noGrp="1" noChangeArrowheads="1"/>
          </p:cNvSpPr>
          <p:nvPr>
            <p:ph type="dt" idx="1"/>
          </p:nvPr>
        </p:nvSpPr>
        <p:spPr bwMode="auto">
          <a:xfrm>
            <a:off x="3849150" y="2"/>
            <a:ext cx="2945350" cy="498157"/>
          </a:xfrm>
          <a:prstGeom prst="rect">
            <a:avLst/>
          </a:prstGeom>
          <a:noFill/>
          <a:ln w="9525">
            <a:noFill/>
            <a:miter lim="800000"/>
            <a:headEnd/>
            <a:tailEnd/>
          </a:ln>
          <a:effectLst/>
        </p:spPr>
        <p:txBody>
          <a:bodyPr vert="horz" wrap="square" lIns="94857" tIns="47428" rIns="94857" bIns="47428" numCol="1" anchor="t" anchorCtr="0" compatLnSpc="1">
            <a:prstTxWarp prst="textNoShape">
              <a:avLst/>
            </a:prstTxWarp>
          </a:bodyPr>
          <a:lstStyle>
            <a:lvl1pPr algn="r" defTabSz="949081">
              <a:defRPr sz="1200"/>
            </a:lvl1pPr>
          </a:lstStyle>
          <a:p>
            <a:pPr>
              <a:defRPr/>
            </a:pPr>
            <a:endParaRPr lang="it-IT"/>
          </a:p>
        </p:txBody>
      </p:sp>
      <p:sp>
        <p:nvSpPr>
          <p:cNvPr id="99332" name="Rectangle 4"/>
          <p:cNvSpPr>
            <a:spLocks noGrp="1" noRot="1" noChangeAspect="1" noChangeArrowheads="1" noTextEdit="1"/>
          </p:cNvSpPr>
          <p:nvPr>
            <p:ph type="sldImg" idx="2"/>
          </p:nvPr>
        </p:nvSpPr>
        <p:spPr bwMode="auto">
          <a:xfrm>
            <a:off x="696913" y="750888"/>
            <a:ext cx="5407025" cy="3744912"/>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904904" y="4740830"/>
            <a:ext cx="4984693" cy="4490560"/>
          </a:xfrm>
          <a:prstGeom prst="rect">
            <a:avLst/>
          </a:prstGeom>
          <a:noFill/>
          <a:ln w="9525">
            <a:noFill/>
            <a:miter lim="800000"/>
            <a:headEnd/>
            <a:tailEnd/>
          </a:ln>
          <a:effectLst/>
        </p:spPr>
        <p:txBody>
          <a:bodyPr vert="horz" wrap="square" lIns="94857" tIns="47428" rIns="94857" bIns="47428" numCol="1" anchor="t" anchorCtr="0" compatLnSpc="1">
            <a:prstTxWarp prst="textNoShape">
              <a:avLst/>
            </a:prstTxWarp>
          </a:bodyPr>
          <a:lstStyle/>
          <a:p>
            <a:pPr lvl="0"/>
            <a:r>
              <a:rPr lang="it-IT" noProof="0" smtClean="0"/>
              <a:t>Click to edit Master text styles</a:t>
            </a:r>
          </a:p>
          <a:p>
            <a:pPr lvl="1"/>
            <a:r>
              <a:rPr lang="it-IT" noProof="0" smtClean="0"/>
              <a:t>Second level</a:t>
            </a:r>
          </a:p>
          <a:p>
            <a:pPr lvl="2"/>
            <a:r>
              <a:rPr lang="it-IT" noProof="0" smtClean="0"/>
              <a:t>Third level</a:t>
            </a:r>
          </a:p>
          <a:p>
            <a:pPr lvl="3"/>
            <a:r>
              <a:rPr lang="it-IT" noProof="0" smtClean="0"/>
              <a:t>Fourth level</a:t>
            </a:r>
          </a:p>
          <a:p>
            <a:pPr lvl="4"/>
            <a:r>
              <a:rPr lang="it-IT" noProof="0" smtClean="0"/>
              <a:t>Fifth level</a:t>
            </a:r>
          </a:p>
        </p:txBody>
      </p:sp>
      <p:sp>
        <p:nvSpPr>
          <p:cNvPr id="32774" name="Rectangle 6"/>
          <p:cNvSpPr>
            <a:spLocks noGrp="1" noChangeArrowheads="1"/>
          </p:cNvSpPr>
          <p:nvPr>
            <p:ph type="ftr" sz="quarter" idx="4"/>
          </p:nvPr>
        </p:nvSpPr>
        <p:spPr bwMode="auto">
          <a:xfrm>
            <a:off x="1" y="9484045"/>
            <a:ext cx="2945350" cy="498156"/>
          </a:xfrm>
          <a:prstGeom prst="rect">
            <a:avLst/>
          </a:prstGeom>
          <a:noFill/>
          <a:ln w="9525">
            <a:noFill/>
            <a:miter lim="800000"/>
            <a:headEnd/>
            <a:tailEnd/>
          </a:ln>
          <a:effectLst/>
        </p:spPr>
        <p:txBody>
          <a:bodyPr vert="horz" wrap="square" lIns="94857" tIns="47428" rIns="94857" bIns="47428" numCol="1" anchor="b" anchorCtr="0" compatLnSpc="1">
            <a:prstTxWarp prst="textNoShape">
              <a:avLst/>
            </a:prstTxWarp>
          </a:bodyPr>
          <a:lstStyle>
            <a:lvl1pPr defTabSz="949081">
              <a:defRPr sz="1200"/>
            </a:lvl1pPr>
          </a:lstStyle>
          <a:p>
            <a:pPr>
              <a:defRPr/>
            </a:pPr>
            <a:endParaRPr lang="it-IT"/>
          </a:p>
        </p:txBody>
      </p:sp>
      <p:sp>
        <p:nvSpPr>
          <p:cNvPr id="32775" name="Rectangle 7"/>
          <p:cNvSpPr>
            <a:spLocks noGrp="1" noChangeArrowheads="1"/>
          </p:cNvSpPr>
          <p:nvPr>
            <p:ph type="sldNum" sz="quarter" idx="5"/>
          </p:nvPr>
        </p:nvSpPr>
        <p:spPr bwMode="auto">
          <a:xfrm>
            <a:off x="3849150" y="9484045"/>
            <a:ext cx="2945350" cy="498156"/>
          </a:xfrm>
          <a:prstGeom prst="rect">
            <a:avLst/>
          </a:prstGeom>
          <a:noFill/>
          <a:ln w="9525">
            <a:noFill/>
            <a:miter lim="800000"/>
            <a:headEnd/>
            <a:tailEnd/>
          </a:ln>
          <a:effectLst/>
        </p:spPr>
        <p:txBody>
          <a:bodyPr vert="horz" wrap="square" lIns="94857" tIns="47428" rIns="94857" bIns="47428" numCol="1" anchor="b" anchorCtr="0" compatLnSpc="1">
            <a:prstTxWarp prst="textNoShape">
              <a:avLst/>
            </a:prstTxWarp>
          </a:bodyPr>
          <a:lstStyle>
            <a:lvl1pPr algn="r" defTabSz="949081">
              <a:defRPr sz="1200"/>
            </a:lvl1pPr>
          </a:lstStyle>
          <a:p>
            <a:pPr>
              <a:defRPr/>
            </a:pPr>
            <a:fld id="{8E4938C6-9842-44A9-A28C-6563DE4CC359}"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42950" y="2130425"/>
            <a:ext cx="84201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D3A0DF-C808-4201-A6BB-8A676837C212}"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CF25E1-54D9-401A-A15E-33D5F06E8D5D}"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058025" y="609600"/>
            <a:ext cx="2105025"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742950" y="609600"/>
            <a:ext cx="6162675"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9B5BEE-8231-49C1-AAA4-E340F8D46DDD}"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102D57-068D-4407-9B89-1BEE51FC9AB2}"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82638" y="4406900"/>
            <a:ext cx="84201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EE3ED0-6E50-4AB5-8FD0-1F43AC9F9BCB}"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118A84-051A-4AEC-8BA7-EC0714FA461D}"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95300" y="274638"/>
            <a:ext cx="89154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47A4B5B-D4B6-4EC2-A26A-1357624E4312}"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301D7FE-1CA1-45BA-AAA7-99AB1C4F658B}"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ACD89C3-8596-487E-B071-C146B53E8F0C}"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95300" y="273050"/>
            <a:ext cx="3259138"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875FA9-84FF-428C-AFEB-67FA4C4BE254}"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941513" y="4800600"/>
            <a:ext cx="59436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3DF8A4-8586-4EA8-AFDD-F383BDBDAF32}"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742950" y="609600"/>
            <a:ext cx="8420100" cy="1143000"/>
          </a:xfrm>
          <a:prstGeom prst="rect">
            <a:avLst/>
          </a:prstGeom>
          <a:noFill/>
          <a:ln w="9525">
            <a:noFill/>
            <a:miter lim="800000"/>
            <a:headEnd/>
            <a:tailEnd/>
          </a:ln>
        </p:spPr>
        <p:txBody>
          <a:bodyPr vert="horz" wrap="square" lIns="91435" tIns="45718" rIns="91435" bIns="4571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742950" y="1981200"/>
            <a:ext cx="8420100" cy="4114800"/>
          </a:xfrm>
          <a:prstGeom prst="rect">
            <a:avLst/>
          </a:prstGeom>
          <a:noFill/>
          <a:ln w="9525">
            <a:noFill/>
            <a:miter lim="800000"/>
            <a:headEnd/>
            <a:tailEnd/>
          </a:ln>
        </p:spPr>
        <p:txBody>
          <a:bodyPr vert="horz" wrap="square" lIns="91435" tIns="45718" rIns="91435" bIns="4571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lvl1pPr algn="r">
              <a:defRPr sz="1400"/>
            </a:lvl1pPr>
          </a:lstStyle>
          <a:p>
            <a:pPr>
              <a:defRPr/>
            </a:pPr>
            <a:fld id="{BEACE555-DD9B-4EC9-8508-E02BB9D1DFD0}"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13.bin"/></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971800" y="533400"/>
            <a:ext cx="4120039" cy="707886"/>
          </a:xfrm>
          <a:prstGeom prst="rect">
            <a:avLst/>
          </a:prstGeom>
          <a:noFill/>
          <a:ln w="25400">
            <a:solidFill>
              <a:schemeClr val="tx1"/>
            </a:solidFill>
            <a:miter lim="800000"/>
            <a:headEnd/>
            <a:tailEnd/>
          </a:ln>
        </p:spPr>
        <p:txBody>
          <a:bodyPr wrap="none">
            <a:spAutoFit/>
          </a:bodyPr>
          <a:lstStyle/>
          <a:p>
            <a:r>
              <a:rPr lang="it-IT" sz="4000" b="1">
                <a:solidFill>
                  <a:srgbClr val="FF0000"/>
                </a:solidFill>
              </a:rPr>
              <a:t>Algoritmi su grafi</a:t>
            </a:r>
            <a:endParaRPr lang="it-IT" sz="3200" b="1">
              <a:solidFill>
                <a:srgbClr val="FF0000"/>
              </a:solidFill>
            </a:endParaRPr>
          </a:p>
        </p:txBody>
      </p:sp>
      <p:sp>
        <p:nvSpPr>
          <p:cNvPr id="6147" name="Text Box 4"/>
          <p:cNvSpPr txBox="1">
            <a:spLocks noChangeArrowheads="1"/>
          </p:cNvSpPr>
          <p:nvPr/>
        </p:nvSpPr>
        <p:spPr bwMode="auto">
          <a:xfrm>
            <a:off x="380968" y="1357298"/>
            <a:ext cx="9144064" cy="4721292"/>
          </a:xfrm>
          <a:prstGeom prst="rect">
            <a:avLst/>
          </a:prstGeom>
          <a:noFill/>
          <a:ln w="9525">
            <a:noFill/>
            <a:miter lim="800000"/>
            <a:headEnd/>
            <a:tailEnd/>
          </a:ln>
        </p:spPr>
        <p:txBody>
          <a:bodyPr wrap="square">
            <a:spAutoFit/>
          </a:bodyPr>
          <a:lstStyle/>
          <a:p>
            <a:pPr>
              <a:spcBef>
                <a:spcPct val="10000"/>
              </a:spcBef>
            </a:pPr>
            <a:r>
              <a:rPr lang="it-IT" sz="3200" dirty="0"/>
              <a:t>I grafi sono strutture dati che vengono usate estensivamente in informatica. </a:t>
            </a:r>
          </a:p>
          <a:p>
            <a:pPr>
              <a:spcBef>
                <a:spcPct val="10000"/>
              </a:spcBef>
            </a:pPr>
            <a:endParaRPr lang="it-IT" sz="3200" dirty="0"/>
          </a:p>
          <a:p>
            <a:pPr>
              <a:spcBef>
                <a:spcPct val="10000"/>
              </a:spcBef>
            </a:pPr>
            <a:r>
              <a:rPr lang="it-IT" sz="3200" dirty="0"/>
              <a:t>Ci sono migliaia di problemi computazionali </a:t>
            </a:r>
            <a:r>
              <a:rPr lang="it-IT" sz="3200" dirty="0" smtClean="0"/>
              <a:t>che sono importanti per le applicazioni e che si possono modellare con i grafi</a:t>
            </a:r>
            <a:r>
              <a:rPr lang="it-IT" sz="3200" dirty="0"/>
              <a:t>. </a:t>
            </a:r>
          </a:p>
          <a:p>
            <a:pPr>
              <a:spcBef>
                <a:spcPct val="10000"/>
              </a:spcBef>
            </a:pPr>
            <a:endParaRPr lang="it-IT" sz="3200" dirty="0"/>
          </a:p>
          <a:p>
            <a:pPr>
              <a:spcBef>
                <a:spcPct val="10000"/>
              </a:spcBef>
            </a:pPr>
            <a:r>
              <a:rPr lang="it-IT" sz="3200" dirty="0"/>
              <a:t>Noi ci limiteremo a </a:t>
            </a:r>
            <a:r>
              <a:rPr lang="it-IT" sz="3200" dirty="0" smtClean="0"/>
              <a:t>studiare i modi per rappresentare i grafi e la soluzione efficiente dei problemi basilari</a:t>
            </a:r>
            <a:r>
              <a:rPr lang="it-IT" sz="3200" dirty="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88950" y="620713"/>
            <a:ext cx="9112250" cy="1569660"/>
          </a:xfrm>
          <a:prstGeom prst="rect">
            <a:avLst/>
          </a:prstGeom>
          <a:noFill/>
          <a:ln w="9525">
            <a:noFill/>
            <a:miter lim="800000"/>
            <a:headEnd/>
            <a:tailEnd/>
          </a:ln>
        </p:spPr>
        <p:txBody>
          <a:bodyPr>
            <a:spAutoFit/>
          </a:bodyPr>
          <a:lstStyle/>
          <a:p>
            <a:pPr>
              <a:spcBef>
                <a:spcPts val="0"/>
              </a:spcBef>
            </a:pPr>
            <a:r>
              <a:rPr lang="it-IT" sz="3200" dirty="0"/>
              <a:t>Un </a:t>
            </a:r>
            <a:r>
              <a:rPr lang="it-IT" sz="3200" i="1" u="sng" dirty="0"/>
              <a:t>sottografo</a:t>
            </a:r>
            <a:r>
              <a:rPr lang="it-IT" sz="3200" dirty="0"/>
              <a:t> del grafo </a:t>
            </a:r>
            <a:r>
              <a:rPr lang="it-IT" sz="3200" b="1" i="1" dirty="0"/>
              <a:t>G </a:t>
            </a:r>
            <a:r>
              <a:rPr lang="it-IT" sz="3200" b="1" dirty="0"/>
              <a:t>= (</a:t>
            </a:r>
            <a:r>
              <a:rPr lang="it-IT" sz="3200" b="1" i="1" dirty="0"/>
              <a:t>V,E</a:t>
            </a:r>
            <a:r>
              <a:rPr lang="it-IT" sz="3200" b="1" dirty="0"/>
              <a:t>)</a:t>
            </a:r>
            <a:r>
              <a:rPr lang="it-IT" sz="3200" dirty="0"/>
              <a:t> è un grafo                </a:t>
            </a:r>
            <a:r>
              <a:rPr lang="it-IT" sz="3200" b="1" i="1" dirty="0"/>
              <a:t>G' </a:t>
            </a:r>
            <a:r>
              <a:rPr lang="it-IT" sz="3200" b="1" dirty="0"/>
              <a:t>= (</a:t>
            </a:r>
            <a:r>
              <a:rPr lang="it-IT" sz="3200" b="1" i="1" dirty="0"/>
              <a:t>V',E'</a:t>
            </a:r>
            <a:r>
              <a:rPr lang="it-IT" sz="3200" b="1" dirty="0"/>
              <a:t>)</a:t>
            </a:r>
            <a:r>
              <a:rPr lang="it-IT" sz="3200" dirty="0"/>
              <a:t> tale che </a:t>
            </a:r>
            <a:r>
              <a:rPr lang="it-IT" sz="3200" b="1" i="1" dirty="0"/>
              <a:t>V' </a:t>
            </a:r>
            <a:r>
              <a:rPr lang="it-IT" sz="3200" b="1" dirty="0">
                <a:sym typeface="Symbol" pitchFamily="18" charset="2"/>
              </a:rPr>
              <a:t></a:t>
            </a:r>
            <a:r>
              <a:rPr lang="it-IT" sz="3200" dirty="0"/>
              <a:t> </a:t>
            </a:r>
            <a:r>
              <a:rPr lang="it-IT" sz="3200" b="1" i="1" dirty="0"/>
              <a:t>V </a:t>
            </a:r>
            <a:r>
              <a:rPr lang="it-IT" sz="3200" dirty="0" smtClean="0"/>
              <a:t>ed </a:t>
            </a:r>
          </a:p>
          <a:p>
            <a:pPr>
              <a:spcBef>
                <a:spcPts val="0"/>
              </a:spcBef>
            </a:pPr>
            <a:r>
              <a:rPr lang="it-IT" sz="3200" b="1" i="1" dirty="0" smtClean="0"/>
              <a:t>	      E</a:t>
            </a:r>
            <a:r>
              <a:rPr lang="it-IT" sz="3200" b="1" i="1" dirty="0"/>
              <a:t>' </a:t>
            </a:r>
            <a:r>
              <a:rPr lang="it-IT" sz="3200" b="1" dirty="0">
                <a:sym typeface="Symbol" pitchFamily="18" charset="2"/>
              </a:rPr>
              <a:t></a:t>
            </a:r>
            <a:r>
              <a:rPr lang="it-IT" sz="3200" dirty="0"/>
              <a:t> </a:t>
            </a:r>
            <a:r>
              <a:rPr lang="it-IT" sz="3200" b="1" dirty="0" smtClean="0">
                <a:sym typeface="Symbol" pitchFamily="18" charset="2"/>
              </a:rPr>
              <a:t>{ </a:t>
            </a:r>
            <a:r>
              <a:rPr lang="it-IT" sz="3200" b="1" i="1" dirty="0" err="1" smtClean="0">
                <a:sym typeface="Symbol" pitchFamily="18" charset="2"/>
              </a:rPr>
              <a:t>uv</a:t>
            </a:r>
            <a:r>
              <a:rPr lang="it-IT" sz="3200" b="1" dirty="0" smtClean="0">
                <a:sym typeface="Symbol" pitchFamily="18" charset="2"/>
              </a:rPr>
              <a:t> :</a:t>
            </a:r>
            <a:r>
              <a:rPr lang="it-IT" sz="3200" dirty="0" smtClean="0"/>
              <a:t> </a:t>
            </a:r>
            <a:r>
              <a:rPr lang="it-IT" sz="3200" b="1" i="1" dirty="0" err="1" smtClean="0">
                <a:sym typeface="Symbol" pitchFamily="18" charset="2"/>
              </a:rPr>
              <a:t>uv</a:t>
            </a:r>
            <a:r>
              <a:rPr lang="it-IT" sz="3200" b="1" dirty="0" smtClean="0">
                <a:sym typeface="Symbol" pitchFamily="18" charset="2"/>
              </a:rPr>
              <a:t>  </a:t>
            </a:r>
            <a:r>
              <a:rPr lang="it-IT" sz="3200" b="1" i="1" dirty="0" smtClean="0"/>
              <a:t>E</a:t>
            </a:r>
            <a:r>
              <a:rPr lang="it-IT" sz="3200" dirty="0" smtClean="0"/>
              <a:t> </a:t>
            </a:r>
            <a:r>
              <a:rPr lang="it-IT" sz="3200" dirty="0" err="1" smtClean="0"/>
              <a:t>e</a:t>
            </a:r>
            <a:r>
              <a:rPr lang="it-IT" sz="3200" dirty="0" smtClean="0"/>
              <a:t> </a:t>
            </a:r>
            <a:r>
              <a:rPr lang="it-IT" sz="3200" b="1" i="1" dirty="0" smtClean="0">
                <a:sym typeface="Symbol" pitchFamily="18" charset="2"/>
              </a:rPr>
              <a:t>u,v </a:t>
            </a:r>
            <a:r>
              <a:rPr lang="it-IT" sz="3200" b="1" dirty="0" smtClean="0">
                <a:sym typeface="Symbol" pitchFamily="18" charset="2"/>
              </a:rPr>
              <a:t> </a:t>
            </a:r>
            <a:r>
              <a:rPr lang="it-IT" sz="3200" b="1" i="1" dirty="0" smtClean="0"/>
              <a:t>V' </a:t>
            </a:r>
            <a:r>
              <a:rPr lang="it-IT" sz="3200" b="1" dirty="0" smtClean="0"/>
              <a:t>}</a:t>
            </a:r>
            <a:r>
              <a:rPr lang="it-IT" sz="3200" dirty="0" smtClean="0"/>
              <a:t>.</a:t>
            </a:r>
            <a:endParaRPr lang="it-IT" sz="3200" dirty="0"/>
          </a:p>
        </p:txBody>
      </p:sp>
      <p:sp>
        <p:nvSpPr>
          <p:cNvPr id="867331" name="Text Box 3"/>
          <p:cNvSpPr txBox="1">
            <a:spLocks noChangeArrowheads="1"/>
          </p:cNvSpPr>
          <p:nvPr/>
        </p:nvSpPr>
        <p:spPr bwMode="auto">
          <a:xfrm>
            <a:off x="560388" y="2924175"/>
            <a:ext cx="8929687" cy="1570038"/>
          </a:xfrm>
          <a:prstGeom prst="rect">
            <a:avLst/>
          </a:prstGeom>
          <a:noFill/>
          <a:ln w="9525">
            <a:noFill/>
            <a:miter lim="800000"/>
            <a:headEnd/>
            <a:tailEnd/>
          </a:ln>
        </p:spPr>
        <p:txBody>
          <a:bodyPr>
            <a:spAutoFit/>
          </a:bodyPr>
          <a:lstStyle/>
          <a:p>
            <a:pPr>
              <a:spcBef>
                <a:spcPct val="100000"/>
              </a:spcBef>
            </a:pPr>
            <a:r>
              <a:rPr lang="it-IT" sz="3200" dirty="0"/>
              <a:t>Il sottografo di </a:t>
            </a:r>
            <a:r>
              <a:rPr lang="it-IT" sz="3200" b="1" i="1" dirty="0"/>
              <a:t>G </a:t>
            </a:r>
            <a:r>
              <a:rPr lang="it-IT" sz="3200" b="1" dirty="0"/>
              <a:t>= (</a:t>
            </a:r>
            <a:r>
              <a:rPr lang="it-IT" sz="3200" b="1" i="1" dirty="0"/>
              <a:t>V,E</a:t>
            </a:r>
            <a:r>
              <a:rPr lang="it-IT" sz="3200" b="1" dirty="0"/>
              <a:t>) </a:t>
            </a:r>
            <a:r>
              <a:rPr lang="it-IT" sz="3200" dirty="0"/>
              <a:t> </a:t>
            </a:r>
            <a:r>
              <a:rPr lang="it-IT" sz="3200" i="1" u="sng" dirty="0"/>
              <a:t>indotto</a:t>
            </a:r>
            <a:r>
              <a:rPr lang="it-IT" sz="3200" dirty="0"/>
              <a:t> da </a:t>
            </a:r>
            <a:r>
              <a:rPr lang="it-IT" sz="3200" b="1" i="1" dirty="0"/>
              <a:t>V' </a:t>
            </a:r>
            <a:r>
              <a:rPr lang="it-IT" sz="3200" b="1" dirty="0">
                <a:sym typeface="Symbol" pitchFamily="18" charset="2"/>
              </a:rPr>
              <a:t></a:t>
            </a:r>
            <a:r>
              <a:rPr lang="it-IT" sz="3200" dirty="0"/>
              <a:t> </a:t>
            </a:r>
            <a:r>
              <a:rPr lang="it-IT" sz="3200" b="1" i="1" dirty="0"/>
              <a:t>V </a:t>
            </a:r>
            <a:r>
              <a:rPr lang="it-IT" sz="3200" dirty="0"/>
              <a:t>è il grafo </a:t>
            </a:r>
            <a:r>
              <a:rPr lang="it-IT" sz="3200" b="1" i="1" dirty="0"/>
              <a:t>G' </a:t>
            </a:r>
            <a:r>
              <a:rPr lang="it-IT" sz="3200" b="1" dirty="0"/>
              <a:t>= (</a:t>
            </a:r>
            <a:r>
              <a:rPr lang="it-IT" sz="3200" b="1" i="1" dirty="0"/>
              <a:t>V',E'</a:t>
            </a:r>
            <a:r>
              <a:rPr lang="it-IT" sz="3200" b="1" dirty="0"/>
              <a:t>)</a:t>
            </a:r>
            <a:r>
              <a:rPr lang="it-IT" sz="3200" dirty="0"/>
              <a:t> tale che</a:t>
            </a:r>
          </a:p>
          <a:p>
            <a:r>
              <a:rPr lang="it-IT" sz="3200" dirty="0"/>
              <a:t>              </a:t>
            </a:r>
            <a:r>
              <a:rPr lang="it-IT" sz="3200" b="1" i="1" dirty="0"/>
              <a:t>E' </a:t>
            </a:r>
            <a:r>
              <a:rPr lang="it-IT" sz="3200" b="1" dirty="0">
                <a:sym typeface="Symbol" pitchFamily="18" charset="2"/>
              </a:rPr>
              <a:t>= { </a:t>
            </a:r>
            <a:r>
              <a:rPr lang="it-IT" sz="3200" b="1" i="1" dirty="0" err="1">
                <a:sym typeface="Symbol" pitchFamily="18" charset="2"/>
              </a:rPr>
              <a:t>uv</a:t>
            </a:r>
            <a:r>
              <a:rPr lang="it-IT" sz="3200" b="1" dirty="0">
                <a:sym typeface="Symbol" pitchFamily="18" charset="2"/>
              </a:rPr>
              <a:t> :</a:t>
            </a:r>
            <a:r>
              <a:rPr lang="it-IT" sz="3200" dirty="0"/>
              <a:t> </a:t>
            </a:r>
            <a:r>
              <a:rPr lang="it-IT" sz="3200" b="1" i="1" dirty="0" err="1">
                <a:sym typeface="Symbol" pitchFamily="18" charset="2"/>
              </a:rPr>
              <a:t>uv</a:t>
            </a:r>
            <a:r>
              <a:rPr lang="it-IT" sz="3200" b="1" dirty="0">
                <a:sym typeface="Symbol" pitchFamily="18" charset="2"/>
              </a:rPr>
              <a:t>  </a:t>
            </a:r>
            <a:r>
              <a:rPr lang="it-IT" sz="3200" b="1" i="1" dirty="0"/>
              <a:t>E</a:t>
            </a:r>
            <a:r>
              <a:rPr lang="it-IT" sz="3200" dirty="0"/>
              <a:t> </a:t>
            </a:r>
            <a:r>
              <a:rPr lang="it-IT" sz="3200" dirty="0" err="1"/>
              <a:t>e</a:t>
            </a:r>
            <a:r>
              <a:rPr lang="it-IT" sz="3200" dirty="0"/>
              <a:t> </a:t>
            </a:r>
            <a:r>
              <a:rPr lang="it-IT" sz="3200" b="1" i="1" dirty="0">
                <a:sym typeface="Symbol" pitchFamily="18" charset="2"/>
              </a:rPr>
              <a:t>u,v </a:t>
            </a:r>
            <a:r>
              <a:rPr lang="it-IT" sz="3200" b="1" dirty="0">
                <a:sym typeface="Symbol" pitchFamily="18" charset="2"/>
              </a:rPr>
              <a:t> </a:t>
            </a:r>
            <a:r>
              <a:rPr lang="it-IT" sz="3200" b="1" i="1" dirty="0"/>
              <a:t>V' </a:t>
            </a:r>
            <a:r>
              <a:rPr lang="it-IT" sz="3200" b="1" dirty="0"/>
              <a:t>}</a:t>
            </a:r>
            <a:endParaRPr lang="it-IT"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73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733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228850" y="457200"/>
            <a:ext cx="5448300" cy="604838"/>
          </a:xfrm>
          <a:prstGeom prst="rect">
            <a:avLst/>
          </a:prstGeom>
          <a:noFill/>
          <a:ln w="25400">
            <a:solidFill>
              <a:schemeClr val="tx1"/>
            </a:solidFill>
            <a:miter lim="800000"/>
            <a:headEnd/>
            <a:tailEnd/>
          </a:ln>
        </p:spPr>
        <p:txBody>
          <a:bodyPr>
            <a:spAutoFit/>
          </a:bodyPr>
          <a:lstStyle/>
          <a:p>
            <a:pPr algn="ctr">
              <a:spcBef>
                <a:spcPct val="100000"/>
              </a:spcBef>
            </a:pPr>
            <a:r>
              <a:rPr lang="it-IT" sz="3200" b="1">
                <a:solidFill>
                  <a:srgbClr val="FF0000"/>
                </a:solidFill>
              </a:rPr>
              <a:t>Rappresentazione dei grafi</a:t>
            </a:r>
            <a:endParaRPr lang="it-IT" sz="2400" i="1"/>
          </a:p>
        </p:txBody>
      </p:sp>
      <p:sp>
        <p:nvSpPr>
          <p:cNvPr id="16387" name="Text Box 3"/>
          <p:cNvSpPr txBox="1">
            <a:spLocks noChangeArrowheads="1"/>
          </p:cNvSpPr>
          <p:nvPr/>
        </p:nvSpPr>
        <p:spPr bwMode="auto">
          <a:xfrm>
            <a:off x="762000" y="1524000"/>
            <a:ext cx="8718550" cy="4524375"/>
          </a:xfrm>
          <a:prstGeom prst="rect">
            <a:avLst/>
          </a:prstGeom>
          <a:noFill/>
          <a:ln w="9525">
            <a:noFill/>
            <a:miter lim="800000"/>
            <a:headEnd/>
            <a:tailEnd/>
          </a:ln>
        </p:spPr>
        <p:txBody>
          <a:bodyPr>
            <a:spAutoFit/>
          </a:bodyPr>
          <a:lstStyle/>
          <a:p>
            <a:pPr>
              <a:spcBef>
                <a:spcPct val="50000"/>
              </a:spcBef>
            </a:pPr>
            <a:r>
              <a:rPr lang="it-IT" sz="3200"/>
              <a:t>Vi sono due modi standard per rappresentare un grafo </a:t>
            </a:r>
            <a:r>
              <a:rPr lang="it-IT" sz="3200" b="1" i="1"/>
              <a:t>G </a:t>
            </a:r>
            <a:r>
              <a:rPr lang="it-IT" sz="3200" b="1"/>
              <a:t>= (</a:t>
            </a:r>
            <a:r>
              <a:rPr lang="it-IT" sz="3200" b="1" i="1"/>
              <a:t>V,E</a:t>
            </a:r>
            <a:r>
              <a:rPr lang="it-IT" sz="3200" b="1"/>
              <a:t>)</a:t>
            </a:r>
            <a:r>
              <a:rPr lang="it-IT" sz="3200"/>
              <a:t>: con le liste delle adiacenze o con la matrice delle adiacenze.</a:t>
            </a:r>
          </a:p>
          <a:p>
            <a:pPr>
              <a:spcBef>
                <a:spcPct val="50000"/>
              </a:spcBef>
            </a:pPr>
            <a:r>
              <a:rPr lang="it-IT" sz="3200"/>
              <a:t>La rappresentazione di </a:t>
            </a:r>
            <a:r>
              <a:rPr lang="it-IT" sz="3200" b="1" i="1"/>
              <a:t>G </a:t>
            </a:r>
            <a:r>
              <a:rPr lang="it-IT" sz="3200" b="1"/>
              <a:t>= (</a:t>
            </a:r>
            <a:r>
              <a:rPr lang="it-IT" sz="3200" b="1" i="1"/>
              <a:t>V,E</a:t>
            </a:r>
            <a:r>
              <a:rPr lang="it-IT" sz="3200" b="1"/>
              <a:t>)</a:t>
            </a:r>
            <a:r>
              <a:rPr lang="it-IT" sz="3200"/>
              <a:t> mediante </a:t>
            </a:r>
            <a:r>
              <a:rPr lang="it-IT" sz="3200" i="1" u="sng"/>
              <a:t>liste delle adiacenze</a:t>
            </a:r>
            <a:r>
              <a:rPr lang="it-IT" sz="3200"/>
              <a:t> è costituita da una lista </a:t>
            </a:r>
            <a:r>
              <a:rPr lang="it-IT" sz="3200" b="1" i="1"/>
              <a:t>Adj</a:t>
            </a:r>
            <a:r>
              <a:rPr lang="it-IT" sz="3200" b="1"/>
              <a:t>[</a:t>
            </a:r>
            <a:r>
              <a:rPr lang="it-IT" sz="3200" b="1" i="1"/>
              <a:t>u</a:t>
            </a:r>
            <a:r>
              <a:rPr lang="it-IT" sz="3200" b="1"/>
              <a:t>]</a:t>
            </a:r>
            <a:r>
              <a:rPr lang="it-IT" sz="3200"/>
              <a:t> per ogni vertice </a:t>
            </a:r>
            <a:r>
              <a:rPr lang="it-IT" sz="3200" b="1" i="1">
                <a:sym typeface="Symbol" pitchFamily="18" charset="2"/>
              </a:rPr>
              <a:t>u </a:t>
            </a:r>
            <a:r>
              <a:rPr lang="it-IT" sz="3200" b="1">
                <a:sym typeface="Symbol" pitchFamily="18" charset="2"/>
              </a:rPr>
              <a:t> </a:t>
            </a:r>
            <a:r>
              <a:rPr lang="it-IT" sz="3200" b="1" i="1"/>
              <a:t>V</a:t>
            </a:r>
            <a:r>
              <a:rPr lang="it-IT" sz="3200"/>
              <a:t>. </a:t>
            </a:r>
          </a:p>
          <a:p>
            <a:pPr>
              <a:spcBef>
                <a:spcPct val="50000"/>
              </a:spcBef>
            </a:pPr>
            <a:r>
              <a:rPr lang="it-IT" sz="3200"/>
              <a:t>La lista </a:t>
            </a:r>
            <a:r>
              <a:rPr lang="it-IT" sz="3200" b="1" i="1"/>
              <a:t>Adj</a:t>
            </a:r>
            <a:r>
              <a:rPr lang="it-IT" sz="3200" b="1"/>
              <a:t>[</a:t>
            </a:r>
            <a:r>
              <a:rPr lang="it-IT" sz="3200" b="1" i="1"/>
              <a:t>u</a:t>
            </a:r>
            <a:r>
              <a:rPr lang="it-IT" sz="3200" b="1"/>
              <a:t>]</a:t>
            </a:r>
            <a:r>
              <a:rPr lang="it-IT" sz="3200"/>
              <a:t> contiene i vertici adiacenti al vertice </a:t>
            </a:r>
            <a:r>
              <a:rPr lang="it-IT" sz="3200" b="1" i="1"/>
              <a:t>u</a:t>
            </a:r>
            <a:r>
              <a:rPr lang="it-IT" sz="3200"/>
              <a:t> (ossia tutti i vertici </a:t>
            </a:r>
            <a:r>
              <a:rPr lang="it-IT" sz="3200" b="1" i="1"/>
              <a:t>v</a:t>
            </a:r>
            <a:r>
              <a:rPr lang="it-IT" sz="3200"/>
              <a:t> tali che </a:t>
            </a:r>
            <a:r>
              <a:rPr lang="it-IT" sz="3200" b="1" i="1"/>
              <a:t>uv</a:t>
            </a:r>
            <a:r>
              <a:rPr lang="it-IT" sz="3200" b="1"/>
              <a:t> </a:t>
            </a:r>
            <a:r>
              <a:rPr lang="it-IT" sz="3200" b="1">
                <a:sym typeface="Symbol" pitchFamily="18" charset="2"/>
              </a:rPr>
              <a:t> </a:t>
            </a:r>
            <a:r>
              <a:rPr lang="it-IT" sz="3200" b="1" i="1"/>
              <a:t>E</a:t>
            </a:r>
            <a:r>
              <a:rPr lang="it-IT" sz="320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2"/>
          <p:cNvSpPr txBox="1">
            <a:spLocks noChangeArrowheads="1"/>
          </p:cNvSpPr>
          <p:nvPr/>
        </p:nvSpPr>
        <p:spPr bwMode="auto">
          <a:xfrm>
            <a:off x="495300" y="609600"/>
            <a:ext cx="8915400" cy="2554545"/>
          </a:xfrm>
          <a:prstGeom prst="rect">
            <a:avLst/>
          </a:prstGeom>
          <a:noFill/>
          <a:ln w="9525">
            <a:noFill/>
            <a:miter lim="800000"/>
            <a:headEnd/>
            <a:tailEnd/>
          </a:ln>
        </p:spPr>
        <p:txBody>
          <a:bodyPr>
            <a:spAutoFit/>
          </a:bodyPr>
          <a:lstStyle/>
          <a:p>
            <a:pPr>
              <a:spcBef>
                <a:spcPct val="50000"/>
              </a:spcBef>
            </a:pPr>
            <a:r>
              <a:rPr lang="it-IT" sz="3200" dirty="0"/>
              <a:t>Nella rappresentazione di </a:t>
            </a:r>
            <a:r>
              <a:rPr lang="it-IT" sz="3200" b="1" i="1" dirty="0"/>
              <a:t>G = </a:t>
            </a:r>
            <a:r>
              <a:rPr lang="it-IT" sz="3200" b="1" dirty="0"/>
              <a:t>(</a:t>
            </a:r>
            <a:r>
              <a:rPr lang="it-IT" sz="3200" b="1" i="1" dirty="0"/>
              <a:t>V,E</a:t>
            </a:r>
            <a:r>
              <a:rPr lang="it-IT" sz="3200" b="1" dirty="0"/>
              <a:t>)</a:t>
            </a:r>
            <a:r>
              <a:rPr lang="it-IT" sz="3200" dirty="0"/>
              <a:t> mediante </a:t>
            </a:r>
            <a:r>
              <a:rPr lang="it-IT" sz="3200" i="1" u="sng" dirty="0"/>
              <a:t>matrice delle adiacenze</a:t>
            </a:r>
            <a:r>
              <a:rPr lang="it-IT" sz="3200" dirty="0"/>
              <a:t> assumiamo che i vertici siano numerati </a:t>
            </a:r>
            <a:r>
              <a:rPr lang="it-IT" sz="3200" b="1" dirty="0"/>
              <a:t>1,2,...,</a:t>
            </a:r>
            <a:r>
              <a:rPr lang="it-IT" sz="3200" b="1" i="1" dirty="0"/>
              <a:t>n </a:t>
            </a:r>
            <a:r>
              <a:rPr lang="it-IT" sz="3200" dirty="0"/>
              <a:t>in qualche modo arbitrario. La rappresentazione è quindi costituita da una matrice booleana </a:t>
            </a:r>
            <a:r>
              <a:rPr lang="it-IT" sz="3200" b="1" i="1" dirty="0"/>
              <a:t>A </a:t>
            </a:r>
            <a:r>
              <a:rPr lang="it-IT" sz="3200" b="1" dirty="0"/>
              <a:t>= [</a:t>
            </a:r>
            <a:r>
              <a:rPr lang="it-IT" sz="3200" b="1" i="1" dirty="0" err="1" smtClean="0"/>
              <a:t>a</a:t>
            </a:r>
            <a:r>
              <a:rPr lang="it-IT" sz="3200" b="1" i="1" baseline="-25000" dirty="0" err="1" smtClean="0"/>
              <a:t>u</a:t>
            </a:r>
            <a:r>
              <a:rPr lang="it-IT" sz="3200" b="1" i="1" baseline="-25000" dirty="0" smtClean="0"/>
              <a:t>,v</a:t>
            </a:r>
            <a:r>
              <a:rPr lang="it-IT" sz="3200" b="1" dirty="0" smtClean="0"/>
              <a:t>] </a:t>
            </a:r>
            <a:r>
              <a:rPr lang="it-IT" sz="3200" dirty="0"/>
              <a:t>tale che </a:t>
            </a:r>
          </a:p>
        </p:txBody>
      </p:sp>
      <p:graphicFrame>
        <p:nvGraphicFramePr>
          <p:cNvPr id="1026" name="Object 3"/>
          <p:cNvGraphicFramePr>
            <a:graphicFrameLocks noChangeAspect="1"/>
          </p:cNvGraphicFramePr>
          <p:nvPr/>
        </p:nvGraphicFramePr>
        <p:xfrm>
          <a:off x="1885950" y="3430588"/>
          <a:ext cx="3757613" cy="1257300"/>
        </p:xfrm>
        <a:graphic>
          <a:graphicData uri="http://schemas.openxmlformats.org/presentationml/2006/ole">
            <p:oleObj spid="_x0000_s1026" name="Equazione" r:id="rId3" imgW="1257120" imgH="457200" progId="Equation.3">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495300" y="609600"/>
            <a:ext cx="8915400" cy="3292475"/>
          </a:xfrm>
          <a:prstGeom prst="rect">
            <a:avLst/>
          </a:prstGeom>
          <a:noFill/>
          <a:ln w="9525">
            <a:noFill/>
            <a:miter lim="800000"/>
            <a:headEnd/>
            <a:tailEnd/>
          </a:ln>
        </p:spPr>
        <p:txBody>
          <a:bodyPr>
            <a:spAutoFit/>
          </a:bodyPr>
          <a:lstStyle/>
          <a:p>
            <a:pPr>
              <a:spcBef>
                <a:spcPct val="50000"/>
              </a:spcBef>
            </a:pPr>
            <a:r>
              <a:rPr lang="it-IT" sz="3200"/>
              <a:t>La rappresentazione di </a:t>
            </a:r>
            <a:r>
              <a:rPr lang="it-IT" sz="3200" b="1" i="1"/>
              <a:t>G = </a:t>
            </a:r>
            <a:r>
              <a:rPr lang="it-IT" sz="3200" b="1"/>
              <a:t>(</a:t>
            </a:r>
            <a:r>
              <a:rPr lang="it-IT" sz="3200" b="1" i="1"/>
              <a:t>V,E</a:t>
            </a:r>
            <a:r>
              <a:rPr lang="it-IT" sz="3200" b="1"/>
              <a:t>)</a:t>
            </a:r>
            <a:r>
              <a:rPr lang="it-IT" sz="3200"/>
              <a:t> mediante </a:t>
            </a:r>
            <a:r>
              <a:rPr lang="it-IT" sz="3200" i="1" u="sng"/>
              <a:t>liste delle adiacenze</a:t>
            </a:r>
            <a:r>
              <a:rPr lang="it-IT" sz="3200"/>
              <a:t> richiede memoria per</a:t>
            </a:r>
          </a:p>
          <a:p>
            <a:pPr>
              <a:spcBef>
                <a:spcPct val="50000"/>
              </a:spcBef>
              <a:buFontTx/>
              <a:buChar char="-"/>
            </a:pPr>
            <a:r>
              <a:rPr lang="it-IT" sz="3200" b="1" i="1"/>
              <a:t> n</a:t>
            </a:r>
            <a:r>
              <a:rPr lang="it-IT" sz="3200" b="1"/>
              <a:t> =</a:t>
            </a:r>
            <a:r>
              <a:rPr lang="it-IT" sz="3200"/>
              <a:t> </a:t>
            </a:r>
            <a:r>
              <a:rPr lang="it-IT" sz="3200" b="1"/>
              <a:t>|</a:t>
            </a:r>
            <a:r>
              <a:rPr lang="it-IT" sz="3200" b="1" i="1"/>
              <a:t>V |</a:t>
            </a:r>
            <a:r>
              <a:rPr lang="it-IT" sz="3200"/>
              <a:t> puntatori alle cime delle liste</a:t>
            </a:r>
          </a:p>
          <a:p>
            <a:pPr>
              <a:spcBef>
                <a:spcPct val="50000"/>
              </a:spcBef>
              <a:buFontTx/>
              <a:buChar char="-"/>
            </a:pPr>
            <a:r>
              <a:rPr lang="it-IT" sz="3200" b="1" i="1"/>
              <a:t> m</a:t>
            </a:r>
            <a:r>
              <a:rPr lang="it-IT" sz="3200" b="1"/>
              <a:t> =</a:t>
            </a:r>
            <a:r>
              <a:rPr lang="it-IT" sz="3200"/>
              <a:t> </a:t>
            </a:r>
            <a:r>
              <a:rPr lang="it-IT" sz="3200" b="1"/>
              <a:t>|</a:t>
            </a:r>
            <a:r>
              <a:rPr lang="it-IT" sz="3200" b="1" i="1"/>
              <a:t>E |</a:t>
            </a:r>
            <a:r>
              <a:rPr lang="it-IT" sz="3200"/>
              <a:t> elementi delle liste se il grafo è orientato </a:t>
            </a:r>
          </a:p>
          <a:p>
            <a:pPr>
              <a:spcBef>
                <a:spcPct val="50000"/>
              </a:spcBef>
              <a:buFontTx/>
              <a:buChar char="-"/>
            </a:pPr>
            <a:r>
              <a:rPr lang="it-IT" sz="3200"/>
              <a:t> </a:t>
            </a:r>
            <a:r>
              <a:rPr lang="it-IT" sz="3200" b="1"/>
              <a:t>2</a:t>
            </a:r>
            <a:r>
              <a:rPr lang="it-IT" sz="3200" b="1" i="1"/>
              <a:t>m</a:t>
            </a:r>
            <a:r>
              <a:rPr lang="it-IT" sz="3200"/>
              <a:t> elementi delle liste se non è orientato. </a:t>
            </a:r>
          </a:p>
        </p:txBody>
      </p:sp>
      <p:sp>
        <p:nvSpPr>
          <p:cNvPr id="17411" name="Text Box 3"/>
          <p:cNvSpPr txBox="1">
            <a:spLocks noChangeArrowheads="1"/>
          </p:cNvSpPr>
          <p:nvPr/>
        </p:nvSpPr>
        <p:spPr bwMode="auto">
          <a:xfrm>
            <a:off x="488950" y="4149725"/>
            <a:ext cx="8915400" cy="1554163"/>
          </a:xfrm>
          <a:prstGeom prst="rect">
            <a:avLst/>
          </a:prstGeom>
          <a:noFill/>
          <a:ln w="9525">
            <a:noFill/>
            <a:miter lim="800000"/>
            <a:headEnd/>
            <a:tailEnd/>
          </a:ln>
        </p:spPr>
        <p:txBody>
          <a:bodyPr>
            <a:spAutoFit/>
          </a:bodyPr>
          <a:lstStyle/>
          <a:p>
            <a:pPr>
              <a:spcBef>
                <a:spcPct val="50000"/>
              </a:spcBef>
            </a:pPr>
            <a:r>
              <a:rPr lang="it-IT" sz="3200"/>
              <a:t>La rappresentazione di </a:t>
            </a:r>
            <a:r>
              <a:rPr lang="it-IT" sz="3200" b="1" i="1"/>
              <a:t>G </a:t>
            </a:r>
            <a:r>
              <a:rPr lang="it-IT" sz="3200" b="1"/>
              <a:t>= (</a:t>
            </a:r>
            <a:r>
              <a:rPr lang="it-IT" sz="3200" b="1" i="1"/>
              <a:t>V,E</a:t>
            </a:r>
            <a:r>
              <a:rPr lang="it-IT" sz="3200" b="1"/>
              <a:t>)</a:t>
            </a:r>
            <a:r>
              <a:rPr lang="it-IT" sz="3200"/>
              <a:t> mediante </a:t>
            </a:r>
            <a:r>
              <a:rPr lang="it-IT" sz="3200" i="1" u="sng"/>
              <a:t>matrice delle adiacenze</a:t>
            </a:r>
            <a:r>
              <a:rPr lang="it-IT" sz="3200"/>
              <a:t> richiede memoria per una matrice </a:t>
            </a:r>
            <a:r>
              <a:rPr lang="it-IT" sz="3200" b="1" i="1"/>
              <a:t>A</a:t>
            </a:r>
            <a:r>
              <a:rPr lang="it-IT" sz="3200"/>
              <a:t> di </a:t>
            </a:r>
            <a:r>
              <a:rPr lang="it-IT" sz="3200" b="1" i="1"/>
              <a:t>n</a:t>
            </a:r>
            <a:r>
              <a:rPr lang="it-IT" sz="3200" b="1">
                <a:sym typeface="Symbol" pitchFamily="18" charset="2"/>
              </a:rPr>
              <a:t></a:t>
            </a:r>
            <a:r>
              <a:rPr lang="it-IT" sz="3200" b="1" i="1"/>
              <a:t>n</a:t>
            </a:r>
            <a:r>
              <a:rPr lang="it-IT" sz="3200"/>
              <a:t> valori booleani.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2"/>
          <p:cNvGrpSpPr>
            <a:grpSpLocks/>
          </p:cNvGrpSpPr>
          <p:nvPr/>
        </p:nvGrpSpPr>
        <p:grpSpPr bwMode="auto">
          <a:xfrm>
            <a:off x="247650" y="1066800"/>
            <a:ext cx="2393950" cy="1447800"/>
            <a:chOff x="144" y="672"/>
            <a:chExt cx="1392" cy="912"/>
          </a:xfrm>
        </p:grpSpPr>
        <p:sp>
          <p:nvSpPr>
            <p:cNvPr id="18524" name="Oval 3"/>
            <p:cNvSpPr>
              <a:spLocks noChangeArrowheads="1"/>
            </p:cNvSpPr>
            <p:nvPr/>
          </p:nvSpPr>
          <p:spPr bwMode="auto">
            <a:xfrm>
              <a:off x="144" y="672"/>
              <a:ext cx="192" cy="192"/>
            </a:xfrm>
            <a:prstGeom prst="ellipse">
              <a:avLst/>
            </a:prstGeom>
            <a:solidFill>
              <a:schemeClr val="accent1"/>
            </a:solidFill>
            <a:ln w="9525">
              <a:solidFill>
                <a:schemeClr val="tx1"/>
              </a:solidFill>
              <a:round/>
              <a:headEnd/>
              <a:tailEnd/>
            </a:ln>
          </p:spPr>
          <p:txBody>
            <a:bodyPr wrap="none" anchor="ctr"/>
            <a:lstStyle/>
            <a:p>
              <a:pPr algn="ctr"/>
              <a:r>
                <a:rPr lang="it-IT" sz="2400" b="1"/>
                <a:t>1</a:t>
              </a:r>
            </a:p>
          </p:txBody>
        </p:sp>
        <p:sp>
          <p:nvSpPr>
            <p:cNvPr id="18525" name="Line 4"/>
            <p:cNvSpPr>
              <a:spLocks noChangeShapeType="1"/>
            </p:cNvSpPr>
            <p:nvPr/>
          </p:nvSpPr>
          <p:spPr bwMode="auto">
            <a:xfrm>
              <a:off x="336" y="768"/>
              <a:ext cx="432" cy="0"/>
            </a:xfrm>
            <a:prstGeom prst="line">
              <a:avLst/>
            </a:prstGeom>
            <a:noFill/>
            <a:ln w="9525">
              <a:solidFill>
                <a:schemeClr val="tx1"/>
              </a:solidFill>
              <a:round/>
              <a:headEnd/>
              <a:tailEnd/>
            </a:ln>
          </p:spPr>
          <p:txBody>
            <a:bodyPr wrap="none" anchor="ctr"/>
            <a:lstStyle/>
            <a:p>
              <a:endParaRPr lang="it-IT"/>
            </a:p>
          </p:txBody>
        </p:sp>
        <p:sp>
          <p:nvSpPr>
            <p:cNvPr id="18526" name="Line 5"/>
            <p:cNvSpPr>
              <a:spLocks noChangeShapeType="1"/>
            </p:cNvSpPr>
            <p:nvPr/>
          </p:nvSpPr>
          <p:spPr bwMode="auto">
            <a:xfrm>
              <a:off x="288" y="864"/>
              <a:ext cx="192" cy="192"/>
            </a:xfrm>
            <a:prstGeom prst="line">
              <a:avLst/>
            </a:prstGeom>
            <a:noFill/>
            <a:ln w="9525">
              <a:solidFill>
                <a:schemeClr val="tx1"/>
              </a:solidFill>
              <a:round/>
              <a:headEnd/>
              <a:tailEnd/>
            </a:ln>
          </p:spPr>
          <p:txBody>
            <a:bodyPr wrap="none" anchor="ctr"/>
            <a:lstStyle/>
            <a:p>
              <a:endParaRPr lang="it-IT"/>
            </a:p>
          </p:txBody>
        </p:sp>
        <p:sp>
          <p:nvSpPr>
            <p:cNvPr id="18527" name="Line 6"/>
            <p:cNvSpPr>
              <a:spLocks noChangeShapeType="1"/>
            </p:cNvSpPr>
            <p:nvPr/>
          </p:nvSpPr>
          <p:spPr bwMode="auto">
            <a:xfrm>
              <a:off x="624" y="1152"/>
              <a:ext cx="480" cy="144"/>
            </a:xfrm>
            <a:prstGeom prst="line">
              <a:avLst/>
            </a:prstGeom>
            <a:noFill/>
            <a:ln w="9525">
              <a:solidFill>
                <a:schemeClr val="tx1"/>
              </a:solidFill>
              <a:round/>
              <a:headEnd/>
              <a:tailEnd/>
            </a:ln>
          </p:spPr>
          <p:txBody>
            <a:bodyPr wrap="none" anchor="ctr"/>
            <a:lstStyle/>
            <a:p>
              <a:endParaRPr lang="it-IT"/>
            </a:p>
          </p:txBody>
        </p:sp>
        <p:sp>
          <p:nvSpPr>
            <p:cNvPr id="18528" name="Line 7"/>
            <p:cNvSpPr>
              <a:spLocks noChangeShapeType="1"/>
            </p:cNvSpPr>
            <p:nvPr/>
          </p:nvSpPr>
          <p:spPr bwMode="auto">
            <a:xfrm flipV="1">
              <a:off x="768" y="1344"/>
              <a:ext cx="336" cy="96"/>
            </a:xfrm>
            <a:prstGeom prst="line">
              <a:avLst/>
            </a:prstGeom>
            <a:noFill/>
            <a:ln w="9525">
              <a:solidFill>
                <a:schemeClr val="tx1"/>
              </a:solidFill>
              <a:round/>
              <a:headEnd/>
              <a:tailEnd/>
            </a:ln>
          </p:spPr>
          <p:txBody>
            <a:bodyPr wrap="none" anchor="ctr"/>
            <a:lstStyle/>
            <a:p>
              <a:endParaRPr lang="it-IT"/>
            </a:p>
          </p:txBody>
        </p:sp>
        <p:sp>
          <p:nvSpPr>
            <p:cNvPr id="18529" name="Line 8"/>
            <p:cNvSpPr>
              <a:spLocks noChangeShapeType="1"/>
            </p:cNvSpPr>
            <p:nvPr/>
          </p:nvSpPr>
          <p:spPr bwMode="auto">
            <a:xfrm flipV="1">
              <a:off x="624" y="816"/>
              <a:ext cx="720" cy="288"/>
            </a:xfrm>
            <a:prstGeom prst="line">
              <a:avLst/>
            </a:prstGeom>
            <a:noFill/>
            <a:ln w="9525">
              <a:solidFill>
                <a:schemeClr val="tx1"/>
              </a:solidFill>
              <a:round/>
              <a:headEnd/>
              <a:tailEnd/>
            </a:ln>
          </p:spPr>
          <p:txBody>
            <a:bodyPr wrap="none" anchor="ctr"/>
            <a:lstStyle/>
            <a:p>
              <a:endParaRPr lang="it-IT"/>
            </a:p>
          </p:txBody>
        </p:sp>
        <p:sp>
          <p:nvSpPr>
            <p:cNvPr id="18530" name="Oval 9"/>
            <p:cNvSpPr>
              <a:spLocks noChangeArrowheads="1"/>
            </p:cNvSpPr>
            <p:nvPr/>
          </p:nvSpPr>
          <p:spPr bwMode="auto">
            <a:xfrm>
              <a:off x="432" y="1056"/>
              <a:ext cx="192" cy="192"/>
            </a:xfrm>
            <a:prstGeom prst="ellipse">
              <a:avLst/>
            </a:prstGeom>
            <a:solidFill>
              <a:schemeClr val="accent1"/>
            </a:solidFill>
            <a:ln w="9525">
              <a:solidFill>
                <a:schemeClr val="tx1"/>
              </a:solidFill>
              <a:round/>
              <a:headEnd/>
              <a:tailEnd/>
            </a:ln>
          </p:spPr>
          <p:txBody>
            <a:bodyPr wrap="none" anchor="ctr"/>
            <a:lstStyle/>
            <a:p>
              <a:pPr algn="ctr"/>
              <a:r>
                <a:rPr lang="it-IT" sz="2400" b="1"/>
                <a:t>4</a:t>
              </a:r>
            </a:p>
          </p:txBody>
        </p:sp>
        <p:sp>
          <p:nvSpPr>
            <p:cNvPr id="18531" name="Oval 10"/>
            <p:cNvSpPr>
              <a:spLocks noChangeArrowheads="1"/>
            </p:cNvSpPr>
            <p:nvPr/>
          </p:nvSpPr>
          <p:spPr bwMode="auto">
            <a:xfrm>
              <a:off x="1344" y="672"/>
              <a:ext cx="192" cy="192"/>
            </a:xfrm>
            <a:prstGeom prst="ellipse">
              <a:avLst/>
            </a:prstGeom>
            <a:solidFill>
              <a:schemeClr val="accent1"/>
            </a:solidFill>
            <a:ln w="9525">
              <a:solidFill>
                <a:schemeClr val="tx1"/>
              </a:solidFill>
              <a:round/>
              <a:headEnd/>
              <a:tailEnd/>
            </a:ln>
          </p:spPr>
          <p:txBody>
            <a:bodyPr wrap="none" anchor="ctr"/>
            <a:lstStyle/>
            <a:p>
              <a:pPr algn="ctr"/>
              <a:r>
                <a:rPr lang="it-IT" sz="2400" b="1"/>
                <a:t>3</a:t>
              </a:r>
            </a:p>
          </p:txBody>
        </p:sp>
        <p:sp>
          <p:nvSpPr>
            <p:cNvPr id="18532" name="Oval 11"/>
            <p:cNvSpPr>
              <a:spLocks noChangeArrowheads="1"/>
            </p:cNvSpPr>
            <p:nvPr/>
          </p:nvSpPr>
          <p:spPr bwMode="auto">
            <a:xfrm>
              <a:off x="768" y="672"/>
              <a:ext cx="192" cy="192"/>
            </a:xfrm>
            <a:prstGeom prst="ellipse">
              <a:avLst/>
            </a:prstGeom>
            <a:solidFill>
              <a:schemeClr val="accent1"/>
            </a:solidFill>
            <a:ln w="9525">
              <a:solidFill>
                <a:schemeClr val="tx1"/>
              </a:solidFill>
              <a:round/>
              <a:headEnd/>
              <a:tailEnd/>
            </a:ln>
          </p:spPr>
          <p:txBody>
            <a:bodyPr wrap="none" anchor="ctr"/>
            <a:lstStyle/>
            <a:p>
              <a:pPr algn="ctr"/>
              <a:r>
                <a:rPr lang="it-IT" sz="2400" b="1"/>
                <a:t>2</a:t>
              </a:r>
            </a:p>
          </p:txBody>
        </p:sp>
        <p:sp>
          <p:nvSpPr>
            <p:cNvPr id="18533" name="Oval 12"/>
            <p:cNvSpPr>
              <a:spLocks noChangeArrowheads="1"/>
            </p:cNvSpPr>
            <p:nvPr/>
          </p:nvSpPr>
          <p:spPr bwMode="auto">
            <a:xfrm>
              <a:off x="576" y="1392"/>
              <a:ext cx="192" cy="192"/>
            </a:xfrm>
            <a:prstGeom prst="ellipse">
              <a:avLst/>
            </a:prstGeom>
            <a:solidFill>
              <a:schemeClr val="accent1"/>
            </a:solidFill>
            <a:ln w="9525">
              <a:solidFill>
                <a:schemeClr val="tx1"/>
              </a:solidFill>
              <a:round/>
              <a:headEnd/>
              <a:tailEnd/>
            </a:ln>
          </p:spPr>
          <p:txBody>
            <a:bodyPr wrap="none" anchor="ctr"/>
            <a:lstStyle/>
            <a:p>
              <a:pPr algn="ctr"/>
              <a:r>
                <a:rPr lang="it-IT" sz="2400" b="1"/>
                <a:t>5</a:t>
              </a:r>
            </a:p>
          </p:txBody>
        </p:sp>
        <p:sp>
          <p:nvSpPr>
            <p:cNvPr id="18534" name="Oval 13"/>
            <p:cNvSpPr>
              <a:spLocks noChangeArrowheads="1"/>
            </p:cNvSpPr>
            <p:nvPr/>
          </p:nvSpPr>
          <p:spPr bwMode="auto">
            <a:xfrm>
              <a:off x="1104" y="1248"/>
              <a:ext cx="192" cy="192"/>
            </a:xfrm>
            <a:prstGeom prst="ellipse">
              <a:avLst/>
            </a:prstGeom>
            <a:solidFill>
              <a:schemeClr val="accent1"/>
            </a:solidFill>
            <a:ln w="9525">
              <a:solidFill>
                <a:schemeClr val="tx1"/>
              </a:solidFill>
              <a:round/>
              <a:headEnd/>
              <a:tailEnd/>
            </a:ln>
          </p:spPr>
          <p:txBody>
            <a:bodyPr wrap="none" anchor="ctr"/>
            <a:lstStyle/>
            <a:p>
              <a:pPr algn="ctr"/>
              <a:r>
                <a:rPr lang="it-IT" sz="2400" b="1"/>
                <a:t>6</a:t>
              </a:r>
            </a:p>
          </p:txBody>
        </p:sp>
      </p:grpSp>
      <p:sp>
        <p:nvSpPr>
          <p:cNvPr id="18435" name="Text Box 14"/>
          <p:cNvSpPr txBox="1">
            <a:spLocks noChangeArrowheads="1"/>
          </p:cNvSpPr>
          <p:nvPr/>
        </p:nvSpPr>
        <p:spPr bwMode="auto">
          <a:xfrm>
            <a:off x="7512050" y="914400"/>
            <a:ext cx="1936750" cy="1851025"/>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a:latin typeface="Courier New" pitchFamily="49" charset="0"/>
                <a:sym typeface="Symbol" pitchFamily="18" charset="2"/>
              </a:rPr>
              <a:t>0 1 0 1 0 0</a:t>
            </a:r>
          </a:p>
          <a:p>
            <a:pPr>
              <a:lnSpc>
                <a:spcPct val="95000"/>
              </a:lnSpc>
            </a:pPr>
            <a:r>
              <a:rPr lang="it-IT" sz="2000" b="1">
                <a:latin typeface="Courier New" pitchFamily="49" charset="0"/>
                <a:sym typeface="Symbol" pitchFamily="18" charset="2"/>
              </a:rPr>
              <a:t>1 0 0 0 0 0</a:t>
            </a:r>
          </a:p>
          <a:p>
            <a:pPr>
              <a:lnSpc>
                <a:spcPct val="95000"/>
              </a:lnSpc>
            </a:pPr>
            <a:r>
              <a:rPr lang="it-IT" sz="2000" b="1">
                <a:latin typeface="Courier New" pitchFamily="49" charset="0"/>
                <a:sym typeface="Symbol" pitchFamily="18" charset="2"/>
              </a:rPr>
              <a:t>0 0 0 1 0 0</a:t>
            </a:r>
          </a:p>
          <a:p>
            <a:pPr>
              <a:lnSpc>
                <a:spcPct val="95000"/>
              </a:lnSpc>
            </a:pPr>
            <a:r>
              <a:rPr lang="it-IT" sz="2000" b="1">
                <a:latin typeface="Courier New" pitchFamily="49" charset="0"/>
                <a:sym typeface="Symbol" pitchFamily="18" charset="2"/>
              </a:rPr>
              <a:t>1 0 1 0 0 1</a:t>
            </a:r>
          </a:p>
          <a:p>
            <a:pPr>
              <a:lnSpc>
                <a:spcPct val="95000"/>
              </a:lnSpc>
            </a:pPr>
            <a:r>
              <a:rPr lang="it-IT" sz="2000" b="1">
                <a:latin typeface="Courier New" pitchFamily="49" charset="0"/>
                <a:sym typeface="Symbol" pitchFamily="18" charset="2"/>
              </a:rPr>
              <a:t>0 0 0 0 0 1</a:t>
            </a:r>
          </a:p>
          <a:p>
            <a:pPr>
              <a:lnSpc>
                <a:spcPct val="95000"/>
              </a:lnSpc>
            </a:pPr>
            <a:r>
              <a:rPr lang="it-IT" sz="2000" b="1">
                <a:latin typeface="Courier New" pitchFamily="49" charset="0"/>
                <a:sym typeface="Symbol" pitchFamily="18" charset="2"/>
              </a:rPr>
              <a:t>0 0 0 1 1 0 </a:t>
            </a:r>
          </a:p>
        </p:txBody>
      </p:sp>
      <p:sp>
        <p:nvSpPr>
          <p:cNvPr id="18436" name="Rectangle 15"/>
          <p:cNvSpPr>
            <a:spLocks noChangeArrowheads="1"/>
          </p:cNvSpPr>
          <p:nvPr/>
        </p:nvSpPr>
        <p:spPr bwMode="auto">
          <a:xfrm>
            <a:off x="3352800" y="762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37" name="Rectangle 16"/>
          <p:cNvSpPr>
            <a:spLocks noChangeArrowheads="1"/>
          </p:cNvSpPr>
          <p:nvPr/>
        </p:nvSpPr>
        <p:spPr bwMode="auto">
          <a:xfrm>
            <a:off x="3352800" y="1143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38" name="Rectangle 17"/>
          <p:cNvSpPr>
            <a:spLocks noChangeArrowheads="1"/>
          </p:cNvSpPr>
          <p:nvPr/>
        </p:nvSpPr>
        <p:spPr bwMode="auto">
          <a:xfrm>
            <a:off x="3352800" y="1524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39" name="Rectangle 18"/>
          <p:cNvSpPr>
            <a:spLocks noChangeArrowheads="1"/>
          </p:cNvSpPr>
          <p:nvPr/>
        </p:nvSpPr>
        <p:spPr bwMode="auto">
          <a:xfrm>
            <a:off x="3352800" y="1905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40" name="Rectangle 19"/>
          <p:cNvSpPr>
            <a:spLocks noChangeArrowheads="1"/>
          </p:cNvSpPr>
          <p:nvPr/>
        </p:nvSpPr>
        <p:spPr bwMode="auto">
          <a:xfrm>
            <a:off x="3352800" y="2286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41" name="Rectangle 20"/>
          <p:cNvSpPr>
            <a:spLocks noChangeArrowheads="1"/>
          </p:cNvSpPr>
          <p:nvPr/>
        </p:nvSpPr>
        <p:spPr bwMode="auto">
          <a:xfrm>
            <a:off x="3352800" y="2667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42" name="Rectangle 21"/>
          <p:cNvSpPr>
            <a:spLocks noChangeArrowheads="1"/>
          </p:cNvSpPr>
          <p:nvPr/>
        </p:nvSpPr>
        <p:spPr bwMode="auto">
          <a:xfrm>
            <a:off x="4006850" y="7620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4</a:t>
            </a:r>
          </a:p>
        </p:txBody>
      </p:sp>
      <p:sp>
        <p:nvSpPr>
          <p:cNvPr id="18443" name="Rectangle 22"/>
          <p:cNvSpPr>
            <a:spLocks noChangeArrowheads="1"/>
          </p:cNvSpPr>
          <p:nvPr/>
        </p:nvSpPr>
        <p:spPr bwMode="auto">
          <a:xfrm>
            <a:off x="4419600" y="762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44" name="Rectangle 23"/>
          <p:cNvSpPr>
            <a:spLocks noChangeArrowheads="1"/>
          </p:cNvSpPr>
          <p:nvPr/>
        </p:nvSpPr>
        <p:spPr bwMode="auto">
          <a:xfrm>
            <a:off x="4419600" y="1143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45" name="Rectangle 24"/>
          <p:cNvSpPr>
            <a:spLocks noChangeArrowheads="1"/>
          </p:cNvSpPr>
          <p:nvPr/>
        </p:nvSpPr>
        <p:spPr bwMode="auto">
          <a:xfrm>
            <a:off x="4419600" y="1524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46" name="Rectangle 25"/>
          <p:cNvSpPr>
            <a:spLocks noChangeArrowheads="1"/>
          </p:cNvSpPr>
          <p:nvPr/>
        </p:nvSpPr>
        <p:spPr bwMode="auto">
          <a:xfrm>
            <a:off x="4419600" y="1905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47" name="Rectangle 26"/>
          <p:cNvSpPr>
            <a:spLocks noChangeArrowheads="1"/>
          </p:cNvSpPr>
          <p:nvPr/>
        </p:nvSpPr>
        <p:spPr bwMode="auto">
          <a:xfrm>
            <a:off x="4419600" y="2286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48" name="Rectangle 27"/>
          <p:cNvSpPr>
            <a:spLocks noChangeArrowheads="1"/>
          </p:cNvSpPr>
          <p:nvPr/>
        </p:nvSpPr>
        <p:spPr bwMode="auto">
          <a:xfrm>
            <a:off x="4419600" y="2667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49" name="Rectangle 28"/>
          <p:cNvSpPr>
            <a:spLocks noChangeArrowheads="1"/>
          </p:cNvSpPr>
          <p:nvPr/>
        </p:nvSpPr>
        <p:spPr bwMode="auto">
          <a:xfrm>
            <a:off x="5410200" y="762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50" name="Rectangle 29"/>
          <p:cNvSpPr>
            <a:spLocks noChangeArrowheads="1"/>
          </p:cNvSpPr>
          <p:nvPr/>
        </p:nvSpPr>
        <p:spPr bwMode="auto">
          <a:xfrm>
            <a:off x="5410200" y="1905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51" name="Rectangle 30"/>
          <p:cNvSpPr>
            <a:spLocks noChangeArrowheads="1"/>
          </p:cNvSpPr>
          <p:nvPr/>
        </p:nvSpPr>
        <p:spPr bwMode="auto">
          <a:xfrm>
            <a:off x="5410200" y="2667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52" name="Rectangle 31"/>
          <p:cNvSpPr>
            <a:spLocks noChangeArrowheads="1"/>
          </p:cNvSpPr>
          <p:nvPr/>
        </p:nvSpPr>
        <p:spPr bwMode="auto">
          <a:xfrm>
            <a:off x="6400800" y="19050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53" name="Text Box 32"/>
          <p:cNvSpPr txBox="1">
            <a:spLocks noChangeArrowheads="1"/>
          </p:cNvSpPr>
          <p:nvPr/>
        </p:nvSpPr>
        <p:spPr bwMode="auto">
          <a:xfrm>
            <a:off x="3048000" y="685800"/>
            <a:ext cx="412750" cy="2397125"/>
          </a:xfrm>
          <a:prstGeom prst="rect">
            <a:avLst/>
          </a:prstGeom>
          <a:noFill/>
          <a:ln w="25400">
            <a:noFill/>
            <a:miter lim="800000"/>
            <a:headEnd/>
            <a:tailEnd/>
          </a:ln>
        </p:spPr>
        <p:txBody>
          <a:bodyPr>
            <a:spAutoFit/>
          </a:bodyPr>
          <a:lstStyle/>
          <a:p>
            <a:pPr>
              <a:lnSpc>
                <a:spcPct val="105000"/>
              </a:lnSpc>
            </a:pPr>
            <a:r>
              <a:rPr lang="it-IT" sz="2400" b="1">
                <a:sym typeface="Symbol" pitchFamily="18" charset="2"/>
              </a:rPr>
              <a:t>1</a:t>
            </a:r>
          </a:p>
          <a:p>
            <a:pPr>
              <a:lnSpc>
                <a:spcPct val="105000"/>
              </a:lnSpc>
            </a:pPr>
            <a:r>
              <a:rPr lang="it-IT" sz="2400" b="1">
                <a:sym typeface="Symbol" pitchFamily="18" charset="2"/>
              </a:rPr>
              <a:t>2</a:t>
            </a:r>
          </a:p>
          <a:p>
            <a:pPr>
              <a:lnSpc>
                <a:spcPct val="105000"/>
              </a:lnSpc>
            </a:pPr>
            <a:r>
              <a:rPr lang="it-IT" sz="2400" b="1">
                <a:sym typeface="Symbol" pitchFamily="18" charset="2"/>
              </a:rPr>
              <a:t>3</a:t>
            </a:r>
          </a:p>
          <a:p>
            <a:pPr>
              <a:lnSpc>
                <a:spcPct val="105000"/>
              </a:lnSpc>
            </a:pPr>
            <a:r>
              <a:rPr lang="it-IT" sz="2400" b="1">
                <a:sym typeface="Symbol" pitchFamily="18" charset="2"/>
              </a:rPr>
              <a:t>4</a:t>
            </a:r>
          </a:p>
          <a:p>
            <a:pPr>
              <a:lnSpc>
                <a:spcPct val="105000"/>
              </a:lnSpc>
            </a:pPr>
            <a:r>
              <a:rPr lang="it-IT" sz="2400" b="1">
                <a:sym typeface="Symbol" pitchFamily="18" charset="2"/>
              </a:rPr>
              <a:t>5</a:t>
            </a:r>
          </a:p>
          <a:p>
            <a:pPr>
              <a:lnSpc>
                <a:spcPct val="105000"/>
              </a:lnSpc>
            </a:pPr>
            <a:r>
              <a:rPr lang="it-IT" sz="2400" b="1">
                <a:sym typeface="Symbol" pitchFamily="18" charset="2"/>
              </a:rPr>
              <a:t>6 </a:t>
            </a:r>
          </a:p>
        </p:txBody>
      </p:sp>
      <p:sp>
        <p:nvSpPr>
          <p:cNvPr id="18454" name="Text Box 33"/>
          <p:cNvSpPr txBox="1">
            <a:spLocks noChangeArrowheads="1"/>
          </p:cNvSpPr>
          <p:nvPr/>
        </p:nvSpPr>
        <p:spPr bwMode="auto">
          <a:xfrm>
            <a:off x="7181850" y="914400"/>
            <a:ext cx="412750" cy="1825625"/>
          </a:xfrm>
          <a:prstGeom prst="rect">
            <a:avLst/>
          </a:prstGeom>
          <a:noFill/>
          <a:ln w="25400">
            <a:noFill/>
            <a:miter lim="800000"/>
            <a:headEnd/>
            <a:tailEnd/>
          </a:ln>
        </p:spPr>
        <p:txBody>
          <a:bodyPr>
            <a:spAutoFit/>
          </a:bodyPr>
          <a:lstStyle/>
          <a:p>
            <a:pPr>
              <a:lnSpc>
                <a:spcPct val="95000"/>
              </a:lnSpc>
            </a:pPr>
            <a:r>
              <a:rPr lang="it-IT" sz="2000" b="1">
                <a:latin typeface="Courier New" pitchFamily="49" charset="0"/>
                <a:sym typeface="Symbol" pitchFamily="18" charset="2"/>
              </a:rPr>
              <a:t>1</a:t>
            </a:r>
          </a:p>
          <a:p>
            <a:pPr>
              <a:lnSpc>
                <a:spcPct val="95000"/>
              </a:lnSpc>
            </a:pPr>
            <a:r>
              <a:rPr lang="it-IT" sz="2000" b="1">
                <a:latin typeface="Courier New" pitchFamily="49" charset="0"/>
                <a:sym typeface="Symbol" pitchFamily="18" charset="2"/>
              </a:rPr>
              <a:t>2</a:t>
            </a:r>
          </a:p>
          <a:p>
            <a:pPr>
              <a:lnSpc>
                <a:spcPct val="95000"/>
              </a:lnSpc>
            </a:pPr>
            <a:r>
              <a:rPr lang="it-IT" sz="2000" b="1">
                <a:latin typeface="Courier New" pitchFamily="49" charset="0"/>
                <a:sym typeface="Symbol" pitchFamily="18" charset="2"/>
              </a:rPr>
              <a:t>3</a:t>
            </a:r>
          </a:p>
          <a:p>
            <a:pPr>
              <a:lnSpc>
                <a:spcPct val="95000"/>
              </a:lnSpc>
            </a:pPr>
            <a:r>
              <a:rPr lang="it-IT" sz="2000" b="1">
                <a:latin typeface="Courier New" pitchFamily="49" charset="0"/>
                <a:sym typeface="Symbol" pitchFamily="18" charset="2"/>
              </a:rPr>
              <a:t>4</a:t>
            </a:r>
          </a:p>
          <a:p>
            <a:pPr>
              <a:lnSpc>
                <a:spcPct val="95000"/>
              </a:lnSpc>
            </a:pPr>
            <a:r>
              <a:rPr lang="it-IT" sz="2000" b="1">
                <a:latin typeface="Courier New" pitchFamily="49" charset="0"/>
                <a:sym typeface="Symbol" pitchFamily="18" charset="2"/>
              </a:rPr>
              <a:t>5</a:t>
            </a:r>
          </a:p>
          <a:p>
            <a:pPr>
              <a:lnSpc>
                <a:spcPct val="95000"/>
              </a:lnSpc>
            </a:pPr>
            <a:r>
              <a:rPr lang="it-IT" sz="2000" b="1">
                <a:latin typeface="Courier New" pitchFamily="49" charset="0"/>
                <a:sym typeface="Symbol" pitchFamily="18" charset="2"/>
              </a:rPr>
              <a:t>6 </a:t>
            </a:r>
          </a:p>
        </p:txBody>
      </p:sp>
      <p:sp>
        <p:nvSpPr>
          <p:cNvPr id="18455" name="Text Box 34"/>
          <p:cNvSpPr txBox="1">
            <a:spLocks noChangeArrowheads="1"/>
          </p:cNvSpPr>
          <p:nvPr/>
        </p:nvSpPr>
        <p:spPr bwMode="auto">
          <a:xfrm>
            <a:off x="7512050" y="609600"/>
            <a:ext cx="2063750" cy="381000"/>
          </a:xfrm>
          <a:prstGeom prst="rect">
            <a:avLst/>
          </a:prstGeom>
          <a:noFill/>
          <a:ln w="25400">
            <a:noFill/>
            <a:miter lim="800000"/>
            <a:headEnd/>
            <a:tailEnd/>
          </a:ln>
        </p:spPr>
        <p:txBody>
          <a:bodyPr>
            <a:spAutoFit/>
          </a:bodyPr>
          <a:lstStyle/>
          <a:p>
            <a:pPr>
              <a:lnSpc>
                <a:spcPct val="95000"/>
              </a:lnSpc>
            </a:pPr>
            <a:r>
              <a:rPr lang="it-IT" sz="2000" b="1">
                <a:latin typeface="Courier New" pitchFamily="49" charset="0"/>
                <a:sym typeface="Symbol" pitchFamily="18" charset="2"/>
              </a:rPr>
              <a:t>1 2 3 4 5 6 </a:t>
            </a:r>
          </a:p>
        </p:txBody>
      </p:sp>
      <p:sp>
        <p:nvSpPr>
          <p:cNvPr id="18456" name="Line 35"/>
          <p:cNvSpPr>
            <a:spLocks noChangeShapeType="1"/>
          </p:cNvSpPr>
          <p:nvPr/>
        </p:nvSpPr>
        <p:spPr bwMode="auto">
          <a:xfrm>
            <a:off x="3676650" y="9144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57" name="Line 36"/>
          <p:cNvSpPr>
            <a:spLocks noChangeShapeType="1"/>
          </p:cNvSpPr>
          <p:nvPr/>
        </p:nvSpPr>
        <p:spPr bwMode="auto">
          <a:xfrm>
            <a:off x="3676650" y="12954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58" name="Line 37"/>
          <p:cNvSpPr>
            <a:spLocks noChangeShapeType="1"/>
          </p:cNvSpPr>
          <p:nvPr/>
        </p:nvSpPr>
        <p:spPr bwMode="auto">
          <a:xfrm>
            <a:off x="3676650" y="16764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59" name="Line 38"/>
          <p:cNvSpPr>
            <a:spLocks noChangeShapeType="1"/>
          </p:cNvSpPr>
          <p:nvPr/>
        </p:nvSpPr>
        <p:spPr bwMode="auto">
          <a:xfrm>
            <a:off x="3676650" y="24384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60" name="Line 39"/>
          <p:cNvSpPr>
            <a:spLocks noChangeShapeType="1"/>
          </p:cNvSpPr>
          <p:nvPr/>
        </p:nvSpPr>
        <p:spPr bwMode="auto">
          <a:xfrm>
            <a:off x="4667250" y="9144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61" name="Line 40"/>
          <p:cNvSpPr>
            <a:spLocks noChangeShapeType="1"/>
          </p:cNvSpPr>
          <p:nvPr/>
        </p:nvSpPr>
        <p:spPr bwMode="auto">
          <a:xfrm>
            <a:off x="4667250" y="20574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62" name="Line 41"/>
          <p:cNvSpPr>
            <a:spLocks noChangeShapeType="1"/>
          </p:cNvSpPr>
          <p:nvPr/>
        </p:nvSpPr>
        <p:spPr bwMode="auto">
          <a:xfrm>
            <a:off x="3676650" y="20574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63" name="Line 42"/>
          <p:cNvSpPr>
            <a:spLocks noChangeShapeType="1"/>
          </p:cNvSpPr>
          <p:nvPr/>
        </p:nvSpPr>
        <p:spPr bwMode="auto">
          <a:xfrm>
            <a:off x="5657850" y="20574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64" name="Line 43"/>
          <p:cNvSpPr>
            <a:spLocks noChangeShapeType="1"/>
          </p:cNvSpPr>
          <p:nvPr/>
        </p:nvSpPr>
        <p:spPr bwMode="auto">
          <a:xfrm>
            <a:off x="3676650" y="28194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65" name="Line 44"/>
          <p:cNvSpPr>
            <a:spLocks noChangeShapeType="1"/>
          </p:cNvSpPr>
          <p:nvPr/>
        </p:nvSpPr>
        <p:spPr bwMode="auto">
          <a:xfrm>
            <a:off x="4667250" y="28194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66" name="Rectangle 45"/>
          <p:cNvSpPr>
            <a:spLocks noChangeArrowheads="1"/>
          </p:cNvSpPr>
          <p:nvPr/>
        </p:nvSpPr>
        <p:spPr bwMode="auto">
          <a:xfrm>
            <a:off x="4997450" y="26670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4</a:t>
            </a:r>
          </a:p>
        </p:txBody>
      </p:sp>
      <p:sp>
        <p:nvSpPr>
          <p:cNvPr id="18467" name="Rectangle 46"/>
          <p:cNvSpPr>
            <a:spLocks noChangeArrowheads="1"/>
          </p:cNvSpPr>
          <p:nvPr/>
        </p:nvSpPr>
        <p:spPr bwMode="auto">
          <a:xfrm>
            <a:off x="4006850" y="26670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5</a:t>
            </a:r>
          </a:p>
        </p:txBody>
      </p:sp>
      <p:sp>
        <p:nvSpPr>
          <p:cNvPr id="18468" name="Rectangle 47"/>
          <p:cNvSpPr>
            <a:spLocks noChangeArrowheads="1"/>
          </p:cNvSpPr>
          <p:nvPr/>
        </p:nvSpPr>
        <p:spPr bwMode="auto">
          <a:xfrm>
            <a:off x="4006850" y="22860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6</a:t>
            </a:r>
          </a:p>
        </p:txBody>
      </p:sp>
      <p:sp>
        <p:nvSpPr>
          <p:cNvPr id="18469" name="Rectangle 48"/>
          <p:cNvSpPr>
            <a:spLocks noChangeArrowheads="1"/>
          </p:cNvSpPr>
          <p:nvPr/>
        </p:nvSpPr>
        <p:spPr bwMode="auto">
          <a:xfrm>
            <a:off x="5988050" y="19050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6</a:t>
            </a:r>
          </a:p>
        </p:txBody>
      </p:sp>
      <p:sp>
        <p:nvSpPr>
          <p:cNvPr id="18470" name="Rectangle 49"/>
          <p:cNvSpPr>
            <a:spLocks noChangeArrowheads="1"/>
          </p:cNvSpPr>
          <p:nvPr/>
        </p:nvSpPr>
        <p:spPr bwMode="auto">
          <a:xfrm>
            <a:off x="4997450" y="19050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1</a:t>
            </a:r>
          </a:p>
        </p:txBody>
      </p:sp>
      <p:sp>
        <p:nvSpPr>
          <p:cNvPr id="18471" name="Rectangle 50"/>
          <p:cNvSpPr>
            <a:spLocks noChangeArrowheads="1"/>
          </p:cNvSpPr>
          <p:nvPr/>
        </p:nvSpPr>
        <p:spPr bwMode="auto">
          <a:xfrm>
            <a:off x="4006850" y="19050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3</a:t>
            </a:r>
          </a:p>
        </p:txBody>
      </p:sp>
      <p:sp>
        <p:nvSpPr>
          <p:cNvPr id="18472" name="Rectangle 51"/>
          <p:cNvSpPr>
            <a:spLocks noChangeArrowheads="1"/>
          </p:cNvSpPr>
          <p:nvPr/>
        </p:nvSpPr>
        <p:spPr bwMode="auto">
          <a:xfrm>
            <a:off x="4006850" y="15240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4</a:t>
            </a:r>
          </a:p>
        </p:txBody>
      </p:sp>
      <p:sp>
        <p:nvSpPr>
          <p:cNvPr id="18473" name="Rectangle 52"/>
          <p:cNvSpPr>
            <a:spLocks noChangeArrowheads="1"/>
          </p:cNvSpPr>
          <p:nvPr/>
        </p:nvSpPr>
        <p:spPr bwMode="auto">
          <a:xfrm>
            <a:off x="4006850" y="11430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1</a:t>
            </a:r>
          </a:p>
        </p:txBody>
      </p:sp>
      <p:sp>
        <p:nvSpPr>
          <p:cNvPr id="18474" name="Rectangle 53"/>
          <p:cNvSpPr>
            <a:spLocks noChangeArrowheads="1"/>
          </p:cNvSpPr>
          <p:nvPr/>
        </p:nvSpPr>
        <p:spPr bwMode="auto">
          <a:xfrm>
            <a:off x="4997450" y="7620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2</a:t>
            </a:r>
          </a:p>
        </p:txBody>
      </p:sp>
      <p:grpSp>
        <p:nvGrpSpPr>
          <p:cNvPr id="18475" name="Group 54"/>
          <p:cNvGrpSpPr>
            <a:grpSpLocks/>
          </p:cNvGrpSpPr>
          <p:nvPr/>
        </p:nvGrpSpPr>
        <p:grpSpPr bwMode="auto">
          <a:xfrm>
            <a:off x="247650" y="4038600"/>
            <a:ext cx="2393950" cy="1447800"/>
            <a:chOff x="144" y="2544"/>
            <a:chExt cx="1392" cy="912"/>
          </a:xfrm>
        </p:grpSpPr>
        <p:sp>
          <p:nvSpPr>
            <p:cNvPr id="18510" name="Line 55"/>
            <p:cNvSpPr>
              <a:spLocks noChangeShapeType="1"/>
            </p:cNvSpPr>
            <p:nvPr/>
          </p:nvSpPr>
          <p:spPr bwMode="auto">
            <a:xfrm>
              <a:off x="336" y="2640"/>
              <a:ext cx="432" cy="0"/>
            </a:xfrm>
            <a:prstGeom prst="line">
              <a:avLst/>
            </a:prstGeom>
            <a:noFill/>
            <a:ln w="9525">
              <a:solidFill>
                <a:schemeClr val="tx1"/>
              </a:solidFill>
              <a:round/>
              <a:headEnd/>
              <a:tailEnd type="triangle" w="med" len="med"/>
            </a:ln>
          </p:spPr>
          <p:txBody>
            <a:bodyPr wrap="none" anchor="ctr"/>
            <a:lstStyle/>
            <a:p>
              <a:endParaRPr lang="it-IT"/>
            </a:p>
          </p:txBody>
        </p:sp>
        <p:sp>
          <p:nvSpPr>
            <p:cNvPr id="18511" name="Line 56"/>
            <p:cNvSpPr>
              <a:spLocks noChangeShapeType="1"/>
            </p:cNvSpPr>
            <p:nvPr/>
          </p:nvSpPr>
          <p:spPr bwMode="auto">
            <a:xfrm flipH="1">
              <a:off x="672" y="2736"/>
              <a:ext cx="144" cy="528"/>
            </a:xfrm>
            <a:prstGeom prst="line">
              <a:avLst/>
            </a:prstGeom>
            <a:noFill/>
            <a:ln w="9525">
              <a:solidFill>
                <a:schemeClr val="tx1"/>
              </a:solidFill>
              <a:round/>
              <a:headEnd/>
              <a:tailEnd type="triangle" w="med" len="med"/>
            </a:ln>
          </p:spPr>
          <p:txBody>
            <a:bodyPr wrap="none" anchor="ctr"/>
            <a:lstStyle/>
            <a:p>
              <a:endParaRPr lang="it-IT"/>
            </a:p>
          </p:txBody>
        </p:sp>
        <p:sp>
          <p:nvSpPr>
            <p:cNvPr id="18512" name="Line 57"/>
            <p:cNvSpPr>
              <a:spLocks noChangeShapeType="1"/>
            </p:cNvSpPr>
            <p:nvPr/>
          </p:nvSpPr>
          <p:spPr bwMode="auto">
            <a:xfrm>
              <a:off x="288" y="2736"/>
              <a:ext cx="192" cy="192"/>
            </a:xfrm>
            <a:prstGeom prst="line">
              <a:avLst/>
            </a:prstGeom>
            <a:noFill/>
            <a:ln w="9525">
              <a:solidFill>
                <a:schemeClr val="tx1"/>
              </a:solidFill>
              <a:round/>
              <a:headEnd/>
              <a:tailEnd type="triangle" w="med" len="med"/>
            </a:ln>
          </p:spPr>
          <p:txBody>
            <a:bodyPr wrap="none" anchor="ctr"/>
            <a:lstStyle/>
            <a:p>
              <a:endParaRPr lang="it-IT"/>
            </a:p>
          </p:txBody>
        </p:sp>
        <p:sp>
          <p:nvSpPr>
            <p:cNvPr id="18513" name="Line 58"/>
            <p:cNvSpPr>
              <a:spLocks noChangeShapeType="1"/>
            </p:cNvSpPr>
            <p:nvPr/>
          </p:nvSpPr>
          <p:spPr bwMode="auto">
            <a:xfrm flipV="1">
              <a:off x="720" y="2736"/>
              <a:ext cx="144" cy="528"/>
            </a:xfrm>
            <a:prstGeom prst="line">
              <a:avLst/>
            </a:prstGeom>
            <a:noFill/>
            <a:ln w="9525">
              <a:solidFill>
                <a:schemeClr val="tx1"/>
              </a:solidFill>
              <a:round/>
              <a:headEnd/>
              <a:tailEnd type="triangle" w="med" len="med"/>
            </a:ln>
          </p:spPr>
          <p:txBody>
            <a:bodyPr wrap="none" anchor="ctr"/>
            <a:lstStyle/>
            <a:p>
              <a:endParaRPr lang="it-IT"/>
            </a:p>
          </p:txBody>
        </p:sp>
        <p:sp>
          <p:nvSpPr>
            <p:cNvPr id="18514" name="Line 59"/>
            <p:cNvSpPr>
              <a:spLocks noChangeShapeType="1"/>
            </p:cNvSpPr>
            <p:nvPr/>
          </p:nvSpPr>
          <p:spPr bwMode="auto">
            <a:xfrm>
              <a:off x="624" y="3024"/>
              <a:ext cx="480" cy="144"/>
            </a:xfrm>
            <a:prstGeom prst="line">
              <a:avLst/>
            </a:prstGeom>
            <a:noFill/>
            <a:ln w="9525">
              <a:solidFill>
                <a:schemeClr val="tx1"/>
              </a:solidFill>
              <a:round/>
              <a:headEnd/>
              <a:tailEnd type="triangle" w="med" len="med"/>
            </a:ln>
          </p:spPr>
          <p:txBody>
            <a:bodyPr wrap="none" anchor="ctr"/>
            <a:lstStyle/>
            <a:p>
              <a:endParaRPr lang="it-IT"/>
            </a:p>
          </p:txBody>
        </p:sp>
        <p:sp>
          <p:nvSpPr>
            <p:cNvPr id="18515" name="Line 60"/>
            <p:cNvSpPr>
              <a:spLocks noChangeShapeType="1"/>
            </p:cNvSpPr>
            <p:nvPr/>
          </p:nvSpPr>
          <p:spPr bwMode="auto">
            <a:xfrm flipV="1">
              <a:off x="768" y="3216"/>
              <a:ext cx="336" cy="96"/>
            </a:xfrm>
            <a:prstGeom prst="line">
              <a:avLst/>
            </a:prstGeom>
            <a:noFill/>
            <a:ln w="9525">
              <a:solidFill>
                <a:schemeClr val="tx1"/>
              </a:solidFill>
              <a:round/>
              <a:headEnd/>
              <a:tailEnd type="triangle" w="med" len="med"/>
            </a:ln>
          </p:spPr>
          <p:txBody>
            <a:bodyPr wrap="none" anchor="ctr"/>
            <a:lstStyle/>
            <a:p>
              <a:endParaRPr lang="it-IT"/>
            </a:p>
          </p:txBody>
        </p:sp>
        <p:sp>
          <p:nvSpPr>
            <p:cNvPr id="18516" name="Line 61"/>
            <p:cNvSpPr>
              <a:spLocks noChangeShapeType="1"/>
            </p:cNvSpPr>
            <p:nvPr/>
          </p:nvSpPr>
          <p:spPr bwMode="auto">
            <a:xfrm flipV="1">
              <a:off x="624" y="2688"/>
              <a:ext cx="720" cy="288"/>
            </a:xfrm>
            <a:prstGeom prst="line">
              <a:avLst/>
            </a:prstGeom>
            <a:noFill/>
            <a:ln w="9525">
              <a:solidFill>
                <a:schemeClr val="tx1"/>
              </a:solidFill>
              <a:round/>
              <a:headEnd/>
              <a:tailEnd type="triangle" w="med" len="med"/>
            </a:ln>
          </p:spPr>
          <p:txBody>
            <a:bodyPr wrap="none" anchor="ctr"/>
            <a:lstStyle/>
            <a:p>
              <a:endParaRPr lang="it-IT"/>
            </a:p>
          </p:txBody>
        </p:sp>
        <p:cxnSp>
          <p:nvCxnSpPr>
            <p:cNvPr id="18517" name="AutoShape 62"/>
            <p:cNvCxnSpPr>
              <a:cxnSpLocks noChangeShapeType="1"/>
            </p:cNvCxnSpPr>
            <p:nvPr/>
          </p:nvCxnSpPr>
          <p:spPr bwMode="auto">
            <a:xfrm rot="5400000" flipV="1">
              <a:off x="1440" y="2544"/>
              <a:ext cx="96" cy="96"/>
            </a:xfrm>
            <a:prstGeom prst="curvedConnector4">
              <a:avLst>
                <a:gd name="adj1" fmla="val -150000"/>
                <a:gd name="adj2" fmla="val 250000"/>
              </a:avLst>
            </a:prstGeom>
            <a:noFill/>
            <a:ln w="9525">
              <a:solidFill>
                <a:schemeClr val="tx1"/>
              </a:solidFill>
              <a:round/>
              <a:headEnd/>
              <a:tailEnd type="triangle" w="med" len="med"/>
            </a:ln>
          </p:spPr>
        </p:cxnSp>
        <p:sp>
          <p:nvSpPr>
            <p:cNvPr id="18518" name="Oval 63"/>
            <p:cNvSpPr>
              <a:spLocks noChangeArrowheads="1"/>
            </p:cNvSpPr>
            <p:nvPr/>
          </p:nvSpPr>
          <p:spPr bwMode="auto">
            <a:xfrm>
              <a:off x="144" y="2544"/>
              <a:ext cx="192" cy="192"/>
            </a:xfrm>
            <a:prstGeom prst="ellipse">
              <a:avLst/>
            </a:prstGeom>
            <a:solidFill>
              <a:schemeClr val="accent1"/>
            </a:solidFill>
            <a:ln w="9525">
              <a:solidFill>
                <a:schemeClr val="tx1"/>
              </a:solidFill>
              <a:round/>
              <a:headEnd/>
              <a:tailEnd/>
            </a:ln>
          </p:spPr>
          <p:txBody>
            <a:bodyPr wrap="none" anchor="ctr"/>
            <a:lstStyle/>
            <a:p>
              <a:pPr algn="ctr"/>
              <a:r>
                <a:rPr lang="it-IT" sz="2400" b="1"/>
                <a:t>1</a:t>
              </a:r>
            </a:p>
          </p:txBody>
        </p:sp>
        <p:sp>
          <p:nvSpPr>
            <p:cNvPr id="18519" name="Oval 64"/>
            <p:cNvSpPr>
              <a:spLocks noChangeArrowheads="1"/>
            </p:cNvSpPr>
            <p:nvPr/>
          </p:nvSpPr>
          <p:spPr bwMode="auto">
            <a:xfrm>
              <a:off x="768" y="2544"/>
              <a:ext cx="192" cy="192"/>
            </a:xfrm>
            <a:prstGeom prst="ellipse">
              <a:avLst/>
            </a:prstGeom>
            <a:solidFill>
              <a:schemeClr val="accent1"/>
            </a:solidFill>
            <a:ln w="9525">
              <a:solidFill>
                <a:schemeClr val="tx1"/>
              </a:solidFill>
              <a:round/>
              <a:headEnd/>
              <a:tailEnd/>
            </a:ln>
          </p:spPr>
          <p:txBody>
            <a:bodyPr wrap="none" anchor="ctr"/>
            <a:lstStyle/>
            <a:p>
              <a:pPr algn="ctr"/>
              <a:r>
                <a:rPr lang="it-IT" sz="2400" b="1"/>
                <a:t>2</a:t>
              </a:r>
            </a:p>
          </p:txBody>
        </p:sp>
        <p:sp>
          <p:nvSpPr>
            <p:cNvPr id="18520" name="Oval 65"/>
            <p:cNvSpPr>
              <a:spLocks noChangeArrowheads="1"/>
            </p:cNvSpPr>
            <p:nvPr/>
          </p:nvSpPr>
          <p:spPr bwMode="auto">
            <a:xfrm>
              <a:off x="1344" y="2544"/>
              <a:ext cx="192" cy="192"/>
            </a:xfrm>
            <a:prstGeom prst="ellipse">
              <a:avLst/>
            </a:prstGeom>
            <a:solidFill>
              <a:schemeClr val="accent1"/>
            </a:solidFill>
            <a:ln w="9525">
              <a:solidFill>
                <a:schemeClr val="tx1"/>
              </a:solidFill>
              <a:round/>
              <a:headEnd/>
              <a:tailEnd/>
            </a:ln>
          </p:spPr>
          <p:txBody>
            <a:bodyPr wrap="none" anchor="ctr"/>
            <a:lstStyle/>
            <a:p>
              <a:pPr algn="ctr"/>
              <a:r>
                <a:rPr lang="it-IT" sz="2400" b="1"/>
                <a:t>3</a:t>
              </a:r>
            </a:p>
          </p:txBody>
        </p:sp>
        <p:sp>
          <p:nvSpPr>
            <p:cNvPr id="18521" name="Oval 66"/>
            <p:cNvSpPr>
              <a:spLocks noChangeArrowheads="1"/>
            </p:cNvSpPr>
            <p:nvPr/>
          </p:nvSpPr>
          <p:spPr bwMode="auto">
            <a:xfrm>
              <a:off x="432" y="2928"/>
              <a:ext cx="192" cy="192"/>
            </a:xfrm>
            <a:prstGeom prst="ellipse">
              <a:avLst/>
            </a:prstGeom>
            <a:solidFill>
              <a:schemeClr val="accent1"/>
            </a:solidFill>
            <a:ln w="9525">
              <a:solidFill>
                <a:schemeClr val="tx1"/>
              </a:solidFill>
              <a:round/>
              <a:headEnd/>
              <a:tailEnd/>
            </a:ln>
          </p:spPr>
          <p:txBody>
            <a:bodyPr wrap="none" anchor="ctr"/>
            <a:lstStyle/>
            <a:p>
              <a:pPr algn="ctr"/>
              <a:r>
                <a:rPr lang="it-IT" sz="2400" b="1"/>
                <a:t>4</a:t>
              </a:r>
            </a:p>
          </p:txBody>
        </p:sp>
        <p:sp>
          <p:nvSpPr>
            <p:cNvPr id="18522" name="Oval 67"/>
            <p:cNvSpPr>
              <a:spLocks noChangeArrowheads="1"/>
            </p:cNvSpPr>
            <p:nvPr/>
          </p:nvSpPr>
          <p:spPr bwMode="auto">
            <a:xfrm>
              <a:off x="576" y="3264"/>
              <a:ext cx="192" cy="192"/>
            </a:xfrm>
            <a:prstGeom prst="ellipse">
              <a:avLst/>
            </a:prstGeom>
            <a:solidFill>
              <a:schemeClr val="accent1"/>
            </a:solidFill>
            <a:ln w="9525">
              <a:solidFill>
                <a:schemeClr val="tx1"/>
              </a:solidFill>
              <a:round/>
              <a:headEnd/>
              <a:tailEnd/>
            </a:ln>
          </p:spPr>
          <p:txBody>
            <a:bodyPr wrap="none" anchor="ctr"/>
            <a:lstStyle/>
            <a:p>
              <a:pPr algn="ctr"/>
              <a:r>
                <a:rPr lang="it-IT" sz="2400" b="1"/>
                <a:t>5</a:t>
              </a:r>
            </a:p>
          </p:txBody>
        </p:sp>
        <p:sp>
          <p:nvSpPr>
            <p:cNvPr id="18523" name="Oval 68"/>
            <p:cNvSpPr>
              <a:spLocks noChangeArrowheads="1"/>
            </p:cNvSpPr>
            <p:nvPr/>
          </p:nvSpPr>
          <p:spPr bwMode="auto">
            <a:xfrm>
              <a:off x="1104" y="3120"/>
              <a:ext cx="192" cy="192"/>
            </a:xfrm>
            <a:prstGeom prst="ellipse">
              <a:avLst/>
            </a:prstGeom>
            <a:solidFill>
              <a:schemeClr val="accent1"/>
            </a:solidFill>
            <a:ln w="9525">
              <a:solidFill>
                <a:schemeClr val="tx1"/>
              </a:solidFill>
              <a:round/>
              <a:headEnd/>
              <a:tailEnd/>
            </a:ln>
          </p:spPr>
          <p:txBody>
            <a:bodyPr wrap="none" anchor="ctr"/>
            <a:lstStyle/>
            <a:p>
              <a:pPr algn="ctr"/>
              <a:r>
                <a:rPr lang="it-IT" sz="2400" b="1"/>
                <a:t>6</a:t>
              </a:r>
            </a:p>
          </p:txBody>
        </p:sp>
      </p:grpSp>
      <p:sp>
        <p:nvSpPr>
          <p:cNvPr id="18476" name="Rectangle 69"/>
          <p:cNvSpPr>
            <a:spLocks noChangeArrowheads="1"/>
          </p:cNvSpPr>
          <p:nvPr/>
        </p:nvSpPr>
        <p:spPr bwMode="auto">
          <a:xfrm>
            <a:off x="3352800" y="3733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77" name="Rectangle 70"/>
          <p:cNvSpPr>
            <a:spLocks noChangeArrowheads="1"/>
          </p:cNvSpPr>
          <p:nvPr/>
        </p:nvSpPr>
        <p:spPr bwMode="auto">
          <a:xfrm>
            <a:off x="3352800" y="4114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78" name="Rectangle 71"/>
          <p:cNvSpPr>
            <a:spLocks noChangeArrowheads="1"/>
          </p:cNvSpPr>
          <p:nvPr/>
        </p:nvSpPr>
        <p:spPr bwMode="auto">
          <a:xfrm>
            <a:off x="3352800" y="4495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79" name="Rectangle 72"/>
          <p:cNvSpPr>
            <a:spLocks noChangeArrowheads="1"/>
          </p:cNvSpPr>
          <p:nvPr/>
        </p:nvSpPr>
        <p:spPr bwMode="auto">
          <a:xfrm>
            <a:off x="3352800" y="4876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80" name="Rectangle 73"/>
          <p:cNvSpPr>
            <a:spLocks noChangeArrowheads="1"/>
          </p:cNvSpPr>
          <p:nvPr/>
        </p:nvSpPr>
        <p:spPr bwMode="auto">
          <a:xfrm>
            <a:off x="3352800" y="5257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81" name="Rectangle 74"/>
          <p:cNvSpPr>
            <a:spLocks noChangeArrowheads="1"/>
          </p:cNvSpPr>
          <p:nvPr/>
        </p:nvSpPr>
        <p:spPr bwMode="auto">
          <a:xfrm>
            <a:off x="3352800" y="5638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82" name="Rectangle 75"/>
          <p:cNvSpPr>
            <a:spLocks noChangeArrowheads="1"/>
          </p:cNvSpPr>
          <p:nvPr/>
        </p:nvSpPr>
        <p:spPr bwMode="auto">
          <a:xfrm>
            <a:off x="4006850" y="37338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4</a:t>
            </a:r>
          </a:p>
        </p:txBody>
      </p:sp>
      <p:sp>
        <p:nvSpPr>
          <p:cNvPr id="18483" name="Rectangle 76"/>
          <p:cNvSpPr>
            <a:spLocks noChangeArrowheads="1"/>
          </p:cNvSpPr>
          <p:nvPr/>
        </p:nvSpPr>
        <p:spPr bwMode="auto">
          <a:xfrm>
            <a:off x="4419600" y="3733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84" name="Rectangle 77"/>
          <p:cNvSpPr>
            <a:spLocks noChangeArrowheads="1"/>
          </p:cNvSpPr>
          <p:nvPr/>
        </p:nvSpPr>
        <p:spPr bwMode="auto">
          <a:xfrm>
            <a:off x="4419600" y="4114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85" name="Rectangle 78"/>
          <p:cNvSpPr>
            <a:spLocks noChangeArrowheads="1"/>
          </p:cNvSpPr>
          <p:nvPr/>
        </p:nvSpPr>
        <p:spPr bwMode="auto">
          <a:xfrm>
            <a:off x="4419600" y="4495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86" name="Rectangle 79"/>
          <p:cNvSpPr>
            <a:spLocks noChangeArrowheads="1"/>
          </p:cNvSpPr>
          <p:nvPr/>
        </p:nvSpPr>
        <p:spPr bwMode="auto">
          <a:xfrm>
            <a:off x="4419600" y="4876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87" name="Rectangle 80"/>
          <p:cNvSpPr>
            <a:spLocks noChangeArrowheads="1"/>
          </p:cNvSpPr>
          <p:nvPr/>
        </p:nvSpPr>
        <p:spPr bwMode="auto">
          <a:xfrm>
            <a:off x="4419600" y="5257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88" name="Rectangle 81"/>
          <p:cNvSpPr>
            <a:spLocks noChangeArrowheads="1"/>
          </p:cNvSpPr>
          <p:nvPr/>
        </p:nvSpPr>
        <p:spPr bwMode="auto">
          <a:xfrm>
            <a:off x="5410200" y="3733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89" name="Rectangle 82"/>
          <p:cNvSpPr>
            <a:spLocks noChangeArrowheads="1"/>
          </p:cNvSpPr>
          <p:nvPr/>
        </p:nvSpPr>
        <p:spPr bwMode="auto">
          <a:xfrm>
            <a:off x="5410200" y="4876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90" name="Rectangle 83"/>
          <p:cNvSpPr>
            <a:spLocks noChangeArrowheads="1"/>
          </p:cNvSpPr>
          <p:nvPr/>
        </p:nvSpPr>
        <p:spPr bwMode="auto">
          <a:xfrm>
            <a:off x="5410200" y="5257800"/>
            <a:ext cx="412750" cy="3048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18491" name="Line 84"/>
          <p:cNvSpPr>
            <a:spLocks noChangeShapeType="1"/>
          </p:cNvSpPr>
          <p:nvPr/>
        </p:nvSpPr>
        <p:spPr bwMode="auto">
          <a:xfrm>
            <a:off x="3676650" y="38862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92" name="Line 85"/>
          <p:cNvSpPr>
            <a:spLocks noChangeShapeType="1"/>
          </p:cNvSpPr>
          <p:nvPr/>
        </p:nvSpPr>
        <p:spPr bwMode="auto">
          <a:xfrm>
            <a:off x="3676650" y="42672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93" name="Line 86"/>
          <p:cNvSpPr>
            <a:spLocks noChangeShapeType="1"/>
          </p:cNvSpPr>
          <p:nvPr/>
        </p:nvSpPr>
        <p:spPr bwMode="auto">
          <a:xfrm>
            <a:off x="3676650" y="46482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94" name="Line 87"/>
          <p:cNvSpPr>
            <a:spLocks noChangeShapeType="1"/>
          </p:cNvSpPr>
          <p:nvPr/>
        </p:nvSpPr>
        <p:spPr bwMode="auto">
          <a:xfrm>
            <a:off x="3676650" y="54102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95" name="Line 88"/>
          <p:cNvSpPr>
            <a:spLocks noChangeShapeType="1"/>
          </p:cNvSpPr>
          <p:nvPr/>
        </p:nvSpPr>
        <p:spPr bwMode="auto">
          <a:xfrm>
            <a:off x="4667250" y="38862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96" name="Line 89"/>
          <p:cNvSpPr>
            <a:spLocks noChangeShapeType="1"/>
          </p:cNvSpPr>
          <p:nvPr/>
        </p:nvSpPr>
        <p:spPr bwMode="auto">
          <a:xfrm>
            <a:off x="4667250" y="50292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97" name="Line 90"/>
          <p:cNvSpPr>
            <a:spLocks noChangeShapeType="1"/>
          </p:cNvSpPr>
          <p:nvPr/>
        </p:nvSpPr>
        <p:spPr bwMode="auto">
          <a:xfrm>
            <a:off x="3676650" y="50292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98" name="Line 91"/>
          <p:cNvSpPr>
            <a:spLocks noChangeShapeType="1"/>
          </p:cNvSpPr>
          <p:nvPr/>
        </p:nvSpPr>
        <p:spPr bwMode="auto">
          <a:xfrm>
            <a:off x="4667250" y="5410200"/>
            <a:ext cx="330200" cy="0"/>
          </a:xfrm>
          <a:prstGeom prst="line">
            <a:avLst/>
          </a:prstGeom>
          <a:noFill/>
          <a:ln w="9525">
            <a:solidFill>
              <a:schemeClr val="tx1"/>
            </a:solidFill>
            <a:round/>
            <a:headEnd/>
            <a:tailEnd type="triangle" w="med" len="med"/>
          </a:ln>
        </p:spPr>
        <p:txBody>
          <a:bodyPr wrap="none" anchor="ctr"/>
          <a:lstStyle/>
          <a:p>
            <a:endParaRPr lang="it-IT"/>
          </a:p>
        </p:txBody>
      </p:sp>
      <p:sp>
        <p:nvSpPr>
          <p:cNvPr id="18499" name="Rectangle 92"/>
          <p:cNvSpPr>
            <a:spLocks noChangeArrowheads="1"/>
          </p:cNvSpPr>
          <p:nvPr/>
        </p:nvSpPr>
        <p:spPr bwMode="auto">
          <a:xfrm>
            <a:off x="4006850" y="52578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2</a:t>
            </a:r>
          </a:p>
        </p:txBody>
      </p:sp>
      <p:sp>
        <p:nvSpPr>
          <p:cNvPr id="18500" name="Rectangle 93"/>
          <p:cNvSpPr>
            <a:spLocks noChangeArrowheads="1"/>
          </p:cNvSpPr>
          <p:nvPr/>
        </p:nvSpPr>
        <p:spPr bwMode="auto">
          <a:xfrm>
            <a:off x="4997450" y="52578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6</a:t>
            </a:r>
          </a:p>
        </p:txBody>
      </p:sp>
      <p:sp>
        <p:nvSpPr>
          <p:cNvPr id="18501" name="Rectangle 94"/>
          <p:cNvSpPr>
            <a:spLocks noChangeArrowheads="1"/>
          </p:cNvSpPr>
          <p:nvPr/>
        </p:nvSpPr>
        <p:spPr bwMode="auto">
          <a:xfrm>
            <a:off x="4997450" y="48768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3</a:t>
            </a:r>
          </a:p>
        </p:txBody>
      </p:sp>
      <p:sp>
        <p:nvSpPr>
          <p:cNvPr id="18502" name="Rectangle 95"/>
          <p:cNvSpPr>
            <a:spLocks noChangeArrowheads="1"/>
          </p:cNvSpPr>
          <p:nvPr/>
        </p:nvSpPr>
        <p:spPr bwMode="auto">
          <a:xfrm>
            <a:off x="4006850" y="48768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6</a:t>
            </a:r>
          </a:p>
        </p:txBody>
      </p:sp>
      <p:sp>
        <p:nvSpPr>
          <p:cNvPr id="18503" name="Rectangle 96"/>
          <p:cNvSpPr>
            <a:spLocks noChangeArrowheads="1"/>
          </p:cNvSpPr>
          <p:nvPr/>
        </p:nvSpPr>
        <p:spPr bwMode="auto">
          <a:xfrm>
            <a:off x="4006850" y="44958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3</a:t>
            </a:r>
          </a:p>
        </p:txBody>
      </p:sp>
      <p:sp>
        <p:nvSpPr>
          <p:cNvPr id="18504" name="Rectangle 97"/>
          <p:cNvSpPr>
            <a:spLocks noChangeArrowheads="1"/>
          </p:cNvSpPr>
          <p:nvPr/>
        </p:nvSpPr>
        <p:spPr bwMode="auto">
          <a:xfrm>
            <a:off x="4006850" y="41148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5</a:t>
            </a:r>
          </a:p>
        </p:txBody>
      </p:sp>
      <p:sp>
        <p:nvSpPr>
          <p:cNvPr id="18505" name="Rectangle 98"/>
          <p:cNvSpPr>
            <a:spLocks noChangeArrowheads="1"/>
          </p:cNvSpPr>
          <p:nvPr/>
        </p:nvSpPr>
        <p:spPr bwMode="auto">
          <a:xfrm>
            <a:off x="4997450" y="3733800"/>
            <a:ext cx="412750" cy="304800"/>
          </a:xfrm>
          <a:prstGeom prst="rect">
            <a:avLst/>
          </a:prstGeom>
          <a:solidFill>
            <a:schemeClr val="accent1"/>
          </a:solidFill>
          <a:ln w="9525">
            <a:solidFill>
              <a:schemeClr val="tx1"/>
            </a:solidFill>
            <a:miter lim="800000"/>
            <a:headEnd/>
            <a:tailEnd/>
          </a:ln>
        </p:spPr>
        <p:txBody>
          <a:bodyPr wrap="none" anchor="ctr"/>
          <a:lstStyle/>
          <a:p>
            <a:pPr algn="ctr"/>
            <a:r>
              <a:rPr lang="it-IT" sz="2400" b="1"/>
              <a:t>2</a:t>
            </a:r>
          </a:p>
        </p:txBody>
      </p:sp>
      <p:sp>
        <p:nvSpPr>
          <p:cNvPr id="18506" name="Text Box 99"/>
          <p:cNvSpPr txBox="1">
            <a:spLocks noChangeArrowheads="1"/>
          </p:cNvSpPr>
          <p:nvPr/>
        </p:nvSpPr>
        <p:spPr bwMode="auto">
          <a:xfrm>
            <a:off x="7512050" y="3886200"/>
            <a:ext cx="1936750" cy="1851025"/>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a:latin typeface="Courier New" pitchFamily="49" charset="0"/>
                <a:sym typeface="Symbol" pitchFamily="18" charset="2"/>
              </a:rPr>
              <a:t>0 1 0 1 0 0</a:t>
            </a:r>
          </a:p>
          <a:p>
            <a:pPr>
              <a:lnSpc>
                <a:spcPct val="95000"/>
              </a:lnSpc>
            </a:pPr>
            <a:r>
              <a:rPr lang="it-IT" sz="2000" b="1">
                <a:latin typeface="Courier New" pitchFamily="49" charset="0"/>
                <a:sym typeface="Symbol" pitchFamily="18" charset="2"/>
              </a:rPr>
              <a:t>0 0 0 0 1 0</a:t>
            </a:r>
          </a:p>
          <a:p>
            <a:pPr>
              <a:lnSpc>
                <a:spcPct val="95000"/>
              </a:lnSpc>
            </a:pPr>
            <a:r>
              <a:rPr lang="it-IT" sz="2000" b="1">
                <a:latin typeface="Courier New" pitchFamily="49" charset="0"/>
                <a:sym typeface="Symbol" pitchFamily="18" charset="2"/>
              </a:rPr>
              <a:t>0 0 1 0 0 0</a:t>
            </a:r>
          </a:p>
          <a:p>
            <a:pPr>
              <a:lnSpc>
                <a:spcPct val="95000"/>
              </a:lnSpc>
            </a:pPr>
            <a:r>
              <a:rPr lang="it-IT" sz="2000" b="1">
                <a:latin typeface="Courier New" pitchFamily="49" charset="0"/>
                <a:sym typeface="Symbol" pitchFamily="18" charset="2"/>
              </a:rPr>
              <a:t>0 0 1 0 0 1</a:t>
            </a:r>
          </a:p>
          <a:p>
            <a:pPr>
              <a:lnSpc>
                <a:spcPct val="95000"/>
              </a:lnSpc>
            </a:pPr>
            <a:r>
              <a:rPr lang="it-IT" sz="2000" b="1">
                <a:latin typeface="Courier New" pitchFamily="49" charset="0"/>
                <a:sym typeface="Symbol" pitchFamily="18" charset="2"/>
              </a:rPr>
              <a:t>0 1 0 0 0 1</a:t>
            </a:r>
          </a:p>
          <a:p>
            <a:pPr>
              <a:lnSpc>
                <a:spcPct val="95000"/>
              </a:lnSpc>
            </a:pPr>
            <a:r>
              <a:rPr lang="it-IT" sz="2000" b="1">
                <a:latin typeface="Courier New" pitchFamily="49" charset="0"/>
                <a:sym typeface="Symbol" pitchFamily="18" charset="2"/>
              </a:rPr>
              <a:t>0 0 0 0 0 0 </a:t>
            </a:r>
          </a:p>
        </p:txBody>
      </p:sp>
      <p:sp>
        <p:nvSpPr>
          <p:cNvPr id="18507" name="Text Box 100"/>
          <p:cNvSpPr txBox="1">
            <a:spLocks noChangeArrowheads="1"/>
          </p:cNvSpPr>
          <p:nvPr/>
        </p:nvSpPr>
        <p:spPr bwMode="auto">
          <a:xfrm>
            <a:off x="7181850" y="3886200"/>
            <a:ext cx="412750" cy="1825625"/>
          </a:xfrm>
          <a:prstGeom prst="rect">
            <a:avLst/>
          </a:prstGeom>
          <a:noFill/>
          <a:ln w="25400">
            <a:noFill/>
            <a:miter lim="800000"/>
            <a:headEnd/>
            <a:tailEnd/>
          </a:ln>
        </p:spPr>
        <p:txBody>
          <a:bodyPr>
            <a:spAutoFit/>
          </a:bodyPr>
          <a:lstStyle/>
          <a:p>
            <a:pPr>
              <a:lnSpc>
                <a:spcPct val="95000"/>
              </a:lnSpc>
            </a:pPr>
            <a:r>
              <a:rPr lang="it-IT" sz="2000" b="1">
                <a:latin typeface="Courier New" pitchFamily="49" charset="0"/>
                <a:sym typeface="Symbol" pitchFamily="18" charset="2"/>
              </a:rPr>
              <a:t>1</a:t>
            </a:r>
          </a:p>
          <a:p>
            <a:pPr>
              <a:lnSpc>
                <a:spcPct val="95000"/>
              </a:lnSpc>
            </a:pPr>
            <a:r>
              <a:rPr lang="it-IT" sz="2000" b="1">
                <a:latin typeface="Courier New" pitchFamily="49" charset="0"/>
                <a:sym typeface="Symbol" pitchFamily="18" charset="2"/>
              </a:rPr>
              <a:t>2</a:t>
            </a:r>
          </a:p>
          <a:p>
            <a:pPr>
              <a:lnSpc>
                <a:spcPct val="95000"/>
              </a:lnSpc>
            </a:pPr>
            <a:r>
              <a:rPr lang="it-IT" sz="2000" b="1">
                <a:latin typeface="Courier New" pitchFamily="49" charset="0"/>
                <a:sym typeface="Symbol" pitchFamily="18" charset="2"/>
              </a:rPr>
              <a:t>3</a:t>
            </a:r>
          </a:p>
          <a:p>
            <a:pPr>
              <a:lnSpc>
                <a:spcPct val="95000"/>
              </a:lnSpc>
            </a:pPr>
            <a:r>
              <a:rPr lang="it-IT" sz="2000" b="1">
                <a:latin typeface="Courier New" pitchFamily="49" charset="0"/>
                <a:sym typeface="Symbol" pitchFamily="18" charset="2"/>
              </a:rPr>
              <a:t>4</a:t>
            </a:r>
          </a:p>
          <a:p>
            <a:pPr>
              <a:lnSpc>
                <a:spcPct val="95000"/>
              </a:lnSpc>
            </a:pPr>
            <a:r>
              <a:rPr lang="it-IT" sz="2000" b="1">
                <a:latin typeface="Courier New" pitchFamily="49" charset="0"/>
                <a:sym typeface="Symbol" pitchFamily="18" charset="2"/>
              </a:rPr>
              <a:t>5</a:t>
            </a:r>
          </a:p>
          <a:p>
            <a:pPr>
              <a:lnSpc>
                <a:spcPct val="95000"/>
              </a:lnSpc>
            </a:pPr>
            <a:r>
              <a:rPr lang="it-IT" sz="2000" b="1">
                <a:latin typeface="Courier New" pitchFamily="49" charset="0"/>
                <a:sym typeface="Symbol" pitchFamily="18" charset="2"/>
              </a:rPr>
              <a:t>6 </a:t>
            </a:r>
          </a:p>
        </p:txBody>
      </p:sp>
      <p:sp>
        <p:nvSpPr>
          <p:cNvPr id="18508" name="Text Box 101"/>
          <p:cNvSpPr txBox="1">
            <a:spLocks noChangeArrowheads="1"/>
          </p:cNvSpPr>
          <p:nvPr/>
        </p:nvSpPr>
        <p:spPr bwMode="auto">
          <a:xfrm>
            <a:off x="7512050" y="3581400"/>
            <a:ext cx="2063750" cy="381000"/>
          </a:xfrm>
          <a:prstGeom prst="rect">
            <a:avLst/>
          </a:prstGeom>
          <a:noFill/>
          <a:ln w="25400">
            <a:noFill/>
            <a:miter lim="800000"/>
            <a:headEnd/>
            <a:tailEnd/>
          </a:ln>
        </p:spPr>
        <p:txBody>
          <a:bodyPr>
            <a:spAutoFit/>
          </a:bodyPr>
          <a:lstStyle/>
          <a:p>
            <a:pPr>
              <a:lnSpc>
                <a:spcPct val="95000"/>
              </a:lnSpc>
            </a:pPr>
            <a:r>
              <a:rPr lang="it-IT" sz="2000" b="1">
                <a:latin typeface="Courier New" pitchFamily="49" charset="0"/>
                <a:sym typeface="Symbol" pitchFamily="18" charset="2"/>
              </a:rPr>
              <a:t>1 2 3 4 5 6 </a:t>
            </a:r>
          </a:p>
        </p:txBody>
      </p:sp>
      <p:sp>
        <p:nvSpPr>
          <p:cNvPr id="18509" name="Text Box 102"/>
          <p:cNvSpPr txBox="1">
            <a:spLocks noChangeArrowheads="1"/>
          </p:cNvSpPr>
          <p:nvPr/>
        </p:nvSpPr>
        <p:spPr bwMode="auto">
          <a:xfrm>
            <a:off x="3048000" y="3657600"/>
            <a:ext cx="412750" cy="2397125"/>
          </a:xfrm>
          <a:prstGeom prst="rect">
            <a:avLst/>
          </a:prstGeom>
          <a:noFill/>
          <a:ln w="25400">
            <a:noFill/>
            <a:miter lim="800000"/>
            <a:headEnd/>
            <a:tailEnd/>
          </a:ln>
        </p:spPr>
        <p:txBody>
          <a:bodyPr>
            <a:spAutoFit/>
          </a:bodyPr>
          <a:lstStyle/>
          <a:p>
            <a:pPr>
              <a:lnSpc>
                <a:spcPct val="105000"/>
              </a:lnSpc>
            </a:pPr>
            <a:r>
              <a:rPr lang="it-IT" sz="2400" b="1">
                <a:sym typeface="Symbol" pitchFamily="18" charset="2"/>
              </a:rPr>
              <a:t>1</a:t>
            </a:r>
          </a:p>
          <a:p>
            <a:pPr>
              <a:lnSpc>
                <a:spcPct val="105000"/>
              </a:lnSpc>
            </a:pPr>
            <a:r>
              <a:rPr lang="it-IT" sz="2400" b="1">
                <a:sym typeface="Symbol" pitchFamily="18" charset="2"/>
              </a:rPr>
              <a:t>2</a:t>
            </a:r>
          </a:p>
          <a:p>
            <a:pPr>
              <a:lnSpc>
                <a:spcPct val="105000"/>
              </a:lnSpc>
            </a:pPr>
            <a:r>
              <a:rPr lang="it-IT" sz="2400" b="1">
                <a:sym typeface="Symbol" pitchFamily="18" charset="2"/>
              </a:rPr>
              <a:t>3</a:t>
            </a:r>
          </a:p>
          <a:p>
            <a:pPr>
              <a:lnSpc>
                <a:spcPct val="105000"/>
              </a:lnSpc>
            </a:pPr>
            <a:r>
              <a:rPr lang="it-IT" sz="2400" b="1">
                <a:sym typeface="Symbol" pitchFamily="18" charset="2"/>
              </a:rPr>
              <a:t>4</a:t>
            </a:r>
          </a:p>
          <a:p>
            <a:pPr>
              <a:lnSpc>
                <a:spcPct val="105000"/>
              </a:lnSpc>
            </a:pPr>
            <a:r>
              <a:rPr lang="it-IT" sz="2400" b="1">
                <a:sym typeface="Symbol" pitchFamily="18" charset="2"/>
              </a:rPr>
              <a:t>5</a:t>
            </a:r>
          </a:p>
          <a:p>
            <a:pPr>
              <a:lnSpc>
                <a:spcPct val="105000"/>
              </a:lnSpc>
            </a:pPr>
            <a:r>
              <a:rPr lang="it-IT" sz="2400" b="1">
                <a:sym typeface="Symbol" pitchFamily="18" charset="2"/>
              </a:rPr>
              <a:t>6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12750" y="838200"/>
            <a:ext cx="8832850" cy="3540125"/>
          </a:xfrm>
          <a:prstGeom prst="rect">
            <a:avLst/>
          </a:prstGeom>
          <a:noFill/>
          <a:ln w="9525">
            <a:noFill/>
            <a:miter lim="800000"/>
            <a:headEnd/>
            <a:tailEnd/>
          </a:ln>
        </p:spPr>
        <p:txBody>
          <a:bodyPr>
            <a:spAutoFit/>
          </a:bodyPr>
          <a:lstStyle/>
          <a:p>
            <a:r>
              <a:rPr lang="it-IT" sz="3200" b="1" i="1" u="sng" dirty="0">
                <a:solidFill>
                  <a:srgbClr val="FF0000"/>
                </a:solidFill>
              </a:rPr>
              <a:t>Esercizio 1</a:t>
            </a:r>
            <a:r>
              <a:rPr lang="it-IT" sz="3200" b="1" dirty="0">
                <a:solidFill>
                  <a:srgbClr val="FF0000"/>
                </a:solidFill>
              </a:rPr>
              <a:t>.</a:t>
            </a:r>
          </a:p>
          <a:p>
            <a:r>
              <a:rPr lang="it-IT" sz="3200" dirty="0"/>
              <a:t>Sia </a:t>
            </a:r>
            <a:r>
              <a:rPr lang="it-IT" sz="3200" b="1" i="1" dirty="0"/>
              <a:t>G = </a:t>
            </a:r>
            <a:r>
              <a:rPr lang="it-IT" sz="3200" b="1" dirty="0"/>
              <a:t>(</a:t>
            </a:r>
            <a:r>
              <a:rPr lang="it-IT" sz="3200" b="1" i="1" dirty="0"/>
              <a:t>V,E</a:t>
            </a:r>
            <a:r>
              <a:rPr lang="it-IT" sz="3200" b="1" dirty="0"/>
              <a:t>)</a:t>
            </a:r>
            <a:r>
              <a:rPr lang="it-IT" sz="3200" dirty="0"/>
              <a:t> un grafo orientato con </a:t>
            </a:r>
            <a:r>
              <a:rPr lang="it-IT" sz="3200" b="1" i="1" dirty="0"/>
              <a:t>n </a:t>
            </a:r>
            <a:r>
              <a:rPr lang="it-IT" sz="3200" b="1" dirty="0"/>
              <a:t>= </a:t>
            </a:r>
            <a:r>
              <a:rPr lang="it-IT" sz="3200" b="1" dirty="0" err="1"/>
              <a:t>|</a:t>
            </a:r>
            <a:r>
              <a:rPr lang="it-IT" sz="3200" b="1" i="1" dirty="0" err="1"/>
              <a:t>V</a:t>
            </a:r>
            <a:r>
              <a:rPr lang="it-IT" sz="3200" b="1" i="1" dirty="0"/>
              <a:t> </a:t>
            </a:r>
            <a:r>
              <a:rPr lang="it-IT" sz="3200" b="1" dirty="0"/>
              <a:t>|</a:t>
            </a:r>
            <a:r>
              <a:rPr lang="it-IT" sz="3200" dirty="0"/>
              <a:t> vertici ed </a:t>
            </a:r>
            <a:r>
              <a:rPr lang="it-IT" sz="3200" b="1" i="1" dirty="0"/>
              <a:t>m</a:t>
            </a:r>
            <a:r>
              <a:rPr lang="it-IT" sz="3200" b="1" dirty="0"/>
              <a:t> = </a:t>
            </a:r>
            <a:r>
              <a:rPr lang="it-IT" sz="3200" b="1" dirty="0" err="1"/>
              <a:t>|</a:t>
            </a:r>
            <a:r>
              <a:rPr lang="it-IT" sz="3200" b="1" i="1" dirty="0" err="1"/>
              <a:t>E</a:t>
            </a:r>
            <a:r>
              <a:rPr lang="it-IT" sz="3200" b="1" i="1" dirty="0"/>
              <a:t> </a:t>
            </a:r>
            <a:r>
              <a:rPr lang="it-IT" sz="3200" b="1" dirty="0"/>
              <a:t>|</a:t>
            </a:r>
            <a:r>
              <a:rPr lang="it-IT" sz="3200" dirty="0"/>
              <a:t> archi e supponiamo che puntatori e interi richiedano 32 bit. </a:t>
            </a:r>
          </a:p>
          <a:p>
            <a:r>
              <a:rPr lang="it-IT" sz="3200" dirty="0"/>
              <a:t>Dire per quali valori di </a:t>
            </a:r>
            <a:r>
              <a:rPr lang="it-IT" sz="3200" b="1" i="1" dirty="0"/>
              <a:t>n</a:t>
            </a:r>
            <a:r>
              <a:rPr lang="it-IT" sz="3200" dirty="0"/>
              <a:t> ed </a:t>
            </a:r>
            <a:r>
              <a:rPr lang="it-IT" sz="3200" b="1" i="1" dirty="0"/>
              <a:t>m</a:t>
            </a:r>
            <a:r>
              <a:rPr lang="it-IT" sz="3200" dirty="0"/>
              <a:t> le liste delle adiacenze richiedono meno memoria della matrice delle adiacenze.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ext Box 2"/>
          <p:cNvSpPr txBox="1">
            <a:spLocks noChangeArrowheads="1"/>
          </p:cNvSpPr>
          <p:nvPr/>
        </p:nvSpPr>
        <p:spPr bwMode="auto">
          <a:xfrm>
            <a:off x="609600" y="533400"/>
            <a:ext cx="8832850" cy="3046988"/>
          </a:xfrm>
          <a:prstGeom prst="rect">
            <a:avLst/>
          </a:prstGeom>
          <a:noFill/>
          <a:ln w="9525">
            <a:noFill/>
            <a:miter lim="800000"/>
            <a:headEnd/>
            <a:tailEnd/>
          </a:ln>
        </p:spPr>
        <p:txBody>
          <a:bodyPr>
            <a:spAutoFit/>
          </a:bodyPr>
          <a:lstStyle/>
          <a:p>
            <a:r>
              <a:rPr lang="it-IT" sz="3200" b="1" i="1" u="sng" dirty="0">
                <a:solidFill>
                  <a:srgbClr val="FF0000"/>
                </a:solidFill>
              </a:rPr>
              <a:t>Soluzione</a:t>
            </a:r>
            <a:r>
              <a:rPr lang="it-IT" sz="3200" b="1" dirty="0">
                <a:solidFill>
                  <a:srgbClr val="FF0000"/>
                </a:solidFill>
              </a:rPr>
              <a:t>.</a:t>
            </a:r>
          </a:p>
          <a:p>
            <a:r>
              <a:rPr lang="it-IT" sz="3200" dirty="0"/>
              <a:t>La memoria richiesta con le liste delle adiacenze è </a:t>
            </a:r>
            <a:r>
              <a:rPr lang="it-IT" sz="3200" b="1" dirty="0"/>
              <a:t>32(</a:t>
            </a:r>
            <a:r>
              <a:rPr lang="it-IT" sz="3200" b="1" i="1" dirty="0"/>
              <a:t>n</a:t>
            </a:r>
            <a:r>
              <a:rPr lang="it-IT" sz="3200" b="1" dirty="0"/>
              <a:t>+2</a:t>
            </a:r>
            <a:r>
              <a:rPr lang="it-IT" sz="3200" b="1" i="1" dirty="0"/>
              <a:t>m</a:t>
            </a:r>
            <a:r>
              <a:rPr lang="it-IT" sz="3200" b="1" dirty="0"/>
              <a:t>)</a:t>
            </a:r>
            <a:r>
              <a:rPr lang="it-IT" sz="3200" dirty="0"/>
              <a:t> mentre quella richiesta con la matrice delle adiacenze è </a:t>
            </a:r>
            <a:r>
              <a:rPr lang="it-IT" sz="3200" b="1" i="1" dirty="0"/>
              <a:t>n</a:t>
            </a:r>
            <a:r>
              <a:rPr lang="it-IT" sz="3200" b="1" baseline="30000" dirty="0"/>
              <a:t>2</a:t>
            </a:r>
            <a:r>
              <a:rPr lang="it-IT" sz="3200" dirty="0"/>
              <a:t>. </a:t>
            </a:r>
          </a:p>
          <a:p>
            <a:r>
              <a:rPr lang="it-IT" sz="3200" dirty="0"/>
              <a:t>Le liste delle adiacenze richiedono quindi meno memoria quando </a:t>
            </a:r>
            <a:r>
              <a:rPr lang="it-IT" sz="3200" b="1" dirty="0"/>
              <a:t>32(</a:t>
            </a:r>
            <a:r>
              <a:rPr lang="it-IT" sz="3200" b="1" i="1" dirty="0"/>
              <a:t>n</a:t>
            </a:r>
            <a:r>
              <a:rPr lang="it-IT" sz="3200" b="1" dirty="0"/>
              <a:t>+2</a:t>
            </a:r>
            <a:r>
              <a:rPr lang="it-IT" sz="3200" b="1" i="1" dirty="0"/>
              <a:t>m</a:t>
            </a:r>
            <a:r>
              <a:rPr lang="it-IT" sz="3200" b="1" dirty="0"/>
              <a:t>)</a:t>
            </a:r>
            <a:r>
              <a:rPr lang="it-IT" sz="3200" dirty="0"/>
              <a:t> </a:t>
            </a:r>
            <a:r>
              <a:rPr lang="it-IT" sz="3200" b="1" dirty="0"/>
              <a:t>&lt;</a:t>
            </a:r>
            <a:r>
              <a:rPr lang="it-IT" sz="3200" dirty="0"/>
              <a:t> </a:t>
            </a:r>
            <a:r>
              <a:rPr lang="it-IT" sz="3200" b="1" i="1" dirty="0"/>
              <a:t>n</a:t>
            </a:r>
            <a:r>
              <a:rPr lang="it-IT" sz="3200" b="1" baseline="30000" dirty="0"/>
              <a:t>2</a:t>
            </a:r>
            <a:r>
              <a:rPr lang="it-IT" sz="3200" dirty="0"/>
              <a:t> ossia </a:t>
            </a:r>
          </a:p>
        </p:txBody>
      </p:sp>
      <p:graphicFrame>
        <p:nvGraphicFramePr>
          <p:cNvPr id="1026" name="Object 2"/>
          <p:cNvGraphicFramePr>
            <a:graphicFrameLocks noChangeAspect="1"/>
          </p:cNvGraphicFramePr>
          <p:nvPr/>
        </p:nvGraphicFramePr>
        <p:xfrm>
          <a:off x="2667000" y="3886200"/>
          <a:ext cx="3433763" cy="1087438"/>
        </p:xfrm>
        <a:graphic>
          <a:graphicData uri="http://schemas.openxmlformats.org/presentationml/2006/ole">
            <p:oleObj spid="_x0000_s112642" name="Equation" r:id="rId3" imgW="914400" imgH="393480" progId="Equation.3">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2"/>
          <p:cNvSpPr txBox="1">
            <a:spLocks noChangeArrowheads="1"/>
          </p:cNvSpPr>
          <p:nvPr/>
        </p:nvSpPr>
        <p:spPr bwMode="auto">
          <a:xfrm>
            <a:off x="381000" y="228600"/>
            <a:ext cx="8832850" cy="1066800"/>
          </a:xfrm>
          <a:prstGeom prst="rect">
            <a:avLst/>
          </a:prstGeom>
          <a:noFill/>
          <a:ln w="9525">
            <a:noFill/>
            <a:miter lim="800000"/>
            <a:headEnd/>
            <a:tailEnd/>
          </a:ln>
        </p:spPr>
        <p:txBody>
          <a:bodyPr>
            <a:spAutoFit/>
          </a:bodyPr>
          <a:lstStyle/>
          <a:p>
            <a:r>
              <a:rPr lang="it-IT" sz="3200" dirty="0"/>
              <a:t>Ecco, in funzione di </a:t>
            </a:r>
            <a:r>
              <a:rPr lang="it-IT" sz="3200" b="1" i="1" dirty="0"/>
              <a:t>n</a:t>
            </a:r>
            <a:r>
              <a:rPr lang="it-IT" sz="3200" dirty="0"/>
              <a:t>, i valori massimi di </a:t>
            </a:r>
            <a:r>
              <a:rPr lang="it-IT" sz="3200" b="1" i="1" dirty="0"/>
              <a:t>m</a:t>
            </a:r>
            <a:r>
              <a:rPr lang="it-IT" sz="3200" dirty="0"/>
              <a:t> per cui sono convenienti le liste:</a:t>
            </a:r>
          </a:p>
        </p:txBody>
      </p:sp>
      <p:grpSp>
        <p:nvGrpSpPr>
          <p:cNvPr id="2" name="Group 3"/>
          <p:cNvGrpSpPr>
            <a:grpSpLocks/>
          </p:cNvGrpSpPr>
          <p:nvPr/>
        </p:nvGrpSpPr>
        <p:grpSpPr bwMode="auto">
          <a:xfrm>
            <a:off x="2895600" y="1295400"/>
            <a:ext cx="3048000" cy="5216525"/>
            <a:chOff x="1824" y="816"/>
            <a:chExt cx="1920" cy="3286"/>
          </a:xfrm>
        </p:grpSpPr>
        <p:sp>
          <p:nvSpPr>
            <p:cNvPr id="4101" name="Text Box 4"/>
            <p:cNvSpPr txBox="1">
              <a:spLocks noChangeArrowheads="1"/>
            </p:cNvSpPr>
            <p:nvPr/>
          </p:nvSpPr>
          <p:spPr bwMode="auto">
            <a:xfrm>
              <a:off x="1824" y="816"/>
              <a:ext cx="912" cy="3286"/>
            </a:xfrm>
            <a:prstGeom prst="rect">
              <a:avLst/>
            </a:prstGeom>
            <a:noFill/>
            <a:ln w="9525">
              <a:noFill/>
              <a:miter lim="800000"/>
              <a:headEnd/>
              <a:tailEnd/>
            </a:ln>
          </p:spPr>
          <p:txBody>
            <a:bodyPr>
              <a:spAutoFit/>
            </a:bodyPr>
            <a:lstStyle/>
            <a:p>
              <a:pPr algn="ctr"/>
              <a:r>
                <a:rPr lang="it-IT" sz="2800" b="1" i="1"/>
                <a:t>n</a:t>
              </a:r>
            </a:p>
            <a:p>
              <a:pPr algn="ctr"/>
              <a:r>
                <a:rPr lang="it-IT" sz="2800" b="1"/>
                <a:t>1-32 </a:t>
              </a:r>
            </a:p>
            <a:p>
              <a:pPr algn="ctr"/>
              <a:r>
                <a:rPr lang="it-IT" sz="2800" b="1"/>
                <a:t>33 </a:t>
              </a:r>
            </a:p>
            <a:p>
              <a:pPr algn="ctr"/>
              <a:r>
                <a:rPr lang="it-IT" sz="2800" b="1"/>
                <a:t>34 </a:t>
              </a:r>
            </a:p>
            <a:p>
              <a:pPr algn="ctr"/>
              <a:r>
                <a:rPr lang="it-IT" sz="2800" b="1"/>
                <a:t>35       </a:t>
              </a:r>
            </a:p>
            <a:p>
              <a:pPr algn="ctr"/>
              <a:r>
                <a:rPr lang="it-IT" sz="2800" b="1"/>
                <a:t>40       </a:t>
              </a:r>
            </a:p>
            <a:p>
              <a:pPr algn="ctr"/>
              <a:r>
                <a:rPr lang="it-IT" sz="2800" b="1"/>
                <a:t>50      </a:t>
              </a:r>
            </a:p>
            <a:p>
              <a:pPr algn="ctr"/>
              <a:r>
                <a:rPr lang="it-IT" sz="2800" b="1"/>
                <a:t>100     </a:t>
              </a:r>
            </a:p>
            <a:p>
              <a:pPr algn="ctr"/>
              <a:r>
                <a:rPr lang="it-IT" sz="2800" b="1"/>
                <a:t>200     </a:t>
              </a:r>
            </a:p>
            <a:p>
              <a:pPr algn="ctr"/>
              <a:r>
                <a:rPr lang="it-IT" sz="2800" b="1"/>
                <a:t>500    </a:t>
              </a:r>
            </a:p>
            <a:p>
              <a:pPr algn="ctr"/>
              <a:r>
                <a:rPr lang="it-IT" sz="2800" b="1"/>
                <a:t>1000   </a:t>
              </a:r>
            </a:p>
            <a:p>
              <a:pPr algn="ctr"/>
              <a:r>
                <a:rPr lang="it-IT" sz="2800" b="1" i="1"/>
                <a:t>n</a:t>
              </a:r>
              <a:r>
                <a:rPr lang="it-IT" sz="2800" b="1">
                  <a:sym typeface="Symbol" pitchFamily="18" charset="2"/>
                </a:rPr>
                <a:t>   </a:t>
              </a:r>
              <a:endParaRPr lang="it-IT" sz="2800" b="1" i="1">
                <a:sym typeface="Symbol" pitchFamily="18" charset="2"/>
              </a:endParaRPr>
            </a:p>
          </p:txBody>
        </p:sp>
        <p:sp>
          <p:nvSpPr>
            <p:cNvPr id="4102" name="Text Box 5"/>
            <p:cNvSpPr txBox="1">
              <a:spLocks noChangeArrowheads="1"/>
            </p:cNvSpPr>
            <p:nvPr/>
          </p:nvSpPr>
          <p:spPr bwMode="auto">
            <a:xfrm>
              <a:off x="2736" y="816"/>
              <a:ext cx="1008" cy="3286"/>
            </a:xfrm>
            <a:prstGeom prst="rect">
              <a:avLst/>
            </a:prstGeom>
            <a:noFill/>
            <a:ln w="9525">
              <a:noFill/>
              <a:miter lim="800000"/>
              <a:headEnd/>
              <a:tailEnd/>
            </a:ln>
          </p:spPr>
          <p:txBody>
            <a:bodyPr>
              <a:spAutoFit/>
            </a:bodyPr>
            <a:lstStyle/>
            <a:p>
              <a:pPr algn="ctr"/>
              <a:r>
                <a:rPr lang="it-IT" sz="2800" b="1" i="1"/>
                <a:t>m</a:t>
              </a:r>
            </a:p>
            <a:p>
              <a:pPr algn="ctr"/>
              <a:r>
                <a:rPr lang="it-IT" sz="2800" b="1"/>
                <a:t>nessuno</a:t>
              </a:r>
            </a:p>
            <a:p>
              <a:pPr algn="ctr"/>
              <a:r>
                <a:rPr lang="it-IT" sz="2800" b="1"/>
                <a:t>0</a:t>
              </a:r>
            </a:p>
            <a:p>
              <a:pPr algn="ctr"/>
              <a:r>
                <a:rPr lang="it-IT" sz="2800" b="1"/>
                <a:t>1</a:t>
              </a:r>
            </a:p>
            <a:p>
              <a:pPr algn="ctr"/>
              <a:r>
                <a:rPr lang="it-IT" sz="2800" b="1"/>
                <a:t>1</a:t>
              </a:r>
            </a:p>
            <a:p>
              <a:pPr algn="ctr"/>
              <a:r>
                <a:rPr lang="it-IT" sz="2800" b="1"/>
                <a:t>5</a:t>
              </a:r>
            </a:p>
            <a:p>
              <a:pPr algn="ctr"/>
              <a:r>
                <a:rPr lang="it-IT" sz="2800" b="1"/>
                <a:t>14</a:t>
              </a:r>
            </a:p>
            <a:p>
              <a:pPr algn="ctr"/>
              <a:r>
                <a:rPr lang="it-IT" sz="2800" b="1"/>
                <a:t>106</a:t>
              </a:r>
            </a:p>
            <a:p>
              <a:pPr algn="ctr"/>
              <a:r>
                <a:rPr lang="it-IT" sz="2800" b="1"/>
                <a:t>525</a:t>
              </a:r>
            </a:p>
            <a:p>
              <a:pPr algn="ctr"/>
              <a:r>
                <a:rPr lang="it-IT" sz="2800" b="1"/>
                <a:t>3656</a:t>
              </a:r>
            </a:p>
            <a:p>
              <a:pPr algn="ctr"/>
              <a:r>
                <a:rPr lang="it-IT" sz="2800" b="1"/>
                <a:t>15125</a:t>
              </a:r>
            </a:p>
            <a:p>
              <a:pPr algn="ctr"/>
              <a:r>
                <a:rPr lang="it-IT" sz="2800" b="1" i="1">
                  <a:sym typeface="Symbol" pitchFamily="18" charset="2"/>
                </a:rPr>
                <a:t>n</a:t>
              </a:r>
              <a:r>
                <a:rPr lang="it-IT" sz="2800" b="1" baseline="30000">
                  <a:sym typeface="Symbol" pitchFamily="18" charset="2"/>
                </a:rPr>
                <a:t>2</a:t>
              </a:r>
              <a:r>
                <a:rPr lang="it-IT" sz="2800" b="1">
                  <a:sym typeface="Symbol" pitchFamily="18" charset="2"/>
                </a:rPr>
                <a:t>/64</a:t>
              </a:r>
              <a:endParaRPr lang="it-IT" sz="2800" b="1"/>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2"/>
          <p:cNvSpPr txBox="1">
            <a:spLocks noChangeArrowheads="1"/>
          </p:cNvSpPr>
          <p:nvPr/>
        </p:nvSpPr>
        <p:spPr bwMode="auto">
          <a:xfrm>
            <a:off x="412750" y="838200"/>
            <a:ext cx="8832850" cy="3046413"/>
          </a:xfrm>
          <a:prstGeom prst="rect">
            <a:avLst/>
          </a:prstGeom>
          <a:noFill/>
          <a:ln w="9525">
            <a:noFill/>
            <a:miter lim="800000"/>
            <a:headEnd/>
            <a:tailEnd/>
          </a:ln>
        </p:spPr>
        <p:txBody>
          <a:bodyPr>
            <a:spAutoFit/>
          </a:bodyPr>
          <a:lstStyle/>
          <a:p>
            <a:r>
              <a:rPr lang="it-IT" sz="3200" b="1" i="1" u="sng" dirty="0">
                <a:solidFill>
                  <a:srgbClr val="FF0000"/>
                </a:solidFill>
              </a:rPr>
              <a:t>Esercizio 2</a:t>
            </a:r>
            <a:r>
              <a:rPr lang="it-IT" sz="3200" b="1" dirty="0">
                <a:solidFill>
                  <a:srgbClr val="FF0000"/>
                </a:solidFill>
              </a:rPr>
              <a:t>.</a:t>
            </a:r>
          </a:p>
          <a:p>
            <a:r>
              <a:rPr lang="it-IT" sz="3200" dirty="0"/>
              <a:t>Il trasposto di un grafo orientato </a:t>
            </a:r>
            <a:r>
              <a:rPr lang="it-IT" sz="3200" b="1" i="1" dirty="0"/>
              <a:t>G = </a:t>
            </a:r>
            <a:r>
              <a:rPr lang="it-IT" sz="3200" b="1" dirty="0"/>
              <a:t>(</a:t>
            </a:r>
            <a:r>
              <a:rPr lang="it-IT" sz="3200" b="1" i="1" dirty="0"/>
              <a:t>V,E</a:t>
            </a:r>
            <a:r>
              <a:rPr lang="it-IT" sz="3200" b="1" dirty="0"/>
              <a:t>)</a:t>
            </a:r>
            <a:r>
              <a:rPr lang="it-IT" sz="3200" dirty="0"/>
              <a:t> è il grafo </a:t>
            </a:r>
            <a:r>
              <a:rPr lang="it-IT" sz="3200" b="1" i="1" dirty="0"/>
              <a:t>G</a:t>
            </a:r>
            <a:r>
              <a:rPr lang="it-IT" sz="3200" b="1" i="1" baseline="30000" dirty="0"/>
              <a:t>T</a:t>
            </a:r>
            <a:r>
              <a:rPr lang="it-IT" sz="3200" b="1" i="1" dirty="0"/>
              <a:t> = </a:t>
            </a:r>
            <a:r>
              <a:rPr lang="it-IT" sz="3200" b="1" dirty="0"/>
              <a:t>(</a:t>
            </a:r>
            <a:r>
              <a:rPr lang="it-IT" sz="3200" b="1" i="1" dirty="0"/>
              <a:t>V,E</a:t>
            </a:r>
            <a:r>
              <a:rPr lang="it-IT" sz="3200" b="1" i="1" baseline="30000" dirty="0"/>
              <a:t>T</a:t>
            </a:r>
            <a:r>
              <a:rPr lang="it-IT" sz="3200" b="1" dirty="0"/>
              <a:t>)</a:t>
            </a:r>
            <a:r>
              <a:rPr lang="it-IT" sz="3200" dirty="0"/>
              <a:t> in cui </a:t>
            </a:r>
            <a:r>
              <a:rPr lang="it-IT" sz="3200" b="1" i="1" dirty="0"/>
              <a:t>E</a:t>
            </a:r>
            <a:r>
              <a:rPr lang="it-IT" sz="3200" b="1" i="1" baseline="30000" dirty="0"/>
              <a:t>T</a:t>
            </a:r>
            <a:r>
              <a:rPr lang="it-IT" sz="3200" b="1" i="1" dirty="0"/>
              <a:t> = </a:t>
            </a:r>
            <a:r>
              <a:rPr lang="it-IT" sz="3200" b="1" dirty="0"/>
              <a:t>{</a:t>
            </a:r>
            <a:r>
              <a:rPr lang="it-IT" sz="3200" b="1" i="1" dirty="0" err="1"/>
              <a:t>uv</a:t>
            </a:r>
            <a:r>
              <a:rPr lang="it-IT" sz="3200" dirty="0"/>
              <a:t> : </a:t>
            </a:r>
            <a:r>
              <a:rPr lang="it-IT" sz="3200" b="1" i="1" dirty="0"/>
              <a:t>vu</a:t>
            </a:r>
            <a:r>
              <a:rPr lang="it-IT" sz="3200" b="1" dirty="0"/>
              <a:t> </a:t>
            </a:r>
            <a:r>
              <a:rPr lang="it-IT" sz="3200" b="1" dirty="0">
                <a:sym typeface="Symbol" pitchFamily="18" charset="2"/>
              </a:rPr>
              <a:t> </a:t>
            </a:r>
            <a:r>
              <a:rPr lang="it-IT" sz="3200" b="1" i="1" dirty="0"/>
              <a:t>E</a:t>
            </a:r>
            <a:r>
              <a:rPr lang="it-IT" sz="3200" b="1" dirty="0"/>
              <a:t>}</a:t>
            </a:r>
            <a:r>
              <a:rPr lang="it-IT" sz="3200" dirty="0"/>
              <a:t>.</a:t>
            </a:r>
          </a:p>
          <a:p>
            <a:r>
              <a:rPr lang="it-IT" sz="3200" dirty="0"/>
              <a:t>Descrivere due algoritmi efficienti per calcolare </a:t>
            </a:r>
            <a:r>
              <a:rPr lang="it-IT" sz="3200" b="1" i="1" dirty="0"/>
              <a:t>G</a:t>
            </a:r>
            <a:r>
              <a:rPr lang="it-IT" sz="3200" b="1" i="1" baseline="30000" dirty="0"/>
              <a:t>T</a:t>
            </a:r>
            <a:r>
              <a:rPr lang="it-IT" sz="3200" dirty="0"/>
              <a:t> con la rappresentazione con liste delle adiacenze e con la rappresentazione con matrice delle adiacenze.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2"/>
          <p:cNvSpPr txBox="1">
            <a:spLocks noChangeArrowheads="1"/>
          </p:cNvSpPr>
          <p:nvPr/>
        </p:nvSpPr>
        <p:spPr bwMode="auto">
          <a:xfrm>
            <a:off x="595313" y="571500"/>
            <a:ext cx="8832850" cy="5016500"/>
          </a:xfrm>
          <a:prstGeom prst="rect">
            <a:avLst/>
          </a:prstGeom>
          <a:noFill/>
          <a:ln w="9525">
            <a:noFill/>
            <a:miter lim="800000"/>
            <a:headEnd/>
            <a:tailEnd/>
          </a:ln>
        </p:spPr>
        <p:txBody>
          <a:bodyPr>
            <a:spAutoFit/>
          </a:bodyPr>
          <a:lstStyle/>
          <a:p>
            <a:r>
              <a:rPr lang="it-IT" sz="3200" b="1" i="1" u="sng" dirty="0">
                <a:solidFill>
                  <a:srgbClr val="FF0000"/>
                </a:solidFill>
              </a:rPr>
              <a:t>Esercizio 3</a:t>
            </a:r>
            <a:r>
              <a:rPr lang="it-IT" sz="3200" b="1" dirty="0">
                <a:solidFill>
                  <a:srgbClr val="FF0000"/>
                </a:solidFill>
              </a:rPr>
              <a:t>.</a:t>
            </a:r>
          </a:p>
          <a:p>
            <a:r>
              <a:rPr lang="it-IT" sz="3200" dirty="0"/>
              <a:t>Con la matrice delle adiacenze molti algoritmi richiedono tempo </a:t>
            </a:r>
            <a:r>
              <a:rPr lang="it-IT" sz="3200" b="1" i="1" dirty="0"/>
              <a:t>O</a:t>
            </a:r>
            <a:r>
              <a:rPr lang="it-IT" sz="3200" b="1" dirty="0"/>
              <a:t>(</a:t>
            </a:r>
            <a:r>
              <a:rPr lang="it-IT" sz="3200" b="1" dirty="0" err="1"/>
              <a:t>|</a:t>
            </a:r>
            <a:r>
              <a:rPr lang="it-IT" sz="3200" b="1" i="1" dirty="0" err="1"/>
              <a:t>V</a:t>
            </a:r>
            <a:r>
              <a:rPr lang="it-IT" sz="3200" b="1" i="1" dirty="0"/>
              <a:t> </a:t>
            </a:r>
            <a:r>
              <a:rPr lang="it-IT" sz="3200" b="1" dirty="0"/>
              <a:t>|</a:t>
            </a:r>
            <a:r>
              <a:rPr lang="it-IT" sz="3200" b="1" i="1" baseline="30000" dirty="0"/>
              <a:t>2</a:t>
            </a:r>
            <a:r>
              <a:rPr lang="it-IT" sz="3200" b="1" dirty="0"/>
              <a:t>)</a:t>
            </a:r>
            <a:r>
              <a:rPr lang="it-IT" sz="3200" dirty="0"/>
              <a:t>. Ci sono però alcune eccezioni quali il seguente </a:t>
            </a:r>
            <a:r>
              <a:rPr lang="it-IT" sz="3200" i="1" u="sng" dirty="0"/>
              <a:t>problema della celebrità</a:t>
            </a:r>
            <a:r>
              <a:rPr lang="it-IT" sz="3200" dirty="0"/>
              <a:t>:</a:t>
            </a:r>
          </a:p>
          <a:p>
            <a:r>
              <a:rPr lang="it-IT" sz="3200" dirty="0"/>
              <a:t>“Dato un grafo orientato </a:t>
            </a:r>
            <a:r>
              <a:rPr lang="it-IT" sz="3200" b="1" i="1" dirty="0"/>
              <a:t>G = </a:t>
            </a:r>
            <a:r>
              <a:rPr lang="it-IT" sz="3200" b="1" dirty="0"/>
              <a:t>(</a:t>
            </a:r>
            <a:r>
              <a:rPr lang="it-IT" sz="3200" b="1" i="1" dirty="0"/>
              <a:t>V,E</a:t>
            </a:r>
            <a:r>
              <a:rPr lang="it-IT" sz="3200" b="1" dirty="0"/>
              <a:t>)</a:t>
            </a:r>
            <a:r>
              <a:rPr lang="it-IT" sz="3200" dirty="0"/>
              <a:t> con </a:t>
            </a:r>
            <a:r>
              <a:rPr lang="it-IT" sz="3200" b="1" i="1" dirty="0"/>
              <a:t>n </a:t>
            </a:r>
            <a:r>
              <a:rPr lang="it-IT" sz="3200" b="1" dirty="0"/>
              <a:t>= </a:t>
            </a:r>
            <a:r>
              <a:rPr lang="it-IT" sz="3200" b="1" dirty="0" err="1"/>
              <a:t>|</a:t>
            </a:r>
            <a:r>
              <a:rPr lang="it-IT" sz="3200" b="1" i="1" dirty="0" err="1"/>
              <a:t>V</a:t>
            </a:r>
            <a:r>
              <a:rPr lang="it-IT" sz="3200" b="1" dirty="0"/>
              <a:t> |</a:t>
            </a:r>
            <a:r>
              <a:rPr lang="it-IT" sz="3200" dirty="0"/>
              <a:t> vertici determinare se esiste un vertice avente grado entrante </a:t>
            </a:r>
            <a:r>
              <a:rPr lang="it-IT" sz="3200" b="1" i="1" dirty="0"/>
              <a:t>n</a:t>
            </a:r>
            <a:r>
              <a:rPr lang="it-IT" sz="3200" b="1" dirty="0"/>
              <a:t>-1</a:t>
            </a:r>
            <a:r>
              <a:rPr lang="it-IT" sz="3200" dirty="0"/>
              <a:t> (conosciuto da tutti) e grado uscente </a:t>
            </a:r>
            <a:r>
              <a:rPr lang="it-IT" sz="3200" b="1" dirty="0"/>
              <a:t>0</a:t>
            </a:r>
            <a:r>
              <a:rPr lang="it-IT" sz="3200" b="1" i="1" dirty="0"/>
              <a:t> </a:t>
            </a:r>
            <a:r>
              <a:rPr lang="it-IT" sz="3200" dirty="0"/>
              <a:t>(non conosce nessuno).”</a:t>
            </a:r>
          </a:p>
          <a:p>
            <a:r>
              <a:rPr lang="it-IT" sz="3200" dirty="0"/>
              <a:t>Trovare un algoritmo che risolve il problema in tempo </a:t>
            </a:r>
            <a:r>
              <a:rPr lang="it-IT" sz="3200" b="1" i="1" dirty="0"/>
              <a:t>O</a:t>
            </a:r>
            <a:r>
              <a:rPr lang="it-IT" sz="3200" b="1" dirty="0"/>
              <a:t>(</a:t>
            </a:r>
            <a:r>
              <a:rPr lang="it-IT" sz="3200" b="1" dirty="0" err="1"/>
              <a:t>|</a:t>
            </a:r>
            <a:r>
              <a:rPr lang="it-IT" sz="3200" b="1" i="1" dirty="0" err="1"/>
              <a:t>V</a:t>
            </a:r>
            <a:r>
              <a:rPr lang="it-IT" sz="3200" b="1" dirty="0"/>
              <a:t> |)</a:t>
            </a:r>
            <a:r>
              <a:rPr lang="it-IT" sz="3200" dirty="0"/>
              <a:t> usando la matrice delle adiacenze.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2228850" y="457200"/>
            <a:ext cx="4787900" cy="604838"/>
          </a:xfrm>
          <a:prstGeom prst="rect">
            <a:avLst/>
          </a:prstGeom>
          <a:noFill/>
          <a:ln w="25400">
            <a:solidFill>
              <a:schemeClr val="tx1"/>
            </a:solidFill>
            <a:miter lim="800000"/>
            <a:headEnd/>
            <a:tailEnd/>
          </a:ln>
        </p:spPr>
        <p:txBody>
          <a:bodyPr>
            <a:spAutoFit/>
          </a:bodyPr>
          <a:lstStyle/>
          <a:p>
            <a:pPr algn="ctr">
              <a:spcBef>
                <a:spcPct val="100000"/>
              </a:spcBef>
            </a:pPr>
            <a:r>
              <a:rPr lang="it-IT" sz="3200" b="1">
                <a:solidFill>
                  <a:srgbClr val="FF0000"/>
                </a:solidFill>
              </a:rPr>
              <a:t>Nomenclatura dei grafi</a:t>
            </a:r>
            <a:endParaRPr lang="it-IT" sz="2400" i="1"/>
          </a:p>
        </p:txBody>
      </p:sp>
      <p:sp>
        <p:nvSpPr>
          <p:cNvPr id="7171" name="Text Box 3"/>
          <p:cNvSpPr txBox="1">
            <a:spLocks noChangeArrowheads="1"/>
          </p:cNvSpPr>
          <p:nvPr/>
        </p:nvSpPr>
        <p:spPr bwMode="auto">
          <a:xfrm>
            <a:off x="577850" y="1524000"/>
            <a:ext cx="8915400" cy="1554163"/>
          </a:xfrm>
          <a:prstGeom prst="rect">
            <a:avLst/>
          </a:prstGeom>
          <a:noFill/>
          <a:ln w="9525">
            <a:noFill/>
            <a:miter lim="800000"/>
            <a:headEnd/>
            <a:tailEnd/>
          </a:ln>
        </p:spPr>
        <p:txBody>
          <a:bodyPr>
            <a:spAutoFit/>
          </a:bodyPr>
          <a:lstStyle/>
          <a:p>
            <a:pPr>
              <a:spcBef>
                <a:spcPct val="10000"/>
              </a:spcBef>
            </a:pPr>
            <a:r>
              <a:rPr lang="it-IT" sz="3200"/>
              <a:t>Un </a:t>
            </a:r>
            <a:r>
              <a:rPr lang="it-IT" sz="3200" i="1" u="sng"/>
              <a:t>grafo</a:t>
            </a:r>
            <a:r>
              <a:rPr lang="it-IT" sz="3200"/>
              <a:t> </a:t>
            </a:r>
            <a:r>
              <a:rPr lang="it-IT" sz="3200" b="1" i="1"/>
              <a:t>G = </a:t>
            </a:r>
            <a:r>
              <a:rPr lang="it-IT" sz="3200" b="1"/>
              <a:t>(</a:t>
            </a:r>
            <a:r>
              <a:rPr lang="it-IT" sz="3200" b="1" i="1"/>
              <a:t>V,E</a:t>
            </a:r>
            <a:r>
              <a:rPr lang="it-IT" sz="3200" b="1"/>
              <a:t>)</a:t>
            </a:r>
            <a:r>
              <a:rPr lang="it-IT" sz="3200"/>
              <a:t> è costituito da un </a:t>
            </a:r>
            <a:r>
              <a:rPr lang="it-IT" sz="3200" i="1" u="sng"/>
              <a:t>insieme di vertici</a:t>
            </a:r>
            <a:r>
              <a:rPr lang="it-IT" sz="3200"/>
              <a:t> </a:t>
            </a:r>
            <a:r>
              <a:rPr lang="it-IT" sz="3200" b="1" i="1"/>
              <a:t>V</a:t>
            </a:r>
            <a:r>
              <a:rPr lang="it-IT" sz="3200"/>
              <a:t> ed un </a:t>
            </a:r>
            <a:r>
              <a:rPr lang="it-IT" sz="3200" i="1" u="sng"/>
              <a:t>insieme di archi</a:t>
            </a:r>
            <a:r>
              <a:rPr lang="it-IT" sz="3200"/>
              <a:t> </a:t>
            </a:r>
            <a:r>
              <a:rPr lang="it-IT" sz="3200" b="1" i="1"/>
              <a:t>E</a:t>
            </a:r>
            <a:r>
              <a:rPr lang="it-IT" sz="3200"/>
              <a:t> ciascuno dei quali connette due vertici in </a:t>
            </a:r>
            <a:r>
              <a:rPr lang="it-IT" sz="3200" b="1" i="1"/>
              <a:t>V </a:t>
            </a:r>
            <a:r>
              <a:rPr lang="it-IT" sz="3200"/>
              <a:t>detti </a:t>
            </a:r>
            <a:r>
              <a:rPr lang="it-IT" sz="3200" i="1" u="sng"/>
              <a:t>estremi</a:t>
            </a:r>
            <a:r>
              <a:rPr lang="it-IT" sz="3200"/>
              <a:t> dell’arco.</a:t>
            </a:r>
          </a:p>
        </p:txBody>
      </p:sp>
      <p:sp>
        <p:nvSpPr>
          <p:cNvPr id="859141" name="Text Box 5"/>
          <p:cNvSpPr txBox="1">
            <a:spLocks noChangeArrowheads="1"/>
          </p:cNvSpPr>
          <p:nvPr/>
        </p:nvSpPr>
        <p:spPr bwMode="auto">
          <a:xfrm>
            <a:off x="560388" y="3500438"/>
            <a:ext cx="8915400" cy="1554162"/>
          </a:xfrm>
          <a:prstGeom prst="rect">
            <a:avLst/>
          </a:prstGeom>
          <a:noFill/>
          <a:ln w="9525">
            <a:noFill/>
            <a:miter lim="800000"/>
            <a:headEnd/>
            <a:tailEnd/>
          </a:ln>
        </p:spPr>
        <p:txBody>
          <a:bodyPr>
            <a:spAutoFit/>
          </a:bodyPr>
          <a:lstStyle/>
          <a:p>
            <a:pPr>
              <a:spcBef>
                <a:spcPct val="100000"/>
              </a:spcBef>
            </a:pPr>
            <a:r>
              <a:rPr lang="it-IT" sz="3200"/>
              <a:t>Un grafo è </a:t>
            </a:r>
            <a:r>
              <a:rPr lang="it-IT" sz="3200" i="1" u="sng"/>
              <a:t>orientato</a:t>
            </a:r>
            <a:r>
              <a:rPr lang="it-IT" sz="3200"/>
              <a:t> quando vi è un ordine tra i due estremi degli archi. In questo caso il primo estremo si dice </a:t>
            </a:r>
            <a:r>
              <a:rPr lang="it-IT" sz="3200" i="1" u="sng"/>
              <a:t>coda</a:t>
            </a:r>
            <a:r>
              <a:rPr lang="it-IT" sz="3200"/>
              <a:t> ed il secondo </a:t>
            </a:r>
            <a:r>
              <a:rPr lang="it-IT" sz="3200" i="1" u="sng"/>
              <a:t>testa</a:t>
            </a:r>
            <a:r>
              <a:rPr lang="it-IT" sz="32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91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914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648744" y="908720"/>
            <a:ext cx="4178300" cy="4057650"/>
            <a:chOff x="1248" y="432"/>
            <a:chExt cx="2640" cy="2556"/>
          </a:xfrm>
        </p:grpSpPr>
        <p:sp>
          <p:nvSpPr>
            <p:cNvPr id="7216" name="Text Box 3"/>
            <p:cNvSpPr txBox="1">
              <a:spLocks noChangeArrowheads="1"/>
            </p:cNvSpPr>
            <p:nvPr/>
          </p:nvSpPr>
          <p:spPr bwMode="auto">
            <a:xfrm>
              <a:off x="1488" y="720"/>
              <a:ext cx="2400" cy="2268"/>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 .</a:t>
              </a:r>
            </a:p>
            <a:p>
              <a:pPr>
                <a:lnSpc>
                  <a:spcPct val="95000"/>
                </a:lnSpc>
              </a:pPr>
              <a:r>
                <a:rPr lang="it-IT" sz="2000" b="1" dirty="0">
                  <a:latin typeface="Courier New" pitchFamily="49" charset="0"/>
                  <a:sym typeface="Symbol" pitchFamily="18" charset="2"/>
                </a:rPr>
                <a:t>.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a:t>
              </a:r>
            </a:p>
            <a:p>
              <a:pPr>
                <a:lnSpc>
                  <a:spcPct val="95000"/>
                </a:lnSpc>
              </a:pPr>
              <a:r>
                <a:rPr lang="it-IT" sz="2000" b="1" dirty="0">
                  <a:latin typeface="Courier New" pitchFamily="49" charset="0"/>
                  <a:sym typeface="Symbol" pitchFamily="18" charset="2"/>
                </a:rPr>
                <a:t>.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a:t>
              </a:r>
            </a:p>
            <a:p>
              <a:pPr>
                <a:lnSpc>
                  <a:spcPct val="95000"/>
                </a:lnSpc>
              </a:pPr>
              <a:r>
                <a:rPr lang="it-IT" sz="2000" b="1" dirty="0">
                  <a:latin typeface="Courier New" pitchFamily="49" charset="0"/>
                  <a:sym typeface="Symbol" pitchFamily="18" charset="2"/>
                </a:rPr>
                <a:t>.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a:t>
              </a:r>
            </a:p>
            <a:p>
              <a:pPr>
                <a:lnSpc>
                  <a:spcPct val="95000"/>
                </a:lnSpc>
              </a:pPr>
              <a:r>
                <a:rPr lang="it-IT" sz="2000" b="1" dirty="0">
                  <a:latin typeface="Courier New" pitchFamily="49" charset="0"/>
                  <a:sym typeface="Symbol" pitchFamily="18" charset="2"/>
                </a:rPr>
                <a:t>.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a:t>
              </a:r>
            </a:p>
            <a:p>
              <a:pPr>
                <a:lnSpc>
                  <a:spcPct val="95000"/>
                </a:lnSpc>
              </a:pPr>
              <a:r>
                <a:rPr lang="it-IT" sz="2000" b="1" dirty="0">
                  <a:latin typeface="Courier New" pitchFamily="49" charset="0"/>
                  <a:sym typeface="Symbol" pitchFamily="18" charset="2"/>
                </a:rPr>
                <a:t>.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a:t>
              </a:r>
            </a:p>
            <a:p>
              <a:pPr>
                <a:lnSpc>
                  <a:spcPct val="95000"/>
                </a:lnSpc>
              </a:pPr>
              <a:r>
                <a:rPr lang="it-IT" sz="2000" b="1" dirty="0">
                  <a:latin typeface="Courier New" pitchFamily="49" charset="0"/>
                  <a:sym typeface="Symbol" pitchFamily="18" charset="2"/>
                </a:rPr>
                <a:t>.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a:t>
              </a:r>
            </a:p>
            <a:p>
              <a:pPr>
                <a:lnSpc>
                  <a:spcPct val="95000"/>
                </a:lnSpc>
              </a:pPr>
              <a:r>
                <a:rPr lang="it-IT" sz="2000" b="1" dirty="0">
                  <a:latin typeface="Courier New" pitchFamily="49" charset="0"/>
                  <a:sym typeface="Symbol" pitchFamily="18" charset="2"/>
                </a:rPr>
                <a:t>.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a:t>
              </a:r>
            </a:p>
            <a:p>
              <a:pPr>
                <a:lnSpc>
                  <a:spcPct val="95000"/>
                </a:lnSpc>
              </a:pPr>
              <a:r>
                <a:rPr lang="it-IT" sz="2000" b="1" dirty="0">
                  <a:latin typeface="Courier New" pitchFamily="49" charset="0"/>
                  <a:sym typeface="Symbol" pitchFamily="18" charset="2"/>
                </a:rPr>
                <a:t>.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a:t>
              </a:r>
            </a:p>
            <a:p>
              <a:pPr>
                <a:lnSpc>
                  <a:spcPct val="95000"/>
                </a:lnSpc>
              </a:pPr>
              <a:r>
                <a:rPr lang="it-IT" sz="2000" b="1" dirty="0">
                  <a:latin typeface="Courier New" pitchFamily="49" charset="0"/>
                  <a:sym typeface="Symbol" pitchFamily="18" charset="2"/>
                </a:rPr>
                <a:t>.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a:t>
              </a:r>
            </a:p>
            <a:p>
              <a:pPr>
                <a:lnSpc>
                  <a:spcPct val="95000"/>
                </a:lnSpc>
              </a:pPr>
              <a:r>
                <a:rPr lang="it-IT" sz="2000" b="1" dirty="0">
                  <a:latin typeface="Courier New" pitchFamily="49" charset="0"/>
                  <a:sym typeface="Symbol" pitchFamily="18" charset="2"/>
                </a:rPr>
                <a:t>. .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a:t>
              </a:r>
            </a:p>
            <a:p>
              <a:pPr>
                <a:lnSpc>
                  <a:spcPct val="95000"/>
                </a:lnSpc>
              </a:pPr>
              <a:r>
                <a:rPr lang="it-IT" sz="2000" b="1" dirty="0">
                  <a:latin typeface="Courier New" pitchFamily="49" charset="0"/>
                  <a:sym typeface="Symbol" pitchFamily="18" charset="2"/>
                </a:rPr>
                <a:t>. . . . . . . . . . . </a:t>
              </a:r>
              <a:r>
                <a:rPr lang="it-IT" sz="2000" b="1" dirty="0" smtClean="0">
                  <a:latin typeface="Courier New" pitchFamily="49" charset="0"/>
                  <a:sym typeface="Symbol" pitchFamily="18" charset="2"/>
                </a:rPr>
                <a:t>.</a:t>
              </a:r>
              <a:endParaRPr lang="it-IT" sz="2000" b="1" dirty="0">
                <a:latin typeface="Courier New" pitchFamily="49" charset="0"/>
                <a:sym typeface="Symbol" pitchFamily="18" charset="2"/>
              </a:endParaRPr>
            </a:p>
          </p:txBody>
        </p:sp>
        <p:sp>
          <p:nvSpPr>
            <p:cNvPr id="7217" name="Text Box 4"/>
            <p:cNvSpPr txBox="1">
              <a:spLocks noChangeArrowheads="1"/>
            </p:cNvSpPr>
            <p:nvPr/>
          </p:nvSpPr>
          <p:spPr bwMode="auto">
            <a:xfrm>
              <a:off x="1488" y="432"/>
              <a:ext cx="2400" cy="240"/>
            </a:xfrm>
            <a:prstGeom prst="rect">
              <a:avLst/>
            </a:prstGeom>
            <a:noFill/>
            <a:ln w="25400">
              <a:noFill/>
              <a:miter lim="800000"/>
              <a:headEnd/>
              <a:tailEnd/>
            </a:ln>
          </p:spPr>
          <p:txBody>
            <a:bodyPr>
              <a:spAutoFit/>
            </a:bodyPr>
            <a:lstStyle/>
            <a:p>
              <a:pPr>
                <a:lnSpc>
                  <a:spcPct val="95000"/>
                </a:lnSpc>
              </a:pPr>
              <a:r>
                <a:rPr lang="it-IT" sz="2000" b="1">
                  <a:latin typeface="Courier New" pitchFamily="49" charset="0"/>
                  <a:sym typeface="Symbol" pitchFamily="18" charset="2"/>
                </a:rPr>
                <a:t>1 2 3 4 5 6 7 8 9 0 1 2</a:t>
              </a:r>
            </a:p>
          </p:txBody>
        </p:sp>
        <p:sp>
          <p:nvSpPr>
            <p:cNvPr id="7218" name="Text Box 5"/>
            <p:cNvSpPr txBox="1">
              <a:spLocks noChangeArrowheads="1"/>
            </p:cNvSpPr>
            <p:nvPr/>
          </p:nvSpPr>
          <p:spPr bwMode="auto">
            <a:xfrm>
              <a:off x="1248" y="720"/>
              <a:ext cx="336" cy="2242"/>
            </a:xfrm>
            <a:prstGeom prst="rect">
              <a:avLst/>
            </a:prstGeom>
            <a:noFill/>
            <a:ln w="25400">
              <a:noFill/>
              <a:miter lim="800000"/>
              <a:headEnd/>
              <a:tailEnd/>
            </a:ln>
          </p:spPr>
          <p:txBody>
            <a:bodyPr>
              <a:spAutoFit/>
            </a:bodyPr>
            <a:lstStyle/>
            <a:p>
              <a:pPr>
                <a:lnSpc>
                  <a:spcPct val="95000"/>
                </a:lnSpc>
              </a:pPr>
              <a:r>
                <a:rPr lang="it-IT" sz="2000" b="1">
                  <a:latin typeface="Courier New" pitchFamily="49" charset="0"/>
                  <a:sym typeface="Symbol" pitchFamily="18" charset="2"/>
                </a:rPr>
                <a:t>1 </a:t>
              </a:r>
            </a:p>
            <a:p>
              <a:pPr>
                <a:lnSpc>
                  <a:spcPct val="95000"/>
                </a:lnSpc>
              </a:pPr>
              <a:r>
                <a:rPr lang="it-IT" sz="2000" b="1">
                  <a:latin typeface="Courier New" pitchFamily="49" charset="0"/>
                  <a:sym typeface="Symbol" pitchFamily="18" charset="2"/>
                </a:rPr>
                <a:t>2 </a:t>
              </a:r>
            </a:p>
            <a:p>
              <a:pPr>
                <a:lnSpc>
                  <a:spcPct val="95000"/>
                </a:lnSpc>
              </a:pPr>
              <a:r>
                <a:rPr lang="it-IT" sz="2000" b="1">
                  <a:latin typeface="Courier New" pitchFamily="49" charset="0"/>
                  <a:sym typeface="Symbol" pitchFamily="18" charset="2"/>
                </a:rPr>
                <a:t>3</a:t>
              </a:r>
            </a:p>
            <a:p>
              <a:pPr>
                <a:lnSpc>
                  <a:spcPct val="95000"/>
                </a:lnSpc>
              </a:pPr>
              <a:r>
                <a:rPr lang="it-IT" sz="2000" b="1">
                  <a:latin typeface="Courier New" pitchFamily="49" charset="0"/>
                  <a:sym typeface="Symbol" pitchFamily="18" charset="2"/>
                </a:rPr>
                <a:t>4 </a:t>
              </a:r>
            </a:p>
            <a:p>
              <a:pPr>
                <a:lnSpc>
                  <a:spcPct val="95000"/>
                </a:lnSpc>
              </a:pPr>
              <a:r>
                <a:rPr lang="it-IT" sz="2000" b="1">
                  <a:latin typeface="Courier New" pitchFamily="49" charset="0"/>
                  <a:sym typeface="Symbol" pitchFamily="18" charset="2"/>
                </a:rPr>
                <a:t>5</a:t>
              </a:r>
            </a:p>
            <a:p>
              <a:pPr>
                <a:lnSpc>
                  <a:spcPct val="95000"/>
                </a:lnSpc>
              </a:pPr>
              <a:r>
                <a:rPr lang="it-IT" sz="2000" b="1">
                  <a:latin typeface="Courier New" pitchFamily="49" charset="0"/>
                  <a:sym typeface="Symbol" pitchFamily="18" charset="2"/>
                </a:rPr>
                <a:t>6 </a:t>
              </a:r>
            </a:p>
            <a:p>
              <a:pPr>
                <a:lnSpc>
                  <a:spcPct val="95000"/>
                </a:lnSpc>
              </a:pPr>
              <a:r>
                <a:rPr lang="it-IT" sz="2000" b="1">
                  <a:latin typeface="Courier New" pitchFamily="49" charset="0"/>
                  <a:sym typeface="Symbol" pitchFamily="18" charset="2"/>
                </a:rPr>
                <a:t>7 </a:t>
              </a:r>
            </a:p>
            <a:p>
              <a:pPr>
                <a:lnSpc>
                  <a:spcPct val="95000"/>
                </a:lnSpc>
              </a:pPr>
              <a:r>
                <a:rPr lang="it-IT" sz="2000" b="1">
                  <a:latin typeface="Courier New" pitchFamily="49" charset="0"/>
                  <a:sym typeface="Symbol" pitchFamily="18" charset="2"/>
                </a:rPr>
                <a:t>8 </a:t>
              </a:r>
            </a:p>
            <a:p>
              <a:pPr>
                <a:lnSpc>
                  <a:spcPct val="95000"/>
                </a:lnSpc>
              </a:pPr>
              <a:r>
                <a:rPr lang="it-IT" sz="2000" b="1">
                  <a:latin typeface="Courier New" pitchFamily="49" charset="0"/>
                  <a:sym typeface="Symbol" pitchFamily="18" charset="2"/>
                </a:rPr>
                <a:t>9 </a:t>
              </a:r>
            </a:p>
            <a:p>
              <a:pPr>
                <a:lnSpc>
                  <a:spcPct val="95000"/>
                </a:lnSpc>
              </a:pPr>
              <a:r>
                <a:rPr lang="it-IT" sz="2000" b="1">
                  <a:latin typeface="Courier New" pitchFamily="49" charset="0"/>
                  <a:sym typeface="Symbol" pitchFamily="18" charset="2"/>
                </a:rPr>
                <a:t>0 </a:t>
              </a:r>
            </a:p>
            <a:p>
              <a:pPr>
                <a:lnSpc>
                  <a:spcPct val="95000"/>
                </a:lnSpc>
              </a:pPr>
              <a:r>
                <a:rPr lang="it-IT" sz="2000" b="1">
                  <a:latin typeface="Courier New" pitchFamily="49" charset="0"/>
                  <a:sym typeface="Symbol" pitchFamily="18" charset="2"/>
                </a:rPr>
                <a:t>1 </a:t>
              </a:r>
            </a:p>
            <a:p>
              <a:pPr>
                <a:lnSpc>
                  <a:spcPct val="95000"/>
                </a:lnSpc>
              </a:pPr>
              <a:r>
                <a:rPr lang="it-IT" sz="2000" b="1">
                  <a:latin typeface="Courier New" pitchFamily="49" charset="0"/>
                  <a:sym typeface="Symbol" pitchFamily="18" charset="2"/>
                </a:rPr>
                <a:t>2</a:t>
              </a:r>
            </a:p>
          </p:txBody>
        </p:sp>
      </p:grpSp>
      <p:grpSp>
        <p:nvGrpSpPr>
          <p:cNvPr id="3" name="Group 6"/>
          <p:cNvGrpSpPr>
            <a:grpSpLocks/>
          </p:cNvGrpSpPr>
          <p:nvPr/>
        </p:nvGrpSpPr>
        <p:grpSpPr bwMode="auto">
          <a:xfrm>
            <a:off x="2648744" y="908720"/>
            <a:ext cx="4178300" cy="4041775"/>
            <a:chOff x="1248" y="432"/>
            <a:chExt cx="2640" cy="2546"/>
          </a:xfrm>
        </p:grpSpPr>
        <p:sp>
          <p:nvSpPr>
            <p:cNvPr id="7213" name="Text Box 7"/>
            <p:cNvSpPr txBox="1">
              <a:spLocks noChangeArrowheads="1"/>
            </p:cNvSpPr>
            <p:nvPr/>
          </p:nvSpPr>
          <p:spPr bwMode="auto">
            <a:xfrm>
              <a:off x="1488" y="720"/>
              <a:ext cx="2400" cy="2258"/>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 .</a:t>
              </a:r>
            </a:p>
            <a:p>
              <a:pPr>
                <a:lnSpc>
                  <a:spcPct val="95000"/>
                </a:lnSpc>
              </a:pPr>
              <a:r>
                <a:rPr lang="it-IT" sz="2000" b="1" dirty="0">
                  <a:latin typeface="Courier New" pitchFamily="49" charset="0"/>
                  <a:sym typeface="Symbol" pitchFamily="18" charset="2"/>
                </a:rPr>
                <a:t>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a:t>
              </a:r>
            </a:p>
            <a:p>
              <a:pPr>
                <a:lnSpc>
                  <a:spcPct val="95000"/>
                </a:lnSpc>
              </a:pPr>
              <a:r>
                <a:rPr lang="it-IT" sz="2000" b="1" dirty="0">
                  <a:latin typeface="Courier New" pitchFamily="49" charset="0"/>
                  <a:sym typeface="Symbol" pitchFamily="18" charset="2"/>
                </a:rPr>
                <a:t>.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a:t>
              </a:r>
            </a:p>
            <a:p>
              <a:pPr>
                <a:lnSpc>
                  <a:spcPct val="95000"/>
                </a:lnSpc>
              </a:pPr>
              <a:r>
                <a:rPr lang="it-IT" sz="2000" b="1" dirty="0">
                  <a:latin typeface="Courier New" pitchFamily="49" charset="0"/>
                  <a:sym typeface="Symbol" pitchFamily="18" charset="2"/>
                </a:rPr>
                <a:t>.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a:t>
              </a:r>
            </a:p>
            <a:p>
              <a:pPr>
                <a:lnSpc>
                  <a:spcPct val="95000"/>
                </a:lnSpc>
              </a:pPr>
              <a:r>
                <a:rPr lang="it-IT" sz="2000" b="1" dirty="0">
                  <a:latin typeface="Courier New" pitchFamily="49" charset="0"/>
                  <a:sym typeface="Symbol" pitchFamily="18" charset="2"/>
                </a:rPr>
                <a:t>.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a:t>
              </a:r>
            </a:p>
            <a:p>
              <a:pPr>
                <a:lnSpc>
                  <a:spcPct val="95000"/>
                </a:lnSpc>
              </a:pPr>
              <a:r>
                <a:rPr lang="it-IT" sz="2000" b="1" dirty="0">
                  <a:latin typeface="Courier New" pitchFamily="49" charset="0"/>
                  <a:sym typeface="Symbol" pitchFamily="18" charset="2"/>
                </a:rPr>
                <a:t>.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a:t>
              </a:r>
            </a:p>
            <a:p>
              <a:pPr>
                <a:lnSpc>
                  <a:spcPct val="95000"/>
                </a:lnSpc>
              </a:pPr>
              <a:r>
                <a:rPr lang="it-IT" sz="2000" b="1" dirty="0">
                  <a:latin typeface="Courier New" pitchFamily="49" charset="0"/>
                  <a:sym typeface="Symbol" pitchFamily="18" charset="2"/>
                </a:rPr>
                <a:t>.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a:t>
              </a:r>
            </a:p>
            <a:p>
              <a:pPr>
                <a:lnSpc>
                  <a:spcPct val="95000"/>
                </a:lnSpc>
              </a:pPr>
              <a:r>
                <a:rPr lang="it-IT" sz="2000" b="1" dirty="0">
                  <a:latin typeface="Courier New" pitchFamily="49" charset="0"/>
                  <a:sym typeface="Symbol" pitchFamily="18" charset="2"/>
                </a:rPr>
                <a:t>.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a:t>
              </a:r>
            </a:p>
            <a:p>
              <a:pPr>
                <a:lnSpc>
                  <a:spcPct val="95000"/>
                </a:lnSpc>
              </a:pPr>
              <a:r>
                <a:rPr lang="it-IT" sz="2000" b="1" dirty="0">
                  <a:latin typeface="Courier New" pitchFamily="49" charset="0"/>
                  <a:sym typeface="Symbol" pitchFamily="18" charset="2"/>
                </a:rPr>
                <a:t>.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a:t>
              </a:r>
            </a:p>
            <a:p>
              <a:pPr>
                <a:lnSpc>
                  <a:spcPct val="95000"/>
                </a:lnSpc>
              </a:pPr>
              <a:r>
                <a:rPr lang="it-IT" sz="2000" b="1" dirty="0">
                  <a:latin typeface="Courier New" pitchFamily="49" charset="0"/>
                  <a:sym typeface="Symbol" pitchFamily="18" charset="2"/>
                </a:rPr>
                <a:t>.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a:t>
              </a:r>
            </a:p>
            <a:p>
              <a:pPr>
                <a:lnSpc>
                  <a:spcPct val="95000"/>
                </a:lnSpc>
              </a:pPr>
              <a:r>
                <a:rPr lang="it-IT" sz="2000" b="1" dirty="0">
                  <a:latin typeface="Courier New" pitchFamily="49" charset="0"/>
                  <a:sym typeface="Symbol" pitchFamily="18" charset="2"/>
                </a:rPr>
                <a:t>. .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a:t>
              </a:r>
            </a:p>
            <a:p>
              <a:pPr>
                <a:lnSpc>
                  <a:spcPct val="95000"/>
                </a:lnSpc>
              </a:pPr>
              <a:r>
                <a:rPr lang="it-IT" sz="2000" b="1" dirty="0">
                  <a:latin typeface="Courier New" pitchFamily="49" charset="0"/>
                  <a:sym typeface="Symbol" pitchFamily="18" charset="2"/>
                </a:rPr>
                <a:t>. . . . . . . . . . . </a:t>
              </a:r>
              <a:r>
                <a:rPr lang="it-IT" sz="2000" b="1" dirty="0" smtClean="0">
                  <a:latin typeface="Courier New" pitchFamily="49" charset="0"/>
                  <a:sym typeface="Symbol" pitchFamily="18" charset="2"/>
                </a:rPr>
                <a:t>.</a:t>
              </a:r>
              <a:endParaRPr lang="it-IT" sz="2000" b="1" dirty="0">
                <a:latin typeface="Courier New" pitchFamily="49" charset="0"/>
                <a:sym typeface="Symbol" pitchFamily="18" charset="2"/>
              </a:endParaRPr>
            </a:p>
          </p:txBody>
        </p:sp>
        <p:sp>
          <p:nvSpPr>
            <p:cNvPr id="7214" name="Text Box 8"/>
            <p:cNvSpPr txBox="1">
              <a:spLocks noChangeArrowheads="1"/>
            </p:cNvSpPr>
            <p:nvPr/>
          </p:nvSpPr>
          <p:spPr bwMode="auto">
            <a:xfrm>
              <a:off x="1488" y="432"/>
              <a:ext cx="2400" cy="240"/>
            </a:xfrm>
            <a:prstGeom prst="rect">
              <a:avLst/>
            </a:prstGeom>
            <a:noFill/>
            <a:ln w="25400">
              <a:noFill/>
              <a:miter lim="800000"/>
              <a:headEnd/>
              <a:tailEnd/>
            </a:ln>
          </p:spPr>
          <p:txBody>
            <a:bodyPr>
              <a:spAutoFit/>
            </a:bodyPr>
            <a:lstStyle/>
            <a:p>
              <a:pPr>
                <a:lnSpc>
                  <a:spcPct val="95000"/>
                </a:lnSpc>
              </a:pPr>
              <a:r>
                <a:rPr lang="it-IT" sz="2000" b="1">
                  <a:latin typeface="Courier New" pitchFamily="49" charset="0"/>
                  <a:sym typeface="Symbol" pitchFamily="18" charset="2"/>
                </a:rPr>
                <a:t>1 </a:t>
              </a: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3 4 5 6 7 8 9 0 1 2</a:t>
              </a:r>
            </a:p>
          </p:txBody>
        </p:sp>
        <p:sp>
          <p:nvSpPr>
            <p:cNvPr id="7215" name="Text Box 9"/>
            <p:cNvSpPr txBox="1">
              <a:spLocks noChangeArrowheads="1"/>
            </p:cNvSpPr>
            <p:nvPr/>
          </p:nvSpPr>
          <p:spPr bwMode="auto">
            <a:xfrm>
              <a:off x="1248" y="720"/>
              <a:ext cx="336" cy="2242"/>
            </a:xfrm>
            <a:prstGeom prst="rect">
              <a:avLst/>
            </a:prstGeom>
            <a:noFill/>
            <a:ln w="25400">
              <a:noFill/>
              <a:miter lim="800000"/>
              <a:headEnd/>
              <a:tailEnd/>
            </a:ln>
          </p:spPr>
          <p:txBody>
            <a:bodyPr>
              <a:spAutoFit/>
            </a:bodyPr>
            <a:lstStyle/>
            <a:p>
              <a:pPr>
                <a:lnSpc>
                  <a:spcPct val="95000"/>
                </a:lnSpc>
              </a:pPr>
              <a:r>
                <a:rPr lang="it-IT" sz="2000" b="1">
                  <a:latin typeface="Courier New" pitchFamily="49" charset="0"/>
                  <a:sym typeface="Symbol" pitchFamily="18" charset="2"/>
                </a:rPr>
                <a:t>1 </a:t>
              </a:r>
            </a:p>
            <a:p>
              <a:pPr>
                <a:lnSpc>
                  <a:spcPct val="95000"/>
                </a:lnSpc>
              </a:pP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p>
            <a:p>
              <a:pPr>
                <a:lnSpc>
                  <a:spcPct val="95000"/>
                </a:lnSpc>
              </a:pPr>
              <a:r>
                <a:rPr lang="it-IT" sz="2000" b="1">
                  <a:latin typeface="Courier New" pitchFamily="49" charset="0"/>
                  <a:sym typeface="Symbol" pitchFamily="18" charset="2"/>
                </a:rPr>
                <a:t>3</a:t>
              </a:r>
            </a:p>
            <a:p>
              <a:pPr>
                <a:lnSpc>
                  <a:spcPct val="95000"/>
                </a:lnSpc>
              </a:pPr>
              <a:r>
                <a:rPr lang="it-IT" sz="2000" b="1">
                  <a:latin typeface="Courier New" pitchFamily="49" charset="0"/>
                  <a:sym typeface="Symbol" pitchFamily="18" charset="2"/>
                </a:rPr>
                <a:t>4 </a:t>
              </a:r>
            </a:p>
            <a:p>
              <a:pPr>
                <a:lnSpc>
                  <a:spcPct val="95000"/>
                </a:lnSpc>
              </a:pPr>
              <a:r>
                <a:rPr lang="it-IT" sz="2000" b="1">
                  <a:latin typeface="Courier New" pitchFamily="49" charset="0"/>
                  <a:sym typeface="Symbol" pitchFamily="18" charset="2"/>
                </a:rPr>
                <a:t>5</a:t>
              </a:r>
            </a:p>
            <a:p>
              <a:pPr>
                <a:lnSpc>
                  <a:spcPct val="95000"/>
                </a:lnSpc>
              </a:pPr>
              <a:r>
                <a:rPr lang="it-IT" sz="2000" b="1">
                  <a:latin typeface="Courier New" pitchFamily="49" charset="0"/>
                  <a:sym typeface="Symbol" pitchFamily="18" charset="2"/>
                </a:rPr>
                <a:t>6 </a:t>
              </a:r>
            </a:p>
            <a:p>
              <a:pPr>
                <a:lnSpc>
                  <a:spcPct val="95000"/>
                </a:lnSpc>
              </a:pPr>
              <a:r>
                <a:rPr lang="it-IT" sz="2000" b="1">
                  <a:latin typeface="Courier New" pitchFamily="49" charset="0"/>
                  <a:sym typeface="Symbol" pitchFamily="18" charset="2"/>
                </a:rPr>
                <a:t>7 </a:t>
              </a:r>
            </a:p>
            <a:p>
              <a:pPr>
                <a:lnSpc>
                  <a:spcPct val="95000"/>
                </a:lnSpc>
              </a:pPr>
              <a:r>
                <a:rPr lang="it-IT" sz="2000" b="1">
                  <a:latin typeface="Courier New" pitchFamily="49" charset="0"/>
                  <a:sym typeface="Symbol" pitchFamily="18" charset="2"/>
                </a:rPr>
                <a:t>8 </a:t>
              </a:r>
            </a:p>
            <a:p>
              <a:pPr>
                <a:lnSpc>
                  <a:spcPct val="95000"/>
                </a:lnSpc>
              </a:pPr>
              <a:r>
                <a:rPr lang="it-IT" sz="2000" b="1">
                  <a:latin typeface="Courier New" pitchFamily="49" charset="0"/>
                  <a:sym typeface="Symbol" pitchFamily="18" charset="2"/>
                </a:rPr>
                <a:t>9 </a:t>
              </a:r>
            </a:p>
            <a:p>
              <a:pPr>
                <a:lnSpc>
                  <a:spcPct val="95000"/>
                </a:lnSpc>
              </a:pPr>
              <a:r>
                <a:rPr lang="it-IT" sz="2000" b="1">
                  <a:latin typeface="Courier New" pitchFamily="49" charset="0"/>
                  <a:sym typeface="Symbol" pitchFamily="18" charset="2"/>
                </a:rPr>
                <a:t>0 </a:t>
              </a:r>
            </a:p>
            <a:p>
              <a:pPr>
                <a:lnSpc>
                  <a:spcPct val="95000"/>
                </a:lnSpc>
              </a:pPr>
              <a:r>
                <a:rPr lang="it-IT" sz="2000" b="1">
                  <a:latin typeface="Courier New" pitchFamily="49" charset="0"/>
                  <a:sym typeface="Symbol" pitchFamily="18" charset="2"/>
                </a:rPr>
                <a:t>1 </a:t>
              </a:r>
            </a:p>
            <a:p>
              <a:pPr>
                <a:lnSpc>
                  <a:spcPct val="95000"/>
                </a:lnSpc>
              </a:pPr>
              <a:r>
                <a:rPr lang="it-IT" sz="2000" b="1">
                  <a:latin typeface="Courier New" pitchFamily="49" charset="0"/>
                  <a:sym typeface="Symbol" pitchFamily="18" charset="2"/>
                </a:rPr>
                <a:t>2</a:t>
              </a:r>
            </a:p>
          </p:txBody>
        </p:sp>
      </p:grpSp>
      <p:grpSp>
        <p:nvGrpSpPr>
          <p:cNvPr id="4" name="Group 10"/>
          <p:cNvGrpSpPr>
            <a:grpSpLocks/>
          </p:cNvGrpSpPr>
          <p:nvPr/>
        </p:nvGrpSpPr>
        <p:grpSpPr bwMode="auto">
          <a:xfrm>
            <a:off x="2648744" y="908720"/>
            <a:ext cx="4178300" cy="4041775"/>
            <a:chOff x="1248" y="432"/>
            <a:chExt cx="2640" cy="2546"/>
          </a:xfrm>
        </p:grpSpPr>
        <p:sp>
          <p:nvSpPr>
            <p:cNvPr id="7210" name="Text Box 11"/>
            <p:cNvSpPr txBox="1">
              <a:spLocks noChangeArrowheads="1"/>
            </p:cNvSpPr>
            <p:nvPr/>
          </p:nvSpPr>
          <p:spPr bwMode="auto">
            <a:xfrm>
              <a:off x="1488" y="720"/>
              <a:ext cx="2400" cy="2258"/>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 .</a:t>
              </a:r>
            </a:p>
            <a:p>
              <a:pPr>
                <a:lnSpc>
                  <a:spcPct val="95000"/>
                </a:lnSpc>
              </a:pPr>
              <a:r>
                <a:rPr lang="it-IT" sz="2000" b="1" dirty="0">
                  <a:latin typeface="Courier New" pitchFamily="49" charset="0"/>
                  <a:sym typeface="Symbol" pitchFamily="18" charset="2"/>
                </a:rPr>
                <a:t>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a:t>
              </a:r>
            </a:p>
            <a:p>
              <a:pPr>
                <a:lnSpc>
                  <a:spcPct val="95000"/>
                </a:lnSpc>
              </a:pPr>
              <a:r>
                <a:rPr lang="it-IT" sz="2000" b="1" dirty="0">
                  <a:latin typeface="Courier New" pitchFamily="49" charset="0"/>
                  <a:sym typeface="Symbol" pitchFamily="18" charset="2"/>
                </a:rPr>
                <a:t>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a:t>
              </a:r>
            </a:p>
            <a:p>
              <a:pPr>
                <a:lnSpc>
                  <a:spcPct val="95000"/>
                </a:lnSpc>
              </a:pPr>
              <a:r>
                <a:rPr lang="it-IT" sz="2000" b="1" dirty="0">
                  <a:latin typeface="Courier New" pitchFamily="49" charset="0"/>
                  <a:sym typeface="Symbol" pitchFamily="18" charset="2"/>
                </a:rPr>
                <a:t>.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a:t>
              </a:r>
            </a:p>
            <a:p>
              <a:pPr>
                <a:lnSpc>
                  <a:spcPct val="95000"/>
                </a:lnSpc>
              </a:pPr>
              <a:r>
                <a:rPr lang="it-IT" sz="2000" b="1" dirty="0">
                  <a:latin typeface="Courier New" pitchFamily="49" charset="0"/>
                  <a:sym typeface="Symbol" pitchFamily="18" charset="2"/>
                </a:rPr>
                <a:t>.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a:t>
              </a:r>
            </a:p>
            <a:p>
              <a:pPr>
                <a:lnSpc>
                  <a:spcPct val="95000"/>
                </a:lnSpc>
              </a:pPr>
              <a:r>
                <a:rPr lang="it-IT" sz="2000" b="1" dirty="0">
                  <a:latin typeface="Courier New" pitchFamily="49" charset="0"/>
                  <a:sym typeface="Symbol" pitchFamily="18" charset="2"/>
                </a:rPr>
                <a:t>.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a:t>
              </a:r>
            </a:p>
            <a:p>
              <a:pPr>
                <a:lnSpc>
                  <a:spcPct val="95000"/>
                </a:lnSpc>
              </a:pPr>
              <a:r>
                <a:rPr lang="it-IT" sz="2000" b="1" dirty="0">
                  <a:latin typeface="Courier New" pitchFamily="49" charset="0"/>
                  <a:sym typeface="Symbol" pitchFamily="18" charset="2"/>
                </a:rPr>
                <a:t>.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a:t>
              </a:r>
            </a:p>
            <a:p>
              <a:pPr>
                <a:lnSpc>
                  <a:spcPct val="95000"/>
                </a:lnSpc>
              </a:pPr>
              <a:r>
                <a:rPr lang="it-IT" sz="2000" b="1" dirty="0">
                  <a:latin typeface="Courier New" pitchFamily="49" charset="0"/>
                  <a:sym typeface="Symbol" pitchFamily="18" charset="2"/>
                </a:rPr>
                <a:t>.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a:t>
              </a:r>
            </a:p>
            <a:p>
              <a:pPr>
                <a:lnSpc>
                  <a:spcPct val="95000"/>
                </a:lnSpc>
              </a:pPr>
              <a:r>
                <a:rPr lang="it-IT" sz="2000" b="1" dirty="0">
                  <a:latin typeface="Courier New" pitchFamily="49" charset="0"/>
                  <a:sym typeface="Symbol" pitchFamily="18" charset="2"/>
                </a:rPr>
                <a:t>.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a:t>
              </a:r>
            </a:p>
            <a:p>
              <a:pPr>
                <a:lnSpc>
                  <a:spcPct val="95000"/>
                </a:lnSpc>
              </a:pPr>
              <a:r>
                <a:rPr lang="it-IT" sz="2000" b="1" dirty="0">
                  <a:latin typeface="Courier New" pitchFamily="49" charset="0"/>
                  <a:sym typeface="Symbol" pitchFamily="18" charset="2"/>
                </a:rPr>
                <a:t>.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a:t>
              </a:r>
            </a:p>
            <a:p>
              <a:pPr>
                <a:lnSpc>
                  <a:spcPct val="95000"/>
                </a:lnSpc>
              </a:pPr>
              <a:r>
                <a:rPr lang="it-IT" sz="2000" b="1" dirty="0">
                  <a:latin typeface="Courier New" pitchFamily="49" charset="0"/>
                  <a:sym typeface="Symbol" pitchFamily="18" charset="2"/>
                </a:rPr>
                <a:t>. .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a:t>
              </a:r>
            </a:p>
            <a:p>
              <a:pPr>
                <a:lnSpc>
                  <a:spcPct val="95000"/>
                </a:lnSpc>
              </a:pPr>
              <a:r>
                <a:rPr lang="it-IT" sz="2000" b="1" dirty="0">
                  <a:latin typeface="Courier New" pitchFamily="49" charset="0"/>
                  <a:sym typeface="Symbol" pitchFamily="18" charset="2"/>
                </a:rPr>
                <a:t>. . . . . . . . . . . </a:t>
              </a:r>
              <a:r>
                <a:rPr lang="it-IT" sz="2000" b="1" dirty="0" smtClean="0">
                  <a:latin typeface="Courier New" pitchFamily="49" charset="0"/>
                  <a:sym typeface="Symbol" pitchFamily="18" charset="2"/>
                </a:rPr>
                <a:t>.</a:t>
              </a:r>
              <a:endParaRPr lang="it-IT" sz="2000" b="1" dirty="0">
                <a:latin typeface="Courier New" pitchFamily="49" charset="0"/>
                <a:sym typeface="Symbol" pitchFamily="18" charset="2"/>
              </a:endParaRPr>
            </a:p>
          </p:txBody>
        </p:sp>
        <p:sp>
          <p:nvSpPr>
            <p:cNvPr id="7211" name="Text Box 12"/>
            <p:cNvSpPr txBox="1">
              <a:spLocks noChangeArrowheads="1"/>
            </p:cNvSpPr>
            <p:nvPr/>
          </p:nvSpPr>
          <p:spPr bwMode="auto">
            <a:xfrm>
              <a:off x="1488" y="432"/>
              <a:ext cx="2400" cy="240"/>
            </a:xfrm>
            <a:prstGeom prst="rect">
              <a:avLst/>
            </a:prstGeom>
            <a:noFill/>
            <a:ln w="25400">
              <a:noFill/>
              <a:miter lim="800000"/>
              <a:headEnd/>
              <a:tailEnd/>
            </a:ln>
          </p:spPr>
          <p:txBody>
            <a:bodyPr>
              <a:spAutoFit/>
            </a:bodyPr>
            <a:lstStyle/>
            <a:p>
              <a:pPr>
                <a:lnSpc>
                  <a:spcPct val="95000"/>
                </a:lnSpc>
              </a:pPr>
              <a:r>
                <a:rPr lang="it-IT" sz="2000" b="1">
                  <a:latin typeface="Courier New" pitchFamily="49" charset="0"/>
                  <a:sym typeface="Symbol" pitchFamily="18" charset="2"/>
                </a:rPr>
                <a:t>1 </a:t>
              </a: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3</a:t>
              </a:r>
              <a:r>
                <a:rPr lang="it-IT" sz="2000" b="1">
                  <a:latin typeface="Courier New" pitchFamily="49" charset="0"/>
                  <a:sym typeface="Symbol" pitchFamily="18" charset="2"/>
                </a:rPr>
                <a:t> 4 5 6 7 8 9 0 1 2</a:t>
              </a:r>
            </a:p>
          </p:txBody>
        </p:sp>
        <p:sp>
          <p:nvSpPr>
            <p:cNvPr id="7212" name="Text Box 13"/>
            <p:cNvSpPr txBox="1">
              <a:spLocks noChangeArrowheads="1"/>
            </p:cNvSpPr>
            <p:nvPr/>
          </p:nvSpPr>
          <p:spPr bwMode="auto">
            <a:xfrm>
              <a:off x="1248" y="720"/>
              <a:ext cx="336" cy="2242"/>
            </a:xfrm>
            <a:prstGeom prst="rect">
              <a:avLst/>
            </a:prstGeom>
            <a:noFill/>
            <a:ln w="25400">
              <a:noFill/>
              <a:miter lim="800000"/>
              <a:headEnd/>
              <a:tailEnd/>
            </a:ln>
          </p:spPr>
          <p:txBody>
            <a:bodyPr>
              <a:spAutoFit/>
            </a:bodyPr>
            <a:lstStyle/>
            <a:p>
              <a:pPr>
                <a:lnSpc>
                  <a:spcPct val="95000"/>
                </a:lnSpc>
              </a:pPr>
              <a:r>
                <a:rPr lang="it-IT" sz="2000" b="1">
                  <a:latin typeface="Courier New" pitchFamily="49" charset="0"/>
                  <a:sym typeface="Symbol" pitchFamily="18" charset="2"/>
                </a:rPr>
                <a:t>1 </a:t>
              </a:r>
            </a:p>
            <a:p>
              <a:pPr>
                <a:lnSpc>
                  <a:spcPct val="95000"/>
                </a:lnSpc>
              </a:pP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3</a:t>
              </a:r>
              <a:endParaRPr lang="it-IT" sz="2000" b="1">
                <a:latin typeface="Courier New" pitchFamily="49" charset="0"/>
                <a:sym typeface="Symbol" pitchFamily="18" charset="2"/>
              </a:endParaRPr>
            </a:p>
            <a:p>
              <a:pPr>
                <a:lnSpc>
                  <a:spcPct val="95000"/>
                </a:lnSpc>
              </a:pPr>
              <a:r>
                <a:rPr lang="it-IT" sz="2000" b="1">
                  <a:latin typeface="Courier New" pitchFamily="49" charset="0"/>
                  <a:sym typeface="Symbol" pitchFamily="18" charset="2"/>
                </a:rPr>
                <a:t>4 </a:t>
              </a:r>
            </a:p>
            <a:p>
              <a:pPr>
                <a:lnSpc>
                  <a:spcPct val="95000"/>
                </a:lnSpc>
              </a:pPr>
              <a:r>
                <a:rPr lang="it-IT" sz="2000" b="1">
                  <a:latin typeface="Courier New" pitchFamily="49" charset="0"/>
                  <a:sym typeface="Symbol" pitchFamily="18" charset="2"/>
                </a:rPr>
                <a:t>5</a:t>
              </a:r>
            </a:p>
            <a:p>
              <a:pPr>
                <a:lnSpc>
                  <a:spcPct val="95000"/>
                </a:lnSpc>
              </a:pPr>
              <a:r>
                <a:rPr lang="it-IT" sz="2000" b="1">
                  <a:latin typeface="Courier New" pitchFamily="49" charset="0"/>
                  <a:sym typeface="Symbol" pitchFamily="18" charset="2"/>
                </a:rPr>
                <a:t>6 </a:t>
              </a:r>
            </a:p>
            <a:p>
              <a:pPr>
                <a:lnSpc>
                  <a:spcPct val="95000"/>
                </a:lnSpc>
              </a:pPr>
              <a:r>
                <a:rPr lang="it-IT" sz="2000" b="1">
                  <a:latin typeface="Courier New" pitchFamily="49" charset="0"/>
                  <a:sym typeface="Symbol" pitchFamily="18" charset="2"/>
                </a:rPr>
                <a:t>7 </a:t>
              </a:r>
            </a:p>
            <a:p>
              <a:pPr>
                <a:lnSpc>
                  <a:spcPct val="95000"/>
                </a:lnSpc>
              </a:pPr>
              <a:r>
                <a:rPr lang="it-IT" sz="2000" b="1">
                  <a:latin typeface="Courier New" pitchFamily="49" charset="0"/>
                  <a:sym typeface="Symbol" pitchFamily="18" charset="2"/>
                </a:rPr>
                <a:t>8 </a:t>
              </a:r>
            </a:p>
            <a:p>
              <a:pPr>
                <a:lnSpc>
                  <a:spcPct val="95000"/>
                </a:lnSpc>
              </a:pPr>
              <a:r>
                <a:rPr lang="it-IT" sz="2000" b="1">
                  <a:latin typeface="Courier New" pitchFamily="49" charset="0"/>
                  <a:sym typeface="Symbol" pitchFamily="18" charset="2"/>
                </a:rPr>
                <a:t>9 </a:t>
              </a:r>
            </a:p>
            <a:p>
              <a:pPr>
                <a:lnSpc>
                  <a:spcPct val="95000"/>
                </a:lnSpc>
              </a:pPr>
              <a:r>
                <a:rPr lang="it-IT" sz="2000" b="1">
                  <a:latin typeface="Courier New" pitchFamily="49" charset="0"/>
                  <a:sym typeface="Symbol" pitchFamily="18" charset="2"/>
                </a:rPr>
                <a:t>0 </a:t>
              </a:r>
            </a:p>
            <a:p>
              <a:pPr>
                <a:lnSpc>
                  <a:spcPct val="95000"/>
                </a:lnSpc>
              </a:pPr>
              <a:r>
                <a:rPr lang="it-IT" sz="2000" b="1">
                  <a:latin typeface="Courier New" pitchFamily="49" charset="0"/>
                  <a:sym typeface="Symbol" pitchFamily="18" charset="2"/>
                </a:rPr>
                <a:t>1 </a:t>
              </a:r>
            </a:p>
            <a:p>
              <a:pPr>
                <a:lnSpc>
                  <a:spcPct val="95000"/>
                </a:lnSpc>
              </a:pPr>
              <a:r>
                <a:rPr lang="it-IT" sz="2000" b="1">
                  <a:latin typeface="Courier New" pitchFamily="49" charset="0"/>
                  <a:sym typeface="Symbol" pitchFamily="18" charset="2"/>
                </a:rPr>
                <a:t>2</a:t>
              </a:r>
            </a:p>
          </p:txBody>
        </p:sp>
      </p:grpSp>
      <p:grpSp>
        <p:nvGrpSpPr>
          <p:cNvPr id="5" name="Group 14"/>
          <p:cNvGrpSpPr>
            <a:grpSpLocks/>
          </p:cNvGrpSpPr>
          <p:nvPr/>
        </p:nvGrpSpPr>
        <p:grpSpPr bwMode="auto">
          <a:xfrm>
            <a:off x="2648744" y="908720"/>
            <a:ext cx="4178300" cy="4041775"/>
            <a:chOff x="1248" y="432"/>
            <a:chExt cx="2640" cy="2546"/>
          </a:xfrm>
        </p:grpSpPr>
        <p:sp>
          <p:nvSpPr>
            <p:cNvPr id="7207" name="Text Box 15"/>
            <p:cNvSpPr txBox="1">
              <a:spLocks noChangeArrowheads="1"/>
            </p:cNvSpPr>
            <p:nvPr/>
          </p:nvSpPr>
          <p:spPr bwMode="auto">
            <a:xfrm>
              <a:off x="1488" y="720"/>
              <a:ext cx="2400" cy="2258"/>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 .</a:t>
              </a:r>
            </a:p>
            <a:p>
              <a:pPr>
                <a:lnSpc>
                  <a:spcPct val="95000"/>
                </a:lnSpc>
              </a:pPr>
              <a:r>
                <a:rPr lang="it-IT" sz="2000" b="1" dirty="0">
                  <a:latin typeface="Courier New" pitchFamily="49" charset="0"/>
                  <a:sym typeface="Symbol" pitchFamily="18" charset="2"/>
                </a:rPr>
                <a:t>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a:t>
              </a:r>
            </a:p>
            <a:p>
              <a:pPr>
                <a:lnSpc>
                  <a:spcPct val="95000"/>
                </a:lnSpc>
              </a:pPr>
              <a:r>
                <a:rPr lang="it-IT" sz="2000" b="1" dirty="0">
                  <a:latin typeface="Courier New" pitchFamily="49" charset="0"/>
                  <a:sym typeface="Symbol" pitchFamily="18" charset="2"/>
                </a:rPr>
                <a:t>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a:t>
              </a:r>
            </a:p>
            <a:p>
              <a:pPr>
                <a:lnSpc>
                  <a:spcPct val="95000"/>
                </a:lnSpc>
              </a:pPr>
              <a:r>
                <a:rPr lang="it-IT" sz="2000" b="1" dirty="0">
                  <a:latin typeface="Courier New" pitchFamily="49" charset="0"/>
                  <a:sym typeface="Symbol" pitchFamily="18" charset="2"/>
                </a:rPr>
                <a:t>0 . .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a:t>
              </a:r>
            </a:p>
            <a:p>
              <a:pPr>
                <a:lnSpc>
                  <a:spcPct val="95000"/>
                </a:lnSpc>
              </a:pPr>
              <a:r>
                <a:rPr lang="it-IT" sz="2000" b="1" dirty="0">
                  <a:latin typeface="Courier New" pitchFamily="49" charset="0"/>
                  <a:sym typeface="Symbol" pitchFamily="18" charset="2"/>
                </a:rPr>
                <a:t>.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a:t>
              </a:r>
            </a:p>
            <a:p>
              <a:pPr>
                <a:lnSpc>
                  <a:spcPct val="95000"/>
                </a:lnSpc>
              </a:pPr>
              <a:r>
                <a:rPr lang="it-IT" sz="2000" b="1" dirty="0">
                  <a:latin typeface="Courier New" pitchFamily="49" charset="0"/>
                  <a:sym typeface="Symbol" pitchFamily="18" charset="2"/>
                </a:rPr>
                <a:t>.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a:t>
              </a:r>
            </a:p>
            <a:p>
              <a:pPr>
                <a:lnSpc>
                  <a:spcPct val="95000"/>
                </a:lnSpc>
              </a:pPr>
              <a:r>
                <a:rPr lang="it-IT" sz="2000" b="1" dirty="0">
                  <a:latin typeface="Courier New" pitchFamily="49" charset="0"/>
                  <a:sym typeface="Symbol" pitchFamily="18" charset="2"/>
                </a:rPr>
                <a:t>.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a:t>
              </a:r>
            </a:p>
            <a:p>
              <a:pPr>
                <a:lnSpc>
                  <a:spcPct val="95000"/>
                </a:lnSpc>
              </a:pPr>
              <a:r>
                <a:rPr lang="it-IT" sz="2000" b="1" dirty="0">
                  <a:latin typeface="Courier New" pitchFamily="49" charset="0"/>
                  <a:sym typeface="Symbol" pitchFamily="18" charset="2"/>
                </a:rPr>
                <a:t>.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a:t>
              </a:r>
            </a:p>
            <a:p>
              <a:pPr>
                <a:lnSpc>
                  <a:spcPct val="95000"/>
                </a:lnSpc>
              </a:pPr>
              <a:r>
                <a:rPr lang="it-IT" sz="2000" b="1" dirty="0">
                  <a:latin typeface="Courier New" pitchFamily="49" charset="0"/>
                  <a:sym typeface="Symbol" pitchFamily="18" charset="2"/>
                </a:rPr>
                <a:t>.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a:t>
              </a:r>
            </a:p>
            <a:p>
              <a:pPr>
                <a:lnSpc>
                  <a:spcPct val="95000"/>
                </a:lnSpc>
              </a:pPr>
              <a:r>
                <a:rPr lang="it-IT" sz="2000" b="1" dirty="0">
                  <a:latin typeface="Courier New" pitchFamily="49" charset="0"/>
                  <a:sym typeface="Symbol" pitchFamily="18" charset="2"/>
                </a:rPr>
                <a:t>.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a:t>
              </a:r>
            </a:p>
            <a:p>
              <a:pPr>
                <a:lnSpc>
                  <a:spcPct val="95000"/>
                </a:lnSpc>
              </a:pPr>
              <a:r>
                <a:rPr lang="it-IT" sz="2000" b="1" dirty="0">
                  <a:latin typeface="Courier New" pitchFamily="49" charset="0"/>
                  <a:sym typeface="Symbol" pitchFamily="18" charset="2"/>
                </a:rPr>
                <a:t>. .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a:t>
              </a:r>
            </a:p>
            <a:p>
              <a:pPr>
                <a:lnSpc>
                  <a:spcPct val="95000"/>
                </a:lnSpc>
              </a:pPr>
              <a:r>
                <a:rPr lang="it-IT" sz="2000" b="1" dirty="0">
                  <a:latin typeface="Courier New" pitchFamily="49" charset="0"/>
                  <a:sym typeface="Symbol" pitchFamily="18" charset="2"/>
                </a:rPr>
                <a:t>. . . . . . . . . . . </a:t>
              </a:r>
              <a:r>
                <a:rPr lang="it-IT" sz="2000" b="1" dirty="0" smtClean="0">
                  <a:latin typeface="Courier New" pitchFamily="49" charset="0"/>
                  <a:sym typeface="Symbol" pitchFamily="18" charset="2"/>
                </a:rPr>
                <a:t>.</a:t>
              </a:r>
              <a:endParaRPr lang="it-IT" sz="2000" b="1" dirty="0">
                <a:latin typeface="Courier New" pitchFamily="49" charset="0"/>
                <a:sym typeface="Symbol" pitchFamily="18" charset="2"/>
              </a:endParaRPr>
            </a:p>
          </p:txBody>
        </p:sp>
        <p:sp>
          <p:nvSpPr>
            <p:cNvPr id="7208" name="Text Box 16"/>
            <p:cNvSpPr txBox="1">
              <a:spLocks noChangeArrowheads="1"/>
            </p:cNvSpPr>
            <p:nvPr/>
          </p:nvSpPr>
          <p:spPr bwMode="auto">
            <a:xfrm>
              <a:off x="1488" y="432"/>
              <a:ext cx="2400" cy="240"/>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3</a:t>
              </a:r>
              <a:r>
                <a:rPr lang="it-IT" sz="2000" b="1">
                  <a:latin typeface="Courier New" pitchFamily="49" charset="0"/>
                  <a:sym typeface="Symbol" pitchFamily="18" charset="2"/>
                </a:rPr>
                <a:t> 4 5 6 7 8 9 0 1 2</a:t>
              </a:r>
            </a:p>
          </p:txBody>
        </p:sp>
        <p:sp>
          <p:nvSpPr>
            <p:cNvPr id="7209" name="Text Box 17"/>
            <p:cNvSpPr txBox="1">
              <a:spLocks noChangeArrowheads="1"/>
            </p:cNvSpPr>
            <p:nvPr/>
          </p:nvSpPr>
          <p:spPr bwMode="auto">
            <a:xfrm>
              <a:off x="1248" y="720"/>
              <a:ext cx="336" cy="2242"/>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3</a:t>
              </a:r>
              <a:endParaRPr lang="it-IT" sz="2000" b="1">
                <a:latin typeface="Courier New" pitchFamily="49" charset="0"/>
                <a:sym typeface="Symbol" pitchFamily="18" charset="2"/>
              </a:endParaRPr>
            </a:p>
            <a:p>
              <a:pPr>
                <a:lnSpc>
                  <a:spcPct val="95000"/>
                </a:lnSpc>
              </a:pPr>
              <a:r>
                <a:rPr lang="it-IT" sz="2000" b="1">
                  <a:latin typeface="Courier New" pitchFamily="49" charset="0"/>
                  <a:sym typeface="Symbol" pitchFamily="18" charset="2"/>
                </a:rPr>
                <a:t>4 </a:t>
              </a:r>
            </a:p>
            <a:p>
              <a:pPr>
                <a:lnSpc>
                  <a:spcPct val="95000"/>
                </a:lnSpc>
              </a:pPr>
              <a:r>
                <a:rPr lang="it-IT" sz="2000" b="1">
                  <a:latin typeface="Courier New" pitchFamily="49" charset="0"/>
                  <a:sym typeface="Symbol" pitchFamily="18" charset="2"/>
                </a:rPr>
                <a:t>5</a:t>
              </a:r>
            </a:p>
            <a:p>
              <a:pPr>
                <a:lnSpc>
                  <a:spcPct val="95000"/>
                </a:lnSpc>
              </a:pPr>
              <a:r>
                <a:rPr lang="it-IT" sz="2000" b="1">
                  <a:latin typeface="Courier New" pitchFamily="49" charset="0"/>
                  <a:sym typeface="Symbol" pitchFamily="18" charset="2"/>
                </a:rPr>
                <a:t>6 </a:t>
              </a:r>
            </a:p>
            <a:p>
              <a:pPr>
                <a:lnSpc>
                  <a:spcPct val="95000"/>
                </a:lnSpc>
              </a:pPr>
              <a:r>
                <a:rPr lang="it-IT" sz="2000" b="1">
                  <a:latin typeface="Courier New" pitchFamily="49" charset="0"/>
                  <a:sym typeface="Symbol" pitchFamily="18" charset="2"/>
                </a:rPr>
                <a:t>7 </a:t>
              </a:r>
            </a:p>
            <a:p>
              <a:pPr>
                <a:lnSpc>
                  <a:spcPct val="95000"/>
                </a:lnSpc>
              </a:pPr>
              <a:r>
                <a:rPr lang="it-IT" sz="2000" b="1">
                  <a:latin typeface="Courier New" pitchFamily="49" charset="0"/>
                  <a:sym typeface="Symbol" pitchFamily="18" charset="2"/>
                </a:rPr>
                <a:t>8 </a:t>
              </a:r>
            </a:p>
            <a:p>
              <a:pPr>
                <a:lnSpc>
                  <a:spcPct val="95000"/>
                </a:lnSpc>
              </a:pPr>
              <a:r>
                <a:rPr lang="it-IT" sz="2000" b="1">
                  <a:latin typeface="Courier New" pitchFamily="49" charset="0"/>
                  <a:sym typeface="Symbol" pitchFamily="18" charset="2"/>
                </a:rPr>
                <a:t>9 </a:t>
              </a:r>
            </a:p>
            <a:p>
              <a:pPr>
                <a:lnSpc>
                  <a:spcPct val="95000"/>
                </a:lnSpc>
              </a:pPr>
              <a:r>
                <a:rPr lang="it-IT" sz="2000" b="1">
                  <a:latin typeface="Courier New" pitchFamily="49" charset="0"/>
                  <a:sym typeface="Symbol" pitchFamily="18" charset="2"/>
                </a:rPr>
                <a:t>0 </a:t>
              </a:r>
            </a:p>
            <a:p>
              <a:pPr>
                <a:lnSpc>
                  <a:spcPct val="95000"/>
                </a:lnSpc>
              </a:pPr>
              <a:r>
                <a:rPr lang="it-IT" sz="2000" b="1">
                  <a:latin typeface="Courier New" pitchFamily="49" charset="0"/>
                  <a:sym typeface="Symbol" pitchFamily="18" charset="2"/>
                </a:rPr>
                <a:t>1 </a:t>
              </a:r>
            </a:p>
            <a:p>
              <a:pPr>
                <a:lnSpc>
                  <a:spcPct val="95000"/>
                </a:lnSpc>
              </a:pPr>
              <a:r>
                <a:rPr lang="it-IT" sz="2000" b="1">
                  <a:latin typeface="Courier New" pitchFamily="49" charset="0"/>
                  <a:sym typeface="Symbol" pitchFamily="18" charset="2"/>
                </a:rPr>
                <a:t>2</a:t>
              </a:r>
            </a:p>
          </p:txBody>
        </p:sp>
      </p:grpSp>
      <p:grpSp>
        <p:nvGrpSpPr>
          <p:cNvPr id="6" name="Group 18"/>
          <p:cNvGrpSpPr>
            <a:grpSpLocks/>
          </p:cNvGrpSpPr>
          <p:nvPr/>
        </p:nvGrpSpPr>
        <p:grpSpPr bwMode="auto">
          <a:xfrm>
            <a:off x="2648744" y="908720"/>
            <a:ext cx="4178300" cy="4041775"/>
            <a:chOff x="1248" y="432"/>
            <a:chExt cx="2640" cy="2546"/>
          </a:xfrm>
        </p:grpSpPr>
        <p:sp>
          <p:nvSpPr>
            <p:cNvPr id="7204" name="Text Box 19"/>
            <p:cNvSpPr txBox="1">
              <a:spLocks noChangeArrowheads="1"/>
            </p:cNvSpPr>
            <p:nvPr/>
          </p:nvSpPr>
          <p:spPr bwMode="auto">
            <a:xfrm>
              <a:off x="1488" y="720"/>
              <a:ext cx="2400" cy="2258"/>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 .</a:t>
              </a:r>
            </a:p>
            <a:p>
              <a:pPr>
                <a:lnSpc>
                  <a:spcPct val="95000"/>
                </a:lnSpc>
              </a:pPr>
              <a:r>
                <a:rPr lang="it-IT" sz="2000" b="1" dirty="0">
                  <a:latin typeface="Courier New" pitchFamily="49" charset="0"/>
                  <a:sym typeface="Symbol" pitchFamily="18" charset="2"/>
                </a:rPr>
                <a:t>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a:t>
              </a:r>
            </a:p>
            <a:p>
              <a:pPr>
                <a:lnSpc>
                  <a:spcPct val="95000"/>
                </a:lnSpc>
              </a:pPr>
              <a:r>
                <a:rPr lang="it-IT" sz="2000" b="1" dirty="0">
                  <a:latin typeface="Courier New" pitchFamily="49" charset="0"/>
                  <a:sym typeface="Symbol" pitchFamily="18" charset="2"/>
                </a:rPr>
                <a:t>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a:t>
              </a:r>
            </a:p>
            <a:p>
              <a:pPr>
                <a:lnSpc>
                  <a:spcPct val="95000"/>
                </a:lnSpc>
              </a:pPr>
              <a:r>
                <a:rPr lang="it-IT" sz="2000" b="1" dirty="0">
                  <a:latin typeface="Courier New" pitchFamily="49" charset="0"/>
                  <a:sym typeface="Symbol" pitchFamily="18" charset="2"/>
                </a:rPr>
                <a:t>0 . .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a:t>
              </a:r>
            </a:p>
            <a:p>
              <a:pPr>
                <a:lnSpc>
                  <a:spcPct val="95000"/>
                </a:lnSpc>
              </a:pPr>
              <a:r>
                <a:rPr lang="it-IT" sz="2000" b="1" dirty="0">
                  <a:latin typeface="Courier New" pitchFamily="49" charset="0"/>
                  <a:sym typeface="Symbol" pitchFamily="18" charset="2"/>
                </a:rPr>
                <a:t>.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a:t>
              </a:r>
            </a:p>
            <a:p>
              <a:pPr>
                <a:lnSpc>
                  <a:spcPct val="95000"/>
                </a:lnSpc>
              </a:pPr>
              <a:r>
                <a:rPr lang="it-IT" sz="2000" b="1" dirty="0">
                  <a:latin typeface="Courier New" pitchFamily="49" charset="0"/>
                  <a:sym typeface="Symbol" pitchFamily="18" charset="2"/>
                </a:rPr>
                <a:t>.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a:t>
              </a:r>
            </a:p>
            <a:p>
              <a:pPr>
                <a:lnSpc>
                  <a:spcPct val="95000"/>
                </a:lnSpc>
              </a:pPr>
              <a:r>
                <a:rPr lang="it-IT" sz="2000" b="1" dirty="0">
                  <a:latin typeface="Courier New" pitchFamily="49" charset="0"/>
                  <a:sym typeface="Symbol" pitchFamily="18" charset="2"/>
                </a:rPr>
                <a:t>.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a:t>
              </a:r>
            </a:p>
            <a:p>
              <a:pPr>
                <a:lnSpc>
                  <a:spcPct val="95000"/>
                </a:lnSpc>
              </a:pPr>
              <a:r>
                <a:rPr lang="it-IT" sz="2000" b="1" dirty="0">
                  <a:latin typeface="Courier New" pitchFamily="49" charset="0"/>
                  <a:sym typeface="Symbol" pitchFamily="18" charset="2"/>
                </a:rPr>
                <a:t>.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a:t>
              </a:r>
            </a:p>
            <a:p>
              <a:pPr>
                <a:lnSpc>
                  <a:spcPct val="95000"/>
                </a:lnSpc>
              </a:pPr>
              <a:r>
                <a:rPr lang="it-IT" sz="2000" b="1" dirty="0">
                  <a:latin typeface="Courier New" pitchFamily="49" charset="0"/>
                  <a:sym typeface="Symbol" pitchFamily="18" charset="2"/>
                </a:rPr>
                <a:t>.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a:t>
              </a:r>
            </a:p>
            <a:p>
              <a:pPr>
                <a:lnSpc>
                  <a:spcPct val="95000"/>
                </a:lnSpc>
              </a:pPr>
              <a:r>
                <a:rPr lang="it-IT" sz="2000" b="1" dirty="0">
                  <a:latin typeface="Courier New" pitchFamily="49" charset="0"/>
                  <a:sym typeface="Symbol" pitchFamily="18" charset="2"/>
                </a:rPr>
                <a:t>.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a:t>
              </a:r>
            </a:p>
            <a:p>
              <a:pPr>
                <a:lnSpc>
                  <a:spcPct val="95000"/>
                </a:lnSpc>
              </a:pPr>
              <a:r>
                <a:rPr lang="it-IT" sz="2000" b="1" dirty="0">
                  <a:latin typeface="Courier New" pitchFamily="49" charset="0"/>
                  <a:sym typeface="Symbol" pitchFamily="18" charset="2"/>
                </a:rPr>
                <a:t>. .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a:t>
              </a:r>
            </a:p>
            <a:p>
              <a:pPr>
                <a:lnSpc>
                  <a:spcPct val="95000"/>
                </a:lnSpc>
              </a:pPr>
              <a:r>
                <a:rPr lang="it-IT" sz="2000" b="1" dirty="0">
                  <a:latin typeface="Courier New" pitchFamily="49" charset="0"/>
                  <a:sym typeface="Symbol" pitchFamily="18" charset="2"/>
                </a:rPr>
                <a:t>. . . . . . . . . . . </a:t>
              </a:r>
              <a:r>
                <a:rPr lang="it-IT" sz="2000" b="1" dirty="0" smtClean="0">
                  <a:latin typeface="Courier New" pitchFamily="49" charset="0"/>
                  <a:sym typeface="Symbol" pitchFamily="18" charset="2"/>
                </a:rPr>
                <a:t>.</a:t>
              </a:r>
              <a:endParaRPr lang="it-IT" sz="2000" b="1" dirty="0">
                <a:latin typeface="Courier New" pitchFamily="49" charset="0"/>
                <a:sym typeface="Symbol" pitchFamily="18" charset="2"/>
              </a:endParaRPr>
            </a:p>
          </p:txBody>
        </p:sp>
        <p:sp>
          <p:nvSpPr>
            <p:cNvPr id="7205" name="Text Box 20"/>
            <p:cNvSpPr txBox="1">
              <a:spLocks noChangeArrowheads="1"/>
            </p:cNvSpPr>
            <p:nvPr/>
          </p:nvSpPr>
          <p:spPr bwMode="auto">
            <a:xfrm>
              <a:off x="1488" y="432"/>
              <a:ext cx="2400" cy="240"/>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3</a:t>
              </a:r>
              <a:r>
                <a:rPr lang="it-IT" sz="2000" b="1">
                  <a:latin typeface="Courier New" pitchFamily="49" charset="0"/>
                  <a:sym typeface="Symbol" pitchFamily="18" charset="2"/>
                </a:rPr>
                <a:t> 4 </a:t>
              </a:r>
              <a:r>
                <a:rPr lang="it-IT" sz="2000" b="1">
                  <a:solidFill>
                    <a:srgbClr val="FF0000"/>
                  </a:solidFill>
                  <a:latin typeface="Courier New" pitchFamily="49" charset="0"/>
                  <a:sym typeface="Symbol" pitchFamily="18" charset="2"/>
                </a:rPr>
                <a:t>5</a:t>
              </a:r>
              <a:r>
                <a:rPr lang="it-IT" sz="2000" b="1">
                  <a:latin typeface="Courier New" pitchFamily="49" charset="0"/>
                  <a:sym typeface="Symbol" pitchFamily="18" charset="2"/>
                </a:rPr>
                <a:t> 6 7 8 9 0 1 2</a:t>
              </a:r>
            </a:p>
          </p:txBody>
        </p:sp>
        <p:sp>
          <p:nvSpPr>
            <p:cNvPr id="7206" name="Text Box 21"/>
            <p:cNvSpPr txBox="1">
              <a:spLocks noChangeArrowheads="1"/>
            </p:cNvSpPr>
            <p:nvPr/>
          </p:nvSpPr>
          <p:spPr bwMode="auto">
            <a:xfrm>
              <a:off x="1248" y="720"/>
              <a:ext cx="336" cy="2242"/>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3</a:t>
              </a:r>
              <a:endParaRPr lang="it-IT" sz="2000" b="1">
                <a:latin typeface="Courier New" pitchFamily="49" charset="0"/>
                <a:sym typeface="Symbol" pitchFamily="18" charset="2"/>
              </a:endParaRPr>
            </a:p>
            <a:p>
              <a:pPr>
                <a:lnSpc>
                  <a:spcPct val="95000"/>
                </a:lnSpc>
              </a:pPr>
              <a:r>
                <a:rPr lang="it-IT" sz="2000" b="1">
                  <a:latin typeface="Courier New" pitchFamily="49" charset="0"/>
                  <a:sym typeface="Symbol" pitchFamily="18" charset="2"/>
                </a:rPr>
                <a:t>4 </a:t>
              </a:r>
            </a:p>
            <a:p>
              <a:pPr>
                <a:lnSpc>
                  <a:spcPct val="95000"/>
                </a:lnSpc>
              </a:pPr>
              <a:r>
                <a:rPr lang="it-IT" sz="2000" b="1">
                  <a:solidFill>
                    <a:srgbClr val="FF0000"/>
                  </a:solidFill>
                  <a:latin typeface="Courier New" pitchFamily="49" charset="0"/>
                  <a:sym typeface="Symbol" pitchFamily="18" charset="2"/>
                </a:rPr>
                <a:t>5</a:t>
              </a:r>
              <a:endParaRPr lang="it-IT" sz="2000" b="1">
                <a:latin typeface="Courier New" pitchFamily="49" charset="0"/>
                <a:sym typeface="Symbol" pitchFamily="18" charset="2"/>
              </a:endParaRPr>
            </a:p>
            <a:p>
              <a:pPr>
                <a:lnSpc>
                  <a:spcPct val="95000"/>
                </a:lnSpc>
              </a:pPr>
              <a:r>
                <a:rPr lang="it-IT" sz="2000" b="1">
                  <a:latin typeface="Courier New" pitchFamily="49" charset="0"/>
                  <a:sym typeface="Symbol" pitchFamily="18" charset="2"/>
                </a:rPr>
                <a:t>6 </a:t>
              </a:r>
            </a:p>
            <a:p>
              <a:pPr>
                <a:lnSpc>
                  <a:spcPct val="95000"/>
                </a:lnSpc>
              </a:pPr>
              <a:r>
                <a:rPr lang="it-IT" sz="2000" b="1">
                  <a:latin typeface="Courier New" pitchFamily="49" charset="0"/>
                  <a:sym typeface="Symbol" pitchFamily="18" charset="2"/>
                </a:rPr>
                <a:t>7 </a:t>
              </a:r>
            </a:p>
            <a:p>
              <a:pPr>
                <a:lnSpc>
                  <a:spcPct val="95000"/>
                </a:lnSpc>
              </a:pPr>
              <a:r>
                <a:rPr lang="it-IT" sz="2000" b="1">
                  <a:latin typeface="Courier New" pitchFamily="49" charset="0"/>
                  <a:sym typeface="Symbol" pitchFamily="18" charset="2"/>
                </a:rPr>
                <a:t>8 </a:t>
              </a:r>
            </a:p>
            <a:p>
              <a:pPr>
                <a:lnSpc>
                  <a:spcPct val="95000"/>
                </a:lnSpc>
              </a:pPr>
              <a:r>
                <a:rPr lang="it-IT" sz="2000" b="1">
                  <a:latin typeface="Courier New" pitchFamily="49" charset="0"/>
                  <a:sym typeface="Symbol" pitchFamily="18" charset="2"/>
                </a:rPr>
                <a:t>9 </a:t>
              </a:r>
            </a:p>
            <a:p>
              <a:pPr>
                <a:lnSpc>
                  <a:spcPct val="95000"/>
                </a:lnSpc>
              </a:pPr>
              <a:r>
                <a:rPr lang="it-IT" sz="2000" b="1">
                  <a:latin typeface="Courier New" pitchFamily="49" charset="0"/>
                  <a:sym typeface="Symbol" pitchFamily="18" charset="2"/>
                </a:rPr>
                <a:t>0 </a:t>
              </a:r>
            </a:p>
            <a:p>
              <a:pPr>
                <a:lnSpc>
                  <a:spcPct val="95000"/>
                </a:lnSpc>
              </a:pPr>
              <a:r>
                <a:rPr lang="it-IT" sz="2000" b="1">
                  <a:latin typeface="Courier New" pitchFamily="49" charset="0"/>
                  <a:sym typeface="Symbol" pitchFamily="18" charset="2"/>
                </a:rPr>
                <a:t>1 </a:t>
              </a:r>
            </a:p>
            <a:p>
              <a:pPr>
                <a:lnSpc>
                  <a:spcPct val="95000"/>
                </a:lnSpc>
              </a:pPr>
              <a:r>
                <a:rPr lang="it-IT" sz="2000" b="1">
                  <a:latin typeface="Courier New" pitchFamily="49" charset="0"/>
                  <a:sym typeface="Symbol" pitchFamily="18" charset="2"/>
                </a:rPr>
                <a:t>2</a:t>
              </a:r>
            </a:p>
          </p:txBody>
        </p:sp>
      </p:grpSp>
      <p:grpSp>
        <p:nvGrpSpPr>
          <p:cNvPr id="7" name="Group 22"/>
          <p:cNvGrpSpPr>
            <a:grpSpLocks/>
          </p:cNvGrpSpPr>
          <p:nvPr/>
        </p:nvGrpSpPr>
        <p:grpSpPr bwMode="auto">
          <a:xfrm>
            <a:off x="2648744" y="908720"/>
            <a:ext cx="4178300" cy="4041775"/>
            <a:chOff x="1248" y="432"/>
            <a:chExt cx="2640" cy="2546"/>
          </a:xfrm>
        </p:grpSpPr>
        <p:sp>
          <p:nvSpPr>
            <p:cNvPr id="7201" name="Text Box 23"/>
            <p:cNvSpPr txBox="1">
              <a:spLocks noChangeArrowheads="1"/>
            </p:cNvSpPr>
            <p:nvPr/>
          </p:nvSpPr>
          <p:spPr bwMode="auto">
            <a:xfrm>
              <a:off x="1488" y="720"/>
              <a:ext cx="2400" cy="2258"/>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 .</a:t>
              </a:r>
            </a:p>
            <a:p>
              <a:pPr>
                <a:lnSpc>
                  <a:spcPct val="95000"/>
                </a:lnSpc>
              </a:pPr>
              <a:r>
                <a:rPr lang="it-IT" sz="2000" b="1" dirty="0">
                  <a:latin typeface="Courier New" pitchFamily="49" charset="0"/>
                  <a:sym typeface="Symbol" pitchFamily="18" charset="2"/>
                </a:rPr>
                <a:t>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a:t>
              </a:r>
            </a:p>
            <a:p>
              <a:pPr>
                <a:lnSpc>
                  <a:spcPct val="95000"/>
                </a:lnSpc>
              </a:pPr>
              <a:r>
                <a:rPr lang="it-IT" sz="2000" b="1" dirty="0">
                  <a:latin typeface="Courier New" pitchFamily="49" charset="0"/>
                  <a:sym typeface="Symbol" pitchFamily="18" charset="2"/>
                </a:rPr>
                <a:t>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a:t>
              </a:r>
            </a:p>
            <a:p>
              <a:pPr>
                <a:lnSpc>
                  <a:spcPct val="95000"/>
                </a:lnSpc>
              </a:pPr>
              <a:r>
                <a:rPr lang="it-IT" sz="2000" b="1" dirty="0">
                  <a:latin typeface="Courier New" pitchFamily="49" charset="0"/>
                  <a:sym typeface="Symbol" pitchFamily="18" charset="2"/>
                </a:rPr>
                <a:t>0 . .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a:t>
              </a:r>
            </a:p>
            <a:p>
              <a:pPr>
                <a:lnSpc>
                  <a:spcPct val="95000"/>
                </a:lnSpc>
              </a:pPr>
              <a:r>
                <a:rPr lang="it-IT" sz="2000" b="1" dirty="0">
                  <a:latin typeface="Courier New" pitchFamily="49" charset="0"/>
                  <a:sym typeface="Symbol" pitchFamily="18" charset="2"/>
                </a:rPr>
                <a:t>.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a:t>
              </a:r>
            </a:p>
            <a:p>
              <a:pPr>
                <a:lnSpc>
                  <a:spcPct val="95000"/>
                </a:lnSpc>
              </a:pPr>
              <a:r>
                <a:rPr lang="it-IT" sz="2000" b="1" dirty="0">
                  <a:latin typeface="Courier New" pitchFamily="49" charset="0"/>
                  <a:sym typeface="Symbol" pitchFamily="18" charset="2"/>
                </a:rPr>
                <a:t>. . . 0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a:t>
              </a:r>
            </a:p>
            <a:p>
              <a:pPr>
                <a:lnSpc>
                  <a:spcPct val="95000"/>
                </a:lnSpc>
              </a:pPr>
              <a:r>
                <a:rPr lang="it-IT" sz="2000" b="1" dirty="0">
                  <a:latin typeface="Courier New" pitchFamily="49" charset="0"/>
                  <a:sym typeface="Symbol" pitchFamily="18" charset="2"/>
                </a:rPr>
                <a:t>.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a:t>
              </a:r>
            </a:p>
            <a:p>
              <a:pPr>
                <a:lnSpc>
                  <a:spcPct val="95000"/>
                </a:lnSpc>
              </a:pPr>
              <a:r>
                <a:rPr lang="it-IT" sz="2000" b="1" dirty="0">
                  <a:latin typeface="Courier New" pitchFamily="49" charset="0"/>
                  <a:sym typeface="Symbol" pitchFamily="18" charset="2"/>
                </a:rPr>
                <a:t>.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a:t>
              </a:r>
            </a:p>
            <a:p>
              <a:pPr>
                <a:lnSpc>
                  <a:spcPct val="95000"/>
                </a:lnSpc>
              </a:pPr>
              <a:r>
                <a:rPr lang="it-IT" sz="2000" b="1" dirty="0">
                  <a:latin typeface="Courier New" pitchFamily="49" charset="0"/>
                  <a:sym typeface="Symbol" pitchFamily="18" charset="2"/>
                </a:rPr>
                <a:t>.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a:t>
              </a:r>
            </a:p>
            <a:p>
              <a:pPr>
                <a:lnSpc>
                  <a:spcPct val="95000"/>
                </a:lnSpc>
              </a:pPr>
              <a:r>
                <a:rPr lang="it-IT" sz="2000" b="1" dirty="0">
                  <a:latin typeface="Courier New" pitchFamily="49" charset="0"/>
                  <a:sym typeface="Symbol" pitchFamily="18" charset="2"/>
                </a:rPr>
                <a:t>.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a:t>
              </a:r>
            </a:p>
            <a:p>
              <a:pPr>
                <a:lnSpc>
                  <a:spcPct val="95000"/>
                </a:lnSpc>
              </a:pPr>
              <a:r>
                <a:rPr lang="it-IT" sz="2000" b="1" dirty="0">
                  <a:latin typeface="Courier New" pitchFamily="49" charset="0"/>
                  <a:sym typeface="Symbol" pitchFamily="18" charset="2"/>
                </a:rPr>
                <a:t>. .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a:t>
              </a:r>
            </a:p>
            <a:p>
              <a:pPr>
                <a:lnSpc>
                  <a:spcPct val="95000"/>
                </a:lnSpc>
              </a:pPr>
              <a:r>
                <a:rPr lang="it-IT" sz="2000" b="1" dirty="0">
                  <a:latin typeface="Courier New" pitchFamily="49" charset="0"/>
                  <a:sym typeface="Symbol" pitchFamily="18" charset="2"/>
                </a:rPr>
                <a:t>. . . . . . . . . . . </a:t>
              </a:r>
              <a:r>
                <a:rPr lang="it-IT" sz="2000" b="1" dirty="0" smtClean="0">
                  <a:latin typeface="Courier New" pitchFamily="49" charset="0"/>
                  <a:sym typeface="Symbol" pitchFamily="18" charset="2"/>
                </a:rPr>
                <a:t>.</a:t>
              </a:r>
              <a:endParaRPr lang="it-IT" sz="2000" b="1" dirty="0">
                <a:latin typeface="Courier New" pitchFamily="49" charset="0"/>
                <a:sym typeface="Symbol" pitchFamily="18" charset="2"/>
              </a:endParaRPr>
            </a:p>
          </p:txBody>
        </p:sp>
        <p:sp>
          <p:nvSpPr>
            <p:cNvPr id="7202" name="Text Box 24"/>
            <p:cNvSpPr txBox="1">
              <a:spLocks noChangeArrowheads="1"/>
            </p:cNvSpPr>
            <p:nvPr/>
          </p:nvSpPr>
          <p:spPr bwMode="auto">
            <a:xfrm>
              <a:off x="1488" y="432"/>
              <a:ext cx="2400" cy="240"/>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3</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5</a:t>
              </a:r>
              <a:r>
                <a:rPr lang="it-IT" sz="2000" b="1">
                  <a:latin typeface="Courier New" pitchFamily="49" charset="0"/>
                  <a:sym typeface="Symbol" pitchFamily="18" charset="2"/>
                </a:rPr>
                <a:t> 6 7 8 9 0 1 2</a:t>
              </a:r>
            </a:p>
          </p:txBody>
        </p:sp>
        <p:sp>
          <p:nvSpPr>
            <p:cNvPr id="7203" name="Text Box 25"/>
            <p:cNvSpPr txBox="1">
              <a:spLocks noChangeArrowheads="1"/>
            </p:cNvSpPr>
            <p:nvPr/>
          </p:nvSpPr>
          <p:spPr bwMode="auto">
            <a:xfrm>
              <a:off x="1248" y="720"/>
              <a:ext cx="336" cy="2242"/>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3</a:t>
              </a:r>
              <a:endParaRPr lang="it-IT" sz="2000" b="1">
                <a:latin typeface="Courier New" pitchFamily="49" charset="0"/>
                <a:sym typeface="Symbol" pitchFamily="18" charset="2"/>
              </a:endParaRPr>
            </a:p>
            <a:p>
              <a:pPr>
                <a:lnSpc>
                  <a:spcPct val="95000"/>
                </a:lnSpc>
              </a:pP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5</a:t>
              </a:r>
              <a:endParaRPr lang="it-IT" sz="2000" b="1">
                <a:latin typeface="Courier New" pitchFamily="49" charset="0"/>
                <a:sym typeface="Symbol" pitchFamily="18" charset="2"/>
              </a:endParaRPr>
            </a:p>
            <a:p>
              <a:pPr>
                <a:lnSpc>
                  <a:spcPct val="95000"/>
                </a:lnSpc>
              </a:pPr>
              <a:r>
                <a:rPr lang="it-IT" sz="2000" b="1">
                  <a:latin typeface="Courier New" pitchFamily="49" charset="0"/>
                  <a:sym typeface="Symbol" pitchFamily="18" charset="2"/>
                </a:rPr>
                <a:t>6 </a:t>
              </a:r>
            </a:p>
            <a:p>
              <a:pPr>
                <a:lnSpc>
                  <a:spcPct val="95000"/>
                </a:lnSpc>
              </a:pPr>
              <a:r>
                <a:rPr lang="it-IT" sz="2000" b="1">
                  <a:latin typeface="Courier New" pitchFamily="49" charset="0"/>
                  <a:sym typeface="Symbol" pitchFamily="18" charset="2"/>
                </a:rPr>
                <a:t>7 </a:t>
              </a:r>
            </a:p>
            <a:p>
              <a:pPr>
                <a:lnSpc>
                  <a:spcPct val="95000"/>
                </a:lnSpc>
              </a:pPr>
              <a:r>
                <a:rPr lang="it-IT" sz="2000" b="1">
                  <a:latin typeface="Courier New" pitchFamily="49" charset="0"/>
                  <a:sym typeface="Symbol" pitchFamily="18" charset="2"/>
                </a:rPr>
                <a:t>8 </a:t>
              </a:r>
            </a:p>
            <a:p>
              <a:pPr>
                <a:lnSpc>
                  <a:spcPct val="95000"/>
                </a:lnSpc>
              </a:pPr>
              <a:r>
                <a:rPr lang="it-IT" sz="2000" b="1">
                  <a:latin typeface="Courier New" pitchFamily="49" charset="0"/>
                  <a:sym typeface="Symbol" pitchFamily="18" charset="2"/>
                </a:rPr>
                <a:t>9 </a:t>
              </a:r>
            </a:p>
            <a:p>
              <a:pPr>
                <a:lnSpc>
                  <a:spcPct val="95000"/>
                </a:lnSpc>
              </a:pPr>
              <a:r>
                <a:rPr lang="it-IT" sz="2000" b="1">
                  <a:latin typeface="Courier New" pitchFamily="49" charset="0"/>
                  <a:sym typeface="Symbol" pitchFamily="18" charset="2"/>
                </a:rPr>
                <a:t>0 </a:t>
              </a:r>
            </a:p>
            <a:p>
              <a:pPr>
                <a:lnSpc>
                  <a:spcPct val="95000"/>
                </a:lnSpc>
              </a:pPr>
              <a:r>
                <a:rPr lang="it-IT" sz="2000" b="1">
                  <a:latin typeface="Courier New" pitchFamily="49" charset="0"/>
                  <a:sym typeface="Symbol" pitchFamily="18" charset="2"/>
                </a:rPr>
                <a:t>1 </a:t>
              </a:r>
            </a:p>
            <a:p>
              <a:pPr>
                <a:lnSpc>
                  <a:spcPct val="95000"/>
                </a:lnSpc>
              </a:pPr>
              <a:r>
                <a:rPr lang="it-IT" sz="2000" b="1">
                  <a:latin typeface="Courier New" pitchFamily="49" charset="0"/>
                  <a:sym typeface="Symbol" pitchFamily="18" charset="2"/>
                </a:rPr>
                <a:t>2</a:t>
              </a:r>
            </a:p>
          </p:txBody>
        </p:sp>
      </p:grpSp>
      <p:grpSp>
        <p:nvGrpSpPr>
          <p:cNvPr id="8" name="Group 26"/>
          <p:cNvGrpSpPr>
            <a:grpSpLocks/>
          </p:cNvGrpSpPr>
          <p:nvPr/>
        </p:nvGrpSpPr>
        <p:grpSpPr bwMode="auto">
          <a:xfrm>
            <a:off x="2648744" y="908720"/>
            <a:ext cx="4178300" cy="4041775"/>
            <a:chOff x="1248" y="432"/>
            <a:chExt cx="2640" cy="2546"/>
          </a:xfrm>
        </p:grpSpPr>
        <p:sp>
          <p:nvSpPr>
            <p:cNvPr id="7198" name="Text Box 27"/>
            <p:cNvSpPr txBox="1">
              <a:spLocks noChangeArrowheads="1"/>
            </p:cNvSpPr>
            <p:nvPr/>
          </p:nvSpPr>
          <p:spPr bwMode="auto">
            <a:xfrm>
              <a:off x="1488" y="720"/>
              <a:ext cx="2400" cy="2258"/>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 .</a:t>
              </a:r>
            </a:p>
            <a:p>
              <a:pPr>
                <a:lnSpc>
                  <a:spcPct val="95000"/>
                </a:lnSpc>
              </a:pPr>
              <a:r>
                <a:rPr lang="it-IT" sz="2000" b="1" dirty="0">
                  <a:latin typeface="Courier New" pitchFamily="49" charset="0"/>
                  <a:sym typeface="Symbol" pitchFamily="18" charset="2"/>
                </a:rPr>
                <a:t>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a:t>
              </a:r>
            </a:p>
            <a:p>
              <a:pPr>
                <a:lnSpc>
                  <a:spcPct val="95000"/>
                </a:lnSpc>
              </a:pPr>
              <a:r>
                <a:rPr lang="it-IT" sz="2000" b="1" dirty="0">
                  <a:latin typeface="Courier New" pitchFamily="49" charset="0"/>
                  <a:sym typeface="Symbol" pitchFamily="18" charset="2"/>
                </a:rPr>
                <a:t>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a:t>
              </a:r>
            </a:p>
            <a:p>
              <a:pPr>
                <a:lnSpc>
                  <a:spcPct val="95000"/>
                </a:lnSpc>
              </a:pPr>
              <a:r>
                <a:rPr lang="it-IT" sz="2000" b="1" dirty="0">
                  <a:latin typeface="Courier New" pitchFamily="49" charset="0"/>
                  <a:sym typeface="Symbol" pitchFamily="18" charset="2"/>
                </a:rPr>
                <a:t>0 . .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a:t>
              </a:r>
            </a:p>
            <a:p>
              <a:pPr>
                <a:lnSpc>
                  <a:spcPct val="95000"/>
                </a:lnSpc>
              </a:pPr>
              <a:r>
                <a:rPr lang="it-IT" sz="2000" b="1" dirty="0">
                  <a:latin typeface="Courier New" pitchFamily="49" charset="0"/>
                  <a:sym typeface="Symbol" pitchFamily="18" charset="2"/>
                </a:rPr>
                <a:t>.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a:t>
              </a:r>
            </a:p>
            <a:p>
              <a:pPr>
                <a:lnSpc>
                  <a:spcPct val="95000"/>
                </a:lnSpc>
              </a:pPr>
              <a:r>
                <a:rPr lang="it-IT" sz="2000" b="1" dirty="0">
                  <a:latin typeface="Courier New" pitchFamily="49" charset="0"/>
                  <a:sym typeface="Symbol" pitchFamily="18" charset="2"/>
                </a:rPr>
                <a:t>. . . 0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a:t>
              </a:r>
            </a:p>
            <a:p>
              <a:pPr>
                <a:lnSpc>
                  <a:spcPct val="95000"/>
                </a:lnSpc>
              </a:pPr>
              <a:r>
                <a:rPr lang="it-IT" sz="2000" b="1" dirty="0">
                  <a:latin typeface="Courier New" pitchFamily="49" charset="0"/>
                  <a:sym typeface="Symbol" pitchFamily="18" charset="2"/>
                </a:rPr>
                <a:t>. . .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a:t>
              </a:r>
            </a:p>
            <a:p>
              <a:pPr>
                <a:lnSpc>
                  <a:spcPct val="95000"/>
                </a:lnSpc>
              </a:pPr>
              <a:r>
                <a:rPr lang="it-IT" sz="2000" b="1" dirty="0">
                  <a:latin typeface="Courier New" pitchFamily="49" charset="0"/>
                  <a:sym typeface="Symbol" pitchFamily="18" charset="2"/>
                </a:rPr>
                <a:t>.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a:t>
              </a:r>
            </a:p>
            <a:p>
              <a:pPr>
                <a:lnSpc>
                  <a:spcPct val="95000"/>
                </a:lnSpc>
              </a:pPr>
              <a:r>
                <a:rPr lang="it-IT" sz="2000" b="1" dirty="0">
                  <a:latin typeface="Courier New" pitchFamily="49" charset="0"/>
                  <a:sym typeface="Symbol" pitchFamily="18" charset="2"/>
                </a:rPr>
                <a:t>.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a:t>
              </a:r>
            </a:p>
            <a:p>
              <a:pPr>
                <a:lnSpc>
                  <a:spcPct val="95000"/>
                </a:lnSpc>
              </a:pPr>
              <a:r>
                <a:rPr lang="it-IT" sz="2000" b="1" dirty="0">
                  <a:latin typeface="Courier New" pitchFamily="49" charset="0"/>
                  <a:sym typeface="Symbol" pitchFamily="18" charset="2"/>
                </a:rPr>
                <a:t>.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a:t>
              </a:r>
            </a:p>
            <a:p>
              <a:pPr>
                <a:lnSpc>
                  <a:spcPct val="95000"/>
                </a:lnSpc>
              </a:pPr>
              <a:r>
                <a:rPr lang="it-IT" sz="2000" b="1" dirty="0">
                  <a:latin typeface="Courier New" pitchFamily="49" charset="0"/>
                  <a:sym typeface="Symbol" pitchFamily="18" charset="2"/>
                </a:rPr>
                <a:t>. .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a:t>
              </a:r>
            </a:p>
            <a:p>
              <a:pPr>
                <a:lnSpc>
                  <a:spcPct val="95000"/>
                </a:lnSpc>
              </a:pPr>
              <a:r>
                <a:rPr lang="it-IT" sz="2000" b="1" dirty="0">
                  <a:latin typeface="Courier New" pitchFamily="49" charset="0"/>
                  <a:sym typeface="Symbol" pitchFamily="18" charset="2"/>
                </a:rPr>
                <a:t>. . . . . . . . . . . </a:t>
              </a:r>
              <a:r>
                <a:rPr lang="it-IT" sz="2000" b="1" dirty="0" smtClean="0">
                  <a:latin typeface="Courier New" pitchFamily="49" charset="0"/>
                  <a:sym typeface="Symbol" pitchFamily="18" charset="2"/>
                </a:rPr>
                <a:t>.</a:t>
              </a:r>
              <a:endParaRPr lang="it-IT" sz="2000" b="1" dirty="0">
                <a:latin typeface="Courier New" pitchFamily="49" charset="0"/>
                <a:sym typeface="Symbol" pitchFamily="18" charset="2"/>
              </a:endParaRPr>
            </a:p>
          </p:txBody>
        </p:sp>
        <p:sp>
          <p:nvSpPr>
            <p:cNvPr id="7199" name="Text Box 28"/>
            <p:cNvSpPr txBox="1">
              <a:spLocks noChangeArrowheads="1"/>
            </p:cNvSpPr>
            <p:nvPr/>
          </p:nvSpPr>
          <p:spPr bwMode="auto">
            <a:xfrm>
              <a:off x="1488" y="432"/>
              <a:ext cx="2400" cy="240"/>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3</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5</a:t>
              </a:r>
              <a:r>
                <a:rPr lang="it-IT" sz="2000" b="1">
                  <a:latin typeface="Courier New" pitchFamily="49" charset="0"/>
                  <a:sym typeface="Symbol" pitchFamily="18" charset="2"/>
                </a:rPr>
                <a:t> 6 </a:t>
              </a:r>
              <a:r>
                <a:rPr lang="it-IT" sz="2000" b="1">
                  <a:solidFill>
                    <a:srgbClr val="FF0000"/>
                  </a:solidFill>
                  <a:latin typeface="Courier New" pitchFamily="49" charset="0"/>
                  <a:sym typeface="Symbol" pitchFamily="18" charset="2"/>
                </a:rPr>
                <a:t>7</a:t>
              </a:r>
              <a:r>
                <a:rPr lang="it-IT" sz="2000" b="1">
                  <a:latin typeface="Courier New" pitchFamily="49" charset="0"/>
                  <a:sym typeface="Symbol" pitchFamily="18" charset="2"/>
                </a:rPr>
                <a:t> 8 9 0 1 2</a:t>
              </a:r>
            </a:p>
          </p:txBody>
        </p:sp>
        <p:sp>
          <p:nvSpPr>
            <p:cNvPr id="7200" name="Text Box 29"/>
            <p:cNvSpPr txBox="1">
              <a:spLocks noChangeArrowheads="1"/>
            </p:cNvSpPr>
            <p:nvPr/>
          </p:nvSpPr>
          <p:spPr bwMode="auto">
            <a:xfrm>
              <a:off x="1248" y="720"/>
              <a:ext cx="336" cy="2242"/>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3</a:t>
              </a:r>
              <a:endParaRPr lang="it-IT" sz="2000" b="1">
                <a:latin typeface="Courier New" pitchFamily="49" charset="0"/>
                <a:sym typeface="Symbol" pitchFamily="18" charset="2"/>
              </a:endParaRPr>
            </a:p>
            <a:p>
              <a:pPr>
                <a:lnSpc>
                  <a:spcPct val="95000"/>
                </a:lnSpc>
              </a:pP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5</a:t>
              </a:r>
              <a:endParaRPr lang="it-IT" sz="2000" b="1">
                <a:latin typeface="Courier New" pitchFamily="49" charset="0"/>
                <a:sym typeface="Symbol" pitchFamily="18" charset="2"/>
              </a:endParaRPr>
            </a:p>
            <a:p>
              <a:pPr>
                <a:lnSpc>
                  <a:spcPct val="95000"/>
                </a:lnSpc>
              </a:pPr>
              <a:r>
                <a:rPr lang="it-IT" sz="2000" b="1">
                  <a:latin typeface="Courier New" pitchFamily="49" charset="0"/>
                  <a:sym typeface="Symbol" pitchFamily="18" charset="2"/>
                </a:rPr>
                <a:t>6 </a:t>
              </a:r>
            </a:p>
            <a:p>
              <a:pPr>
                <a:lnSpc>
                  <a:spcPct val="95000"/>
                </a:lnSpc>
              </a:pPr>
              <a:r>
                <a:rPr lang="it-IT" sz="2000" b="1">
                  <a:solidFill>
                    <a:srgbClr val="FF0000"/>
                  </a:solidFill>
                  <a:latin typeface="Courier New" pitchFamily="49" charset="0"/>
                  <a:sym typeface="Symbol" pitchFamily="18" charset="2"/>
                </a:rPr>
                <a:t>7</a:t>
              </a:r>
              <a:r>
                <a:rPr lang="it-IT" sz="2000" b="1">
                  <a:latin typeface="Courier New" pitchFamily="49" charset="0"/>
                  <a:sym typeface="Symbol" pitchFamily="18" charset="2"/>
                </a:rPr>
                <a:t> </a:t>
              </a:r>
            </a:p>
            <a:p>
              <a:pPr>
                <a:lnSpc>
                  <a:spcPct val="95000"/>
                </a:lnSpc>
              </a:pPr>
              <a:r>
                <a:rPr lang="it-IT" sz="2000" b="1">
                  <a:latin typeface="Courier New" pitchFamily="49" charset="0"/>
                  <a:sym typeface="Symbol" pitchFamily="18" charset="2"/>
                </a:rPr>
                <a:t>8 </a:t>
              </a:r>
            </a:p>
            <a:p>
              <a:pPr>
                <a:lnSpc>
                  <a:spcPct val="95000"/>
                </a:lnSpc>
              </a:pPr>
              <a:r>
                <a:rPr lang="it-IT" sz="2000" b="1">
                  <a:latin typeface="Courier New" pitchFamily="49" charset="0"/>
                  <a:sym typeface="Symbol" pitchFamily="18" charset="2"/>
                </a:rPr>
                <a:t>9 </a:t>
              </a:r>
            </a:p>
            <a:p>
              <a:pPr>
                <a:lnSpc>
                  <a:spcPct val="95000"/>
                </a:lnSpc>
              </a:pPr>
              <a:r>
                <a:rPr lang="it-IT" sz="2000" b="1">
                  <a:latin typeface="Courier New" pitchFamily="49" charset="0"/>
                  <a:sym typeface="Symbol" pitchFamily="18" charset="2"/>
                </a:rPr>
                <a:t>0 </a:t>
              </a:r>
            </a:p>
            <a:p>
              <a:pPr>
                <a:lnSpc>
                  <a:spcPct val="95000"/>
                </a:lnSpc>
              </a:pPr>
              <a:r>
                <a:rPr lang="it-IT" sz="2000" b="1">
                  <a:latin typeface="Courier New" pitchFamily="49" charset="0"/>
                  <a:sym typeface="Symbol" pitchFamily="18" charset="2"/>
                </a:rPr>
                <a:t>1 </a:t>
              </a:r>
            </a:p>
            <a:p>
              <a:pPr>
                <a:lnSpc>
                  <a:spcPct val="95000"/>
                </a:lnSpc>
              </a:pPr>
              <a:r>
                <a:rPr lang="it-IT" sz="2000" b="1">
                  <a:latin typeface="Courier New" pitchFamily="49" charset="0"/>
                  <a:sym typeface="Symbol" pitchFamily="18" charset="2"/>
                </a:rPr>
                <a:t>2</a:t>
              </a:r>
            </a:p>
          </p:txBody>
        </p:sp>
      </p:grpSp>
      <p:grpSp>
        <p:nvGrpSpPr>
          <p:cNvPr id="9" name="Group 30"/>
          <p:cNvGrpSpPr>
            <a:grpSpLocks/>
          </p:cNvGrpSpPr>
          <p:nvPr/>
        </p:nvGrpSpPr>
        <p:grpSpPr bwMode="auto">
          <a:xfrm>
            <a:off x="2648744" y="908720"/>
            <a:ext cx="4178300" cy="4041775"/>
            <a:chOff x="1248" y="432"/>
            <a:chExt cx="2640" cy="2546"/>
          </a:xfrm>
        </p:grpSpPr>
        <p:sp>
          <p:nvSpPr>
            <p:cNvPr id="7195" name="Text Box 31"/>
            <p:cNvSpPr txBox="1">
              <a:spLocks noChangeArrowheads="1"/>
            </p:cNvSpPr>
            <p:nvPr/>
          </p:nvSpPr>
          <p:spPr bwMode="auto">
            <a:xfrm>
              <a:off x="1488" y="720"/>
              <a:ext cx="2400" cy="2258"/>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 .</a:t>
              </a:r>
            </a:p>
            <a:p>
              <a:pPr>
                <a:lnSpc>
                  <a:spcPct val="95000"/>
                </a:lnSpc>
              </a:pPr>
              <a:r>
                <a:rPr lang="it-IT" sz="2000" b="1" dirty="0">
                  <a:latin typeface="Courier New" pitchFamily="49" charset="0"/>
                  <a:sym typeface="Symbol" pitchFamily="18" charset="2"/>
                </a:rPr>
                <a:t>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a:t>
              </a:r>
            </a:p>
            <a:p>
              <a:pPr>
                <a:lnSpc>
                  <a:spcPct val="95000"/>
                </a:lnSpc>
              </a:pPr>
              <a:r>
                <a:rPr lang="it-IT" sz="2000" b="1" dirty="0">
                  <a:latin typeface="Courier New" pitchFamily="49" charset="0"/>
                  <a:sym typeface="Symbol" pitchFamily="18" charset="2"/>
                </a:rPr>
                <a:t>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a:t>
              </a:r>
            </a:p>
            <a:p>
              <a:pPr>
                <a:lnSpc>
                  <a:spcPct val="95000"/>
                </a:lnSpc>
              </a:pPr>
              <a:r>
                <a:rPr lang="it-IT" sz="2000" b="1" dirty="0">
                  <a:latin typeface="Courier New" pitchFamily="49" charset="0"/>
                  <a:sym typeface="Symbol" pitchFamily="18" charset="2"/>
                </a:rPr>
                <a:t>0 . .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a:t>
              </a:r>
            </a:p>
            <a:p>
              <a:pPr>
                <a:lnSpc>
                  <a:spcPct val="95000"/>
                </a:lnSpc>
              </a:pPr>
              <a:r>
                <a:rPr lang="it-IT" sz="2000" b="1" dirty="0">
                  <a:latin typeface="Courier New" pitchFamily="49" charset="0"/>
                  <a:sym typeface="Symbol" pitchFamily="18" charset="2"/>
                </a:rPr>
                <a:t>.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a:t>
              </a:r>
            </a:p>
            <a:p>
              <a:pPr>
                <a:lnSpc>
                  <a:spcPct val="95000"/>
                </a:lnSpc>
              </a:pPr>
              <a:r>
                <a:rPr lang="it-IT" sz="2000" b="1" dirty="0">
                  <a:latin typeface="Courier New" pitchFamily="49" charset="0"/>
                  <a:sym typeface="Symbol" pitchFamily="18" charset="2"/>
                </a:rPr>
                <a:t>. . . 0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a:t>
              </a:r>
            </a:p>
            <a:p>
              <a:pPr>
                <a:lnSpc>
                  <a:spcPct val="95000"/>
                </a:lnSpc>
              </a:pPr>
              <a:r>
                <a:rPr lang="it-IT" sz="2000" b="1" dirty="0">
                  <a:latin typeface="Courier New" pitchFamily="49" charset="0"/>
                  <a:sym typeface="Symbol" pitchFamily="18" charset="2"/>
                </a:rPr>
                <a:t>. . .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a:t>
              </a:r>
            </a:p>
            <a:p>
              <a:pPr>
                <a:lnSpc>
                  <a:spcPct val="95000"/>
                </a:lnSpc>
              </a:pPr>
              <a:r>
                <a:rPr lang="it-IT" sz="2000" b="1" dirty="0">
                  <a:latin typeface="Courier New" pitchFamily="49" charset="0"/>
                  <a:sym typeface="Symbol" pitchFamily="18" charset="2"/>
                </a:rPr>
                <a:t>. . . . . 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a:t>
              </a:r>
            </a:p>
            <a:p>
              <a:pPr>
                <a:lnSpc>
                  <a:spcPct val="95000"/>
                </a:lnSpc>
              </a:pPr>
              <a:r>
                <a:rPr lang="it-IT" sz="2000" b="1" dirty="0">
                  <a:latin typeface="Courier New" pitchFamily="49" charset="0"/>
                  <a:sym typeface="Symbol" pitchFamily="18" charset="2"/>
                </a:rPr>
                <a:t>.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a:t>
              </a:r>
            </a:p>
            <a:p>
              <a:pPr>
                <a:lnSpc>
                  <a:spcPct val="95000"/>
                </a:lnSpc>
              </a:pPr>
              <a:r>
                <a:rPr lang="it-IT" sz="2000" b="1" dirty="0">
                  <a:latin typeface="Courier New" pitchFamily="49" charset="0"/>
                  <a:sym typeface="Symbol" pitchFamily="18" charset="2"/>
                </a:rPr>
                <a:t>.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a:t>
              </a:r>
            </a:p>
            <a:p>
              <a:pPr>
                <a:lnSpc>
                  <a:spcPct val="95000"/>
                </a:lnSpc>
              </a:pPr>
              <a:r>
                <a:rPr lang="it-IT" sz="2000" b="1" dirty="0">
                  <a:latin typeface="Courier New" pitchFamily="49" charset="0"/>
                  <a:sym typeface="Symbol" pitchFamily="18" charset="2"/>
                </a:rPr>
                <a:t>. .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a:t>
              </a:r>
            </a:p>
            <a:p>
              <a:pPr>
                <a:lnSpc>
                  <a:spcPct val="95000"/>
                </a:lnSpc>
              </a:pPr>
              <a:r>
                <a:rPr lang="it-IT" sz="2000" b="1" dirty="0">
                  <a:latin typeface="Courier New" pitchFamily="49" charset="0"/>
                  <a:sym typeface="Symbol" pitchFamily="18" charset="2"/>
                </a:rPr>
                <a:t>. . . . . . . . . . . </a:t>
              </a:r>
              <a:r>
                <a:rPr lang="it-IT" sz="2000" b="1" dirty="0" smtClean="0">
                  <a:latin typeface="Courier New" pitchFamily="49" charset="0"/>
                  <a:sym typeface="Symbol" pitchFamily="18" charset="2"/>
                </a:rPr>
                <a:t>.</a:t>
              </a:r>
              <a:endParaRPr lang="it-IT" sz="2000" b="1" dirty="0">
                <a:latin typeface="Courier New" pitchFamily="49" charset="0"/>
                <a:sym typeface="Symbol" pitchFamily="18" charset="2"/>
              </a:endParaRPr>
            </a:p>
          </p:txBody>
        </p:sp>
        <p:sp>
          <p:nvSpPr>
            <p:cNvPr id="7196" name="Text Box 32"/>
            <p:cNvSpPr txBox="1">
              <a:spLocks noChangeArrowheads="1"/>
            </p:cNvSpPr>
            <p:nvPr/>
          </p:nvSpPr>
          <p:spPr bwMode="auto">
            <a:xfrm>
              <a:off x="1488" y="432"/>
              <a:ext cx="2400" cy="240"/>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3</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5</a:t>
              </a:r>
              <a:r>
                <a:rPr lang="it-IT" sz="2000" b="1">
                  <a:latin typeface="Courier New" pitchFamily="49" charset="0"/>
                  <a:sym typeface="Symbol" pitchFamily="18" charset="2"/>
                </a:rPr>
                <a:t> 6 </a:t>
              </a:r>
              <a:r>
                <a:rPr lang="it-IT" sz="2000" b="1">
                  <a:solidFill>
                    <a:srgbClr val="FF0000"/>
                  </a:solidFill>
                  <a:latin typeface="Courier New" pitchFamily="49" charset="0"/>
                  <a:sym typeface="Symbol" pitchFamily="18" charset="2"/>
                </a:rPr>
                <a:t>7</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8</a:t>
              </a:r>
              <a:r>
                <a:rPr lang="it-IT" sz="2000" b="1">
                  <a:latin typeface="Courier New" pitchFamily="49" charset="0"/>
                  <a:sym typeface="Symbol" pitchFamily="18" charset="2"/>
                </a:rPr>
                <a:t> 9 0 1 2</a:t>
              </a:r>
            </a:p>
          </p:txBody>
        </p:sp>
        <p:sp>
          <p:nvSpPr>
            <p:cNvPr id="7197" name="Text Box 33"/>
            <p:cNvSpPr txBox="1">
              <a:spLocks noChangeArrowheads="1"/>
            </p:cNvSpPr>
            <p:nvPr/>
          </p:nvSpPr>
          <p:spPr bwMode="auto">
            <a:xfrm>
              <a:off x="1248" y="720"/>
              <a:ext cx="336" cy="2242"/>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3</a:t>
              </a:r>
              <a:endParaRPr lang="it-IT" sz="2000" b="1">
                <a:latin typeface="Courier New" pitchFamily="49" charset="0"/>
                <a:sym typeface="Symbol" pitchFamily="18" charset="2"/>
              </a:endParaRPr>
            </a:p>
            <a:p>
              <a:pPr>
                <a:lnSpc>
                  <a:spcPct val="95000"/>
                </a:lnSpc>
              </a:pP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5</a:t>
              </a:r>
              <a:endParaRPr lang="it-IT" sz="2000" b="1">
                <a:latin typeface="Courier New" pitchFamily="49" charset="0"/>
                <a:sym typeface="Symbol" pitchFamily="18" charset="2"/>
              </a:endParaRPr>
            </a:p>
            <a:p>
              <a:pPr>
                <a:lnSpc>
                  <a:spcPct val="95000"/>
                </a:lnSpc>
              </a:pPr>
              <a:r>
                <a:rPr lang="it-IT" sz="2000" b="1">
                  <a:latin typeface="Courier New" pitchFamily="49" charset="0"/>
                  <a:sym typeface="Symbol" pitchFamily="18" charset="2"/>
                </a:rPr>
                <a:t>6 </a:t>
              </a:r>
            </a:p>
            <a:p>
              <a:pPr>
                <a:lnSpc>
                  <a:spcPct val="95000"/>
                </a:lnSpc>
              </a:pPr>
              <a:r>
                <a:rPr lang="it-IT" sz="2000" b="1">
                  <a:solidFill>
                    <a:srgbClr val="FF0000"/>
                  </a:solidFill>
                  <a:latin typeface="Courier New" pitchFamily="49" charset="0"/>
                  <a:sym typeface="Symbol" pitchFamily="18" charset="2"/>
                </a:rPr>
                <a:t>7</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8</a:t>
              </a:r>
              <a:r>
                <a:rPr lang="it-IT" sz="2000" b="1">
                  <a:latin typeface="Courier New" pitchFamily="49" charset="0"/>
                  <a:sym typeface="Symbol" pitchFamily="18" charset="2"/>
                </a:rPr>
                <a:t> </a:t>
              </a:r>
            </a:p>
            <a:p>
              <a:pPr>
                <a:lnSpc>
                  <a:spcPct val="95000"/>
                </a:lnSpc>
              </a:pPr>
              <a:r>
                <a:rPr lang="it-IT" sz="2000" b="1">
                  <a:latin typeface="Courier New" pitchFamily="49" charset="0"/>
                  <a:sym typeface="Symbol" pitchFamily="18" charset="2"/>
                </a:rPr>
                <a:t>9 </a:t>
              </a:r>
            </a:p>
            <a:p>
              <a:pPr>
                <a:lnSpc>
                  <a:spcPct val="95000"/>
                </a:lnSpc>
              </a:pPr>
              <a:r>
                <a:rPr lang="it-IT" sz="2000" b="1">
                  <a:latin typeface="Courier New" pitchFamily="49" charset="0"/>
                  <a:sym typeface="Symbol" pitchFamily="18" charset="2"/>
                </a:rPr>
                <a:t>0 </a:t>
              </a:r>
            </a:p>
            <a:p>
              <a:pPr>
                <a:lnSpc>
                  <a:spcPct val="95000"/>
                </a:lnSpc>
              </a:pPr>
              <a:r>
                <a:rPr lang="it-IT" sz="2000" b="1">
                  <a:latin typeface="Courier New" pitchFamily="49" charset="0"/>
                  <a:sym typeface="Symbol" pitchFamily="18" charset="2"/>
                </a:rPr>
                <a:t>1 </a:t>
              </a:r>
            </a:p>
            <a:p>
              <a:pPr>
                <a:lnSpc>
                  <a:spcPct val="95000"/>
                </a:lnSpc>
              </a:pPr>
              <a:r>
                <a:rPr lang="it-IT" sz="2000" b="1">
                  <a:latin typeface="Courier New" pitchFamily="49" charset="0"/>
                  <a:sym typeface="Symbol" pitchFamily="18" charset="2"/>
                </a:rPr>
                <a:t>2</a:t>
              </a:r>
            </a:p>
          </p:txBody>
        </p:sp>
      </p:grpSp>
      <p:grpSp>
        <p:nvGrpSpPr>
          <p:cNvPr id="10" name="Group 34"/>
          <p:cNvGrpSpPr>
            <a:grpSpLocks/>
          </p:cNvGrpSpPr>
          <p:nvPr/>
        </p:nvGrpSpPr>
        <p:grpSpPr bwMode="auto">
          <a:xfrm>
            <a:off x="2648744" y="908720"/>
            <a:ext cx="4178300" cy="4041775"/>
            <a:chOff x="1248" y="432"/>
            <a:chExt cx="2640" cy="2546"/>
          </a:xfrm>
        </p:grpSpPr>
        <p:sp>
          <p:nvSpPr>
            <p:cNvPr id="7192" name="Text Box 35"/>
            <p:cNvSpPr txBox="1">
              <a:spLocks noChangeArrowheads="1"/>
            </p:cNvSpPr>
            <p:nvPr/>
          </p:nvSpPr>
          <p:spPr bwMode="auto">
            <a:xfrm>
              <a:off x="1488" y="720"/>
              <a:ext cx="2400" cy="2258"/>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 .</a:t>
              </a:r>
            </a:p>
            <a:p>
              <a:pPr>
                <a:lnSpc>
                  <a:spcPct val="95000"/>
                </a:lnSpc>
              </a:pPr>
              <a:r>
                <a:rPr lang="it-IT" sz="2000" b="1" dirty="0">
                  <a:latin typeface="Courier New" pitchFamily="49" charset="0"/>
                  <a:sym typeface="Symbol" pitchFamily="18" charset="2"/>
                </a:rPr>
                <a:t>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a:t>
              </a:r>
            </a:p>
            <a:p>
              <a:pPr>
                <a:lnSpc>
                  <a:spcPct val="95000"/>
                </a:lnSpc>
              </a:pPr>
              <a:r>
                <a:rPr lang="it-IT" sz="2000" b="1" dirty="0">
                  <a:latin typeface="Courier New" pitchFamily="49" charset="0"/>
                  <a:sym typeface="Symbol" pitchFamily="18" charset="2"/>
                </a:rPr>
                <a:t>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a:t>
              </a:r>
            </a:p>
            <a:p>
              <a:pPr>
                <a:lnSpc>
                  <a:spcPct val="95000"/>
                </a:lnSpc>
              </a:pPr>
              <a:r>
                <a:rPr lang="it-IT" sz="2000" b="1" dirty="0">
                  <a:latin typeface="Courier New" pitchFamily="49" charset="0"/>
                  <a:sym typeface="Symbol" pitchFamily="18" charset="2"/>
                </a:rPr>
                <a:t>0 . .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a:t>
              </a:r>
            </a:p>
            <a:p>
              <a:pPr>
                <a:lnSpc>
                  <a:spcPct val="95000"/>
                </a:lnSpc>
              </a:pPr>
              <a:r>
                <a:rPr lang="it-IT" sz="2000" b="1" dirty="0">
                  <a:latin typeface="Courier New" pitchFamily="49" charset="0"/>
                  <a:sym typeface="Symbol" pitchFamily="18" charset="2"/>
                </a:rPr>
                <a:t>.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a:t>
              </a:r>
            </a:p>
            <a:p>
              <a:pPr>
                <a:lnSpc>
                  <a:spcPct val="95000"/>
                </a:lnSpc>
              </a:pPr>
              <a:r>
                <a:rPr lang="it-IT" sz="2000" b="1" dirty="0">
                  <a:latin typeface="Courier New" pitchFamily="49" charset="0"/>
                  <a:sym typeface="Symbol" pitchFamily="18" charset="2"/>
                </a:rPr>
                <a:t>. . . 0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a:t>
              </a:r>
            </a:p>
            <a:p>
              <a:pPr>
                <a:lnSpc>
                  <a:spcPct val="95000"/>
                </a:lnSpc>
              </a:pPr>
              <a:r>
                <a:rPr lang="it-IT" sz="2000" b="1" dirty="0">
                  <a:latin typeface="Courier New" pitchFamily="49" charset="0"/>
                  <a:sym typeface="Symbol" pitchFamily="18" charset="2"/>
                </a:rPr>
                <a:t>. . .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a:t>
              </a:r>
            </a:p>
            <a:p>
              <a:pPr>
                <a:lnSpc>
                  <a:spcPct val="95000"/>
                </a:lnSpc>
              </a:pPr>
              <a:r>
                <a:rPr lang="it-IT" sz="2000" b="1" dirty="0">
                  <a:latin typeface="Courier New" pitchFamily="49" charset="0"/>
                  <a:sym typeface="Symbol" pitchFamily="18" charset="2"/>
                </a:rPr>
                <a:t>. . . . . 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a:t>
              </a:r>
            </a:p>
            <a:p>
              <a:pPr>
                <a:lnSpc>
                  <a:spcPct val="95000"/>
                </a:lnSpc>
              </a:pPr>
              <a:r>
                <a:rPr lang="it-IT" sz="2000" b="1" dirty="0">
                  <a:latin typeface="Courier New" pitchFamily="49" charset="0"/>
                  <a:sym typeface="Symbol" pitchFamily="18" charset="2"/>
                </a:rPr>
                <a:t>. . . . . 1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a:t>
              </a:r>
            </a:p>
            <a:p>
              <a:pPr>
                <a:lnSpc>
                  <a:spcPct val="95000"/>
                </a:lnSpc>
              </a:pPr>
              <a:r>
                <a:rPr lang="it-IT" sz="2000" b="1" dirty="0">
                  <a:latin typeface="Courier New" pitchFamily="49" charset="0"/>
                  <a:sym typeface="Symbol" pitchFamily="18" charset="2"/>
                </a:rPr>
                <a:t>.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a:t>
              </a:r>
            </a:p>
            <a:p>
              <a:pPr>
                <a:lnSpc>
                  <a:spcPct val="95000"/>
                </a:lnSpc>
              </a:pPr>
              <a:r>
                <a:rPr lang="it-IT" sz="2000" b="1" dirty="0">
                  <a:latin typeface="Courier New" pitchFamily="49" charset="0"/>
                  <a:sym typeface="Symbol" pitchFamily="18" charset="2"/>
                </a:rPr>
                <a:t>. .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a:t>
              </a:r>
            </a:p>
            <a:p>
              <a:pPr>
                <a:lnSpc>
                  <a:spcPct val="95000"/>
                </a:lnSpc>
              </a:pPr>
              <a:r>
                <a:rPr lang="it-IT" sz="2000" b="1" dirty="0">
                  <a:latin typeface="Courier New" pitchFamily="49" charset="0"/>
                  <a:sym typeface="Symbol" pitchFamily="18" charset="2"/>
                </a:rPr>
                <a:t>. . . . . . . . . . . </a:t>
              </a:r>
              <a:r>
                <a:rPr lang="it-IT" sz="2000" b="1" dirty="0" smtClean="0">
                  <a:latin typeface="Courier New" pitchFamily="49" charset="0"/>
                  <a:sym typeface="Symbol" pitchFamily="18" charset="2"/>
                </a:rPr>
                <a:t>.</a:t>
              </a:r>
              <a:endParaRPr lang="it-IT" sz="2000" b="1" dirty="0">
                <a:latin typeface="Courier New" pitchFamily="49" charset="0"/>
                <a:sym typeface="Symbol" pitchFamily="18" charset="2"/>
              </a:endParaRPr>
            </a:p>
          </p:txBody>
        </p:sp>
        <p:sp>
          <p:nvSpPr>
            <p:cNvPr id="7193" name="Text Box 36"/>
            <p:cNvSpPr txBox="1">
              <a:spLocks noChangeArrowheads="1"/>
            </p:cNvSpPr>
            <p:nvPr/>
          </p:nvSpPr>
          <p:spPr bwMode="auto">
            <a:xfrm>
              <a:off x="1488" y="432"/>
              <a:ext cx="2400" cy="240"/>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3</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5</a:t>
              </a:r>
              <a:r>
                <a:rPr lang="it-IT" sz="2000" b="1">
                  <a:latin typeface="Courier New" pitchFamily="49" charset="0"/>
                  <a:sym typeface="Symbol" pitchFamily="18" charset="2"/>
                </a:rPr>
                <a:t> 6 </a:t>
              </a:r>
              <a:r>
                <a:rPr lang="it-IT" sz="2000" b="1">
                  <a:solidFill>
                    <a:srgbClr val="FF0000"/>
                  </a:solidFill>
                  <a:latin typeface="Courier New" pitchFamily="49" charset="0"/>
                  <a:sym typeface="Symbol" pitchFamily="18" charset="2"/>
                </a:rPr>
                <a:t>7</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8</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9</a:t>
              </a:r>
              <a:r>
                <a:rPr lang="it-IT" sz="2000" b="1">
                  <a:latin typeface="Courier New" pitchFamily="49" charset="0"/>
                  <a:sym typeface="Symbol" pitchFamily="18" charset="2"/>
                </a:rPr>
                <a:t> 0 1 2</a:t>
              </a:r>
            </a:p>
          </p:txBody>
        </p:sp>
        <p:sp>
          <p:nvSpPr>
            <p:cNvPr id="7194" name="Text Box 37"/>
            <p:cNvSpPr txBox="1">
              <a:spLocks noChangeArrowheads="1"/>
            </p:cNvSpPr>
            <p:nvPr/>
          </p:nvSpPr>
          <p:spPr bwMode="auto">
            <a:xfrm>
              <a:off x="1248" y="720"/>
              <a:ext cx="336" cy="2242"/>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3</a:t>
              </a:r>
              <a:endParaRPr lang="it-IT" sz="2000" b="1">
                <a:latin typeface="Courier New" pitchFamily="49" charset="0"/>
                <a:sym typeface="Symbol" pitchFamily="18" charset="2"/>
              </a:endParaRPr>
            </a:p>
            <a:p>
              <a:pPr>
                <a:lnSpc>
                  <a:spcPct val="95000"/>
                </a:lnSpc>
              </a:pP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5</a:t>
              </a:r>
              <a:endParaRPr lang="it-IT" sz="2000" b="1">
                <a:latin typeface="Courier New" pitchFamily="49" charset="0"/>
                <a:sym typeface="Symbol" pitchFamily="18" charset="2"/>
              </a:endParaRPr>
            </a:p>
            <a:p>
              <a:pPr>
                <a:lnSpc>
                  <a:spcPct val="95000"/>
                </a:lnSpc>
              </a:pPr>
              <a:r>
                <a:rPr lang="it-IT" sz="2000" b="1">
                  <a:latin typeface="Courier New" pitchFamily="49" charset="0"/>
                  <a:sym typeface="Symbol" pitchFamily="18" charset="2"/>
                </a:rPr>
                <a:t>6 </a:t>
              </a:r>
            </a:p>
            <a:p>
              <a:pPr>
                <a:lnSpc>
                  <a:spcPct val="95000"/>
                </a:lnSpc>
              </a:pPr>
              <a:r>
                <a:rPr lang="it-IT" sz="2000" b="1">
                  <a:solidFill>
                    <a:srgbClr val="FF0000"/>
                  </a:solidFill>
                  <a:latin typeface="Courier New" pitchFamily="49" charset="0"/>
                  <a:sym typeface="Symbol" pitchFamily="18" charset="2"/>
                </a:rPr>
                <a:t>7</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8</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9</a:t>
              </a:r>
              <a:r>
                <a:rPr lang="it-IT" sz="2000" b="1">
                  <a:latin typeface="Courier New" pitchFamily="49" charset="0"/>
                  <a:sym typeface="Symbol" pitchFamily="18" charset="2"/>
                </a:rPr>
                <a:t> </a:t>
              </a:r>
            </a:p>
            <a:p>
              <a:pPr>
                <a:lnSpc>
                  <a:spcPct val="95000"/>
                </a:lnSpc>
              </a:pPr>
              <a:r>
                <a:rPr lang="it-IT" sz="2000" b="1">
                  <a:latin typeface="Courier New" pitchFamily="49" charset="0"/>
                  <a:sym typeface="Symbol" pitchFamily="18" charset="2"/>
                </a:rPr>
                <a:t>0 </a:t>
              </a:r>
            </a:p>
            <a:p>
              <a:pPr>
                <a:lnSpc>
                  <a:spcPct val="95000"/>
                </a:lnSpc>
              </a:pPr>
              <a:r>
                <a:rPr lang="it-IT" sz="2000" b="1">
                  <a:latin typeface="Courier New" pitchFamily="49" charset="0"/>
                  <a:sym typeface="Symbol" pitchFamily="18" charset="2"/>
                </a:rPr>
                <a:t>1 </a:t>
              </a:r>
            </a:p>
            <a:p>
              <a:pPr>
                <a:lnSpc>
                  <a:spcPct val="95000"/>
                </a:lnSpc>
              </a:pPr>
              <a:r>
                <a:rPr lang="it-IT" sz="2000" b="1">
                  <a:latin typeface="Courier New" pitchFamily="49" charset="0"/>
                  <a:sym typeface="Symbol" pitchFamily="18" charset="2"/>
                </a:rPr>
                <a:t>2</a:t>
              </a:r>
            </a:p>
          </p:txBody>
        </p:sp>
      </p:grpSp>
      <p:grpSp>
        <p:nvGrpSpPr>
          <p:cNvPr id="11" name="Group 38"/>
          <p:cNvGrpSpPr>
            <a:grpSpLocks/>
          </p:cNvGrpSpPr>
          <p:nvPr/>
        </p:nvGrpSpPr>
        <p:grpSpPr bwMode="auto">
          <a:xfrm>
            <a:off x="2648744" y="908720"/>
            <a:ext cx="4178300" cy="4041775"/>
            <a:chOff x="1248" y="432"/>
            <a:chExt cx="2640" cy="2546"/>
          </a:xfrm>
        </p:grpSpPr>
        <p:sp>
          <p:nvSpPr>
            <p:cNvPr id="7189" name="Text Box 39"/>
            <p:cNvSpPr txBox="1">
              <a:spLocks noChangeArrowheads="1"/>
            </p:cNvSpPr>
            <p:nvPr/>
          </p:nvSpPr>
          <p:spPr bwMode="auto">
            <a:xfrm>
              <a:off x="1488" y="720"/>
              <a:ext cx="2400" cy="2258"/>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 .</a:t>
              </a:r>
            </a:p>
            <a:p>
              <a:pPr>
                <a:lnSpc>
                  <a:spcPct val="95000"/>
                </a:lnSpc>
              </a:pPr>
              <a:r>
                <a:rPr lang="it-IT" sz="2000" b="1" dirty="0">
                  <a:latin typeface="Courier New" pitchFamily="49" charset="0"/>
                  <a:sym typeface="Symbol" pitchFamily="18" charset="2"/>
                </a:rPr>
                <a:t>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a:t>
              </a:r>
            </a:p>
            <a:p>
              <a:pPr>
                <a:lnSpc>
                  <a:spcPct val="95000"/>
                </a:lnSpc>
              </a:pPr>
              <a:r>
                <a:rPr lang="it-IT" sz="2000" b="1" dirty="0">
                  <a:latin typeface="Courier New" pitchFamily="49" charset="0"/>
                  <a:sym typeface="Symbol" pitchFamily="18" charset="2"/>
                </a:rPr>
                <a:t>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a:t>
              </a:r>
            </a:p>
            <a:p>
              <a:pPr>
                <a:lnSpc>
                  <a:spcPct val="95000"/>
                </a:lnSpc>
              </a:pPr>
              <a:r>
                <a:rPr lang="it-IT" sz="2000" b="1" dirty="0">
                  <a:latin typeface="Courier New" pitchFamily="49" charset="0"/>
                  <a:sym typeface="Symbol" pitchFamily="18" charset="2"/>
                </a:rPr>
                <a:t>0 . .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a:t>
              </a:r>
            </a:p>
            <a:p>
              <a:pPr>
                <a:lnSpc>
                  <a:spcPct val="95000"/>
                </a:lnSpc>
              </a:pPr>
              <a:r>
                <a:rPr lang="it-IT" sz="2000" b="1" dirty="0">
                  <a:latin typeface="Courier New" pitchFamily="49" charset="0"/>
                  <a:sym typeface="Symbol" pitchFamily="18" charset="2"/>
                </a:rPr>
                <a:t>.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a:t>
              </a:r>
            </a:p>
            <a:p>
              <a:pPr>
                <a:lnSpc>
                  <a:spcPct val="95000"/>
                </a:lnSpc>
              </a:pPr>
              <a:r>
                <a:rPr lang="it-IT" sz="2000" b="1" dirty="0">
                  <a:latin typeface="Courier New" pitchFamily="49" charset="0"/>
                  <a:sym typeface="Symbol" pitchFamily="18" charset="2"/>
                </a:rPr>
                <a:t>. . . 0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a:t>
              </a:r>
            </a:p>
            <a:p>
              <a:pPr>
                <a:lnSpc>
                  <a:spcPct val="95000"/>
                </a:lnSpc>
              </a:pPr>
              <a:r>
                <a:rPr lang="it-IT" sz="2000" b="1" dirty="0">
                  <a:latin typeface="Courier New" pitchFamily="49" charset="0"/>
                  <a:sym typeface="Symbol" pitchFamily="18" charset="2"/>
                </a:rPr>
                <a:t>. . .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a:t>
              </a:r>
            </a:p>
            <a:p>
              <a:pPr>
                <a:lnSpc>
                  <a:spcPct val="95000"/>
                </a:lnSpc>
              </a:pPr>
              <a:r>
                <a:rPr lang="it-IT" sz="2000" b="1" dirty="0">
                  <a:latin typeface="Courier New" pitchFamily="49" charset="0"/>
                  <a:sym typeface="Symbol" pitchFamily="18" charset="2"/>
                </a:rPr>
                <a:t>. . . . . 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a:t>
              </a:r>
            </a:p>
            <a:p>
              <a:pPr>
                <a:lnSpc>
                  <a:spcPct val="95000"/>
                </a:lnSpc>
              </a:pPr>
              <a:r>
                <a:rPr lang="it-IT" sz="2000" b="1" dirty="0">
                  <a:latin typeface="Courier New" pitchFamily="49" charset="0"/>
                  <a:sym typeface="Symbol" pitchFamily="18" charset="2"/>
                </a:rPr>
                <a:t>. . . . . 1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a:t>
              </a:r>
            </a:p>
            <a:p>
              <a:pPr>
                <a:lnSpc>
                  <a:spcPct val="95000"/>
                </a:lnSpc>
              </a:pPr>
              <a:r>
                <a:rPr lang="it-IT" sz="2000" b="1" dirty="0">
                  <a:latin typeface="Courier New" pitchFamily="49" charset="0"/>
                  <a:sym typeface="Symbol" pitchFamily="18" charset="2"/>
                </a:rPr>
                <a:t>. . . . . 1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a:t>
              </a:r>
            </a:p>
            <a:p>
              <a:pPr>
                <a:lnSpc>
                  <a:spcPct val="95000"/>
                </a:lnSpc>
              </a:pPr>
              <a:r>
                <a:rPr lang="it-IT" sz="2000" b="1" dirty="0">
                  <a:latin typeface="Courier New" pitchFamily="49" charset="0"/>
                  <a:sym typeface="Symbol" pitchFamily="18" charset="2"/>
                </a:rPr>
                <a:t>. . . . . .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a:t>
              </a:r>
            </a:p>
            <a:p>
              <a:pPr>
                <a:lnSpc>
                  <a:spcPct val="95000"/>
                </a:lnSpc>
              </a:pPr>
              <a:r>
                <a:rPr lang="it-IT" sz="2000" b="1" dirty="0">
                  <a:latin typeface="Courier New" pitchFamily="49" charset="0"/>
                  <a:sym typeface="Symbol" pitchFamily="18" charset="2"/>
                </a:rPr>
                <a:t>. . . . . . . . . . . </a:t>
              </a:r>
              <a:r>
                <a:rPr lang="it-IT" sz="2000" b="1" dirty="0" smtClean="0">
                  <a:latin typeface="Courier New" pitchFamily="49" charset="0"/>
                  <a:sym typeface="Symbol" pitchFamily="18" charset="2"/>
                </a:rPr>
                <a:t>.</a:t>
              </a:r>
              <a:endParaRPr lang="it-IT" sz="2000" b="1" dirty="0">
                <a:latin typeface="Courier New" pitchFamily="49" charset="0"/>
                <a:sym typeface="Symbol" pitchFamily="18" charset="2"/>
              </a:endParaRPr>
            </a:p>
          </p:txBody>
        </p:sp>
        <p:sp>
          <p:nvSpPr>
            <p:cNvPr id="7190" name="Text Box 40"/>
            <p:cNvSpPr txBox="1">
              <a:spLocks noChangeArrowheads="1"/>
            </p:cNvSpPr>
            <p:nvPr/>
          </p:nvSpPr>
          <p:spPr bwMode="auto">
            <a:xfrm>
              <a:off x="1488" y="432"/>
              <a:ext cx="2400" cy="240"/>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3</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5</a:t>
              </a:r>
              <a:r>
                <a:rPr lang="it-IT" sz="2000" b="1">
                  <a:latin typeface="Courier New" pitchFamily="49" charset="0"/>
                  <a:sym typeface="Symbol" pitchFamily="18" charset="2"/>
                </a:rPr>
                <a:t> 6 </a:t>
              </a:r>
              <a:r>
                <a:rPr lang="it-IT" sz="2000" b="1">
                  <a:solidFill>
                    <a:srgbClr val="FF0000"/>
                  </a:solidFill>
                  <a:latin typeface="Courier New" pitchFamily="49" charset="0"/>
                  <a:sym typeface="Symbol" pitchFamily="18" charset="2"/>
                </a:rPr>
                <a:t>7</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8</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9</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0</a:t>
              </a:r>
              <a:r>
                <a:rPr lang="it-IT" sz="2000" b="1">
                  <a:latin typeface="Courier New" pitchFamily="49" charset="0"/>
                  <a:sym typeface="Symbol" pitchFamily="18" charset="2"/>
                </a:rPr>
                <a:t> 1 2</a:t>
              </a:r>
            </a:p>
          </p:txBody>
        </p:sp>
        <p:sp>
          <p:nvSpPr>
            <p:cNvPr id="7191" name="Text Box 41"/>
            <p:cNvSpPr txBox="1">
              <a:spLocks noChangeArrowheads="1"/>
            </p:cNvSpPr>
            <p:nvPr/>
          </p:nvSpPr>
          <p:spPr bwMode="auto">
            <a:xfrm>
              <a:off x="1248" y="720"/>
              <a:ext cx="336" cy="2242"/>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3</a:t>
              </a:r>
              <a:endParaRPr lang="it-IT" sz="2000" b="1">
                <a:latin typeface="Courier New" pitchFamily="49" charset="0"/>
                <a:sym typeface="Symbol" pitchFamily="18" charset="2"/>
              </a:endParaRPr>
            </a:p>
            <a:p>
              <a:pPr>
                <a:lnSpc>
                  <a:spcPct val="95000"/>
                </a:lnSpc>
              </a:pP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5</a:t>
              </a:r>
              <a:endParaRPr lang="it-IT" sz="2000" b="1">
                <a:latin typeface="Courier New" pitchFamily="49" charset="0"/>
                <a:sym typeface="Symbol" pitchFamily="18" charset="2"/>
              </a:endParaRPr>
            </a:p>
            <a:p>
              <a:pPr>
                <a:lnSpc>
                  <a:spcPct val="95000"/>
                </a:lnSpc>
              </a:pPr>
              <a:r>
                <a:rPr lang="it-IT" sz="2000" b="1">
                  <a:latin typeface="Courier New" pitchFamily="49" charset="0"/>
                  <a:sym typeface="Symbol" pitchFamily="18" charset="2"/>
                </a:rPr>
                <a:t>6 </a:t>
              </a:r>
            </a:p>
            <a:p>
              <a:pPr>
                <a:lnSpc>
                  <a:spcPct val="95000"/>
                </a:lnSpc>
              </a:pPr>
              <a:r>
                <a:rPr lang="it-IT" sz="2000" b="1">
                  <a:solidFill>
                    <a:srgbClr val="FF0000"/>
                  </a:solidFill>
                  <a:latin typeface="Courier New" pitchFamily="49" charset="0"/>
                  <a:sym typeface="Symbol" pitchFamily="18" charset="2"/>
                </a:rPr>
                <a:t>7</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8</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9</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0</a:t>
              </a:r>
              <a:r>
                <a:rPr lang="it-IT" sz="2000" b="1">
                  <a:latin typeface="Courier New" pitchFamily="49" charset="0"/>
                  <a:sym typeface="Symbol" pitchFamily="18" charset="2"/>
                </a:rPr>
                <a:t> </a:t>
              </a:r>
            </a:p>
            <a:p>
              <a:pPr>
                <a:lnSpc>
                  <a:spcPct val="95000"/>
                </a:lnSpc>
              </a:pPr>
              <a:r>
                <a:rPr lang="it-IT" sz="2000" b="1">
                  <a:latin typeface="Courier New" pitchFamily="49" charset="0"/>
                  <a:sym typeface="Symbol" pitchFamily="18" charset="2"/>
                </a:rPr>
                <a:t>1 </a:t>
              </a:r>
            </a:p>
            <a:p>
              <a:pPr>
                <a:lnSpc>
                  <a:spcPct val="95000"/>
                </a:lnSpc>
              </a:pPr>
              <a:r>
                <a:rPr lang="it-IT" sz="2000" b="1">
                  <a:latin typeface="Courier New" pitchFamily="49" charset="0"/>
                  <a:sym typeface="Symbol" pitchFamily="18" charset="2"/>
                </a:rPr>
                <a:t>2</a:t>
              </a:r>
            </a:p>
          </p:txBody>
        </p:sp>
      </p:grpSp>
      <p:grpSp>
        <p:nvGrpSpPr>
          <p:cNvPr id="12" name="Group 42"/>
          <p:cNvGrpSpPr>
            <a:grpSpLocks/>
          </p:cNvGrpSpPr>
          <p:nvPr/>
        </p:nvGrpSpPr>
        <p:grpSpPr bwMode="auto">
          <a:xfrm>
            <a:off x="2648744" y="908720"/>
            <a:ext cx="4178300" cy="4041775"/>
            <a:chOff x="1248" y="432"/>
            <a:chExt cx="2640" cy="2546"/>
          </a:xfrm>
        </p:grpSpPr>
        <p:sp>
          <p:nvSpPr>
            <p:cNvPr id="7186" name="Text Box 43"/>
            <p:cNvSpPr txBox="1">
              <a:spLocks noChangeArrowheads="1"/>
            </p:cNvSpPr>
            <p:nvPr/>
          </p:nvSpPr>
          <p:spPr bwMode="auto">
            <a:xfrm>
              <a:off x="1488" y="720"/>
              <a:ext cx="2400" cy="2258"/>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 .</a:t>
              </a:r>
            </a:p>
            <a:p>
              <a:pPr>
                <a:lnSpc>
                  <a:spcPct val="95000"/>
                </a:lnSpc>
              </a:pPr>
              <a:r>
                <a:rPr lang="it-IT" sz="2000" b="1" dirty="0">
                  <a:latin typeface="Courier New" pitchFamily="49" charset="0"/>
                  <a:sym typeface="Symbol" pitchFamily="18" charset="2"/>
                </a:rPr>
                <a:t>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a:t>
              </a:r>
            </a:p>
            <a:p>
              <a:pPr>
                <a:lnSpc>
                  <a:spcPct val="95000"/>
                </a:lnSpc>
              </a:pPr>
              <a:r>
                <a:rPr lang="it-IT" sz="2000" b="1" dirty="0">
                  <a:latin typeface="Courier New" pitchFamily="49" charset="0"/>
                  <a:sym typeface="Symbol" pitchFamily="18" charset="2"/>
                </a:rPr>
                <a:t>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a:t>
              </a:r>
            </a:p>
            <a:p>
              <a:pPr>
                <a:lnSpc>
                  <a:spcPct val="95000"/>
                </a:lnSpc>
              </a:pPr>
              <a:r>
                <a:rPr lang="it-IT" sz="2000" b="1" dirty="0">
                  <a:latin typeface="Courier New" pitchFamily="49" charset="0"/>
                  <a:sym typeface="Symbol" pitchFamily="18" charset="2"/>
                </a:rPr>
                <a:t>0 . .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a:t>
              </a:r>
            </a:p>
            <a:p>
              <a:pPr>
                <a:lnSpc>
                  <a:spcPct val="95000"/>
                </a:lnSpc>
              </a:pPr>
              <a:r>
                <a:rPr lang="it-IT" sz="2000" b="1" dirty="0">
                  <a:latin typeface="Courier New" pitchFamily="49" charset="0"/>
                  <a:sym typeface="Symbol" pitchFamily="18" charset="2"/>
                </a:rPr>
                <a:t>.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a:t>
              </a:r>
            </a:p>
            <a:p>
              <a:pPr>
                <a:lnSpc>
                  <a:spcPct val="95000"/>
                </a:lnSpc>
              </a:pPr>
              <a:r>
                <a:rPr lang="it-IT" sz="2000" b="1" dirty="0">
                  <a:latin typeface="Courier New" pitchFamily="49" charset="0"/>
                  <a:sym typeface="Symbol" pitchFamily="18" charset="2"/>
                </a:rPr>
                <a:t>. . . 0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a:t>
              </a:r>
            </a:p>
            <a:p>
              <a:pPr>
                <a:lnSpc>
                  <a:spcPct val="95000"/>
                </a:lnSpc>
              </a:pPr>
              <a:r>
                <a:rPr lang="it-IT" sz="2000" b="1" dirty="0">
                  <a:latin typeface="Courier New" pitchFamily="49" charset="0"/>
                  <a:sym typeface="Symbol" pitchFamily="18" charset="2"/>
                </a:rPr>
                <a:t>. . .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a:t>
              </a:r>
            </a:p>
            <a:p>
              <a:pPr>
                <a:lnSpc>
                  <a:spcPct val="95000"/>
                </a:lnSpc>
              </a:pPr>
              <a:r>
                <a:rPr lang="it-IT" sz="2000" b="1" dirty="0">
                  <a:latin typeface="Courier New" pitchFamily="49" charset="0"/>
                  <a:sym typeface="Symbol" pitchFamily="18" charset="2"/>
                </a:rPr>
                <a:t>. . . . . 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a:t>
              </a:r>
            </a:p>
            <a:p>
              <a:pPr>
                <a:lnSpc>
                  <a:spcPct val="95000"/>
                </a:lnSpc>
              </a:pPr>
              <a:r>
                <a:rPr lang="it-IT" sz="2000" b="1" dirty="0">
                  <a:latin typeface="Courier New" pitchFamily="49" charset="0"/>
                  <a:sym typeface="Symbol" pitchFamily="18" charset="2"/>
                </a:rPr>
                <a:t>. . . . . 1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a:t>
              </a:r>
            </a:p>
            <a:p>
              <a:pPr>
                <a:lnSpc>
                  <a:spcPct val="95000"/>
                </a:lnSpc>
              </a:pPr>
              <a:r>
                <a:rPr lang="it-IT" sz="2000" b="1" dirty="0">
                  <a:latin typeface="Courier New" pitchFamily="49" charset="0"/>
                  <a:sym typeface="Symbol" pitchFamily="18" charset="2"/>
                </a:rPr>
                <a:t>. . . . . 1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a:t>
              </a:r>
            </a:p>
            <a:p>
              <a:pPr>
                <a:lnSpc>
                  <a:spcPct val="95000"/>
                </a:lnSpc>
              </a:pPr>
              <a:r>
                <a:rPr lang="it-IT" sz="2000" b="1" dirty="0">
                  <a:latin typeface="Courier New" pitchFamily="49" charset="0"/>
                  <a:sym typeface="Symbol" pitchFamily="18" charset="2"/>
                </a:rPr>
                <a:t>. . . . . 1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a:t>
              </a:r>
            </a:p>
            <a:p>
              <a:pPr>
                <a:lnSpc>
                  <a:spcPct val="95000"/>
                </a:lnSpc>
              </a:pPr>
              <a:r>
                <a:rPr lang="it-IT" sz="2000" b="1" dirty="0">
                  <a:latin typeface="Courier New" pitchFamily="49" charset="0"/>
                  <a:sym typeface="Symbol" pitchFamily="18" charset="2"/>
                </a:rPr>
                <a:t>. . . . . . . . . . . </a:t>
              </a:r>
              <a:r>
                <a:rPr lang="it-IT" sz="2000" b="1" dirty="0" smtClean="0">
                  <a:latin typeface="Courier New" pitchFamily="49" charset="0"/>
                  <a:sym typeface="Symbol" pitchFamily="18" charset="2"/>
                </a:rPr>
                <a:t>.</a:t>
              </a:r>
              <a:endParaRPr lang="it-IT" sz="2000" b="1" dirty="0">
                <a:latin typeface="Courier New" pitchFamily="49" charset="0"/>
                <a:sym typeface="Symbol" pitchFamily="18" charset="2"/>
              </a:endParaRPr>
            </a:p>
          </p:txBody>
        </p:sp>
        <p:sp>
          <p:nvSpPr>
            <p:cNvPr id="7187" name="Text Box 44"/>
            <p:cNvSpPr txBox="1">
              <a:spLocks noChangeArrowheads="1"/>
            </p:cNvSpPr>
            <p:nvPr/>
          </p:nvSpPr>
          <p:spPr bwMode="auto">
            <a:xfrm>
              <a:off x="1488" y="432"/>
              <a:ext cx="2400" cy="240"/>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3</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5</a:t>
              </a:r>
              <a:r>
                <a:rPr lang="it-IT" sz="2000" b="1">
                  <a:latin typeface="Courier New" pitchFamily="49" charset="0"/>
                  <a:sym typeface="Symbol" pitchFamily="18" charset="2"/>
                </a:rPr>
                <a:t> 6 </a:t>
              </a:r>
              <a:r>
                <a:rPr lang="it-IT" sz="2000" b="1">
                  <a:solidFill>
                    <a:srgbClr val="FF0000"/>
                  </a:solidFill>
                  <a:latin typeface="Courier New" pitchFamily="49" charset="0"/>
                  <a:sym typeface="Symbol" pitchFamily="18" charset="2"/>
                </a:rPr>
                <a:t>7</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8</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9</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0</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2</a:t>
              </a:r>
            </a:p>
          </p:txBody>
        </p:sp>
        <p:sp>
          <p:nvSpPr>
            <p:cNvPr id="7188" name="Text Box 45"/>
            <p:cNvSpPr txBox="1">
              <a:spLocks noChangeArrowheads="1"/>
            </p:cNvSpPr>
            <p:nvPr/>
          </p:nvSpPr>
          <p:spPr bwMode="auto">
            <a:xfrm>
              <a:off x="1248" y="720"/>
              <a:ext cx="336" cy="2242"/>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3</a:t>
              </a:r>
              <a:endParaRPr lang="it-IT" sz="2000" b="1">
                <a:latin typeface="Courier New" pitchFamily="49" charset="0"/>
                <a:sym typeface="Symbol" pitchFamily="18" charset="2"/>
              </a:endParaRPr>
            </a:p>
            <a:p>
              <a:pPr>
                <a:lnSpc>
                  <a:spcPct val="95000"/>
                </a:lnSpc>
              </a:pP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5</a:t>
              </a:r>
              <a:endParaRPr lang="it-IT" sz="2000" b="1">
                <a:latin typeface="Courier New" pitchFamily="49" charset="0"/>
                <a:sym typeface="Symbol" pitchFamily="18" charset="2"/>
              </a:endParaRPr>
            </a:p>
            <a:p>
              <a:pPr>
                <a:lnSpc>
                  <a:spcPct val="95000"/>
                </a:lnSpc>
              </a:pPr>
              <a:r>
                <a:rPr lang="it-IT" sz="2000" b="1">
                  <a:latin typeface="Courier New" pitchFamily="49" charset="0"/>
                  <a:sym typeface="Symbol" pitchFamily="18" charset="2"/>
                </a:rPr>
                <a:t>6 </a:t>
              </a:r>
            </a:p>
            <a:p>
              <a:pPr>
                <a:lnSpc>
                  <a:spcPct val="95000"/>
                </a:lnSpc>
              </a:pPr>
              <a:r>
                <a:rPr lang="it-IT" sz="2000" b="1">
                  <a:solidFill>
                    <a:srgbClr val="FF0000"/>
                  </a:solidFill>
                  <a:latin typeface="Courier New" pitchFamily="49" charset="0"/>
                  <a:sym typeface="Symbol" pitchFamily="18" charset="2"/>
                </a:rPr>
                <a:t>7</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8</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9</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0</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p>
            <a:p>
              <a:pPr>
                <a:lnSpc>
                  <a:spcPct val="95000"/>
                </a:lnSpc>
              </a:pPr>
              <a:r>
                <a:rPr lang="it-IT" sz="2000" b="1">
                  <a:latin typeface="Courier New" pitchFamily="49" charset="0"/>
                  <a:sym typeface="Symbol" pitchFamily="18" charset="2"/>
                </a:rPr>
                <a:t>2</a:t>
              </a:r>
            </a:p>
          </p:txBody>
        </p:sp>
      </p:grpSp>
      <p:grpSp>
        <p:nvGrpSpPr>
          <p:cNvPr id="13" name="Group 46"/>
          <p:cNvGrpSpPr>
            <a:grpSpLocks/>
          </p:cNvGrpSpPr>
          <p:nvPr/>
        </p:nvGrpSpPr>
        <p:grpSpPr bwMode="auto">
          <a:xfrm>
            <a:off x="2648744" y="908720"/>
            <a:ext cx="4178300" cy="4041775"/>
            <a:chOff x="1248" y="432"/>
            <a:chExt cx="2640" cy="2546"/>
          </a:xfrm>
        </p:grpSpPr>
        <p:sp>
          <p:nvSpPr>
            <p:cNvPr id="7183" name="Text Box 47"/>
            <p:cNvSpPr txBox="1">
              <a:spLocks noChangeArrowheads="1"/>
            </p:cNvSpPr>
            <p:nvPr/>
          </p:nvSpPr>
          <p:spPr bwMode="auto">
            <a:xfrm>
              <a:off x="1488" y="720"/>
              <a:ext cx="2400" cy="2258"/>
            </a:xfrm>
            <a:prstGeom prst="rect">
              <a:avLst/>
            </a:prstGeom>
            <a:solidFill>
              <a:srgbClr val="FFFF99"/>
            </a:solidFill>
            <a:ln w="25400">
              <a:solidFill>
                <a:schemeClr val="tx1"/>
              </a:solidFill>
              <a:miter lim="800000"/>
              <a:headEnd/>
              <a:tailEnd/>
            </a:ln>
          </p:spPr>
          <p:txBody>
            <a:bodyPr>
              <a:spAutoFit/>
            </a:bodyPr>
            <a:lstStyle/>
            <a:p>
              <a:pPr>
                <a:lnSpc>
                  <a:spcPct val="95000"/>
                </a:lnSpc>
              </a:pP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 .</a:t>
              </a:r>
            </a:p>
            <a:p>
              <a:pPr>
                <a:lnSpc>
                  <a:spcPct val="95000"/>
                </a:lnSpc>
              </a:pPr>
              <a:r>
                <a:rPr lang="it-IT" sz="2000" b="1" dirty="0">
                  <a:latin typeface="Courier New" pitchFamily="49" charset="0"/>
                  <a:sym typeface="Symbol" pitchFamily="18" charset="2"/>
                </a:rPr>
                <a:t>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 .</a:t>
              </a:r>
            </a:p>
            <a:p>
              <a:pPr>
                <a:lnSpc>
                  <a:spcPct val="95000"/>
                </a:lnSpc>
              </a:pPr>
              <a:r>
                <a:rPr lang="it-IT" sz="2000" b="1" dirty="0">
                  <a:latin typeface="Courier New" pitchFamily="49" charset="0"/>
                  <a:sym typeface="Symbol" pitchFamily="18" charset="2"/>
                </a:rPr>
                <a:t>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 .</a:t>
              </a:r>
            </a:p>
            <a:p>
              <a:pPr>
                <a:lnSpc>
                  <a:spcPct val="95000"/>
                </a:lnSpc>
              </a:pPr>
              <a:r>
                <a:rPr lang="it-IT" sz="2000" b="1" dirty="0">
                  <a:latin typeface="Courier New" pitchFamily="49" charset="0"/>
                  <a:sym typeface="Symbol" pitchFamily="18" charset="2"/>
                </a:rPr>
                <a:t>0 . .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 .</a:t>
              </a:r>
            </a:p>
            <a:p>
              <a:pPr>
                <a:lnSpc>
                  <a:spcPct val="95000"/>
                </a:lnSpc>
              </a:pPr>
              <a:r>
                <a:rPr lang="it-IT" sz="2000" b="1" dirty="0">
                  <a:latin typeface="Courier New" pitchFamily="49" charset="0"/>
                  <a:sym typeface="Symbol" pitchFamily="18" charset="2"/>
                </a:rPr>
                <a:t>.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 .</a:t>
              </a:r>
            </a:p>
            <a:p>
              <a:pPr>
                <a:lnSpc>
                  <a:spcPct val="95000"/>
                </a:lnSpc>
              </a:pPr>
              <a:r>
                <a:rPr lang="it-IT" sz="2000" b="1" dirty="0">
                  <a:latin typeface="Courier New" pitchFamily="49" charset="0"/>
                  <a:sym typeface="Symbol" pitchFamily="18" charset="2"/>
                </a:rPr>
                <a:t>. . . 0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 .</a:t>
              </a:r>
            </a:p>
            <a:p>
              <a:pPr>
                <a:lnSpc>
                  <a:spcPct val="95000"/>
                </a:lnSpc>
              </a:pPr>
              <a:r>
                <a:rPr lang="it-IT" sz="2000" b="1" dirty="0">
                  <a:latin typeface="Courier New" pitchFamily="49" charset="0"/>
                  <a:sym typeface="Symbol" pitchFamily="18" charset="2"/>
                </a:rPr>
                <a:t>. . . . . 1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 .</a:t>
              </a:r>
            </a:p>
            <a:p>
              <a:pPr>
                <a:lnSpc>
                  <a:spcPct val="95000"/>
                </a:lnSpc>
              </a:pPr>
              <a:r>
                <a:rPr lang="it-IT" sz="2000" b="1" dirty="0">
                  <a:latin typeface="Courier New" pitchFamily="49" charset="0"/>
                  <a:sym typeface="Symbol" pitchFamily="18" charset="2"/>
                </a:rPr>
                <a:t>. . . . . 1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 .</a:t>
              </a:r>
            </a:p>
            <a:p>
              <a:pPr>
                <a:lnSpc>
                  <a:spcPct val="95000"/>
                </a:lnSpc>
              </a:pPr>
              <a:r>
                <a:rPr lang="it-IT" sz="2000" b="1" dirty="0">
                  <a:latin typeface="Courier New" pitchFamily="49" charset="0"/>
                  <a:sym typeface="Symbol" pitchFamily="18" charset="2"/>
                </a:rPr>
                <a:t>. . . . . 1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 .</a:t>
              </a:r>
            </a:p>
            <a:p>
              <a:pPr>
                <a:lnSpc>
                  <a:spcPct val="95000"/>
                </a:lnSpc>
              </a:pPr>
              <a:r>
                <a:rPr lang="it-IT" sz="2000" b="1" dirty="0">
                  <a:latin typeface="Courier New" pitchFamily="49" charset="0"/>
                  <a:sym typeface="Symbol" pitchFamily="18" charset="2"/>
                </a:rPr>
                <a:t>. . . . . 1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 .</a:t>
              </a:r>
            </a:p>
            <a:p>
              <a:pPr>
                <a:lnSpc>
                  <a:spcPct val="95000"/>
                </a:lnSpc>
              </a:pPr>
              <a:r>
                <a:rPr lang="it-IT" sz="2000" b="1" dirty="0">
                  <a:latin typeface="Courier New" pitchFamily="49" charset="0"/>
                  <a:sym typeface="Symbol" pitchFamily="18" charset="2"/>
                </a:rPr>
                <a:t>. . . . . 1 . . . . </a:t>
              </a:r>
              <a:r>
                <a:rPr lang="it-IT" sz="2000" b="1" dirty="0" smtClean="0">
                  <a:latin typeface="Courier New" pitchFamily="49" charset="0"/>
                  <a:sym typeface="Symbol" pitchFamily="18" charset="2"/>
                </a:rPr>
                <a:t>. </a:t>
              </a:r>
              <a:r>
                <a:rPr lang="it-IT" sz="2000" b="1" dirty="0">
                  <a:latin typeface="Courier New" pitchFamily="49" charset="0"/>
                  <a:sym typeface="Symbol" pitchFamily="18" charset="2"/>
                </a:rPr>
                <a:t>.</a:t>
              </a:r>
            </a:p>
            <a:p>
              <a:pPr>
                <a:lnSpc>
                  <a:spcPct val="95000"/>
                </a:lnSpc>
              </a:pPr>
              <a:r>
                <a:rPr lang="it-IT" sz="2000" b="1" dirty="0">
                  <a:latin typeface="Courier New" pitchFamily="49" charset="0"/>
                  <a:sym typeface="Symbol" pitchFamily="18" charset="2"/>
                </a:rPr>
                <a:t>. . . . . 1 . . . . . </a:t>
              </a:r>
              <a:r>
                <a:rPr lang="it-IT" sz="2000" b="1" dirty="0" smtClean="0">
                  <a:latin typeface="Courier New" pitchFamily="49" charset="0"/>
                  <a:sym typeface="Symbol" pitchFamily="18" charset="2"/>
                </a:rPr>
                <a:t>.</a:t>
              </a:r>
              <a:endParaRPr lang="it-IT" sz="2000" b="1" dirty="0">
                <a:latin typeface="Courier New" pitchFamily="49" charset="0"/>
                <a:sym typeface="Symbol" pitchFamily="18" charset="2"/>
              </a:endParaRPr>
            </a:p>
          </p:txBody>
        </p:sp>
        <p:sp>
          <p:nvSpPr>
            <p:cNvPr id="7184" name="Text Box 48"/>
            <p:cNvSpPr txBox="1">
              <a:spLocks noChangeArrowheads="1"/>
            </p:cNvSpPr>
            <p:nvPr/>
          </p:nvSpPr>
          <p:spPr bwMode="auto">
            <a:xfrm>
              <a:off x="1488" y="432"/>
              <a:ext cx="2400" cy="240"/>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3</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5</a:t>
              </a:r>
              <a:r>
                <a:rPr lang="it-IT" sz="2000" b="1">
                  <a:latin typeface="Courier New" pitchFamily="49" charset="0"/>
                  <a:sym typeface="Symbol" pitchFamily="18" charset="2"/>
                </a:rPr>
                <a:t> 6 </a:t>
              </a:r>
              <a:r>
                <a:rPr lang="it-IT" sz="2000" b="1">
                  <a:solidFill>
                    <a:srgbClr val="FF0000"/>
                  </a:solidFill>
                  <a:latin typeface="Courier New" pitchFamily="49" charset="0"/>
                  <a:sym typeface="Symbol" pitchFamily="18" charset="2"/>
                </a:rPr>
                <a:t>7</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8</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9</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0</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r>
                <a:rPr lang="it-IT" sz="2000" b="1">
                  <a:solidFill>
                    <a:srgbClr val="FF0000"/>
                  </a:solidFill>
                  <a:latin typeface="Courier New" pitchFamily="49" charset="0"/>
                  <a:sym typeface="Symbol" pitchFamily="18" charset="2"/>
                </a:rPr>
                <a:t>2</a:t>
              </a:r>
            </a:p>
          </p:txBody>
        </p:sp>
        <p:sp>
          <p:nvSpPr>
            <p:cNvPr id="7185" name="Text Box 49"/>
            <p:cNvSpPr txBox="1">
              <a:spLocks noChangeArrowheads="1"/>
            </p:cNvSpPr>
            <p:nvPr/>
          </p:nvSpPr>
          <p:spPr bwMode="auto">
            <a:xfrm>
              <a:off x="1248" y="720"/>
              <a:ext cx="336" cy="2242"/>
            </a:xfrm>
            <a:prstGeom prst="rect">
              <a:avLst/>
            </a:prstGeom>
            <a:noFill/>
            <a:ln w="25400">
              <a:noFill/>
              <a:miter lim="800000"/>
              <a:headEnd/>
              <a:tailEnd/>
            </a:ln>
          </p:spPr>
          <p:txBody>
            <a:bodyPr>
              <a:spAutoFit/>
            </a:bodyPr>
            <a:lstStyle/>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2</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3</a:t>
              </a:r>
              <a:endParaRPr lang="it-IT" sz="2000" b="1">
                <a:latin typeface="Courier New" pitchFamily="49" charset="0"/>
                <a:sym typeface="Symbol" pitchFamily="18" charset="2"/>
              </a:endParaRPr>
            </a:p>
            <a:p>
              <a:pPr>
                <a:lnSpc>
                  <a:spcPct val="95000"/>
                </a:lnSpc>
              </a:pPr>
              <a:r>
                <a:rPr lang="it-IT" sz="2000" b="1">
                  <a:solidFill>
                    <a:srgbClr val="FF0000"/>
                  </a:solidFill>
                  <a:latin typeface="Courier New" pitchFamily="49" charset="0"/>
                  <a:sym typeface="Symbol" pitchFamily="18" charset="2"/>
                </a:rPr>
                <a:t>4</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5</a:t>
              </a:r>
              <a:endParaRPr lang="it-IT" sz="2000" b="1">
                <a:latin typeface="Courier New" pitchFamily="49" charset="0"/>
                <a:sym typeface="Symbol" pitchFamily="18" charset="2"/>
              </a:endParaRPr>
            </a:p>
            <a:p>
              <a:pPr>
                <a:lnSpc>
                  <a:spcPct val="95000"/>
                </a:lnSpc>
              </a:pPr>
              <a:r>
                <a:rPr lang="it-IT" sz="2000" b="1">
                  <a:latin typeface="Courier New" pitchFamily="49" charset="0"/>
                  <a:sym typeface="Symbol" pitchFamily="18" charset="2"/>
                </a:rPr>
                <a:t>6 </a:t>
              </a:r>
            </a:p>
            <a:p>
              <a:pPr>
                <a:lnSpc>
                  <a:spcPct val="95000"/>
                </a:lnSpc>
              </a:pPr>
              <a:r>
                <a:rPr lang="it-IT" sz="2000" b="1">
                  <a:solidFill>
                    <a:srgbClr val="FF0000"/>
                  </a:solidFill>
                  <a:latin typeface="Courier New" pitchFamily="49" charset="0"/>
                  <a:sym typeface="Symbol" pitchFamily="18" charset="2"/>
                </a:rPr>
                <a:t>7</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8</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9</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0</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1</a:t>
              </a:r>
              <a:r>
                <a:rPr lang="it-IT" sz="2000" b="1">
                  <a:latin typeface="Courier New" pitchFamily="49" charset="0"/>
                  <a:sym typeface="Symbol" pitchFamily="18" charset="2"/>
                </a:rPr>
                <a:t> </a:t>
              </a:r>
            </a:p>
            <a:p>
              <a:pPr>
                <a:lnSpc>
                  <a:spcPct val="95000"/>
                </a:lnSpc>
              </a:pPr>
              <a:r>
                <a:rPr lang="it-IT" sz="2000" b="1">
                  <a:solidFill>
                    <a:srgbClr val="FF0000"/>
                  </a:solidFill>
                  <a:latin typeface="Courier New" pitchFamily="49" charset="0"/>
                  <a:sym typeface="Symbol" pitchFamily="18" charset="2"/>
                </a:rPr>
                <a:t>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412750" y="533400"/>
            <a:ext cx="9148763" cy="4524375"/>
          </a:xfrm>
          <a:prstGeom prst="rect">
            <a:avLst/>
          </a:prstGeom>
          <a:noFill/>
          <a:ln w="9525">
            <a:noFill/>
            <a:miter lim="800000"/>
            <a:headEnd/>
            <a:tailEnd/>
          </a:ln>
        </p:spPr>
        <p:txBody>
          <a:bodyPr>
            <a:spAutoFit/>
          </a:bodyPr>
          <a:lstStyle/>
          <a:p>
            <a:r>
              <a:rPr lang="it-IT" sz="3200" b="1" i="1" u="sng" dirty="0">
                <a:solidFill>
                  <a:srgbClr val="FF0000"/>
                </a:solidFill>
              </a:rPr>
              <a:t>Esercizio </a:t>
            </a:r>
            <a:r>
              <a:rPr lang="it-IT" sz="3200" b="1" i="1" u="sng" dirty="0" smtClean="0">
                <a:solidFill>
                  <a:srgbClr val="FF0000"/>
                </a:solidFill>
              </a:rPr>
              <a:t>4</a:t>
            </a:r>
            <a:r>
              <a:rPr lang="it-IT" sz="3200" b="1" dirty="0" smtClean="0">
                <a:solidFill>
                  <a:srgbClr val="FF0000"/>
                </a:solidFill>
              </a:rPr>
              <a:t>.</a:t>
            </a:r>
            <a:endParaRPr lang="it-IT" sz="3200" b="1" dirty="0">
              <a:solidFill>
                <a:srgbClr val="FF0000"/>
              </a:solidFill>
            </a:endParaRPr>
          </a:p>
          <a:p>
            <a:r>
              <a:rPr lang="it-IT" sz="3200" dirty="0"/>
              <a:t>La chiusura transitiva e riflessiva di un grafo orientato </a:t>
            </a:r>
            <a:r>
              <a:rPr lang="it-IT" sz="3200" b="1" i="1" dirty="0"/>
              <a:t>G = </a:t>
            </a:r>
            <a:r>
              <a:rPr lang="it-IT" sz="3200" b="1" dirty="0"/>
              <a:t>(</a:t>
            </a:r>
            <a:r>
              <a:rPr lang="it-IT" sz="3200" b="1" i="1" dirty="0"/>
              <a:t>V,E</a:t>
            </a:r>
            <a:r>
              <a:rPr lang="it-IT" sz="3200" b="1" dirty="0"/>
              <a:t>)</a:t>
            </a:r>
            <a:r>
              <a:rPr lang="it-IT" sz="3200" dirty="0"/>
              <a:t> è il grafo </a:t>
            </a:r>
            <a:r>
              <a:rPr lang="it-IT" sz="3200" b="1" i="1" dirty="0" err="1"/>
              <a:t>G*</a:t>
            </a:r>
            <a:r>
              <a:rPr lang="it-IT" sz="3200" b="1" i="1" dirty="0"/>
              <a:t> = </a:t>
            </a:r>
            <a:r>
              <a:rPr lang="it-IT" sz="3200" b="1" dirty="0"/>
              <a:t>(</a:t>
            </a:r>
            <a:r>
              <a:rPr lang="it-IT" sz="3200" b="1" i="1" dirty="0"/>
              <a:t>V,</a:t>
            </a:r>
            <a:r>
              <a:rPr lang="it-IT" sz="3200" b="1" i="1" dirty="0" err="1"/>
              <a:t>E*</a:t>
            </a:r>
            <a:r>
              <a:rPr lang="it-IT" sz="3200" b="1" dirty="0"/>
              <a:t>)</a:t>
            </a:r>
            <a:r>
              <a:rPr lang="it-IT" sz="3200" dirty="0"/>
              <a:t> che si ottiene da </a:t>
            </a:r>
            <a:r>
              <a:rPr lang="it-IT" sz="3200" b="1" i="1" dirty="0"/>
              <a:t>G</a:t>
            </a:r>
            <a:r>
              <a:rPr lang="it-IT" sz="3200" dirty="0"/>
              <a:t> aggiungendo tutti gli archi </a:t>
            </a:r>
            <a:r>
              <a:rPr lang="it-IT" sz="3200" b="1" i="1" dirty="0" err="1"/>
              <a:t>uv</a:t>
            </a:r>
            <a:r>
              <a:rPr lang="it-IT" sz="3200" dirty="0"/>
              <a:t> tali che in </a:t>
            </a:r>
            <a:r>
              <a:rPr lang="it-IT" sz="3200" b="1" i="1" dirty="0"/>
              <a:t>G</a:t>
            </a:r>
            <a:r>
              <a:rPr lang="it-IT" sz="3200" dirty="0"/>
              <a:t> ci sia un cammino da </a:t>
            </a:r>
            <a:r>
              <a:rPr lang="it-IT" sz="3200" b="1" i="1" dirty="0"/>
              <a:t>u</a:t>
            </a:r>
            <a:r>
              <a:rPr lang="it-IT" sz="3200" dirty="0"/>
              <a:t> a </a:t>
            </a:r>
            <a:r>
              <a:rPr lang="it-IT" sz="3200" b="1" i="1" dirty="0"/>
              <a:t>v</a:t>
            </a:r>
            <a:r>
              <a:rPr lang="it-IT" sz="3200" dirty="0"/>
              <a:t>. </a:t>
            </a:r>
          </a:p>
          <a:p>
            <a:endParaRPr lang="en-US" sz="3200" b="1" i="1" dirty="0">
              <a:cs typeface="Times New Roman" pitchFamily="18" charset="0"/>
            </a:endParaRPr>
          </a:p>
          <a:p>
            <a:r>
              <a:rPr lang="it-IT" sz="3200" dirty="0"/>
              <a:t>Trovare un algoritmo efficiente che calcola la chiusura transitiva e riflessiva sia usando la matrice delle adiacenze che usando le liste delle adiacenze.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809596" y="357166"/>
            <a:ext cx="8353425" cy="5693866"/>
          </a:xfrm>
          <a:prstGeom prst="rect">
            <a:avLst/>
          </a:prstGeom>
          <a:solidFill>
            <a:srgbClr val="FFFF99"/>
          </a:solidFill>
          <a:ln w="25400">
            <a:solidFill>
              <a:schemeClr val="tx1"/>
            </a:solidFill>
            <a:miter lim="800000"/>
            <a:headEnd/>
            <a:tailEnd/>
          </a:ln>
        </p:spPr>
        <p:txBody>
          <a:bodyPr>
            <a:spAutoFit/>
          </a:bodyPr>
          <a:lstStyle/>
          <a:p>
            <a:r>
              <a:rPr lang="it-IT" sz="2800" b="1" i="1" dirty="0">
                <a:solidFill>
                  <a:srgbClr val="C00000"/>
                </a:solidFill>
                <a:sym typeface="Symbol" pitchFamily="18" charset="2"/>
              </a:rPr>
              <a:t>CTR</a:t>
            </a:r>
            <a:r>
              <a:rPr lang="it-IT" sz="2800" b="1" i="1" dirty="0">
                <a:sym typeface="Symbol" pitchFamily="18" charset="2"/>
              </a:rPr>
              <a:t> </a:t>
            </a:r>
            <a:r>
              <a:rPr lang="it-IT" sz="2800" b="1" dirty="0">
                <a:sym typeface="Symbol" pitchFamily="18" charset="2"/>
              </a:rPr>
              <a:t>(</a:t>
            </a:r>
            <a:r>
              <a:rPr lang="it-IT" sz="2800" b="1" i="1" dirty="0">
                <a:sym typeface="Symbol" pitchFamily="18" charset="2"/>
              </a:rPr>
              <a:t>M,</a:t>
            </a:r>
            <a:r>
              <a:rPr lang="it-IT" sz="2800" b="1" i="1" dirty="0" err="1">
                <a:sym typeface="Symbol" pitchFamily="18" charset="2"/>
              </a:rPr>
              <a:t>M*</a:t>
            </a:r>
            <a:r>
              <a:rPr lang="it-IT" sz="2800" b="1" i="1" dirty="0">
                <a:sym typeface="Symbol" pitchFamily="18" charset="2"/>
              </a:rPr>
              <a:t>,n</a:t>
            </a:r>
            <a:r>
              <a:rPr lang="it-IT" sz="2800" b="1" dirty="0">
                <a:sym typeface="Symbol" pitchFamily="18" charset="2"/>
              </a:rPr>
              <a:t>) </a:t>
            </a:r>
            <a:endParaRPr lang="it-IT" sz="2800" dirty="0">
              <a:sym typeface="Symbol" pitchFamily="18" charset="2"/>
            </a:endParaRP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u</a:t>
            </a:r>
            <a:r>
              <a:rPr lang="it-IT" sz="2800" b="1" dirty="0">
                <a:sym typeface="Symbol" pitchFamily="18" charset="2"/>
              </a:rPr>
              <a:t> = 1 </a:t>
            </a:r>
            <a:r>
              <a:rPr lang="it-IT" sz="2800" b="1" dirty="0" err="1">
                <a:solidFill>
                  <a:srgbClr val="0000CC"/>
                </a:solidFill>
                <a:sym typeface="Symbol" pitchFamily="18" charset="2"/>
              </a:rPr>
              <a:t>to</a:t>
            </a:r>
            <a:r>
              <a:rPr lang="it-IT" sz="2800" b="1" dirty="0">
                <a:sym typeface="Symbol" pitchFamily="18" charset="2"/>
              </a:rPr>
              <a:t> </a:t>
            </a:r>
            <a:r>
              <a:rPr lang="it-IT" sz="2800" b="1" i="1" dirty="0">
                <a:sym typeface="Symbol" pitchFamily="18" charset="2"/>
              </a:rPr>
              <a:t>n  	</a:t>
            </a:r>
            <a:r>
              <a:rPr lang="it-IT" sz="2800" b="1" i="1" dirty="0" smtClean="0">
                <a:sym typeface="Symbol" pitchFamily="18" charset="2"/>
              </a:rPr>
              <a:t>	</a:t>
            </a:r>
            <a:r>
              <a:rPr lang="it-IT" sz="2800" b="1" dirty="0" smtClean="0">
                <a:solidFill>
                  <a:srgbClr val="FF0000"/>
                </a:solidFill>
                <a:sym typeface="Symbol" pitchFamily="18" charset="2"/>
              </a:rPr>
              <a:t>//</a:t>
            </a:r>
            <a:r>
              <a:rPr lang="it-IT" sz="2800" dirty="0" smtClean="0">
                <a:solidFill>
                  <a:srgbClr val="FF0000"/>
                </a:solidFill>
                <a:sym typeface="Symbol" pitchFamily="18" charset="2"/>
              </a:rPr>
              <a:t> </a:t>
            </a:r>
            <a:r>
              <a:rPr lang="it-IT" sz="2800" dirty="0">
                <a:solidFill>
                  <a:srgbClr val="FF0000"/>
                </a:solidFill>
                <a:sym typeface="Symbol" pitchFamily="18" charset="2"/>
              </a:rPr>
              <a:t>Azzera </a:t>
            </a:r>
            <a:r>
              <a:rPr lang="it-IT" sz="2800" b="1" i="1" dirty="0" err="1" smtClean="0">
                <a:solidFill>
                  <a:srgbClr val="FF0000"/>
                </a:solidFill>
                <a:sym typeface="Symbol" pitchFamily="18" charset="2"/>
              </a:rPr>
              <a:t>M*</a:t>
            </a:r>
            <a:endParaRPr lang="it-IT" sz="2800" b="1" dirty="0">
              <a:solidFill>
                <a:srgbClr val="FF0000"/>
              </a:solidFill>
              <a:sym typeface="Symbol" pitchFamily="18" charset="2"/>
            </a:endParaRP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v</a:t>
            </a:r>
            <a:r>
              <a:rPr lang="it-IT" sz="2800" b="1" dirty="0">
                <a:sym typeface="Symbol" pitchFamily="18" charset="2"/>
              </a:rPr>
              <a:t> = 1 </a:t>
            </a:r>
            <a:r>
              <a:rPr lang="it-IT" sz="2800" b="1" dirty="0" err="1">
                <a:solidFill>
                  <a:srgbClr val="0000CC"/>
                </a:solidFill>
                <a:sym typeface="Symbol" pitchFamily="18" charset="2"/>
              </a:rPr>
              <a:t>to</a:t>
            </a:r>
            <a:r>
              <a:rPr lang="it-IT" sz="2800" b="1" dirty="0">
                <a:sym typeface="Symbol" pitchFamily="18" charset="2"/>
              </a:rPr>
              <a:t> </a:t>
            </a:r>
            <a:r>
              <a:rPr lang="it-IT" sz="2800" b="1" i="1" dirty="0">
                <a:sym typeface="Symbol" pitchFamily="18" charset="2"/>
              </a:rPr>
              <a:t>n</a:t>
            </a:r>
            <a:endParaRPr lang="it-IT" sz="2800" b="1" dirty="0">
              <a:sym typeface="Symbol" pitchFamily="18" charset="2"/>
            </a:endParaRPr>
          </a:p>
          <a:p>
            <a:r>
              <a:rPr lang="it-IT" sz="2800" b="1" dirty="0">
                <a:sym typeface="Symbol" pitchFamily="18" charset="2"/>
              </a:rPr>
              <a:t>            </a:t>
            </a:r>
            <a:r>
              <a:rPr lang="it-IT" sz="2800" b="1" i="1" dirty="0" err="1">
                <a:sym typeface="Symbol" pitchFamily="18" charset="2"/>
              </a:rPr>
              <a:t>M*</a:t>
            </a:r>
            <a:r>
              <a:rPr lang="it-IT" sz="2800" b="1" dirty="0">
                <a:sym typeface="Symbol" pitchFamily="18" charset="2"/>
              </a:rPr>
              <a:t>[</a:t>
            </a:r>
            <a:r>
              <a:rPr lang="it-IT" sz="2800" b="1" i="1" dirty="0">
                <a:sym typeface="Symbol" pitchFamily="18" charset="2"/>
              </a:rPr>
              <a:t>u</a:t>
            </a:r>
            <a:r>
              <a:rPr lang="it-IT" sz="2800" dirty="0">
                <a:sym typeface="Symbol" pitchFamily="18" charset="2"/>
              </a:rPr>
              <a:t>,</a:t>
            </a:r>
            <a:r>
              <a:rPr lang="it-IT" sz="2800" b="1" i="1" dirty="0">
                <a:sym typeface="Symbol" pitchFamily="18" charset="2"/>
              </a:rPr>
              <a:t>v</a:t>
            </a:r>
            <a:r>
              <a:rPr lang="it-IT" sz="2800" b="1" dirty="0">
                <a:sym typeface="Symbol" pitchFamily="18" charset="2"/>
              </a:rPr>
              <a:t>]</a:t>
            </a:r>
            <a:r>
              <a:rPr lang="it-IT" sz="2800" dirty="0">
                <a:sym typeface="Symbol" pitchFamily="18" charset="2"/>
              </a:rPr>
              <a:t> </a:t>
            </a:r>
            <a:r>
              <a:rPr lang="it-IT" sz="2800" b="1" dirty="0">
                <a:sym typeface="Symbol" pitchFamily="18" charset="2"/>
              </a:rPr>
              <a:t>= 0</a:t>
            </a: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u</a:t>
            </a:r>
            <a:r>
              <a:rPr lang="it-IT" sz="2800" b="1" dirty="0">
                <a:sym typeface="Symbol" pitchFamily="18" charset="2"/>
              </a:rPr>
              <a:t> = 1 </a:t>
            </a:r>
            <a:r>
              <a:rPr lang="it-IT" sz="2800" b="1" dirty="0" err="1">
                <a:solidFill>
                  <a:srgbClr val="0000CC"/>
                </a:solidFill>
                <a:sym typeface="Symbol" pitchFamily="18" charset="2"/>
              </a:rPr>
              <a:t>to</a:t>
            </a:r>
            <a:r>
              <a:rPr lang="it-IT" sz="2800" b="1" dirty="0">
                <a:sym typeface="Symbol" pitchFamily="18" charset="2"/>
              </a:rPr>
              <a:t> </a:t>
            </a:r>
            <a:r>
              <a:rPr lang="it-IT" sz="2800" b="1" i="1" dirty="0">
                <a:sym typeface="Symbol" pitchFamily="18" charset="2"/>
              </a:rPr>
              <a:t>n</a:t>
            </a:r>
            <a:r>
              <a:rPr lang="it-IT" sz="2800" b="1" dirty="0">
                <a:sym typeface="Symbol" pitchFamily="18" charset="2"/>
              </a:rPr>
              <a:t> 		</a:t>
            </a:r>
            <a:r>
              <a:rPr lang="it-IT" sz="2800" b="1" dirty="0">
                <a:solidFill>
                  <a:srgbClr val="FF0000"/>
                </a:solidFill>
                <a:sym typeface="Symbol" pitchFamily="18" charset="2"/>
              </a:rPr>
              <a:t>//</a:t>
            </a:r>
            <a:r>
              <a:rPr lang="it-IT" sz="2800" dirty="0">
                <a:solidFill>
                  <a:srgbClr val="FF0000"/>
                </a:solidFill>
                <a:sym typeface="Symbol" pitchFamily="18" charset="2"/>
              </a:rPr>
              <a:t> Chiusura riflessiva</a:t>
            </a:r>
            <a:endParaRPr lang="it-IT" sz="2800" b="1" dirty="0">
              <a:sym typeface="Symbol" pitchFamily="18" charset="2"/>
            </a:endParaRPr>
          </a:p>
          <a:p>
            <a:r>
              <a:rPr lang="it-IT" sz="2800" b="1" i="1" dirty="0">
                <a:sym typeface="Symbol" pitchFamily="18" charset="2"/>
              </a:rPr>
              <a:t>        </a:t>
            </a:r>
            <a:r>
              <a:rPr lang="it-IT" sz="2800" b="1" i="1" dirty="0" err="1">
                <a:sym typeface="Symbol" pitchFamily="18" charset="2"/>
              </a:rPr>
              <a:t>M*</a:t>
            </a:r>
            <a:r>
              <a:rPr lang="it-IT" sz="2800" b="1" dirty="0">
                <a:sym typeface="Symbol" pitchFamily="18" charset="2"/>
              </a:rPr>
              <a:t>[</a:t>
            </a:r>
            <a:r>
              <a:rPr lang="it-IT" sz="2800" b="1" i="1" dirty="0">
                <a:sym typeface="Symbol" pitchFamily="18" charset="2"/>
              </a:rPr>
              <a:t>u</a:t>
            </a:r>
            <a:r>
              <a:rPr lang="it-IT" sz="2800" dirty="0">
                <a:sym typeface="Symbol" pitchFamily="18" charset="2"/>
              </a:rPr>
              <a:t>,</a:t>
            </a:r>
            <a:r>
              <a:rPr lang="it-IT" sz="2800" b="1" i="1" dirty="0" err="1">
                <a:sym typeface="Symbol" pitchFamily="18" charset="2"/>
              </a:rPr>
              <a:t>u</a:t>
            </a:r>
            <a:r>
              <a:rPr lang="it-IT" sz="2800" b="1" dirty="0">
                <a:sym typeface="Symbol" pitchFamily="18" charset="2"/>
              </a:rPr>
              <a:t>]</a:t>
            </a:r>
            <a:r>
              <a:rPr lang="it-IT" sz="2800" dirty="0">
                <a:sym typeface="Symbol" pitchFamily="18" charset="2"/>
              </a:rPr>
              <a:t> </a:t>
            </a:r>
            <a:r>
              <a:rPr lang="it-IT" sz="2800" b="1" dirty="0">
                <a:sym typeface="Symbol" pitchFamily="18" charset="2"/>
              </a:rPr>
              <a:t>= 1</a:t>
            </a: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u</a:t>
            </a:r>
            <a:r>
              <a:rPr lang="it-IT" sz="2800" b="1" dirty="0">
                <a:sym typeface="Symbol" pitchFamily="18" charset="2"/>
              </a:rPr>
              <a:t> = 1 </a:t>
            </a:r>
            <a:r>
              <a:rPr lang="it-IT" sz="2800" b="1" dirty="0" err="1">
                <a:solidFill>
                  <a:srgbClr val="0000CC"/>
                </a:solidFill>
                <a:sym typeface="Symbol" pitchFamily="18" charset="2"/>
              </a:rPr>
              <a:t>to</a:t>
            </a:r>
            <a:r>
              <a:rPr lang="it-IT" sz="2800" b="1" dirty="0">
                <a:sym typeface="Symbol" pitchFamily="18" charset="2"/>
              </a:rPr>
              <a:t> </a:t>
            </a:r>
            <a:r>
              <a:rPr lang="it-IT" sz="2800" b="1" i="1" dirty="0">
                <a:sym typeface="Symbol" pitchFamily="18" charset="2"/>
              </a:rPr>
              <a:t>n</a:t>
            </a:r>
            <a:r>
              <a:rPr lang="it-IT" sz="2800" b="1" dirty="0">
                <a:sym typeface="Symbol" pitchFamily="18" charset="2"/>
              </a:rPr>
              <a:t> 		</a:t>
            </a:r>
            <a:r>
              <a:rPr lang="it-IT" sz="2800" b="1" dirty="0">
                <a:solidFill>
                  <a:srgbClr val="FF0000"/>
                </a:solidFill>
                <a:sym typeface="Symbol" pitchFamily="18" charset="2"/>
              </a:rPr>
              <a:t>//</a:t>
            </a:r>
            <a:r>
              <a:rPr lang="it-IT" sz="2800" dirty="0">
                <a:solidFill>
                  <a:srgbClr val="FF0000"/>
                </a:solidFill>
                <a:sym typeface="Symbol" pitchFamily="18" charset="2"/>
              </a:rPr>
              <a:t> Chiusura transitiva</a:t>
            </a: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v</a:t>
            </a:r>
            <a:r>
              <a:rPr lang="it-IT" sz="2800" b="1" dirty="0">
                <a:sym typeface="Symbol" pitchFamily="18" charset="2"/>
              </a:rPr>
              <a:t> = 1 </a:t>
            </a:r>
            <a:r>
              <a:rPr lang="it-IT" sz="2800" b="1" dirty="0" err="1">
                <a:solidFill>
                  <a:srgbClr val="0000CC"/>
                </a:solidFill>
                <a:sym typeface="Symbol" pitchFamily="18" charset="2"/>
              </a:rPr>
              <a:t>to</a:t>
            </a:r>
            <a:r>
              <a:rPr lang="it-IT" sz="2800" b="1" dirty="0">
                <a:sym typeface="Symbol" pitchFamily="18" charset="2"/>
              </a:rPr>
              <a:t> </a:t>
            </a:r>
            <a:r>
              <a:rPr lang="it-IT" sz="2800" b="1" i="1" dirty="0">
                <a:sym typeface="Symbol" pitchFamily="18" charset="2"/>
              </a:rPr>
              <a:t>n</a:t>
            </a:r>
            <a:endParaRPr lang="it-IT" sz="2800" b="1" dirty="0">
              <a:sym typeface="Symbol" pitchFamily="18" charset="2"/>
            </a:endParaRPr>
          </a:p>
          <a:p>
            <a:r>
              <a:rPr lang="it-IT" sz="2800" b="1" dirty="0">
                <a:sym typeface="Symbol" pitchFamily="18" charset="2"/>
              </a:rPr>
              <a:t>            </a:t>
            </a:r>
            <a:r>
              <a:rPr lang="it-IT" sz="2800" b="1" dirty="0" err="1">
                <a:solidFill>
                  <a:srgbClr val="0000CC"/>
                </a:solidFill>
                <a:sym typeface="Symbol" pitchFamily="18" charset="2"/>
              </a:rPr>
              <a:t>if</a:t>
            </a:r>
            <a:r>
              <a:rPr lang="it-IT" sz="2800" b="1" dirty="0">
                <a:sym typeface="Symbol" pitchFamily="18" charset="2"/>
              </a:rPr>
              <a:t> </a:t>
            </a:r>
            <a:r>
              <a:rPr lang="it-IT" sz="2800" b="1" i="1" dirty="0">
                <a:sym typeface="Symbol" pitchFamily="18" charset="2"/>
              </a:rPr>
              <a:t>M</a:t>
            </a:r>
            <a:r>
              <a:rPr lang="it-IT" sz="2800" b="1" dirty="0">
                <a:sym typeface="Symbol" pitchFamily="18" charset="2"/>
              </a:rPr>
              <a:t>[</a:t>
            </a:r>
            <a:r>
              <a:rPr lang="it-IT" sz="2800" b="1" i="1" dirty="0">
                <a:sym typeface="Symbol" pitchFamily="18" charset="2"/>
              </a:rPr>
              <a:t>u</a:t>
            </a:r>
            <a:r>
              <a:rPr lang="it-IT" sz="2800" dirty="0">
                <a:sym typeface="Symbol" pitchFamily="18" charset="2"/>
              </a:rPr>
              <a:t>,</a:t>
            </a:r>
            <a:r>
              <a:rPr lang="it-IT" sz="2800" b="1" i="1" dirty="0">
                <a:sym typeface="Symbol" pitchFamily="18" charset="2"/>
              </a:rPr>
              <a:t>v</a:t>
            </a:r>
            <a:r>
              <a:rPr lang="it-IT" sz="2800" b="1" dirty="0">
                <a:sym typeface="Symbol" pitchFamily="18" charset="2"/>
              </a:rPr>
              <a:t>] == 1 </a:t>
            </a:r>
            <a:r>
              <a:rPr lang="it-IT" sz="2800" b="1" dirty="0">
                <a:solidFill>
                  <a:srgbClr val="0000CC"/>
                </a:solidFill>
                <a:sym typeface="Symbol" pitchFamily="18" charset="2"/>
              </a:rPr>
              <a:t>and</a:t>
            </a:r>
            <a:r>
              <a:rPr lang="it-IT" sz="2800" b="1" dirty="0">
                <a:sym typeface="Symbol" pitchFamily="18" charset="2"/>
              </a:rPr>
              <a:t> </a:t>
            </a:r>
            <a:r>
              <a:rPr lang="it-IT" sz="2800" b="1" i="1" dirty="0" err="1">
                <a:sym typeface="Symbol" pitchFamily="18" charset="2"/>
              </a:rPr>
              <a:t>M*</a:t>
            </a:r>
            <a:r>
              <a:rPr lang="it-IT" sz="2800" b="1" i="1" dirty="0"/>
              <a:t> </a:t>
            </a:r>
            <a:r>
              <a:rPr lang="it-IT" sz="2800" b="1" dirty="0">
                <a:sym typeface="Symbol" pitchFamily="18" charset="2"/>
              </a:rPr>
              <a:t>[</a:t>
            </a:r>
            <a:r>
              <a:rPr lang="it-IT" sz="2800" b="1" i="1" dirty="0">
                <a:sym typeface="Symbol" pitchFamily="18" charset="2"/>
              </a:rPr>
              <a:t>u</a:t>
            </a:r>
            <a:r>
              <a:rPr lang="it-IT" sz="2800" dirty="0">
                <a:sym typeface="Symbol" pitchFamily="18" charset="2"/>
              </a:rPr>
              <a:t>,</a:t>
            </a:r>
            <a:r>
              <a:rPr lang="it-IT" sz="2800" b="1" i="1" dirty="0">
                <a:sym typeface="Symbol" pitchFamily="18" charset="2"/>
              </a:rPr>
              <a:t>v</a:t>
            </a:r>
            <a:r>
              <a:rPr lang="it-IT" sz="2800" b="1" dirty="0">
                <a:sym typeface="Symbol" pitchFamily="18" charset="2"/>
              </a:rPr>
              <a:t>] == 0</a:t>
            </a:r>
          </a:p>
          <a:p>
            <a:r>
              <a:rPr lang="it-IT" sz="2800" b="1" dirty="0">
                <a:solidFill>
                  <a:srgbClr val="FF0000"/>
                </a:solidFill>
                <a:sym typeface="Symbol" pitchFamily="18" charset="2"/>
              </a:rPr>
              <a:t>                    //</a:t>
            </a:r>
            <a:r>
              <a:rPr lang="it-IT" sz="2800" dirty="0">
                <a:solidFill>
                  <a:srgbClr val="FF0000"/>
                </a:solidFill>
                <a:sym typeface="Symbol" pitchFamily="18" charset="2"/>
              </a:rPr>
              <a:t> Aggiungi tutti gli archi </a:t>
            </a:r>
            <a:r>
              <a:rPr lang="it-IT" sz="2800" b="1" i="1" dirty="0" err="1">
                <a:solidFill>
                  <a:srgbClr val="FF0000"/>
                </a:solidFill>
                <a:sym typeface="Symbol" pitchFamily="18" charset="2"/>
              </a:rPr>
              <a:t>wz</a:t>
            </a:r>
            <a:r>
              <a:rPr lang="it-IT" sz="2800" dirty="0">
                <a:solidFill>
                  <a:srgbClr val="FF0000"/>
                </a:solidFill>
                <a:sym typeface="Symbol" pitchFamily="18" charset="2"/>
              </a:rPr>
              <a:t> con </a:t>
            </a:r>
            <a:r>
              <a:rPr lang="it-IT" sz="2800" b="1" i="1" dirty="0">
                <a:solidFill>
                  <a:srgbClr val="FF0000"/>
                </a:solidFill>
                <a:sym typeface="Symbol" pitchFamily="18" charset="2"/>
              </a:rPr>
              <a:t>z</a:t>
            </a:r>
            <a:endParaRPr lang="it-IT" sz="2800" dirty="0">
              <a:solidFill>
                <a:srgbClr val="FF0000"/>
              </a:solidFill>
              <a:sym typeface="Symbol" pitchFamily="18" charset="2"/>
            </a:endParaRPr>
          </a:p>
          <a:p>
            <a:r>
              <a:rPr lang="it-IT" sz="2800" dirty="0">
                <a:solidFill>
                  <a:srgbClr val="FF0000"/>
                </a:solidFill>
                <a:sym typeface="Symbol" pitchFamily="18" charset="2"/>
              </a:rPr>
              <a:t>                    </a:t>
            </a:r>
            <a:r>
              <a:rPr lang="it-IT" sz="2800" b="1" dirty="0">
                <a:solidFill>
                  <a:srgbClr val="FF0000"/>
                </a:solidFill>
                <a:sym typeface="Symbol" pitchFamily="18" charset="2"/>
              </a:rPr>
              <a:t>// </a:t>
            </a:r>
            <a:r>
              <a:rPr lang="it-IT" sz="2800" dirty="0">
                <a:solidFill>
                  <a:srgbClr val="FF0000"/>
                </a:solidFill>
                <a:sym typeface="Symbol" pitchFamily="18" charset="2"/>
              </a:rPr>
              <a:t>raggiungibile da </a:t>
            </a:r>
            <a:r>
              <a:rPr lang="it-IT" sz="2800" b="1" i="1" dirty="0">
                <a:solidFill>
                  <a:srgbClr val="FF0000"/>
                </a:solidFill>
                <a:sym typeface="Symbol" pitchFamily="18" charset="2"/>
              </a:rPr>
              <a:t>w</a:t>
            </a:r>
            <a:r>
              <a:rPr lang="it-IT" sz="2800" dirty="0">
                <a:solidFill>
                  <a:srgbClr val="FF0000"/>
                </a:solidFill>
                <a:sym typeface="Symbol" pitchFamily="18" charset="2"/>
              </a:rPr>
              <a:t> con un cammino</a:t>
            </a:r>
          </a:p>
          <a:p>
            <a:r>
              <a:rPr lang="it-IT" sz="2800" dirty="0">
                <a:solidFill>
                  <a:srgbClr val="FF0000"/>
                </a:solidFill>
                <a:sym typeface="Symbol" pitchFamily="18" charset="2"/>
              </a:rPr>
              <a:t>                   </a:t>
            </a:r>
            <a:r>
              <a:rPr lang="it-IT" sz="2800" b="1" dirty="0">
                <a:solidFill>
                  <a:srgbClr val="FF0000"/>
                </a:solidFill>
                <a:sym typeface="Symbol" pitchFamily="18" charset="2"/>
              </a:rPr>
              <a:t> // </a:t>
            </a:r>
            <a:r>
              <a:rPr lang="it-IT" sz="2800" dirty="0">
                <a:solidFill>
                  <a:srgbClr val="FF0000"/>
                </a:solidFill>
                <a:sym typeface="Symbol" pitchFamily="18" charset="2"/>
              </a:rPr>
              <a:t>passante per </a:t>
            </a:r>
            <a:r>
              <a:rPr lang="it-IT" sz="2800" b="1" i="1" dirty="0" err="1">
                <a:solidFill>
                  <a:srgbClr val="FF0000"/>
                </a:solidFill>
                <a:sym typeface="Symbol" pitchFamily="18" charset="2"/>
              </a:rPr>
              <a:t>uv</a:t>
            </a:r>
            <a:endParaRPr lang="it-IT" sz="2800" b="1" i="1" dirty="0">
              <a:solidFill>
                <a:srgbClr val="FF0000"/>
              </a:solidFill>
              <a:sym typeface="Symbol" pitchFamily="18" charset="2"/>
            </a:endParaRPr>
          </a:p>
          <a:p>
            <a:r>
              <a:rPr lang="it-IT" sz="2800" b="1" dirty="0">
                <a:sym typeface="Symbol" pitchFamily="18" charset="2"/>
              </a:rPr>
              <a:t>                 </a:t>
            </a:r>
            <a:r>
              <a:rPr lang="it-IT" sz="2800" b="1" i="1" dirty="0">
                <a:solidFill>
                  <a:srgbClr val="C00000"/>
                </a:solidFill>
                <a:sym typeface="Symbol" pitchFamily="18" charset="2"/>
              </a:rPr>
              <a:t>CT</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M*</a:t>
            </a:r>
            <a:r>
              <a:rPr lang="it-IT" sz="2800" b="1" i="1" dirty="0">
                <a:sym typeface="Symbol" pitchFamily="18" charset="2"/>
              </a:rPr>
              <a:t>,u,v,n</a:t>
            </a:r>
            <a:r>
              <a:rPr lang="it-IT" sz="2800" b="1" dirty="0">
                <a:sym typeface="Symbol" pitchFamily="18" charset="2"/>
              </a:rPr>
              <a:t>)</a:t>
            </a:r>
            <a:r>
              <a:rPr lang="it-IT" sz="2800" dirty="0">
                <a:sym typeface="Symbol" pitchFamily="18" charset="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2">
                                            <p:txEl>
                                              <p:pRg st="1" end="1"/>
                                            </p:txEl>
                                          </p:spTgt>
                                        </p:tgtEl>
                                        <p:attrNameLst>
                                          <p:attrName>style.visibility</p:attrName>
                                        </p:attrNameLst>
                                      </p:cBhvr>
                                      <p:to>
                                        <p:strVal val="visible"/>
                                      </p:to>
                                    </p:set>
                                    <p:anim calcmode="lin" valueType="num">
                                      <p:cBhvr additive="base">
                                        <p:cTn id="7" dur="500" fill="hold"/>
                                        <p:tgtEl>
                                          <p:spTgt spid="1024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42">
                                            <p:txEl>
                                              <p:pRg st="2" end="2"/>
                                            </p:txEl>
                                          </p:spTgt>
                                        </p:tgtEl>
                                        <p:attrNameLst>
                                          <p:attrName>style.visibility</p:attrName>
                                        </p:attrNameLst>
                                      </p:cBhvr>
                                      <p:to>
                                        <p:strVal val="visible"/>
                                      </p:to>
                                    </p:set>
                                    <p:anim calcmode="lin" valueType="num">
                                      <p:cBhvr additive="base">
                                        <p:cTn id="11" dur="500" fill="hold"/>
                                        <p:tgtEl>
                                          <p:spTgt spid="1024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24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242">
                                            <p:txEl>
                                              <p:pRg st="3" end="3"/>
                                            </p:txEl>
                                          </p:spTgt>
                                        </p:tgtEl>
                                        <p:attrNameLst>
                                          <p:attrName>style.visibility</p:attrName>
                                        </p:attrNameLst>
                                      </p:cBhvr>
                                      <p:to>
                                        <p:strVal val="visible"/>
                                      </p:to>
                                    </p:set>
                                    <p:anim calcmode="lin" valueType="num">
                                      <p:cBhvr additive="base">
                                        <p:cTn id="15" dur="500" fill="hold"/>
                                        <p:tgtEl>
                                          <p:spTgt spid="1024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24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0242">
                                            <p:txEl>
                                              <p:pRg st="4" end="4"/>
                                            </p:txEl>
                                          </p:spTgt>
                                        </p:tgtEl>
                                        <p:attrNameLst>
                                          <p:attrName>style.visibility</p:attrName>
                                        </p:attrNameLst>
                                      </p:cBhvr>
                                      <p:to>
                                        <p:strVal val="visible"/>
                                      </p:to>
                                    </p:set>
                                    <p:anim calcmode="lin" valueType="num">
                                      <p:cBhvr additive="base">
                                        <p:cTn id="21" dur="500" fill="hold"/>
                                        <p:tgtEl>
                                          <p:spTgt spid="10242">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242">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0242">
                                            <p:txEl>
                                              <p:pRg st="5" end="5"/>
                                            </p:txEl>
                                          </p:spTgt>
                                        </p:tgtEl>
                                        <p:attrNameLst>
                                          <p:attrName>style.visibility</p:attrName>
                                        </p:attrNameLst>
                                      </p:cBhvr>
                                      <p:to>
                                        <p:strVal val="visible"/>
                                      </p:to>
                                    </p:set>
                                    <p:anim calcmode="lin" valueType="num">
                                      <p:cBhvr additive="base">
                                        <p:cTn id="25" dur="500" fill="hold"/>
                                        <p:tgtEl>
                                          <p:spTgt spid="1024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242">
                                            <p:txEl>
                                              <p:pRg st="6" end="6"/>
                                            </p:txEl>
                                          </p:spTgt>
                                        </p:tgtEl>
                                        <p:attrNameLst>
                                          <p:attrName>style.visibility</p:attrName>
                                        </p:attrNameLst>
                                      </p:cBhvr>
                                      <p:to>
                                        <p:strVal val="visible"/>
                                      </p:to>
                                    </p:set>
                                    <p:anim calcmode="lin" valueType="num">
                                      <p:cBhvr additive="base">
                                        <p:cTn id="31" dur="500" fill="hold"/>
                                        <p:tgtEl>
                                          <p:spTgt spid="1024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0242">
                                            <p:txEl>
                                              <p:pRg st="7" end="7"/>
                                            </p:txEl>
                                          </p:spTgt>
                                        </p:tgtEl>
                                        <p:attrNameLst>
                                          <p:attrName>style.visibility</p:attrName>
                                        </p:attrNameLst>
                                      </p:cBhvr>
                                      <p:to>
                                        <p:strVal val="visible"/>
                                      </p:to>
                                    </p:set>
                                    <p:anim calcmode="lin" valueType="num">
                                      <p:cBhvr additive="base">
                                        <p:cTn id="35" dur="500" fill="hold"/>
                                        <p:tgtEl>
                                          <p:spTgt spid="1024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0242">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0242">
                                            <p:txEl>
                                              <p:pRg st="8" end="8"/>
                                            </p:txEl>
                                          </p:spTgt>
                                        </p:tgtEl>
                                        <p:attrNameLst>
                                          <p:attrName>style.visibility</p:attrName>
                                        </p:attrNameLst>
                                      </p:cBhvr>
                                      <p:to>
                                        <p:strVal val="visible"/>
                                      </p:to>
                                    </p:set>
                                    <p:anim calcmode="lin" valueType="num">
                                      <p:cBhvr additive="base">
                                        <p:cTn id="39" dur="500" fill="hold"/>
                                        <p:tgtEl>
                                          <p:spTgt spid="1024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0242">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0242">
                                            <p:txEl>
                                              <p:pRg st="9" end="9"/>
                                            </p:txEl>
                                          </p:spTgt>
                                        </p:tgtEl>
                                        <p:attrNameLst>
                                          <p:attrName>style.visibility</p:attrName>
                                        </p:attrNameLst>
                                      </p:cBhvr>
                                      <p:to>
                                        <p:strVal val="visible"/>
                                      </p:to>
                                    </p:set>
                                    <p:anim calcmode="lin" valueType="num">
                                      <p:cBhvr additive="base">
                                        <p:cTn id="43" dur="500" fill="hold"/>
                                        <p:tgtEl>
                                          <p:spTgt spid="1024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242">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0242">
                                            <p:txEl>
                                              <p:pRg st="10" end="10"/>
                                            </p:txEl>
                                          </p:spTgt>
                                        </p:tgtEl>
                                        <p:attrNameLst>
                                          <p:attrName>style.visibility</p:attrName>
                                        </p:attrNameLst>
                                      </p:cBhvr>
                                      <p:to>
                                        <p:strVal val="visible"/>
                                      </p:to>
                                    </p:set>
                                    <p:anim calcmode="lin" valueType="num">
                                      <p:cBhvr additive="base">
                                        <p:cTn id="47" dur="500" fill="hold"/>
                                        <p:tgtEl>
                                          <p:spTgt spid="10242">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0242">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0242">
                                            <p:txEl>
                                              <p:pRg st="11" end="11"/>
                                            </p:txEl>
                                          </p:spTgt>
                                        </p:tgtEl>
                                        <p:attrNameLst>
                                          <p:attrName>style.visibility</p:attrName>
                                        </p:attrNameLst>
                                      </p:cBhvr>
                                      <p:to>
                                        <p:strVal val="visible"/>
                                      </p:to>
                                    </p:set>
                                    <p:anim calcmode="lin" valueType="num">
                                      <p:cBhvr additive="base">
                                        <p:cTn id="51" dur="500" fill="hold"/>
                                        <p:tgtEl>
                                          <p:spTgt spid="10242">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0242">
                                            <p:txEl>
                                              <p:pRg st="11" end="11"/>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0242">
                                            <p:txEl>
                                              <p:pRg st="12" end="12"/>
                                            </p:txEl>
                                          </p:spTgt>
                                        </p:tgtEl>
                                        <p:attrNameLst>
                                          <p:attrName>style.visibility</p:attrName>
                                        </p:attrNameLst>
                                      </p:cBhvr>
                                      <p:to>
                                        <p:strVal val="visible"/>
                                      </p:to>
                                    </p:set>
                                    <p:anim calcmode="lin" valueType="num">
                                      <p:cBhvr additive="base">
                                        <p:cTn id="55" dur="500" fill="hold"/>
                                        <p:tgtEl>
                                          <p:spTgt spid="10242">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24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849313" y="260350"/>
            <a:ext cx="8353425" cy="3539430"/>
          </a:xfrm>
          <a:prstGeom prst="rect">
            <a:avLst/>
          </a:prstGeom>
          <a:solidFill>
            <a:srgbClr val="FFFF99"/>
          </a:solidFill>
          <a:ln w="25400">
            <a:solidFill>
              <a:schemeClr val="tx1"/>
            </a:solidFill>
            <a:miter lim="800000"/>
            <a:headEnd/>
            <a:tailEnd/>
          </a:ln>
        </p:spPr>
        <p:txBody>
          <a:bodyPr>
            <a:spAutoFit/>
          </a:bodyPr>
          <a:lstStyle/>
          <a:p>
            <a:r>
              <a:rPr lang="it-IT" sz="2800" b="1" i="1" dirty="0">
                <a:solidFill>
                  <a:srgbClr val="C00000"/>
                </a:solidFill>
                <a:sym typeface="Symbol" pitchFamily="18" charset="2"/>
              </a:rPr>
              <a:t>CT</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M*</a:t>
            </a:r>
            <a:r>
              <a:rPr lang="it-IT" sz="2800" b="1" i="1" dirty="0">
                <a:sym typeface="Symbol" pitchFamily="18" charset="2"/>
              </a:rPr>
              <a:t>,u,v,n</a:t>
            </a:r>
            <a:r>
              <a:rPr lang="it-IT" sz="2800" b="1" dirty="0">
                <a:sym typeface="Symbol" pitchFamily="18" charset="2"/>
              </a:rPr>
              <a:t>) </a:t>
            </a:r>
          </a:p>
          <a:p>
            <a:r>
              <a:rPr lang="it-IT" sz="2800" b="1" i="1" dirty="0">
                <a:sym typeface="Symbol" pitchFamily="18" charset="2"/>
              </a:rPr>
              <a:t>    </a:t>
            </a:r>
            <a:r>
              <a:rPr lang="it-IT" sz="2800" b="1" i="1" dirty="0" err="1">
                <a:sym typeface="Symbol" pitchFamily="18" charset="2"/>
              </a:rPr>
              <a:t>M*</a:t>
            </a:r>
            <a:r>
              <a:rPr lang="it-IT" sz="2800" b="1" dirty="0">
                <a:sym typeface="Symbol" pitchFamily="18" charset="2"/>
              </a:rPr>
              <a:t>[</a:t>
            </a:r>
            <a:r>
              <a:rPr lang="it-IT" sz="2800" b="1" i="1" dirty="0">
                <a:sym typeface="Symbol" pitchFamily="18" charset="2"/>
              </a:rPr>
              <a:t>u</a:t>
            </a:r>
            <a:r>
              <a:rPr lang="it-IT" sz="2800" dirty="0">
                <a:sym typeface="Symbol" pitchFamily="18" charset="2"/>
              </a:rPr>
              <a:t>,</a:t>
            </a:r>
            <a:r>
              <a:rPr lang="it-IT" sz="2800" b="1" i="1" dirty="0">
                <a:sym typeface="Symbol" pitchFamily="18" charset="2"/>
              </a:rPr>
              <a:t>v</a:t>
            </a:r>
            <a:r>
              <a:rPr lang="it-IT" sz="2800" b="1" dirty="0">
                <a:sym typeface="Symbol" pitchFamily="18" charset="2"/>
              </a:rPr>
              <a:t>]</a:t>
            </a:r>
            <a:r>
              <a:rPr lang="it-IT" sz="2800" dirty="0">
                <a:sym typeface="Symbol" pitchFamily="18" charset="2"/>
              </a:rPr>
              <a:t> </a:t>
            </a:r>
            <a:r>
              <a:rPr lang="it-IT" sz="2800" b="1" dirty="0">
                <a:sym typeface="Symbol" pitchFamily="18" charset="2"/>
              </a:rPr>
              <a:t>= 1</a:t>
            </a: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z</a:t>
            </a:r>
            <a:r>
              <a:rPr lang="it-IT" sz="2800" b="1" dirty="0">
                <a:sym typeface="Symbol" pitchFamily="18" charset="2"/>
              </a:rPr>
              <a:t> = 1 </a:t>
            </a:r>
            <a:r>
              <a:rPr lang="it-IT" sz="2800" b="1" dirty="0" err="1">
                <a:solidFill>
                  <a:srgbClr val="0000CC"/>
                </a:solidFill>
                <a:sym typeface="Symbol" pitchFamily="18" charset="2"/>
              </a:rPr>
              <a:t>to</a:t>
            </a:r>
            <a:r>
              <a:rPr lang="it-IT" sz="2800" b="1" dirty="0">
                <a:sym typeface="Symbol" pitchFamily="18" charset="2"/>
              </a:rPr>
              <a:t> </a:t>
            </a:r>
            <a:r>
              <a:rPr lang="it-IT" sz="2800" b="1" i="1" dirty="0">
                <a:sym typeface="Symbol" pitchFamily="18" charset="2"/>
              </a:rPr>
              <a:t>n</a:t>
            </a:r>
            <a:endParaRPr lang="it-IT" sz="2800" b="1" dirty="0">
              <a:sym typeface="Symbol" pitchFamily="18" charset="2"/>
            </a:endParaRPr>
          </a:p>
          <a:p>
            <a:r>
              <a:rPr lang="it-IT" sz="2800" b="1" dirty="0">
                <a:sym typeface="Symbol" pitchFamily="18" charset="2"/>
              </a:rPr>
              <a:t>        </a:t>
            </a:r>
            <a:r>
              <a:rPr lang="it-IT" sz="2800" b="1" dirty="0" err="1">
                <a:solidFill>
                  <a:srgbClr val="0000CC"/>
                </a:solidFill>
                <a:sym typeface="Symbol" pitchFamily="18" charset="2"/>
              </a:rPr>
              <a:t>if</a:t>
            </a:r>
            <a:r>
              <a:rPr lang="it-IT" sz="2800" b="1" dirty="0">
                <a:sym typeface="Symbol" pitchFamily="18" charset="2"/>
              </a:rPr>
              <a:t> </a:t>
            </a:r>
            <a:r>
              <a:rPr lang="it-IT" sz="2800" b="1" i="1" dirty="0" err="1">
                <a:sym typeface="Symbol" pitchFamily="18" charset="2"/>
              </a:rPr>
              <a:t>M*</a:t>
            </a:r>
            <a:r>
              <a:rPr lang="it-IT" sz="2800" b="1" dirty="0">
                <a:sym typeface="Symbol" pitchFamily="18" charset="2"/>
              </a:rPr>
              <a:t>[</a:t>
            </a:r>
            <a:r>
              <a:rPr lang="it-IT" sz="2800" b="1" i="1" dirty="0">
                <a:sym typeface="Symbol" pitchFamily="18" charset="2"/>
              </a:rPr>
              <a:t>v,z</a:t>
            </a:r>
            <a:r>
              <a:rPr lang="it-IT" sz="2800" b="1" dirty="0">
                <a:sym typeface="Symbol" pitchFamily="18" charset="2"/>
              </a:rPr>
              <a:t>] == 1 </a:t>
            </a:r>
            <a:r>
              <a:rPr lang="it-IT" sz="2800" b="1" dirty="0">
                <a:solidFill>
                  <a:srgbClr val="0000CC"/>
                </a:solidFill>
                <a:sym typeface="Symbol" pitchFamily="18" charset="2"/>
              </a:rPr>
              <a:t>and</a:t>
            </a:r>
            <a:r>
              <a:rPr lang="it-IT" sz="2800" b="1" dirty="0">
                <a:sym typeface="Symbol" pitchFamily="18" charset="2"/>
              </a:rPr>
              <a:t> </a:t>
            </a:r>
            <a:r>
              <a:rPr lang="it-IT" sz="2800" b="1" i="1" dirty="0" err="1">
                <a:sym typeface="Symbol" pitchFamily="18" charset="2"/>
              </a:rPr>
              <a:t>M*</a:t>
            </a:r>
            <a:r>
              <a:rPr lang="it-IT" sz="2800" b="1" dirty="0">
                <a:sym typeface="Symbol" pitchFamily="18" charset="2"/>
              </a:rPr>
              <a:t>[</a:t>
            </a:r>
            <a:r>
              <a:rPr lang="it-IT" sz="2800" b="1" i="1" dirty="0">
                <a:sym typeface="Symbol" pitchFamily="18" charset="2"/>
              </a:rPr>
              <a:t>u,z</a:t>
            </a:r>
            <a:r>
              <a:rPr lang="it-IT" sz="2800" b="1" dirty="0">
                <a:sym typeface="Symbol" pitchFamily="18" charset="2"/>
              </a:rPr>
              <a:t>] == 0</a:t>
            </a:r>
          </a:p>
          <a:p>
            <a:r>
              <a:rPr lang="it-IT" sz="2800" b="1" i="1" dirty="0">
                <a:sym typeface="Symbol" pitchFamily="18" charset="2"/>
              </a:rPr>
              <a:t>           </a:t>
            </a:r>
            <a:r>
              <a:rPr lang="it-IT" sz="2800" b="1" i="1" dirty="0">
                <a:solidFill>
                  <a:srgbClr val="C00000"/>
                </a:solidFill>
                <a:sym typeface="Symbol" pitchFamily="18" charset="2"/>
              </a:rPr>
              <a:t>CT</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M*</a:t>
            </a:r>
            <a:r>
              <a:rPr lang="it-IT" sz="2800" b="1" i="1" dirty="0">
                <a:sym typeface="Symbol" pitchFamily="18" charset="2"/>
              </a:rPr>
              <a:t>,u,z,n</a:t>
            </a:r>
            <a:r>
              <a:rPr lang="it-IT" sz="2800" b="1" dirty="0">
                <a:sym typeface="Symbol" pitchFamily="18" charset="2"/>
              </a:rPr>
              <a:t>)</a:t>
            </a: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w</a:t>
            </a:r>
            <a:r>
              <a:rPr lang="it-IT" sz="2800" b="1" dirty="0">
                <a:sym typeface="Symbol" pitchFamily="18" charset="2"/>
              </a:rPr>
              <a:t> = 1 </a:t>
            </a:r>
            <a:r>
              <a:rPr lang="it-IT" sz="2800" b="1" dirty="0" err="1">
                <a:solidFill>
                  <a:srgbClr val="0000CC"/>
                </a:solidFill>
                <a:sym typeface="Symbol" pitchFamily="18" charset="2"/>
              </a:rPr>
              <a:t>to</a:t>
            </a:r>
            <a:r>
              <a:rPr lang="it-IT" sz="2800" b="1" dirty="0">
                <a:sym typeface="Symbol" pitchFamily="18" charset="2"/>
              </a:rPr>
              <a:t> </a:t>
            </a:r>
            <a:r>
              <a:rPr lang="it-IT" sz="2800" b="1" i="1" dirty="0">
                <a:sym typeface="Symbol" pitchFamily="18" charset="2"/>
              </a:rPr>
              <a:t>n</a:t>
            </a:r>
            <a:endParaRPr lang="it-IT" sz="2800" b="1" dirty="0">
              <a:sym typeface="Symbol" pitchFamily="18" charset="2"/>
            </a:endParaRPr>
          </a:p>
          <a:p>
            <a:r>
              <a:rPr lang="it-IT" sz="2800" b="1" dirty="0">
                <a:sym typeface="Symbol" pitchFamily="18" charset="2"/>
              </a:rPr>
              <a:t>        </a:t>
            </a:r>
            <a:r>
              <a:rPr lang="it-IT" sz="2800" b="1" dirty="0" err="1">
                <a:solidFill>
                  <a:srgbClr val="0000CC"/>
                </a:solidFill>
                <a:sym typeface="Symbol" pitchFamily="18" charset="2"/>
              </a:rPr>
              <a:t>if</a:t>
            </a:r>
            <a:r>
              <a:rPr lang="it-IT" sz="2800" b="1" dirty="0">
                <a:sym typeface="Symbol" pitchFamily="18" charset="2"/>
              </a:rPr>
              <a:t> </a:t>
            </a:r>
            <a:r>
              <a:rPr lang="it-IT" sz="2800" b="1" i="1" dirty="0" err="1">
                <a:sym typeface="Symbol" pitchFamily="18" charset="2"/>
              </a:rPr>
              <a:t>M*</a:t>
            </a:r>
            <a:r>
              <a:rPr lang="it-IT" sz="2800" b="1" dirty="0">
                <a:sym typeface="Symbol" pitchFamily="18" charset="2"/>
              </a:rPr>
              <a:t>[</a:t>
            </a:r>
            <a:r>
              <a:rPr lang="it-IT" sz="2800" b="1" i="1" dirty="0">
                <a:sym typeface="Symbol" pitchFamily="18" charset="2"/>
              </a:rPr>
              <a:t>w,u</a:t>
            </a:r>
            <a:r>
              <a:rPr lang="it-IT" sz="2800" b="1" dirty="0">
                <a:sym typeface="Symbol" pitchFamily="18" charset="2"/>
              </a:rPr>
              <a:t>] == 1 </a:t>
            </a:r>
            <a:r>
              <a:rPr lang="it-IT" sz="2800" b="1" dirty="0">
                <a:solidFill>
                  <a:srgbClr val="0000CC"/>
                </a:solidFill>
                <a:sym typeface="Symbol" pitchFamily="18" charset="2"/>
              </a:rPr>
              <a:t>and</a:t>
            </a:r>
            <a:r>
              <a:rPr lang="it-IT" sz="2800" b="1" dirty="0">
                <a:sym typeface="Symbol" pitchFamily="18" charset="2"/>
              </a:rPr>
              <a:t> </a:t>
            </a:r>
            <a:r>
              <a:rPr lang="it-IT" sz="2800" b="1" i="1" dirty="0" err="1">
                <a:sym typeface="Symbol" pitchFamily="18" charset="2"/>
              </a:rPr>
              <a:t>M*</a:t>
            </a:r>
            <a:r>
              <a:rPr lang="it-IT" sz="2800" b="1" dirty="0">
                <a:sym typeface="Symbol" pitchFamily="18" charset="2"/>
              </a:rPr>
              <a:t>[</a:t>
            </a:r>
            <a:r>
              <a:rPr lang="it-IT" sz="2800" b="1" i="1" dirty="0">
                <a:sym typeface="Symbol" pitchFamily="18" charset="2"/>
              </a:rPr>
              <a:t>w,v</a:t>
            </a:r>
            <a:r>
              <a:rPr lang="it-IT" sz="2800" b="1" dirty="0">
                <a:sym typeface="Symbol" pitchFamily="18" charset="2"/>
              </a:rPr>
              <a:t>] == 0</a:t>
            </a:r>
          </a:p>
          <a:p>
            <a:r>
              <a:rPr lang="it-IT" sz="2800" b="1" i="1" dirty="0">
                <a:sym typeface="Symbol" pitchFamily="18" charset="2"/>
              </a:rPr>
              <a:t>           </a:t>
            </a:r>
            <a:r>
              <a:rPr lang="it-IT" sz="2800" b="1" i="1" dirty="0">
                <a:solidFill>
                  <a:srgbClr val="C00000"/>
                </a:solidFill>
                <a:sym typeface="Symbol" pitchFamily="18" charset="2"/>
              </a:rPr>
              <a:t>CT</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M*</a:t>
            </a:r>
            <a:r>
              <a:rPr lang="it-IT" sz="2800" b="1" i="1" dirty="0">
                <a:sym typeface="Symbol" pitchFamily="18" charset="2"/>
              </a:rPr>
              <a:t>,w,v,n</a:t>
            </a:r>
            <a:r>
              <a:rPr lang="it-IT" sz="2800" b="1" dirty="0">
                <a:sym typeface="Symbol" pitchFamily="18" charset="2"/>
              </a:rPr>
              <a:t>)</a:t>
            </a:r>
          </a:p>
        </p:txBody>
      </p:sp>
      <p:sp>
        <p:nvSpPr>
          <p:cNvPr id="11267" name="Text Box 3"/>
          <p:cNvSpPr txBox="1">
            <a:spLocks noChangeArrowheads="1"/>
          </p:cNvSpPr>
          <p:nvPr/>
        </p:nvSpPr>
        <p:spPr bwMode="auto">
          <a:xfrm>
            <a:off x="666720" y="4214818"/>
            <a:ext cx="8929688" cy="2062163"/>
          </a:xfrm>
          <a:prstGeom prst="rect">
            <a:avLst/>
          </a:prstGeom>
          <a:noFill/>
          <a:ln w="9525">
            <a:noFill/>
            <a:miter lim="800000"/>
            <a:headEnd/>
            <a:tailEnd/>
          </a:ln>
        </p:spPr>
        <p:txBody>
          <a:bodyPr>
            <a:spAutoFit/>
          </a:bodyPr>
          <a:lstStyle/>
          <a:p>
            <a:r>
              <a:rPr lang="it-IT" sz="3200" dirty="0"/>
              <a:t>Complessità: Procedura principale senza chiamate ricorsive </a:t>
            </a:r>
            <a:r>
              <a:rPr lang="it-IT" sz="3200" b="1" i="1" dirty="0"/>
              <a:t>O</a:t>
            </a:r>
            <a:r>
              <a:rPr lang="it-IT" sz="3200" b="1" dirty="0"/>
              <a:t>(</a:t>
            </a:r>
            <a:r>
              <a:rPr lang="it-IT" sz="3200" b="1" i="1" dirty="0"/>
              <a:t>n</a:t>
            </a:r>
            <a:r>
              <a:rPr lang="it-IT" sz="3200" b="1" baseline="30000" dirty="0"/>
              <a:t>2</a:t>
            </a:r>
            <a:r>
              <a:rPr lang="it-IT" sz="3200" b="1" dirty="0"/>
              <a:t>)</a:t>
            </a:r>
            <a:r>
              <a:rPr lang="it-IT" sz="3200" dirty="0"/>
              <a:t>. Numero chiamate ricorsive </a:t>
            </a:r>
            <a:r>
              <a:rPr lang="it-IT" sz="3200" b="1" i="1" dirty="0"/>
              <a:t>O</a:t>
            </a:r>
            <a:r>
              <a:rPr lang="it-IT" sz="3200" b="1" dirty="0"/>
              <a:t>(</a:t>
            </a:r>
            <a:r>
              <a:rPr lang="it-IT" sz="3200" b="1" i="1" dirty="0" err="1"/>
              <a:t>m</a:t>
            </a:r>
            <a:r>
              <a:rPr lang="it-IT" sz="3200" b="1" dirty="0" err="1"/>
              <a:t>*</a:t>
            </a:r>
            <a:r>
              <a:rPr lang="it-IT" sz="3200" b="1" dirty="0"/>
              <a:t>)</a:t>
            </a:r>
            <a:r>
              <a:rPr lang="it-IT" sz="3200" dirty="0"/>
              <a:t>.</a:t>
            </a:r>
          </a:p>
          <a:p>
            <a:r>
              <a:rPr lang="it-IT" sz="3200" dirty="0"/>
              <a:t>Ogni chiamata ricorsiva costa </a:t>
            </a:r>
            <a:r>
              <a:rPr lang="it-IT" sz="3200" b="1" i="1" dirty="0"/>
              <a:t>O</a:t>
            </a:r>
            <a:r>
              <a:rPr lang="it-IT" sz="3200" b="1" dirty="0"/>
              <a:t>(</a:t>
            </a:r>
            <a:r>
              <a:rPr lang="it-IT" sz="3200" b="1" i="1" dirty="0"/>
              <a:t>n</a:t>
            </a:r>
            <a:r>
              <a:rPr lang="it-IT" sz="3200" b="1" dirty="0"/>
              <a:t>)</a:t>
            </a:r>
            <a:r>
              <a:rPr lang="it-IT" sz="3200" dirty="0"/>
              <a:t>. </a:t>
            </a:r>
          </a:p>
          <a:p>
            <a:r>
              <a:rPr lang="it-IT" sz="3200" dirty="0"/>
              <a:t>Quindi </a:t>
            </a:r>
            <a:r>
              <a:rPr lang="it-IT" sz="3200" b="1" i="1" dirty="0" smtClean="0"/>
              <a:t>O</a:t>
            </a:r>
            <a:r>
              <a:rPr lang="it-IT" sz="3200" b="1" dirty="0" smtClean="0"/>
              <a:t>(</a:t>
            </a:r>
            <a:r>
              <a:rPr lang="it-IT" sz="3200" b="1" i="1" dirty="0" err="1" smtClean="0"/>
              <a:t>m</a:t>
            </a:r>
            <a:r>
              <a:rPr lang="it-IT" sz="3200" b="1" dirty="0" err="1" smtClean="0"/>
              <a:t>*</a:t>
            </a:r>
            <a:r>
              <a:rPr lang="en-US" sz="3200" b="1" dirty="0" smtClean="0">
                <a:cs typeface="Times New Roman" pitchFamily="18" charset="0"/>
              </a:rPr>
              <a:t> </a:t>
            </a:r>
            <a:r>
              <a:rPr lang="it-IT" sz="3200" b="1" i="1" dirty="0"/>
              <a:t>n</a:t>
            </a:r>
            <a:r>
              <a:rPr lang="it-IT" sz="3200" b="1" dirty="0"/>
              <a:t>)</a:t>
            </a:r>
            <a:r>
              <a:rPr lang="it-IT" sz="32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xEl>
                                              <p:pRg st="1" end="1"/>
                                            </p:txEl>
                                          </p:spTgt>
                                        </p:tgtEl>
                                        <p:attrNameLst>
                                          <p:attrName>style.visibility</p:attrName>
                                        </p:attrNameLst>
                                      </p:cBhvr>
                                      <p:to>
                                        <p:strVal val="visible"/>
                                      </p:to>
                                    </p:set>
                                    <p:anim calcmode="lin" valueType="num">
                                      <p:cBhvr additive="base">
                                        <p:cTn id="7" dur="500" fill="hold"/>
                                        <p:tgtEl>
                                          <p:spTgt spid="1126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6">
                                            <p:txEl>
                                              <p:pRg st="2" end="2"/>
                                            </p:txEl>
                                          </p:spTgt>
                                        </p:tgtEl>
                                        <p:attrNameLst>
                                          <p:attrName>style.visibility</p:attrName>
                                        </p:attrNameLst>
                                      </p:cBhvr>
                                      <p:to>
                                        <p:strVal val="visible"/>
                                      </p:to>
                                    </p:set>
                                    <p:anim calcmode="lin" valueType="num">
                                      <p:cBhvr additive="base">
                                        <p:cTn id="13" dur="500" fill="hold"/>
                                        <p:tgtEl>
                                          <p:spTgt spid="1126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6">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266">
                                            <p:txEl>
                                              <p:pRg st="3" end="3"/>
                                            </p:txEl>
                                          </p:spTgt>
                                        </p:tgtEl>
                                        <p:attrNameLst>
                                          <p:attrName>style.visibility</p:attrName>
                                        </p:attrNameLst>
                                      </p:cBhvr>
                                      <p:to>
                                        <p:strVal val="visible"/>
                                      </p:to>
                                    </p:set>
                                    <p:anim calcmode="lin" valueType="num">
                                      <p:cBhvr additive="base">
                                        <p:cTn id="17" dur="500" fill="hold"/>
                                        <p:tgtEl>
                                          <p:spTgt spid="11266">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266">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1266">
                                            <p:txEl>
                                              <p:pRg st="4" end="4"/>
                                            </p:txEl>
                                          </p:spTgt>
                                        </p:tgtEl>
                                        <p:attrNameLst>
                                          <p:attrName>style.visibility</p:attrName>
                                        </p:attrNameLst>
                                      </p:cBhvr>
                                      <p:to>
                                        <p:strVal val="visible"/>
                                      </p:to>
                                    </p:set>
                                    <p:anim calcmode="lin" valueType="num">
                                      <p:cBhvr additive="base">
                                        <p:cTn id="21" dur="500" fill="hold"/>
                                        <p:tgtEl>
                                          <p:spTgt spid="11266">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2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1266">
                                            <p:txEl>
                                              <p:pRg st="5" end="5"/>
                                            </p:txEl>
                                          </p:spTgt>
                                        </p:tgtEl>
                                        <p:attrNameLst>
                                          <p:attrName>style.visibility</p:attrName>
                                        </p:attrNameLst>
                                      </p:cBhvr>
                                      <p:to>
                                        <p:strVal val="visible"/>
                                      </p:to>
                                    </p:set>
                                    <p:anim calcmode="lin" valueType="num">
                                      <p:cBhvr additive="base">
                                        <p:cTn id="27" dur="500" fill="hold"/>
                                        <p:tgtEl>
                                          <p:spTgt spid="1126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26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1266">
                                            <p:txEl>
                                              <p:pRg st="6" end="6"/>
                                            </p:txEl>
                                          </p:spTgt>
                                        </p:tgtEl>
                                        <p:attrNameLst>
                                          <p:attrName>style.visibility</p:attrName>
                                        </p:attrNameLst>
                                      </p:cBhvr>
                                      <p:to>
                                        <p:strVal val="visible"/>
                                      </p:to>
                                    </p:set>
                                    <p:anim calcmode="lin" valueType="num">
                                      <p:cBhvr additive="base">
                                        <p:cTn id="31" dur="500" fill="hold"/>
                                        <p:tgtEl>
                                          <p:spTgt spid="1126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266">
                                            <p:txEl>
                                              <p:pRg st="7" end="7"/>
                                            </p:txEl>
                                          </p:spTgt>
                                        </p:tgtEl>
                                        <p:attrNameLst>
                                          <p:attrName>style.visibility</p:attrName>
                                        </p:attrNameLst>
                                      </p:cBhvr>
                                      <p:to>
                                        <p:strVal val="visible"/>
                                      </p:to>
                                    </p:set>
                                    <p:anim calcmode="lin" valueType="num">
                                      <p:cBhvr additive="base">
                                        <p:cTn id="35" dur="500" fill="hold"/>
                                        <p:tgtEl>
                                          <p:spTgt spid="1126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126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1267"/>
                                        </p:tgtEl>
                                        <p:attrNameLst>
                                          <p:attrName>style.visibility</p:attrName>
                                        </p:attrNameLst>
                                      </p:cBhvr>
                                      <p:to>
                                        <p:strVal val="visible"/>
                                      </p:to>
                                    </p:set>
                                    <p:anim calcmode="lin" valueType="num">
                                      <p:cBhvr additive="base">
                                        <p:cTn id="41" dur="500" fill="hold"/>
                                        <p:tgtEl>
                                          <p:spTgt spid="11267"/>
                                        </p:tgtEl>
                                        <p:attrNameLst>
                                          <p:attrName>ppt_x</p:attrName>
                                        </p:attrNameLst>
                                      </p:cBhvr>
                                      <p:tavLst>
                                        <p:tav tm="0">
                                          <p:val>
                                            <p:strVal val="#ppt_x"/>
                                          </p:val>
                                        </p:tav>
                                        <p:tav tm="100000">
                                          <p:val>
                                            <p:strVal val="#ppt_x"/>
                                          </p:val>
                                        </p:tav>
                                      </p:tavLst>
                                    </p:anim>
                                    <p:anim calcmode="lin" valueType="num">
                                      <p:cBhvr additive="base">
                                        <p:cTn id="42" dur="500" fill="hold"/>
                                        <p:tgtEl>
                                          <p:spTgt spid="112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849313" y="260350"/>
            <a:ext cx="8353425" cy="5262979"/>
          </a:xfrm>
          <a:prstGeom prst="rect">
            <a:avLst/>
          </a:prstGeom>
          <a:solidFill>
            <a:srgbClr val="FFFF99"/>
          </a:solidFill>
          <a:ln w="25400">
            <a:solidFill>
              <a:schemeClr val="tx1"/>
            </a:solidFill>
            <a:miter lim="800000"/>
            <a:headEnd/>
            <a:tailEnd/>
          </a:ln>
        </p:spPr>
        <p:txBody>
          <a:bodyPr>
            <a:spAutoFit/>
          </a:bodyPr>
          <a:lstStyle/>
          <a:p>
            <a:r>
              <a:rPr lang="it-IT" sz="2800" b="1" i="1" dirty="0">
                <a:solidFill>
                  <a:srgbClr val="C00000"/>
                </a:solidFill>
                <a:sym typeface="Symbol" pitchFamily="18" charset="2"/>
              </a:rPr>
              <a:t>CTR</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Adj</a:t>
            </a:r>
            <a:r>
              <a:rPr lang="it-IT" sz="2800" b="1" i="1" dirty="0">
                <a:sym typeface="Symbol" pitchFamily="18" charset="2"/>
              </a:rPr>
              <a:t>, </a:t>
            </a:r>
            <a:r>
              <a:rPr lang="it-IT" sz="2800" b="1" i="1" dirty="0" err="1">
                <a:sym typeface="Symbol" pitchFamily="18" charset="2"/>
              </a:rPr>
              <a:t>Adj*</a:t>
            </a:r>
            <a:r>
              <a:rPr lang="it-IT" sz="2800" b="1" i="1" dirty="0">
                <a:sym typeface="Symbol" pitchFamily="18" charset="2"/>
              </a:rPr>
              <a:t>,n</a:t>
            </a:r>
            <a:r>
              <a:rPr lang="it-IT" sz="2800" b="1" dirty="0">
                <a:sym typeface="Symbol" pitchFamily="18" charset="2"/>
              </a:rPr>
              <a:t>) </a:t>
            </a:r>
            <a:endParaRPr lang="it-IT" sz="2800" dirty="0">
              <a:sym typeface="Symbol" pitchFamily="18" charset="2"/>
            </a:endParaRP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u</a:t>
            </a:r>
            <a:r>
              <a:rPr lang="it-IT" sz="2800" b="1" dirty="0">
                <a:sym typeface="Symbol" pitchFamily="18" charset="2"/>
              </a:rPr>
              <a:t> = 1 </a:t>
            </a:r>
            <a:r>
              <a:rPr lang="it-IT" sz="2800" b="1" dirty="0" err="1">
                <a:solidFill>
                  <a:srgbClr val="0000CC"/>
                </a:solidFill>
                <a:sym typeface="Symbol" pitchFamily="18" charset="2"/>
              </a:rPr>
              <a:t>to</a:t>
            </a:r>
            <a:r>
              <a:rPr lang="it-IT" sz="2800" b="1" dirty="0">
                <a:sym typeface="Symbol" pitchFamily="18" charset="2"/>
              </a:rPr>
              <a:t> </a:t>
            </a:r>
            <a:r>
              <a:rPr lang="it-IT" sz="2800" b="1" i="1" dirty="0">
                <a:sym typeface="Symbol" pitchFamily="18" charset="2"/>
              </a:rPr>
              <a:t>n</a:t>
            </a:r>
            <a:r>
              <a:rPr lang="it-IT" sz="2800" b="1" dirty="0">
                <a:sym typeface="Symbol" pitchFamily="18" charset="2"/>
              </a:rPr>
              <a:t> 		</a:t>
            </a:r>
            <a:r>
              <a:rPr lang="it-IT" sz="2800" b="1" dirty="0">
                <a:solidFill>
                  <a:srgbClr val="FF0000"/>
                </a:solidFill>
                <a:sym typeface="Symbol" pitchFamily="18" charset="2"/>
              </a:rPr>
              <a:t>//</a:t>
            </a:r>
            <a:r>
              <a:rPr lang="it-IT" sz="2800" dirty="0">
                <a:solidFill>
                  <a:srgbClr val="FF0000"/>
                </a:solidFill>
                <a:sym typeface="Symbol" pitchFamily="18" charset="2"/>
              </a:rPr>
              <a:t> Inizializza </a:t>
            </a:r>
            <a:r>
              <a:rPr lang="it-IT" sz="2800" b="1" i="1" dirty="0" err="1">
                <a:solidFill>
                  <a:srgbClr val="FF0000"/>
                </a:solidFill>
                <a:sym typeface="Symbol" pitchFamily="18" charset="2"/>
              </a:rPr>
              <a:t>Adj</a:t>
            </a:r>
            <a:r>
              <a:rPr lang="it-IT" sz="2800" b="1" i="1" baseline="30000" dirty="0" err="1">
                <a:solidFill>
                  <a:srgbClr val="FF0000"/>
                </a:solidFill>
              </a:rPr>
              <a:t>*</a:t>
            </a:r>
            <a:r>
              <a:rPr lang="it-IT" sz="2800" dirty="0">
                <a:solidFill>
                  <a:srgbClr val="FF0000"/>
                </a:solidFill>
                <a:sym typeface="Symbol" pitchFamily="18" charset="2"/>
              </a:rPr>
              <a:t> e </a:t>
            </a:r>
            <a:r>
              <a:rPr lang="it-IT" sz="2800" b="1" i="1" dirty="0" err="1">
                <a:solidFill>
                  <a:srgbClr val="FF0000"/>
                </a:solidFill>
                <a:sym typeface="Symbol" pitchFamily="18" charset="2"/>
              </a:rPr>
              <a:t>Adj</a:t>
            </a:r>
            <a:r>
              <a:rPr lang="it-IT" sz="2800" b="1" i="1" baseline="30000" dirty="0" err="1">
                <a:solidFill>
                  <a:srgbClr val="FF0000"/>
                </a:solidFill>
              </a:rPr>
              <a:t>*T</a:t>
            </a:r>
            <a:endParaRPr lang="it-IT" sz="2800" b="1" dirty="0">
              <a:solidFill>
                <a:srgbClr val="FF0000"/>
              </a:solidFill>
              <a:sym typeface="Symbol" pitchFamily="18" charset="2"/>
            </a:endParaRPr>
          </a:p>
          <a:p>
            <a:r>
              <a:rPr lang="it-IT" sz="2800" b="1" dirty="0">
                <a:sym typeface="Symbol" pitchFamily="18" charset="2"/>
              </a:rPr>
              <a:t>        </a:t>
            </a:r>
            <a:r>
              <a:rPr lang="it-IT" sz="2800" b="1" i="1" dirty="0" err="1">
                <a:sym typeface="Symbol" pitchFamily="18" charset="2"/>
              </a:rPr>
              <a:t>Adj*</a:t>
            </a:r>
            <a:r>
              <a:rPr lang="it-IT" sz="2800" b="1" dirty="0">
                <a:sym typeface="Symbol" pitchFamily="18" charset="2"/>
              </a:rPr>
              <a:t>[</a:t>
            </a:r>
            <a:r>
              <a:rPr lang="it-IT" sz="2800" b="1" i="1" dirty="0">
                <a:sym typeface="Symbol" pitchFamily="18" charset="2"/>
              </a:rPr>
              <a:t>u</a:t>
            </a:r>
            <a:r>
              <a:rPr lang="it-IT" sz="2800" b="1" dirty="0">
                <a:sym typeface="Symbol" pitchFamily="18" charset="2"/>
              </a:rPr>
              <a:t>] = </a:t>
            </a:r>
            <a:r>
              <a:rPr lang="it-IT" sz="2800" b="1" i="1" dirty="0" err="1">
                <a:sym typeface="Symbol" pitchFamily="18" charset="2"/>
              </a:rPr>
              <a:t>nil</a:t>
            </a:r>
            <a:r>
              <a:rPr lang="it-IT" sz="2800" b="1" i="1" dirty="0">
                <a:sym typeface="Symbol" pitchFamily="18" charset="2"/>
              </a:rPr>
              <a:t>, </a:t>
            </a:r>
            <a:r>
              <a:rPr lang="it-IT" sz="2800" b="1" i="1" dirty="0" err="1">
                <a:sym typeface="Symbol" pitchFamily="18" charset="2"/>
              </a:rPr>
              <a:t>Adj*</a:t>
            </a:r>
            <a:r>
              <a:rPr lang="it-IT" sz="2800" b="1" i="1" baseline="30000" dirty="0" err="1">
                <a:sym typeface="Symbol" pitchFamily="18" charset="2"/>
              </a:rPr>
              <a:t>T</a:t>
            </a:r>
            <a:r>
              <a:rPr lang="it-IT" sz="2800" b="1" dirty="0">
                <a:sym typeface="Symbol" pitchFamily="18" charset="2"/>
              </a:rPr>
              <a:t>[</a:t>
            </a:r>
            <a:r>
              <a:rPr lang="it-IT" sz="2800" b="1" i="1" dirty="0">
                <a:sym typeface="Symbol" pitchFamily="18" charset="2"/>
              </a:rPr>
              <a:t>u</a:t>
            </a:r>
            <a:r>
              <a:rPr lang="it-IT" sz="2800" b="1" dirty="0">
                <a:sym typeface="Symbol" pitchFamily="18" charset="2"/>
              </a:rPr>
              <a:t>] = </a:t>
            </a:r>
            <a:r>
              <a:rPr lang="it-IT" sz="2800" b="1" i="1" dirty="0" err="1">
                <a:sym typeface="Symbol" pitchFamily="18" charset="2"/>
              </a:rPr>
              <a:t>nil</a:t>
            </a:r>
            <a:r>
              <a:rPr lang="it-IT" sz="2800" dirty="0">
                <a:sym typeface="Symbol" pitchFamily="18" charset="2"/>
              </a:rPr>
              <a:t> </a:t>
            </a:r>
            <a:endParaRPr lang="it-IT" sz="2800" b="1" i="1" dirty="0">
              <a:sym typeface="Symbol" pitchFamily="18" charset="2"/>
            </a:endParaRP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u</a:t>
            </a:r>
            <a:r>
              <a:rPr lang="it-IT" sz="2800" b="1" dirty="0">
                <a:sym typeface="Symbol" pitchFamily="18" charset="2"/>
              </a:rPr>
              <a:t> = 1 </a:t>
            </a:r>
            <a:r>
              <a:rPr lang="it-IT" sz="2800" b="1" dirty="0" err="1">
                <a:solidFill>
                  <a:srgbClr val="0000CC"/>
                </a:solidFill>
                <a:sym typeface="Symbol" pitchFamily="18" charset="2"/>
              </a:rPr>
              <a:t>to</a:t>
            </a:r>
            <a:r>
              <a:rPr lang="it-IT" sz="2800" b="1" dirty="0">
                <a:sym typeface="Symbol" pitchFamily="18" charset="2"/>
              </a:rPr>
              <a:t> </a:t>
            </a:r>
            <a:r>
              <a:rPr lang="it-IT" sz="2800" b="1" i="1" dirty="0">
                <a:sym typeface="Symbol" pitchFamily="18" charset="2"/>
              </a:rPr>
              <a:t>n</a:t>
            </a:r>
            <a:r>
              <a:rPr lang="it-IT" sz="2800" b="1" dirty="0">
                <a:sym typeface="Symbol" pitchFamily="18" charset="2"/>
              </a:rPr>
              <a:t> 		</a:t>
            </a:r>
            <a:r>
              <a:rPr lang="it-IT" sz="2800" b="1" dirty="0">
                <a:solidFill>
                  <a:srgbClr val="FF0000"/>
                </a:solidFill>
                <a:sym typeface="Symbol" pitchFamily="18" charset="2"/>
              </a:rPr>
              <a:t>//</a:t>
            </a:r>
            <a:r>
              <a:rPr lang="it-IT" sz="2800" dirty="0">
                <a:solidFill>
                  <a:srgbClr val="FF0000"/>
                </a:solidFill>
                <a:sym typeface="Symbol" pitchFamily="18" charset="2"/>
              </a:rPr>
              <a:t> Chiusura riflessiva</a:t>
            </a:r>
            <a:endParaRPr lang="it-IT" sz="2800" b="1" dirty="0">
              <a:sym typeface="Symbol" pitchFamily="18" charset="2"/>
            </a:endParaRPr>
          </a:p>
          <a:p>
            <a:r>
              <a:rPr lang="it-IT" sz="2800" b="1" i="1" dirty="0">
                <a:sym typeface="Symbol" pitchFamily="18" charset="2"/>
              </a:rPr>
              <a:t>        </a:t>
            </a:r>
            <a:r>
              <a:rPr lang="it-IT" sz="2800" b="1" i="1" dirty="0" err="1">
                <a:solidFill>
                  <a:srgbClr val="C00000"/>
                </a:solidFill>
                <a:sym typeface="Symbol" pitchFamily="18" charset="2"/>
              </a:rPr>
              <a:t>Push</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Adj*</a:t>
            </a:r>
            <a:r>
              <a:rPr lang="it-IT" sz="2800" b="1" dirty="0">
                <a:sym typeface="Symbol" pitchFamily="18" charset="2"/>
              </a:rPr>
              <a:t>[</a:t>
            </a:r>
            <a:r>
              <a:rPr lang="it-IT" sz="2800" b="1" i="1" dirty="0">
                <a:sym typeface="Symbol" pitchFamily="18" charset="2"/>
              </a:rPr>
              <a:t>u</a:t>
            </a:r>
            <a:r>
              <a:rPr lang="it-IT" sz="2800" b="1" dirty="0">
                <a:sym typeface="Symbol" pitchFamily="18" charset="2"/>
              </a:rPr>
              <a:t>]</a:t>
            </a:r>
            <a:r>
              <a:rPr lang="it-IT" sz="2800" b="1" i="1" dirty="0">
                <a:sym typeface="Symbol" pitchFamily="18" charset="2"/>
              </a:rPr>
              <a:t>,</a:t>
            </a:r>
            <a:r>
              <a:rPr lang="it-IT" sz="2800" b="1" i="1" dirty="0" err="1">
                <a:sym typeface="Symbol" pitchFamily="18" charset="2"/>
              </a:rPr>
              <a:t>u</a:t>
            </a:r>
            <a:r>
              <a:rPr lang="it-IT" sz="2800" b="1" dirty="0">
                <a:sym typeface="Symbol" pitchFamily="18" charset="2"/>
              </a:rPr>
              <a:t>),</a:t>
            </a:r>
            <a:r>
              <a:rPr lang="it-IT" sz="2800" b="1" i="1" dirty="0">
                <a:sym typeface="Symbol" pitchFamily="18" charset="2"/>
              </a:rPr>
              <a:t> </a:t>
            </a:r>
            <a:r>
              <a:rPr lang="it-IT" sz="2800" b="1" i="1" dirty="0" err="1">
                <a:solidFill>
                  <a:srgbClr val="C00000"/>
                </a:solidFill>
                <a:sym typeface="Symbol" pitchFamily="18" charset="2"/>
              </a:rPr>
              <a:t>Push</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Adj*</a:t>
            </a:r>
            <a:r>
              <a:rPr lang="it-IT" sz="2800" b="1" i="1" baseline="30000" dirty="0" err="1">
                <a:sym typeface="Symbol" pitchFamily="18" charset="2"/>
              </a:rPr>
              <a:t>T</a:t>
            </a:r>
            <a:r>
              <a:rPr lang="it-IT" sz="2800" b="1" dirty="0">
                <a:sym typeface="Symbol" pitchFamily="18" charset="2"/>
              </a:rPr>
              <a:t>[</a:t>
            </a:r>
            <a:r>
              <a:rPr lang="it-IT" sz="2800" b="1" i="1" dirty="0">
                <a:sym typeface="Symbol" pitchFamily="18" charset="2"/>
              </a:rPr>
              <a:t>u</a:t>
            </a:r>
            <a:r>
              <a:rPr lang="it-IT" sz="2800" b="1" dirty="0">
                <a:sym typeface="Symbol" pitchFamily="18" charset="2"/>
              </a:rPr>
              <a:t>]</a:t>
            </a:r>
            <a:r>
              <a:rPr lang="it-IT" sz="2800" b="1" i="1" dirty="0">
                <a:sym typeface="Symbol" pitchFamily="18" charset="2"/>
              </a:rPr>
              <a:t>,</a:t>
            </a:r>
            <a:r>
              <a:rPr lang="it-IT" sz="2800" b="1" i="1" dirty="0" err="1">
                <a:sym typeface="Symbol" pitchFamily="18" charset="2"/>
              </a:rPr>
              <a:t>u</a:t>
            </a:r>
            <a:r>
              <a:rPr lang="it-IT" sz="2800" b="1" dirty="0">
                <a:sym typeface="Symbol" pitchFamily="18" charset="2"/>
              </a:rPr>
              <a:t>)</a:t>
            </a: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u</a:t>
            </a:r>
            <a:r>
              <a:rPr lang="it-IT" sz="2800" b="1" dirty="0">
                <a:sym typeface="Symbol" pitchFamily="18" charset="2"/>
              </a:rPr>
              <a:t> = 1 </a:t>
            </a:r>
            <a:r>
              <a:rPr lang="it-IT" sz="2800" b="1" dirty="0" err="1">
                <a:solidFill>
                  <a:srgbClr val="0000CC"/>
                </a:solidFill>
                <a:sym typeface="Symbol" pitchFamily="18" charset="2"/>
              </a:rPr>
              <a:t>to</a:t>
            </a:r>
            <a:r>
              <a:rPr lang="it-IT" sz="2800" b="1" dirty="0">
                <a:sym typeface="Symbol" pitchFamily="18" charset="2"/>
              </a:rPr>
              <a:t> </a:t>
            </a:r>
            <a:r>
              <a:rPr lang="it-IT" sz="2800" b="1" i="1" dirty="0">
                <a:sym typeface="Symbol" pitchFamily="18" charset="2"/>
              </a:rPr>
              <a:t>n</a:t>
            </a:r>
            <a:r>
              <a:rPr lang="it-IT" sz="2800" b="1" dirty="0">
                <a:sym typeface="Symbol" pitchFamily="18" charset="2"/>
              </a:rPr>
              <a:t> 		</a:t>
            </a:r>
            <a:r>
              <a:rPr lang="it-IT" sz="2800" b="1" dirty="0">
                <a:solidFill>
                  <a:srgbClr val="FF0000"/>
                </a:solidFill>
                <a:sym typeface="Symbol" pitchFamily="18" charset="2"/>
              </a:rPr>
              <a:t>//</a:t>
            </a:r>
            <a:r>
              <a:rPr lang="it-IT" sz="2800" dirty="0">
                <a:solidFill>
                  <a:srgbClr val="FF0000"/>
                </a:solidFill>
                <a:sym typeface="Symbol" pitchFamily="18" charset="2"/>
              </a:rPr>
              <a:t> Chiusura transitiva</a:t>
            </a: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v</a:t>
            </a:r>
            <a:r>
              <a:rPr lang="it-IT" sz="2800" b="1" dirty="0">
                <a:sym typeface="Symbol" pitchFamily="18" charset="2"/>
              </a:rPr>
              <a:t>  </a:t>
            </a:r>
            <a:r>
              <a:rPr lang="it-IT" sz="2800" b="1" i="1" dirty="0" err="1">
                <a:sym typeface="Symbol" pitchFamily="18" charset="2"/>
              </a:rPr>
              <a:t>Adj</a:t>
            </a:r>
            <a:r>
              <a:rPr lang="it-IT" sz="2800" b="1" dirty="0">
                <a:sym typeface="Symbol" pitchFamily="18" charset="2"/>
              </a:rPr>
              <a:t>[</a:t>
            </a:r>
            <a:r>
              <a:rPr lang="it-IT" sz="2800" b="1" i="1" dirty="0">
                <a:sym typeface="Symbol" pitchFamily="18" charset="2"/>
              </a:rPr>
              <a:t>u</a:t>
            </a:r>
            <a:r>
              <a:rPr lang="it-IT" sz="2800" b="1" dirty="0">
                <a:sym typeface="Symbol" pitchFamily="18" charset="2"/>
              </a:rPr>
              <a:t>]</a:t>
            </a:r>
          </a:p>
          <a:p>
            <a:r>
              <a:rPr lang="it-IT" sz="2800" b="1" dirty="0">
                <a:sym typeface="Symbol" pitchFamily="18" charset="2"/>
              </a:rPr>
              <a:t>            </a:t>
            </a:r>
            <a:r>
              <a:rPr lang="it-IT" sz="2800" b="1" dirty="0" err="1">
                <a:solidFill>
                  <a:srgbClr val="0000CC"/>
                </a:solidFill>
                <a:sym typeface="Symbol" pitchFamily="18" charset="2"/>
              </a:rPr>
              <a:t>if</a:t>
            </a:r>
            <a:r>
              <a:rPr lang="it-IT" sz="2800" b="1" dirty="0">
                <a:sym typeface="Symbol" pitchFamily="18" charset="2"/>
              </a:rPr>
              <a:t> </a:t>
            </a:r>
            <a:r>
              <a:rPr lang="it-IT" sz="2800" b="1" i="1" dirty="0">
                <a:sym typeface="Symbol" pitchFamily="18" charset="2"/>
              </a:rPr>
              <a:t>v</a:t>
            </a:r>
            <a:r>
              <a:rPr lang="it-IT" sz="2800" b="1" dirty="0">
                <a:sym typeface="Symbol" pitchFamily="18" charset="2"/>
              </a:rPr>
              <a:t>  </a:t>
            </a:r>
            <a:r>
              <a:rPr lang="it-IT" sz="2800" b="1" i="1" dirty="0" err="1">
                <a:sym typeface="Symbol" pitchFamily="18" charset="2"/>
              </a:rPr>
              <a:t>Adj*</a:t>
            </a:r>
            <a:r>
              <a:rPr lang="it-IT" sz="2800" b="1" dirty="0">
                <a:sym typeface="Symbol" pitchFamily="18" charset="2"/>
              </a:rPr>
              <a:t>[</a:t>
            </a:r>
            <a:r>
              <a:rPr lang="it-IT" sz="2800" b="1" i="1" dirty="0">
                <a:sym typeface="Symbol" pitchFamily="18" charset="2"/>
              </a:rPr>
              <a:t>u</a:t>
            </a:r>
            <a:r>
              <a:rPr lang="it-IT" sz="2800" b="1" dirty="0">
                <a:sym typeface="Symbol" pitchFamily="18" charset="2"/>
              </a:rPr>
              <a:t>]</a:t>
            </a:r>
          </a:p>
          <a:p>
            <a:r>
              <a:rPr lang="it-IT" sz="2800" b="1" dirty="0">
                <a:solidFill>
                  <a:srgbClr val="FF0000"/>
                </a:solidFill>
                <a:sym typeface="Symbol" pitchFamily="18" charset="2"/>
              </a:rPr>
              <a:t>                    //</a:t>
            </a:r>
            <a:r>
              <a:rPr lang="it-IT" sz="2800" dirty="0">
                <a:solidFill>
                  <a:srgbClr val="FF0000"/>
                </a:solidFill>
                <a:sym typeface="Symbol" pitchFamily="18" charset="2"/>
              </a:rPr>
              <a:t> Aggiungi tutti gli archi </a:t>
            </a:r>
            <a:r>
              <a:rPr lang="it-IT" sz="2800" b="1" i="1" dirty="0" err="1">
                <a:solidFill>
                  <a:srgbClr val="FF0000"/>
                </a:solidFill>
                <a:sym typeface="Symbol" pitchFamily="18" charset="2"/>
              </a:rPr>
              <a:t>wz</a:t>
            </a:r>
            <a:r>
              <a:rPr lang="it-IT" sz="2800" dirty="0">
                <a:solidFill>
                  <a:srgbClr val="FF0000"/>
                </a:solidFill>
                <a:sym typeface="Symbol" pitchFamily="18" charset="2"/>
              </a:rPr>
              <a:t> con </a:t>
            </a:r>
            <a:r>
              <a:rPr lang="it-IT" sz="2800" b="1" i="1" dirty="0">
                <a:solidFill>
                  <a:srgbClr val="FF0000"/>
                </a:solidFill>
                <a:sym typeface="Symbol" pitchFamily="18" charset="2"/>
              </a:rPr>
              <a:t>z</a:t>
            </a:r>
            <a:endParaRPr lang="it-IT" sz="2800" dirty="0">
              <a:solidFill>
                <a:srgbClr val="FF0000"/>
              </a:solidFill>
              <a:sym typeface="Symbol" pitchFamily="18" charset="2"/>
            </a:endParaRPr>
          </a:p>
          <a:p>
            <a:r>
              <a:rPr lang="it-IT" sz="2800" dirty="0">
                <a:solidFill>
                  <a:srgbClr val="FF0000"/>
                </a:solidFill>
                <a:sym typeface="Symbol" pitchFamily="18" charset="2"/>
              </a:rPr>
              <a:t>                    </a:t>
            </a:r>
            <a:r>
              <a:rPr lang="it-IT" sz="2800" b="1" dirty="0">
                <a:solidFill>
                  <a:srgbClr val="FF0000"/>
                </a:solidFill>
                <a:sym typeface="Symbol" pitchFamily="18" charset="2"/>
              </a:rPr>
              <a:t>// </a:t>
            </a:r>
            <a:r>
              <a:rPr lang="it-IT" sz="2800" dirty="0">
                <a:solidFill>
                  <a:srgbClr val="FF0000"/>
                </a:solidFill>
                <a:sym typeface="Symbol" pitchFamily="18" charset="2"/>
              </a:rPr>
              <a:t>raggiungibile da </a:t>
            </a:r>
            <a:r>
              <a:rPr lang="it-IT" sz="2800" b="1" i="1" dirty="0">
                <a:solidFill>
                  <a:srgbClr val="FF0000"/>
                </a:solidFill>
                <a:sym typeface="Symbol" pitchFamily="18" charset="2"/>
              </a:rPr>
              <a:t>w</a:t>
            </a:r>
            <a:r>
              <a:rPr lang="it-IT" sz="2800" dirty="0">
                <a:solidFill>
                  <a:srgbClr val="FF0000"/>
                </a:solidFill>
                <a:sym typeface="Symbol" pitchFamily="18" charset="2"/>
              </a:rPr>
              <a:t> con un cammino</a:t>
            </a:r>
          </a:p>
          <a:p>
            <a:r>
              <a:rPr lang="it-IT" sz="2800" dirty="0">
                <a:solidFill>
                  <a:srgbClr val="FF0000"/>
                </a:solidFill>
                <a:sym typeface="Symbol" pitchFamily="18" charset="2"/>
              </a:rPr>
              <a:t>                   </a:t>
            </a:r>
            <a:r>
              <a:rPr lang="it-IT" sz="2800" b="1" dirty="0">
                <a:solidFill>
                  <a:srgbClr val="FF0000"/>
                </a:solidFill>
                <a:sym typeface="Symbol" pitchFamily="18" charset="2"/>
              </a:rPr>
              <a:t> // </a:t>
            </a:r>
            <a:r>
              <a:rPr lang="it-IT" sz="2800" dirty="0">
                <a:solidFill>
                  <a:srgbClr val="FF0000"/>
                </a:solidFill>
                <a:sym typeface="Symbol" pitchFamily="18" charset="2"/>
              </a:rPr>
              <a:t>passante per </a:t>
            </a:r>
            <a:r>
              <a:rPr lang="it-IT" sz="2800" b="1" i="1" dirty="0" err="1">
                <a:solidFill>
                  <a:srgbClr val="FF0000"/>
                </a:solidFill>
                <a:sym typeface="Symbol" pitchFamily="18" charset="2"/>
              </a:rPr>
              <a:t>uv</a:t>
            </a:r>
            <a:endParaRPr lang="it-IT" sz="2800" b="1" i="1" dirty="0">
              <a:solidFill>
                <a:srgbClr val="FF0000"/>
              </a:solidFill>
              <a:sym typeface="Symbol" pitchFamily="18" charset="2"/>
            </a:endParaRPr>
          </a:p>
          <a:p>
            <a:r>
              <a:rPr lang="it-IT" sz="2800" b="1" dirty="0">
                <a:sym typeface="Symbol" pitchFamily="18" charset="2"/>
              </a:rPr>
              <a:t>                 </a:t>
            </a:r>
            <a:r>
              <a:rPr lang="it-IT" sz="2800" b="1" i="1" dirty="0">
                <a:solidFill>
                  <a:srgbClr val="C00000"/>
                </a:solidFill>
                <a:sym typeface="Symbol" pitchFamily="18" charset="2"/>
              </a:rPr>
              <a:t>CT</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Adj*</a:t>
            </a:r>
            <a:r>
              <a:rPr lang="it-IT" sz="2800" b="1" i="1" dirty="0">
                <a:sym typeface="Symbol" pitchFamily="18" charset="2"/>
              </a:rPr>
              <a:t>, </a:t>
            </a:r>
            <a:r>
              <a:rPr lang="it-IT" sz="2800" b="1" i="1" dirty="0" err="1">
                <a:sym typeface="Symbol" pitchFamily="18" charset="2"/>
              </a:rPr>
              <a:t>Adj*</a:t>
            </a:r>
            <a:r>
              <a:rPr lang="it-IT" sz="2800" b="1" i="1" baseline="30000" dirty="0" err="1">
                <a:sym typeface="Symbol" pitchFamily="18" charset="2"/>
              </a:rPr>
              <a:t>T</a:t>
            </a:r>
            <a:r>
              <a:rPr lang="it-IT" sz="2800" b="1" i="1" dirty="0">
                <a:sym typeface="Symbol" pitchFamily="18" charset="2"/>
              </a:rPr>
              <a:t>,u,v,n</a:t>
            </a:r>
            <a:r>
              <a:rPr lang="it-IT" sz="2800" b="1" dirty="0">
                <a:sym typeface="Symbol" pitchFamily="18" charset="2"/>
              </a:rPr>
              <a:t>)</a:t>
            </a:r>
            <a:r>
              <a:rPr lang="it-IT" sz="2800" dirty="0">
                <a:sym typeface="Symbol" pitchFamily="18" charset="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0">
                                            <p:txEl>
                                              <p:pRg st="1" end="1"/>
                                            </p:txEl>
                                          </p:spTgt>
                                        </p:tgtEl>
                                        <p:attrNameLst>
                                          <p:attrName>style.visibility</p:attrName>
                                        </p:attrNameLst>
                                      </p:cBhvr>
                                      <p:to>
                                        <p:strVal val="visible"/>
                                      </p:to>
                                    </p:set>
                                    <p:anim calcmode="lin" valueType="num">
                                      <p:cBhvr additive="base">
                                        <p:cTn id="7" dur="500" fill="hold"/>
                                        <p:tgtEl>
                                          <p:spTgt spid="1229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0">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290">
                                            <p:txEl>
                                              <p:pRg st="2" end="2"/>
                                            </p:txEl>
                                          </p:spTgt>
                                        </p:tgtEl>
                                        <p:attrNameLst>
                                          <p:attrName>style.visibility</p:attrName>
                                        </p:attrNameLst>
                                      </p:cBhvr>
                                      <p:to>
                                        <p:strVal val="visible"/>
                                      </p:to>
                                    </p:set>
                                    <p:anim calcmode="lin" valueType="num">
                                      <p:cBhvr additive="base">
                                        <p:cTn id="11" dur="500" fill="hold"/>
                                        <p:tgtEl>
                                          <p:spTgt spid="12290">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229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2290">
                                            <p:txEl>
                                              <p:pRg st="3" end="3"/>
                                            </p:txEl>
                                          </p:spTgt>
                                        </p:tgtEl>
                                        <p:attrNameLst>
                                          <p:attrName>style.visibility</p:attrName>
                                        </p:attrNameLst>
                                      </p:cBhvr>
                                      <p:to>
                                        <p:strVal val="visible"/>
                                      </p:to>
                                    </p:set>
                                    <p:anim calcmode="lin" valueType="num">
                                      <p:cBhvr additive="base">
                                        <p:cTn id="17" dur="500" fill="hold"/>
                                        <p:tgtEl>
                                          <p:spTgt spid="12290">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2290">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2290">
                                            <p:txEl>
                                              <p:pRg st="4" end="4"/>
                                            </p:txEl>
                                          </p:spTgt>
                                        </p:tgtEl>
                                        <p:attrNameLst>
                                          <p:attrName>style.visibility</p:attrName>
                                        </p:attrNameLst>
                                      </p:cBhvr>
                                      <p:to>
                                        <p:strVal val="visible"/>
                                      </p:to>
                                    </p:set>
                                    <p:anim calcmode="lin" valueType="num">
                                      <p:cBhvr additive="base">
                                        <p:cTn id="21" dur="500" fill="hold"/>
                                        <p:tgtEl>
                                          <p:spTgt spid="12290">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229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2290">
                                            <p:txEl>
                                              <p:pRg st="5" end="5"/>
                                            </p:txEl>
                                          </p:spTgt>
                                        </p:tgtEl>
                                        <p:attrNameLst>
                                          <p:attrName>style.visibility</p:attrName>
                                        </p:attrNameLst>
                                      </p:cBhvr>
                                      <p:to>
                                        <p:strVal val="visible"/>
                                      </p:to>
                                    </p:set>
                                    <p:anim calcmode="lin" valueType="num">
                                      <p:cBhvr additive="base">
                                        <p:cTn id="27" dur="500" fill="hold"/>
                                        <p:tgtEl>
                                          <p:spTgt spid="12290">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2290">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2290">
                                            <p:txEl>
                                              <p:pRg st="6" end="6"/>
                                            </p:txEl>
                                          </p:spTgt>
                                        </p:tgtEl>
                                        <p:attrNameLst>
                                          <p:attrName>style.visibility</p:attrName>
                                        </p:attrNameLst>
                                      </p:cBhvr>
                                      <p:to>
                                        <p:strVal val="visible"/>
                                      </p:to>
                                    </p:set>
                                    <p:anim calcmode="lin" valueType="num">
                                      <p:cBhvr additive="base">
                                        <p:cTn id="31" dur="500" fill="hold"/>
                                        <p:tgtEl>
                                          <p:spTgt spid="12290">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290">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2290">
                                            <p:txEl>
                                              <p:pRg st="7" end="7"/>
                                            </p:txEl>
                                          </p:spTgt>
                                        </p:tgtEl>
                                        <p:attrNameLst>
                                          <p:attrName>style.visibility</p:attrName>
                                        </p:attrNameLst>
                                      </p:cBhvr>
                                      <p:to>
                                        <p:strVal val="visible"/>
                                      </p:to>
                                    </p:set>
                                    <p:anim calcmode="lin" valueType="num">
                                      <p:cBhvr additive="base">
                                        <p:cTn id="35" dur="500" fill="hold"/>
                                        <p:tgtEl>
                                          <p:spTgt spid="12290">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2290">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2290">
                                            <p:txEl>
                                              <p:pRg st="8" end="8"/>
                                            </p:txEl>
                                          </p:spTgt>
                                        </p:tgtEl>
                                        <p:attrNameLst>
                                          <p:attrName>style.visibility</p:attrName>
                                        </p:attrNameLst>
                                      </p:cBhvr>
                                      <p:to>
                                        <p:strVal val="visible"/>
                                      </p:to>
                                    </p:set>
                                    <p:anim calcmode="lin" valueType="num">
                                      <p:cBhvr additive="base">
                                        <p:cTn id="39" dur="500" fill="hold"/>
                                        <p:tgtEl>
                                          <p:spTgt spid="12290">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2290">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2290">
                                            <p:txEl>
                                              <p:pRg st="9" end="9"/>
                                            </p:txEl>
                                          </p:spTgt>
                                        </p:tgtEl>
                                        <p:attrNameLst>
                                          <p:attrName>style.visibility</p:attrName>
                                        </p:attrNameLst>
                                      </p:cBhvr>
                                      <p:to>
                                        <p:strVal val="visible"/>
                                      </p:to>
                                    </p:set>
                                    <p:anim calcmode="lin" valueType="num">
                                      <p:cBhvr additive="base">
                                        <p:cTn id="43" dur="500" fill="hold"/>
                                        <p:tgtEl>
                                          <p:spTgt spid="12290">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290">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2290">
                                            <p:txEl>
                                              <p:pRg st="10" end="10"/>
                                            </p:txEl>
                                          </p:spTgt>
                                        </p:tgtEl>
                                        <p:attrNameLst>
                                          <p:attrName>style.visibility</p:attrName>
                                        </p:attrNameLst>
                                      </p:cBhvr>
                                      <p:to>
                                        <p:strVal val="visible"/>
                                      </p:to>
                                    </p:set>
                                    <p:anim calcmode="lin" valueType="num">
                                      <p:cBhvr additive="base">
                                        <p:cTn id="47" dur="500" fill="hold"/>
                                        <p:tgtEl>
                                          <p:spTgt spid="12290">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2290">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2290">
                                            <p:txEl>
                                              <p:pRg st="11" end="11"/>
                                            </p:txEl>
                                          </p:spTgt>
                                        </p:tgtEl>
                                        <p:attrNameLst>
                                          <p:attrName>style.visibility</p:attrName>
                                        </p:attrNameLst>
                                      </p:cBhvr>
                                      <p:to>
                                        <p:strVal val="visible"/>
                                      </p:to>
                                    </p:set>
                                    <p:anim calcmode="lin" valueType="num">
                                      <p:cBhvr additive="base">
                                        <p:cTn id="51" dur="500" fill="hold"/>
                                        <p:tgtEl>
                                          <p:spTgt spid="12290">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2290">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881034" y="285728"/>
            <a:ext cx="8353425" cy="3539430"/>
          </a:xfrm>
          <a:prstGeom prst="rect">
            <a:avLst/>
          </a:prstGeom>
          <a:solidFill>
            <a:srgbClr val="FFFF99"/>
          </a:solidFill>
          <a:ln w="25400">
            <a:solidFill>
              <a:schemeClr val="tx1"/>
            </a:solidFill>
            <a:miter lim="800000"/>
            <a:headEnd/>
            <a:tailEnd/>
          </a:ln>
        </p:spPr>
        <p:txBody>
          <a:bodyPr>
            <a:spAutoFit/>
          </a:bodyPr>
          <a:lstStyle/>
          <a:p>
            <a:r>
              <a:rPr lang="it-IT" sz="2800" b="1" i="1" dirty="0">
                <a:solidFill>
                  <a:srgbClr val="C00000"/>
                </a:solidFill>
                <a:sym typeface="Symbol" pitchFamily="18" charset="2"/>
              </a:rPr>
              <a:t>CT</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Adj*</a:t>
            </a:r>
            <a:r>
              <a:rPr lang="it-IT" sz="2800" b="1" i="1" dirty="0">
                <a:sym typeface="Symbol" pitchFamily="18" charset="2"/>
              </a:rPr>
              <a:t>, </a:t>
            </a:r>
            <a:r>
              <a:rPr lang="it-IT" sz="2800" b="1" i="1" dirty="0" err="1">
                <a:sym typeface="Symbol" pitchFamily="18" charset="2"/>
              </a:rPr>
              <a:t>Adj*</a:t>
            </a:r>
            <a:r>
              <a:rPr lang="it-IT" sz="2800" b="1" i="1" baseline="30000" dirty="0" err="1">
                <a:sym typeface="Symbol" pitchFamily="18" charset="2"/>
              </a:rPr>
              <a:t>T</a:t>
            </a:r>
            <a:r>
              <a:rPr lang="it-IT" sz="2800" b="1" i="1" dirty="0">
                <a:sym typeface="Symbol" pitchFamily="18" charset="2"/>
              </a:rPr>
              <a:t>,u,v,n</a:t>
            </a:r>
            <a:r>
              <a:rPr lang="it-IT" sz="2800" b="1" dirty="0">
                <a:sym typeface="Symbol" pitchFamily="18" charset="2"/>
              </a:rPr>
              <a:t>) </a:t>
            </a:r>
          </a:p>
          <a:p>
            <a:r>
              <a:rPr lang="it-IT" sz="2800" b="1" i="1" dirty="0">
                <a:sym typeface="Symbol" pitchFamily="18" charset="2"/>
              </a:rPr>
              <a:t>    </a:t>
            </a:r>
            <a:r>
              <a:rPr lang="it-IT" sz="2800" b="1" i="1" dirty="0" err="1">
                <a:solidFill>
                  <a:srgbClr val="C00000"/>
                </a:solidFill>
                <a:sym typeface="Symbol" pitchFamily="18" charset="2"/>
              </a:rPr>
              <a:t>Push</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Adj*</a:t>
            </a:r>
            <a:r>
              <a:rPr lang="it-IT" sz="2800" b="1" dirty="0">
                <a:sym typeface="Symbol" pitchFamily="18" charset="2"/>
              </a:rPr>
              <a:t>[</a:t>
            </a:r>
            <a:r>
              <a:rPr lang="it-IT" sz="2800" b="1" i="1" dirty="0">
                <a:sym typeface="Symbol" pitchFamily="18" charset="2"/>
              </a:rPr>
              <a:t>u</a:t>
            </a:r>
            <a:r>
              <a:rPr lang="it-IT" sz="2800" b="1" dirty="0">
                <a:sym typeface="Symbol" pitchFamily="18" charset="2"/>
              </a:rPr>
              <a:t>]</a:t>
            </a:r>
            <a:r>
              <a:rPr lang="it-IT" sz="2800" b="1" i="1" dirty="0">
                <a:sym typeface="Symbol" pitchFamily="18" charset="2"/>
              </a:rPr>
              <a:t>,v</a:t>
            </a:r>
            <a:r>
              <a:rPr lang="it-IT" sz="2800" b="1" dirty="0">
                <a:sym typeface="Symbol" pitchFamily="18" charset="2"/>
              </a:rPr>
              <a:t>), </a:t>
            </a:r>
            <a:r>
              <a:rPr lang="it-IT" sz="2800" b="1" i="1" dirty="0" err="1">
                <a:solidFill>
                  <a:srgbClr val="C00000"/>
                </a:solidFill>
                <a:sym typeface="Symbol" pitchFamily="18" charset="2"/>
              </a:rPr>
              <a:t>Push</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Adj*</a:t>
            </a:r>
            <a:r>
              <a:rPr lang="it-IT" sz="2800" b="1" i="1" baseline="30000" dirty="0" err="1">
                <a:sym typeface="Symbol" pitchFamily="18" charset="2"/>
              </a:rPr>
              <a:t>T</a:t>
            </a:r>
            <a:r>
              <a:rPr lang="it-IT" sz="2800" b="1" dirty="0">
                <a:sym typeface="Symbol" pitchFamily="18" charset="2"/>
              </a:rPr>
              <a:t>[</a:t>
            </a:r>
            <a:r>
              <a:rPr lang="it-IT" sz="2800" b="1" i="1" dirty="0">
                <a:sym typeface="Symbol" pitchFamily="18" charset="2"/>
              </a:rPr>
              <a:t>v</a:t>
            </a:r>
            <a:r>
              <a:rPr lang="it-IT" sz="2800" b="1" dirty="0">
                <a:sym typeface="Symbol" pitchFamily="18" charset="2"/>
              </a:rPr>
              <a:t>]</a:t>
            </a:r>
            <a:r>
              <a:rPr lang="it-IT" sz="2800" b="1" i="1" dirty="0">
                <a:sym typeface="Symbol" pitchFamily="18" charset="2"/>
              </a:rPr>
              <a:t>,u</a:t>
            </a:r>
            <a:r>
              <a:rPr lang="it-IT" sz="2800" b="1" dirty="0">
                <a:sym typeface="Symbol" pitchFamily="18" charset="2"/>
              </a:rPr>
              <a:t>)</a:t>
            </a: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z</a:t>
            </a:r>
            <a:r>
              <a:rPr lang="it-IT" sz="2800" b="1" dirty="0">
                <a:sym typeface="Symbol" pitchFamily="18" charset="2"/>
              </a:rPr>
              <a:t>  </a:t>
            </a:r>
            <a:r>
              <a:rPr lang="it-IT" sz="2800" b="1" i="1" dirty="0" err="1">
                <a:sym typeface="Symbol" pitchFamily="18" charset="2"/>
              </a:rPr>
              <a:t>Adj*</a:t>
            </a:r>
            <a:r>
              <a:rPr lang="it-IT" sz="2800" b="1" dirty="0">
                <a:sym typeface="Symbol" pitchFamily="18" charset="2"/>
              </a:rPr>
              <a:t>[</a:t>
            </a:r>
            <a:r>
              <a:rPr lang="it-IT" sz="2800" b="1" i="1" dirty="0">
                <a:sym typeface="Symbol" pitchFamily="18" charset="2"/>
              </a:rPr>
              <a:t>v</a:t>
            </a:r>
            <a:r>
              <a:rPr lang="it-IT" sz="2800" b="1" dirty="0">
                <a:sym typeface="Symbol" pitchFamily="18" charset="2"/>
              </a:rPr>
              <a:t>]</a:t>
            </a:r>
          </a:p>
          <a:p>
            <a:r>
              <a:rPr lang="it-IT" sz="2800" b="1" dirty="0">
                <a:sym typeface="Symbol" pitchFamily="18" charset="2"/>
              </a:rPr>
              <a:t>        </a:t>
            </a:r>
            <a:r>
              <a:rPr lang="it-IT" sz="2800" b="1" dirty="0" err="1">
                <a:solidFill>
                  <a:srgbClr val="0000CC"/>
                </a:solidFill>
                <a:sym typeface="Symbol" pitchFamily="18" charset="2"/>
              </a:rPr>
              <a:t>if</a:t>
            </a:r>
            <a:r>
              <a:rPr lang="it-IT" sz="2800" b="1" dirty="0">
                <a:sym typeface="Symbol" pitchFamily="18" charset="2"/>
              </a:rPr>
              <a:t> </a:t>
            </a:r>
            <a:r>
              <a:rPr lang="it-IT" sz="2800" b="1" i="1" dirty="0">
                <a:sym typeface="Symbol" pitchFamily="18" charset="2"/>
              </a:rPr>
              <a:t>z</a:t>
            </a:r>
            <a:r>
              <a:rPr lang="it-IT" sz="2800" b="1" dirty="0">
                <a:sym typeface="Symbol" pitchFamily="18" charset="2"/>
              </a:rPr>
              <a:t>  </a:t>
            </a:r>
            <a:r>
              <a:rPr lang="it-IT" sz="2800" b="1" i="1" dirty="0" err="1">
                <a:sym typeface="Symbol" pitchFamily="18" charset="2"/>
              </a:rPr>
              <a:t>Adj*</a:t>
            </a:r>
            <a:r>
              <a:rPr lang="it-IT" sz="2800" b="1" dirty="0">
                <a:sym typeface="Symbol" pitchFamily="18" charset="2"/>
              </a:rPr>
              <a:t>[</a:t>
            </a:r>
            <a:r>
              <a:rPr lang="it-IT" sz="2800" b="1" i="1" dirty="0">
                <a:sym typeface="Symbol" pitchFamily="18" charset="2"/>
              </a:rPr>
              <a:t>u</a:t>
            </a:r>
            <a:r>
              <a:rPr lang="it-IT" sz="2800" b="1" dirty="0">
                <a:sym typeface="Symbol" pitchFamily="18" charset="2"/>
              </a:rPr>
              <a:t>]</a:t>
            </a:r>
          </a:p>
          <a:p>
            <a:r>
              <a:rPr lang="it-IT" sz="2800" b="1" i="1" dirty="0">
                <a:sym typeface="Symbol" pitchFamily="18" charset="2"/>
              </a:rPr>
              <a:t>           </a:t>
            </a:r>
            <a:r>
              <a:rPr lang="it-IT" sz="2800" b="1" i="1" dirty="0">
                <a:solidFill>
                  <a:srgbClr val="C00000"/>
                </a:solidFill>
                <a:sym typeface="Symbol" pitchFamily="18" charset="2"/>
              </a:rPr>
              <a:t>CT</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Adj*</a:t>
            </a:r>
            <a:r>
              <a:rPr lang="it-IT" sz="2800" b="1" i="1" dirty="0">
                <a:sym typeface="Symbol" pitchFamily="18" charset="2"/>
              </a:rPr>
              <a:t>, </a:t>
            </a:r>
            <a:r>
              <a:rPr lang="it-IT" sz="2800" b="1" i="1" dirty="0" err="1">
                <a:sym typeface="Symbol" pitchFamily="18" charset="2"/>
              </a:rPr>
              <a:t>Adj*</a:t>
            </a:r>
            <a:r>
              <a:rPr lang="it-IT" sz="2800" b="1" i="1" baseline="30000" dirty="0" err="1">
                <a:sym typeface="Symbol" pitchFamily="18" charset="2"/>
              </a:rPr>
              <a:t>T</a:t>
            </a:r>
            <a:r>
              <a:rPr lang="it-IT" sz="2800" b="1" i="1" dirty="0">
                <a:sym typeface="Symbol" pitchFamily="18" charset="2"/>
              </a:rPr>
              <a:t>,u,z,n</a:t>
            </a:r>
            <a:r>
              <a:rPr lang="it-IT" sz="2800" b="1" dirty="0">
                <a:sym typeface="Symbol" pitchFamily="18" charset="2"/>
              </a:rPr>
              <a:t>)</a:t>
            </a: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w</a:t>
            </a:r>
            <a:r>
              <a:rPr lang="it-IT" sz="2800" b="1" dirty="0">
                <a:sym typeface="Symbol" pitchFamily="18" charset="2"/>
              </a:rPr>
              <a:t>  </a:t>
            </a:r>
            <a:r>
              <a:rPr lang="it-IT" sz="2800" b="1" i="1" dirty="0" err="1">
                <a:sym typeface="Symbol" pitchFamily="18" charset="2"/>
              </a:rPr>
              <a:t>Adj*</a:t>
            </a:r>
            <a:r>
              <a:rPr lang="it-IT" sz="2800" b="1" i="1" baseline="30000" dirty="0" err="1">
                <a:sym typeface="Symbol" pitchFamily="18" charset="2"/>
              </a:rPr>
              <a:t>T</a:t>
            </a:r>
            <a:r>
              <a:rPr lang="it-IT" sz="2800" b="1" dirty="0">
                <a:sym typeface="Symbol" pitchFamily="18" charset="2"/>
              </a:rPr>
              <a:t>[</a:t>
            </a:r>
            <a:r>
              <a:rPr lang="it-IT" sz="2800" b="1" i="1" dirty="0">
                <a:sym typeface="Symbol" pitchFamily="18" charset="2"/>
              </a:rPr>
              <a:t>u</a:t>
            </a:r>
            <a:r>
              <a:rPr lang="it-IT" sz="2800" b="1" dirty="0">
                <a:sym typeface="Symbol" pitchFamily="18" charset="2"/>
              </a:rPr>
              <a:t>]</a:t>
            </a:r>
          </a:p>
          <a:p>
            <a:r>
              <a:rPr lang="it-IT" sz="2800" b="1" dirty="0">
                <a:sym typeface="Symbol" pitchFamily="18" charset="2"/>
              </a:rPr>
              <a:t>        </a:t>
            </a:r>
            <a:r>
              <a:rPr lang="it-IT" sz="2800" b="1" dirty="0" err="1">
                <a:solidFill>
                  <a:srgbClr val="0000CC"/>
                </a:solidFill>
                <a:sym typeface="Symbol" pitchFamily="18" charset="2"/>
              </a:rPr>
              <a:t>if</a:t>
            </a:r>
            <a:r>
              <a:rPr lang="it-IT" sz="2800" b="1" dirty="0">
                <a:sym typeface="Symbol" pitchFamily="18" charset="2"/>
              </a:rPr>
              <a:t> </a:t>
            </a:r>
            <a:r>
              <a:rPr lang="it-IT" sz="2800" b="1" i="1" dirty="0">
                <a:sym typeface="Symbol" pitchFamily="18" charset="2"/>
              </a:rPr>
              <a:t>w</a:t>
            </a:r>
            <a:r>
              <a:rPr lang="it-IT" sz="2800" b="1" dirty="0">
                <a:sym typeface="Symbol" pitchFamily="18" charset="2"/>
              </a:rPr>
              <a:t>  </a:t>
            </a:r>
            <a:r>
              <a:rPr lang="it-IT" sz="2800" b="1" i="1" dirty="0" err="1">
                <a:sym typeface="Symbol" pitchFamily="18" charset="2"/>
              </a:rPr>
              <a:t>Adj*</a:t>
            </a:r>
            <a:r>
              <a:rPr lang="it-IT" sz="2800" b="1" i="1" baseline="30000" dirty="0" err="1">
                <a:sym typeface="Symbol" pitchFamily="18" charset="2"/>
              </a:rPr>
              <a:t>T</a:t>
            </a:r>
            <a:r>
              <a:rPr lang="it-IT" sz="2800" b="1" dirty="0">
                <a:sym typeface="Symbol" pitchFamily="18" charset="2"/>
              </a:rPr>
              <a:t>[</a:t>
            </a:r>
            <a:r>
              <a:rPr lang="it-IT" sz="2800" b="1" i="1" dirty="0">
                <a:sym typeface="Symbol" pitchFamily="18" charset="2"/>
              </a:rPr>
              <a:t>v</a:t>
            </a:r>
            <a:r>
              <a:rPr lang="it-IT" sz="2800" b="1" dirty="0">
                <a:sym typeface="Symbol" pitchFamily="18" charset="2"/>
              </a:rPr>
              <a:t>]</a:t>
            </a:r>
          </a:p>
          <a:p>
            <a:r>
              <a:rPr lang="it-IT" sz="2800" b="1" i="1" dirty="0">
                <a:sym typeface="Symbol" pitchFamily="18" charset="2"/>
              </a:rPr>
              <a:t>           </a:t>
            </a:r>
            <a:r>
              <a:rPr lang="it-IT" sz="2800" b="1" i="1" dirty="0">
                <a:solidFill>
                  <a:srgbClr val="C00000"/>
                </a:solidFill>
                <a:sym typeface="Symbol" pitchFamily="18" charset="2"/>
              </a:rPr>
              <a:t>CT</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Adj*</a:t>
            </a:r>
            <a:r>
              <a:rPr lang="it-IT" sz="2800" b="1" i="1" dirty="0">
                <a:sym typeface="Symbol" pitchFamily="18" charset="2"/>
              </a:rPr>
              <a:t>, </a:t>
            </a:r>
            <a:r>
              <a:rPr lang="it-IT" sz="2800" b="1" i="1" dirty="0" err="1">
                <a:sym typeface="Symbol" pitchFamily="18" charset="2"/>
              </a:rPr>
              <a:t>Adj*</a:t>
            </a:r>
            <a:r>
              <a:rPr lang="it-IT" sz="2800" b="1" i="1" baseline="30000" dirty="0" err="1">
                <a:sym typeface="Symbol" pitchFamily="18" charset="2"/>
              </a:rPr>
              <a:t>T</a:t>
            </a:r>
            <a:r>
              <a:rPr lang="it-IT" sz="2800" b="1" i="1" dirty="0">
                <a:sym typeface="Symbol" pitchFamily="18" charset="2"/>
              </a:rPr>
              <a:t>,w,v,n</a:t>
            </a:r>
            <a:r>
              <a:rPr lang="it-IT" sz="2800" b="1" dirty="0">
                <a:sym typeface="Symbol" pitchFamily="18" charset="2"/>
              </a:rPr>
              <a:t>)</a:t>
            </a:r>
          </a:p>
        </p:txBody>
      </p:sp>
      <p:sp>
        <p:nvSpPr>
          <p:cNvPr id="13315" name="Text Box 3"/>
          <p:cNvSpPr txBox="1">
            <a:spLocks noChangeArrowheads="1"/>
          </p:cNvSpPr>
          <p:nvPr/>
        </p:nvSpPr>
        <p:spPr bwMode="auto">
          <a:xfrm>
            <a:off x="523844" y="4214818"/>
            <a:ext cx="8929687" cy="2062162"/>
          </a:xfrm>
          <a:prstGeom prst="rect">
            <a:avLst/>
          </a:prstGeom>
          <a:noFill/>
          <a:ln w="9525">
            <a:noFill/>
            <a:miter lim="800000"/>
            <a:headEnd/>
            <a:tailEnd/>
          </a:ln>
        </p:spPr>
        <p:txBody>
          <a:bodyPr>
            <a:spAutoFit/>
          </a:bodyPr>
          <a:lstStyle/>
          <a:p>
            <a:r>
              <a:rPr lang="it-IT" sz="3200" dirty="0"/>
              <a:t>Complessità: Procedura principale senza chiamate ricorsive </a:t>
            </a:r>
            <a:r>
              <a:rPr lang="it-IT" sz="3200" b="1" i="1" dirty="0"/>
              <a:t>O</a:t>
            </a:r>
            <a:r>
              <a:rPr lang="it-IT" sz="3200" b="1" dirty="0"/>
              <a:t>(</a:t>
            </a:r>
            <a:r>
              <a:rPr lang="it-IT" sz="3200" b="1" i="1" dirty="0"/>
              <a:t>m </a:t>
            </a:r>
            <a:r>
              <a:rPr lang="it-IT" sz="3200" b="1" dirty="0" smtClean="0"/>
              <a:t>+ </a:t>
            </a:r>
            <a:r>
              <a:rPr lang="it-IT" sz="3200" b="1" i="1" dirty="0" smtClean="0"/>
              <a:t>n</a:t>
            </a:r>
            <a:r>
              <a:rPr lang="it-IT" sz="3200" b="1" dirty="0" smtClean="0"/>
              <a:t>)</a:t>
            </a:r>
            <a:r>
              <a:rPr lang="it-IT" sz="3200" dirty="0" smtClean="0"/>
              <a:t>. </a:t>
            </a:r>
            <a:r>
              <a:rPr lang="it-IT" sz="3200" dirty="0"/>
              <a:t>Chiamate ricorsive </a:t>
            </a:r>
            <a:r>
              <a:rPr lang="it-IT" sz="3200" b="1" i="1" dirty="0"/>
              <a:t>O</a:t>
            </a:r>
            <a:r>
              <a:rPr lang="it-IT" sz="3200" b="1" dirty="0"/>
              <a:t>(</a:t>
            </a:r>
            <a:r>
              <a:rPr lang="it-IT" sz="3200" b="1" i="1" dirty="0" err="1"/>
              <a:t>m</a:t>
            </a:r>
            <a:r>
              <a:rPr lang="it-IT" sz="3200" b="1" dirty="0" err="1"/>
              <a:t>*</a:t>
            </a:r>
            <a:r>
              <a:rPr lang="it-IT" sz="3200" b="1" dirty="0"/>
              <a:t>)</a:t>
            </a:r>
            <a:r>
              <a:rPr lang="it-IT" sz="3200" dirty="0"/>
              <a:t>.</a:t>
            </a:r>
          </a:p>
          <a:p>
            <a:r>
              <a:rPr lang="it-IT" sz="3200" dirty="0"/>
              <a:t>Ogni chiamata ricorsiva </a:t>
            </a:r>
            <a:r>
              <a:rPr lang="it-IT" sz="3200" b="1" i="1" dirty="0" smtClean="0"/>
              <a:t>O</a:t>
            </a:r>
            <a:r>
              <a:rPr lang="it-IT" sz="3200" b="1" dirty="0" smtClean="0"/>
              <a:t>(</a:t>
            </a:r>
            <a:r>
              <a:rPr lang="it-IT" sz="3200" b="1" i="1" dirty="0" smtClean="0"/>
              <a:t>n</a:t>
            </a:r>
            <a:r>
              <a:rPr lang="it-IT" sz="3200" b="1" dirty="0" smtClean="0"/>
              <a:t>)</a:t>
            </a:r>
            <a:r>
              <a:rPr lang="it-IT" sz="3200" dirty="0" smtClean="0"/>
              <a:t>. </a:t>
            </a:r>
            <a:endParaRPr lang="it-IT" sz="3200" dirty="0"/>
          </a:p>
          <a:p>
            <a:r>
              <a:rPr lang="it-IT" sz="3200" dirty="0"/>
              <a:t>Quindi </a:t>
            </a:r>
            <a:r>
              <a:rPr lang="it-IT" sz="3200" b="1" i="1" dirty="0" smtClean="0"/>
              <a:t>O</a:t>
            </a:r>
            <a:r>
              <a:rPr lang="it-IT" sz="3200" b="1" dirty="0" smtClean="0"/>
              <a:t>(</a:t>
            </a:r>
            <a:r>
              <a:rPr lang="it-IT" sz="3200" b="1" i="1" dirty="0" err="1" smtClean="0"/>
              <a:t>m</a:t>
            </a:r>
            <a:r>
              <a:rPr lang="it-IT" sz="3200" b="1" dirty="0" err="1" smtClean="0"/>
              <a:t>*</a:t>
            </a:r>
            <a:r>
              <a:rPr lang="en-US" sz="3200" b="1" dirty="0" smtClean="0">
                <a:cs typeface="Times New Roman" pitchFamily="18" charset="0"/>
              </a:rPr>
              <a:t> </a:t>
            </a:r>
            <a:r>
              <a:rPr lang="it-IT" sz="3200" b="1" i="1" dirty="0" smtClean="0"/>
              <a:t>n</a:t>
            </a:r>
            <a:r>
              <a:rPr lang="it-IT" sz="3200" b="1" dirty="0" smtClean="0"/>
              <a:t>)</a:t>
            </a:r>
            <a:r>
              <a:rPr lang="it-IT" sz="3200" dirty="0" smtClean="0"/>
              <a:t>.</a:t>
            </a:r>
            <a:endParaRPr lang="it-IT"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4">
                                            <p:txEl>
                                              <p:pRg st="1" end="1"/>
                                            </p:txEl>
                                          </p:spTgt>
                                        </p:tgtEl>
                                        <p:attrNameLst>
                                          <p:attrName>style.visibility</p:attrName>
                                        </p:attrNameLst>
                                      </p:cBhvr>
                                      <p:to>
                                        <p:strVal val="visible"/>
                                      </p:to>
                                    </p:set>
                                    <p:anim calcmode="lin" valueType="num">
                                      <p:cBhvr additive="base">
                                        <p:cTn id="7" dur="500" fill="hold"/>
                                        <p:tgtEl>
                                          <p:spTgt spid="1331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14">
                                            <p:txEl>
                                              <p:pRg st="2" end="2"/>
                                            </p:txEl>
                                          </p:spTgt>
                                        </p:tgtEl>
                                        <p:attrNameLst>
                                          <p:attrName>style.visibility</p:attrName>
                                        </p:attrNameLst>
                                      </p:cBhvr>
                                      <p:to>
                                        <p:strVal val="visible"/>
                                      </p:to>
                                    </p:set>
                                    <p:anim calcmode="lin" valueType="num">
                                      <p:cBhvr additive="base">
                                        <p:cTn id="13" dur="500" fill="hold"/>
                                        <p:tgtEl>
                                          <p:spTgt spid="1331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4">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3314">
                                            <p:txEl>
                                              <p:pRg st="3" end="3"/>
                                            </p:txEl>
                                          </p:spTgt>
                                        </p:tgtEl>
                                        <p:attrNameLst>
                                          <p:attrName>style.visibility</p:attrName>
                                        </p:attrNameLst>
                                      </p:cBhvr>
                                      <p:to>
                                        <p:strVal val="visible"/>
                                      </p:to>
                                    </p:set>
                                    <p:anim calcmode="lin" valueType="num">
                                      <p:cBhvr additive="base">
                                        <p:cTn id="17" dur="500" fill="hold"/>
                                        <p:tgtEl>
                                          <p:spTgt spid="13314">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314">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3314">
                                            <p:txEl>
                                              <p:pRg st="4" end="4"/>
                                            </p:txEl>
                                          </p:spTgt>
                                        </p:tgtEl>
                                        <p:attrNameLst>
                                          <p:attrName>style.visibility</p:attrName>
                                        </p:attrNameLst>
                                      </p:cBhvr>
                                      <p:to>
                                        <p:strVal val="visible"/>
                                      </p:to>
                                    </p:set>
                                    <p:anim calcmode="lin" valueType="num">
                                      <p:cBhvr additive="base">
                                        <p:cTn id="21" dur="500" fill="hold"/>
                                        <p:tgtEl>
                                          <p:spTgt spid="13314">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3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3314">
                                            <p:txEl>
                                              <p:pRg st="5" end="5"/>
                                            </p:txEl>
                                          </p:spTgt>
                                        </p:tgtEl>
                                        <p:attrNameLst>
                                          <p:attrName>style.visibility</p:attrName>
                                        </p:attrNameLst>
                                      </p:cBhvr>
                                      <p:to>
                                        <p:strVal val="visible"/>
                                      </p:to>
                                    </p:set>
                                    <p:anim calcmode="lin" valueType="num">
                                      <p:cBhvr additive="base">
                                        <p:cTn id="27" dur="500" fill="hold"/>
                                        <p:tgtEl>
                                          <p:spTgt spid="1331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331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3314">
                                            <p:txEl>
                                              <p:pRg st="6" end="6"/>
                                            </p:txEl>
                                          </p:spTgt>
                                        </p:tgtEl>
                                        <p:attrNameLst>
                                          <p:attrName>style.visibility</p:attrName>
                                        </p:attrNameLst>
                                      </p:cBhvr>
                                      <p:to>
                                        <p:strVal val="visible"/>
                                      </p:to>
                                    </p:set>
                                    <p:anim calcmode="lin" valueType="num">
                                      <p:cBhvr additive="base">
                                        <p:cTn id="31" dur="500" fill="hold"/>
                                        <p:tgtEl>
                                          <p:spTgt spid="1331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3314">
                                            <p:txEl>
                                              <p:pRg st="7" end="7"/>
                                            </p:txEl>
                                          </p:spTgt>
                                        </p:tgtEl>
                                        <p:attrNameLst>
                                          <p:attrName>style.visibility</p:attrName>
                                        </p:attrNameLst>
                                      </p:cBhvr>
                                      <p:to>
                                        <p:strVal val="visible"/>
                                      </p:to>
                                    </p:set>
                                    <p:anim calcmode="lin" valueType="num">
                                      <p:cBhvr additive="base">
                                        <p:cTn id="35" dur="500" fill="hold"/>
                                        <p:tgtEl>
                                          <p:spTgt spid="1331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331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3315"/>
                                        </p:tgtEl>
                                        <p:attrNameLst>
                                          <p:attrName>style.visibility</p:attrName>
                                        </p:attrNameLst>
                                      </p:cBhvr>
                                      <p:to>
                                        <p:strVal val="visible"/>
                                      </p:to>
                                    </p:set>
                                    <p:anim calcmode="lin" valueType="num">
                                      <p:cBhvr additive="base">
                                        <p:cTn id="41" dur="500" fill="hold"/>
                                        <p:tgtEl>
                                          <p:spTgt spid="13315"/>
                                        </p:tgtEl>
                                        <p:attrNameLst>
                                          <p:attrName>ppt_x</p:attrName>
                                        </p:attrNameLst>
                                      </p:cBhvr>
                                      <p:tavLst>
                                        <p:tav tm="0">
                                          <p:val>
                                            <p:strVal val="#ppt_x"/>
                                          </p:val>
                                        </p:tav>
                                        <p:tav tm="100000">
                                          <p:val>
                                            <p:strVal val="#ppt_x"/>
                                          </p:val>
                                        </p:tav>
                                      </p:tavLst>
                                    </p:anim>
                                    <p:anim calcmode="lin" valueType="num">
                                      <p:cBhvr additive="base">
                                        <p:cTn id="42" dur="500" fill="hold"/>
                                        <p:tgtEl>
                                          <p:spTgt spid="133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73050" y="404813"/>
            <a:ext cx="9359900" cy="5508625"/>
          </a:xfrm>
          <a:prstGeom prst="rect">
            <a:avLst/>
          </a:prstGeom>
          <a:noFill/>
          <a:ln w="9525">
            <a:noFill/>
            <a:miter lim="800000"/>
            <a:headEnd/>
            <a:tailEnd/>
          </a:ln>
        </p:spPr>
        <p:txBody>
          <a:bodyPr>
            <a:spAutoFit/>
          </a:bodyPr>
          <a:lstStyle/>
          <a:p>
            <a:r>
              <a:rPr lang="it-IT" sz="3200" b="1" i="1" u="sng" dirty="0">
                <a:solidFill>
                  <a:srgbClr val="FF0000"/>
                </a:solidFill>
              </a:rPr>
              <a:t>Esercizio </a:t>
            </a:r>
            <a:r>
              <a:rPr lang="it-IT" sz="3200" b="1" i="1" u="sng" dirty="0" smtClean="0">
                <a:solidFill>
                  <a:srgbClr val="FF0000"/>
                </a:solidFill>
              </a:rPr>
              <a:t>5*</a:t>
            </a:r>
            <a:r>
              <a:rPr lang="it-IT" sz="3200" b="1" dirty="0" smtClean="0">
                <a:solidFill>
                  <a:srgbClr val="FF0000"/>
                </a:solidFill>
              </a:rPr>
              <a:t>.</a:t>
            </a:r>
            <a:endParaRPr lang="it-IT" sz="3200" b="1" dirty="0">
              <a:solidFill>
                <a:srgbClr val="FF0000"/>
              </a:solidFill>
            </a:endParaRPr>
          </a:p>
          <a:p>
            <a:r>
              <a:rPr lang="it-IT" sz="3200" dirty="0"/>
              <a:t>Il problema della chiusura transitiva dinamica richiede di mantenere aggiornata la chiusura </a:t>
            </a:r>
            <a:r>
              <a:rPr lang="it-IT" sz="3200" b="1" i="1" dirty="0" err="1"/>
              <a:t>G*</a:t>
            </a:r>
            <a:r>
              <a:rPr lang="it-IT" sz="3200" b="1" i="1" dirty="0"/>
              <a:t> = </a:t>
            </a:r>
            <a:r>
              <a:rPr lang="it-IT" sz="3200" b="1" dirty="0"/>
              <a:t>(</a:t>
            </a:r>
            <a:r>
              <a:rPr lang="it-IT" sz="3200" b="1" i="1" dirty="0"/>
              <a:t>V,</a:t>
            </a:r>
            <a:r>
              <a:rPr lang="it-IT" sz="3200" b="1" i="1" dirty="0" err="1"/>
              <a:t>E*</a:t>
            </a:r>
            <a:r>
              <a:rPr lang="it-IT" sz="3200" b="1" dirty="0"/>
              <a:t>)</a:t>
            </a:r>
            <a:r>
              <a:rPr lang="it-IT" sz="3200" dirty="0"/>
              <a:t> di un grafo orientato </a:t>
            </a:r>
            <a:r>
              <a:rPr lang="it-IT" sz="3200" b="1" i="1" dirty="0"/>
              <a:t>G = </a:t>
            </a:r>
            <a:r>
              <a:rPr lang="it-IT" sz="3200" b="1" dirty="0"/>
              <a:t>(</a:t>
            </a:r>
            <a:r>
              <a:rPr lang="it-IT" sz="3200" b="1" i="1" dirty="0"/>
              <a:t>V,E</a:t>
            </a:r>
            <a:r>
              <a:rPr lang="it-IT" sz="3200" b="1" dirty="0"/>
              <a:t>)</a:t>
            </a:r>
            <a:r>
              <a:rPr lang="it-IT" sz="3200" dirty="0"/>
              <a:t> quando al grafo </a:t>
            </a:r>
            <a:r>
              <a:rPr lang="it-IT" sz="3200" b="1" i="1" dirty="0"/>
              <a:t>G</a:t>
            </a:r>
            <a:r>
              <a:rPr lang="it-IT" sz="3200" dirty="0"/>
              <a:t> viene aggiunto un arco. </a:t>
            </a:r>
          </a:p>
          <a:p>
            <a:r>
              <a:rPr lang="it-IT" sz="3200" dirty="0"/>
              <a:t>Trovare un algoritmo efficiente che </a:t>
            </a:r>
            <a:r>
              <a:rPr lang="it-IT" sz="3200" dirty="0" smtClean="0"/>
              <a:t>realizza </a:t>
            </a:r>
            <a:r>
              <a:rPr lang="it-IT" sz="3200" dirty="0"/>
              <a:t>l’operazione di aggiungere un arco a </a:t>
            </a:r>
            <a:r>
              <a:rPr lang="it-IT" sz="3200" b="1" i="1" dirty="0"/>
              <a:t>G</a:t>
            </a:r>
            <a:r>
              <a:rPr lang="it-IT" sz="3200" dirty="0"/>
              <a:t> aggiornando contemporaneamente la chiusura </a:t>
            </a:r>
            <a:r>
              <a:rPr lang="it-IT" sz="3200" b="1" i="1" dirty="0" err="1"/>
              <a:t>G*</a:t>
            </a:r>
            <a:r>
              <a:rPr lang="it-IT" sz="3200" dirty="0"/>
              <a:t>. </a:t>
            </a:r>
          </a:p>
          <a:p>
            <a:r>
              <a:rPr lang="it-IT" sz="3200" dirty="0"/>
              <a:t>Per </a:t>
            </a:r>
            <a:r>
              <a:rPr lang="it-IT" sz="3200" dirty="0" smtClean="0"/>
              <a:t>una </a:t>
            </a:r>
            <a:r>
              <a:rPr lang="it-IT" sz="3200" dirty="0"/>
              <a:t>sequenza di </a:t>
            </a:r>
            <a:r>
              <a:rPr lang="it-IT" sz="3200" b="1" i="1" dirty="0" smtClean="0"/>
              <a:t>m</a:t>
            </a:r>
            <a:r>
              <a:rPr lang="it-IT" sz="3200" b="1" dirty="0" smtClean="0"/>
              <a:t> = </a:t>
            </a:r>
            <a:r>
              <a:rPr lang="it-IT" sz="3200" b="1" i="1" dirty="0" smtClean="0"/>
              <a:t>O</a:t>
            </a:r>
            <a:r>
              <a:rPr lang="it-IT" sz="3200" b="1" dirty="0" smtClean="0"/>
              <a:t>(</a:t>
            </a:r>
            <a:r>
              <a:rPr lang="it-IT" sz="3200" b="1" i="1" dirty="0" smtClean="0"/>
              <a:t>n</a:t>
            </a:r>
            <a:r>
              <a:rPr lang="it-IT" sz="3200" b="1" baseline="30000" dirty="0" smtClean="0"/>
              <a:t>2</a:t>
            </a:r>
            <a:r>
              <a:rPr lang="it-IT" sz="3200" b="1" dirty="0" smtClean="0"/>
              <a:t>)</a:t>
            </a:r>
            <a:r>
              <a:rPr lang="it-IT" sz="3200" dirty="0" smtClean="0"/>
              <a:t> operazioni </a:t>
            </a:r>
            <a:r>
              <a:rPr lang="it-IT" sz="3200" dirty="0"/>
              <a:t>che aggiungono uno alla volta gli archi di </a:t>
            </a:r>
            <a:r>
              <a:rPr lang="it-IT" sz="3200" b="1" i="1" dirty="0"/>
              <a:t>G</a:t>
            </a:r>
            <a:r>
              <a:rPr lang="it-IT" sz="3200" dirty="0"/>
              <a:t> </a:t>
            </a:r>
            <a:r>
              <a:rPr lang="it-IT" sz="3200" dirty="0" smtClean="0"/>
              <a:t>esso deve richiedere tempo </a:t>
            </a:r>
            <a:r>
              <a:rPr lang="it-IT" sz="3200" b="1" i="1" dirty="0"/>
              <a:t>O</a:t>
            </a:r>
            <a:r>
              <a:rPr lang="it-IT" sz="3200" b="1" dirty="0"/>
              <a:t>(</a:t>
            </a:r>
            <a:r>
              <a:rPr lang="it-IT" sz="3200" b="1" i="1" dirty="0"/>
              <a:t>n </a:t>
            </a:r>
            <a:r>
              <a:rPr lang="it-IT" sz="3200" b="1" i="1" dirty="0" err="1"/>
              <a:t>m*</a:t>
            </a:r>
            <a:r>
              <a:rPr lang="it-IT" sz="3200" b="1" dirty="0"/>
              <a:t>) = </a:t>
            </a:r>
            <a:r>
              <a:rPr lang="it-IT" sz="3200" b="1" i="1" dirty="0"/>
              <a:t>O</a:t>
            </a:r>
            <a:r>
              <a:rPr lang="it-IT" sz="3200" b="1" dirty="0"/>
              <a:t>(</a:t>
            </a:r>
            <a:r>
              <a:rPr lang="it-IT" sz="3200" b="1" i="1" dirty="0"/>
              <a:t>n</a:t>
            </a:r>
            <a:r>
              <a:rPr lang="it-IT" sz="3200" b="1" baseline="30000" dirty="0"/>
              <a:t>3</a:t>
            </a:r>
            <a:r>
              <a:rPr lang="it-IT" sz="3200" b="1" dirty="0"/>
              <a:t>)</a:t>
            </a:r>
            <a:r>
              <a:rPr lang="it-IT" sz="3200" dirty="0"/>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881034" y="857232"/>
            <a:ext cx="8353425" cy="3539430"/>
          </a:xfrm>
          <a:prstGeom prst="rect">
            <a:avLst/>
          </a:prstGeom>
          <a:solidFill>
            <a:srgbClr val="FFFF99"/>
          </a:solidFill>
          <a:ln w="25400">
            <a:solidFill>
              <a:schemeClr val="tx1"/>
            </a:solidFill>
            <a:miter lim="800000"/>
            <a:headEnd/>
            <a:tailEnd/>
          </a:ln>
        </p:spPr>
        <p:txBody>
          <a:bodyPr>
            <a:spAutoFit/>
          </a:bodyPr>
          <a:lstStyle/>
          <a:p>
            <a:r>
              <a:rPr lang="it-IT" sz="2800" b="1" i="1" dirty="0">
                <a:solidFill>
                  <a:srgbClr val="C00000"/>
                </a:solidFill>
                <a:sym typeface="Symbol" pitchFamily="18" charset="2"/>
              </a:rPr>
              <a:t>CTD</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M*</a:t>
            </a:r>
            <a:r>
              <a:rPr lang="it-IT" sz="2800" b="1" i="1" dirty="0">
                <a:sym typeface="Symbol" pitchFamily="18" charset="2"/>
              </a:rPr>
              <a:t>,u,v,n</a:t>
            </a:r>
            <a:r>
              <a:rPr lang="it-IT" sz="2800" b="1" dirty="0">
                <a:sym typeface="Symbol" pitchFamily="18" charset="2"/>
              </a:rPr>
              <a:t>) </a:t>
            </a:r>
          </a:p>
          <a:p>
            <a:r>
              <a:rPr lang="it-IT" sz="2800" b="1" i="1" dirty="0">
                <a:sym typeface="Symbol" pitchFamily="18" charset="2"/>
              </a:rPr>
              <a:t>    </a:t>
            </a:r>
            <a:r>
              <a:rPr lang="it-IT" sz="2800" b="1" i="1" dirty="0" err="1">
                <a:sym typeface="Symbol" pitchFamily="18" charset="2"/>
              </a:rPr>
              <a:t>M*</a:t>
            </a:r>
            <a:r>
              <a:rPr lang="it-IT" sz="2800" b="1" dirty="0">
                <a:sym typeface="Symbol" pitchFamily="18" charset="2"/>
              </a:rPr>
              <a:t>[</a:t>
            </a:r>
            <a:r>
              <a:rPr lang="it-IT" sz="2800" b="1" i="1" dirty="0">
                <a:sym typeface="Symbol" pitchFamily="18" charset="2"/>
              </a:rPr>
              <a:t>u</a:t>
            </a:r>
            <a:r>
              <a:rPr lang="it-IT" sz="2800" dirty="0">
                <a:sym typeface="Symbol" pitchFamily="18" charset="2"/>
              </a:rPr>
              <a:t>,</a:t>
            </a:r>
            <a:r>
              <a:rPr lang="it-IT" sz="2800" b="1" i="1" dirty="0">
                <a:sym typeface="Symbol" pitchFamily="18" charset="2"/>
              </a:rPr>
              <a:t>v</a:t>
            </a:r>
            <a:r>
              <a:rPr lang="it-IT" sz="2800" b="1" dirty="0">
                <a:sym typeface="Symbol" pitchFamily="18" charset="2"/>
              </a:rPr>
              <a:t>]</a:t>
            </a:r>
            <a:r>
              <a:rPr lang="it-IT" sz="2800" dirty="0">
                <a:sym typeface="Symbol" pitchFamily="18" charset="2"/>
              </a:rPr>
              <a:t> </a:t>
            </a:r>
            <a:r>
              <a:rPr lang="it-IT" sz="2800" b="1" dirty="0">
                <a:sym typeface="Symbol" pitchFamily="18" charset="2"/>
              </a:rPr>
              <a:t>= 1</a:t>
            </a: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z</a:t>
            </a:r>
            <a:r>
              <a:rPr lang="it-IT" sz="2800" b="1" dirty="0">
                <a:sym typeface="Symbol" pitchFamily="18" charset="2"/>
              </a:rPr>
              <a:t> = 1 </a:t>
            </a:r>
            <a:r>
              <a:rPr lang="it-IT" sz="2800" b="1" dirty="0" err="1">
                <a:solidFill>
                  <a:srgbClr val="0000CC"/>
                </a:solidFill>
                <a:sym typeface="Symbol" pitchFamily="18" charset="2"/>
              </a:rPr>
              <a:t>to</a:t>
            </a:r>
            <a:r>
              <a:rPr lang="it-IT" sz="2800" b="1" dirty="0">
                <a:sym typeface="Symbol" pitchFamily="18" charset="2"/>
              </a:rPr>
              <a:t> </a:t>
            </a:r>
            <a:r>
              <a:rPr lang="it-IT" sz="2800" b="1" i="1" dirty="0">
                <a:sym typeface="Symbol" pitchFamily="18" charset="2"/>
              </a:rPr>
              <a:t>n</a:t>
            </a:r>
            <a:endParaRPr lang="it-IT" sz="2800" b="1" dirty="0">
              <a:sym typeface="Symbol" pitchFamily="18" charset="2"/>
            </a:endParaRPr>
          </a:p>
          <a:p>
            <a:r>
              <a:rPr lang="it-IT" sz="2800" b="1" dirty="0">
                <a:sym typeface="Symbol" pitchFamily="18" charset="2"/>
              </a:rPr>
              <a:t>        </a:t>
            </a:r>
            <a:r>
              <a:rPr lang="it-IT" sz="2800" b="1" dirty="0" err="1">
                <a:solidFill>
                  <a:srgbClr val="0000CC"/>
                </a:solidFill>
                <a:sym typeface="Symbol" pitchFamily="18" charset="2"/>
              </a:rPr>
              <a:t>if</a:t>
            </a:r>
            <a:r>
              <a:rPr lang="it-IT" sz="2800" b="1" dirty="0">
                <a:sym typeface="Symbol" pitchFamily="18" charset="2"/>
              </a:rPr>
              <a:t> </a:t>
            </a:r>
            <a:r>
              <a:rPr lang="it-IT" sz="2800" b="1" i="1" dirty="0" err="1">
                <a:sym typeface="Symbol" pitchFamily="18" charset="2"/>
              </a:rPr>
              <a:t>M*</a:t>
            </a:r>
            <a:r>
              <a:rPr lang="it-IT" sz="2800" b="1" dirty="0">
                <a:sym typeface="Symbol" pitchFamily="18" charset="2"/>
              </a:rPr>
              <a:t>[</a:t>
            </a:r>
            <a:r>
              <a:rPr lang="it-IT" sz="2800" b="1" i="1" dirty="0">
                <a:sym typeface="Symbol" pitchFamily="18" charset="2"/>
              </a:rPr>
              <a:t>v,z</a:t>
            </a:r>
            <a:r>
              <a:rPr lang="it-IT" sz="2800" b="1" dirty="0">
                <a:sym typeface="Symbol" pitchFamily="18" charset="2"/>
              </a:rPr>
              <a:t>] == 1 </a:t>
            </a:r>
            <a:r>
              <a:rPr lang="it-IT" sz="2800" b="1" dirty="0">
                <a:solidFill>
                  <a:srgbClr val="0000CC"/>
                </a:solidFill>
                <a:sym typeface="Symbol" pitchFamily="18" charset="2"/>
              </a:rPr>
              <a:t>and</a:t>
            </a:r>
            <a:r>
              <a:rPr lang="it-IT" sz="2800" b="1" dirty="0">
                <a:sym typeface="Symbol" pitchFamily="18" charset="2"/>
              </a:rPr>
              <a:t> </a:t>
            </a:r>
            <a:r>
              <a:rPr lang="it-IT" sz="2800" b="1" i="1" dirty="0" err="1">
                <a:sym typeface="Symbol" pitchFamily="18" charset="2"/>
              </a:rPr>
              <a:t>M*</a:t>
            </a:r>
            <a:r>
              <a:rPr lang="it-IT" sz="2800" b="1" dirty="0">
                <a:sym typeface="Symbol" pitchFamily="18" charset="2"/>
              </a:rPr>
              <a:t>[</a:t>
            </a:r>
            <a:r>
              <a:rPr lang="it-IT" sz="2800" b="1" i="1" dirty="0">
                <a:sym typeface="Symbol" pitchFamily="18" charset="2"/>
              </a:rPr>
              <a:t>u,z</a:t>
            </a:r>
            <a:r>
              <a:rPr lang="it-IT" sz="2800" b="1" dirty="0">
                <a:sym typeface="Symbol" pitchFamily="18" charset="2"/>
              </a:rPr>
              <a:t>] == 0</a:t>
            </a:r>
          </a:p>
          <a:p>
            <a:r>
              <a:rPr lang="it-IT" sz="2800" b="1" i="1" dirty="0">
                <a:sym typeface="Symbol" pitchFamily="18" charset="2"/>
              </a:rPr>
              <a:t>           </a:t>
            </a:r>
            <a:r>
              <a:rPr lang="it-IT" sz="2800" b="1" i="1" dirty="0">
                <a:solidFill>
                  <a:srgbClr val="C00000"/>
                </a:solidFill>
                <a:sym typeface="Symbol" pitchFamily="18" charset="2"/>
              </a:rPr>
              <a:t>CTD</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M*</a:t>
            </a:r>
            <a:r>
              <a:rPr lang="it-IT" sz="2800" b="1" i="1" dirty="0">
                <a:sym typeface="Symbol" pitchFamily="18" charset="2"/>
              </a:rPr>
              <a:t>,u,z,n</a:t>
            </a:r>
            <a:r>
              <a:rPr lang="it-IT" sz="2800" b="1" dirty="0">
                <a:sym typeface="Symbol" pitchFamily="18" charset="2"/>
              </a:rPr>
              <a:t>)</a:t>
            </a:r>
          </a:p>
          <a:p>
            <a:r>
              <a:rPr lang="it-IT" sz="2800" b="1" dirty="0">
                <a:sym typeface="Symbol" pitchFamily="18" charset="2"/>
              </a:rPr>
              <a:t>    </a:t>
            </a:r>
            <a:r>
              <a:rPr lang="it-IT" sz="2800" b="1" dirty="0" err="1">
                <a:solidFill>
                  <a:srgbClr val="0000CC"/>
                </a:solidFill>
                <a:sym typeface="Symbol" pitchFamily="18" charset="2"/>
              </a:rPr>
              <a:t>for</a:t>
            </a:r>
            <a:r>
              <a:rPr lang="it-IT" sz="2800" b="1" dirty="0">
                <a:sym typeface="Symbol" pitchFamily="18" charset="2"/>
              </a:rPr>
              <a:t> </a:t>
            </a:r>
            <a:r>
              <a:rPr lang="it-IT" sz="2800" b="1" i="1" dirty="0">
                <a:sym typeface="Symbol" pitchFamily="18" charset="2"/>
              </a:rPr>
              <a:t>w</a:t>
            </a:r>
            <a:r>
              <a:rPr lang="it-IT" sz="2800" b="1" dirty="0">
                <a:sym typeface="Symbol" pitchFamily="18" charset="2"/>
              </a:rPr>
              <a:t> = 1 </a:t>
            </a:r>
            <a:r>
              <a:rPr lang="it-IT" sz="2800" b="1" dirty="0" err="1">
                <a:solidFill>
                  <a:srgbClr val="0000CC"/>
                </a:solidFill>
                <a:sym typeface="Symbol" pitchFamily="18" charset="2"/>
              </a:rPr>
              <a:t>to</a:t>
            </a:r>
            <a:r>
              <a:rPr lang="it-IT" sz="2800" b="1" dirty="0">
                <a:sym typeface="Symbol" pitchFamily="18" charset="2"/>
              </a:rPr>
              <a:t> </a:t>
            </a:r>
            <a:r>
              <a:rPr lang="it-IT" sz="2800" b="1" i="1" dirty="0">
                <a:sym typeface="Symbol" pitchFamily="18" charset="2"/>
              </a:rPr>
              <a:t>n</a:t>
            </a:r>
            <a:endParaRPr lang="it-IT" sz="2800" b="1" dirty="0">
              <a:sym typeface="Symbol" pitchFamily="18" charset="2"/>
            </a:endParaRPr>
          </a:p>
          <a:p>
            <a:r>
              <a:rPr lang="it-IT" sz="2800" b="1" dirty="0">
                <a:sym typeface="Symbol" pitchFamily="18" charset="2"/>
              </a:rPr>
              <a:t>        </a:t>
            </a:r>
            <a:r>
              <a:rPr lang="it-IT" sz="2800" b="1" dirty="0" err="1">
                <a:solidFill>
                  <a:srgbClr val="0000CC"/>
                </a:solidFill>
                <a:sym typeface="Symbol" pitchFamily="18" charset="2"/>
              </a:rPr>
              <a:t>if</a:t>
            </a:r>
            <a:r>
              <a:rPr lang="it-IT" sz="2800" b="1" dirty="0">
                <a:sym typeface="Symbol" pitchFamily="18" charset="2"/>
              </a:rPr>
              <a:t> </a:t>
            </a:r>
            <a:r>
              <a:rPr lang="it-IT" sz="2800" b="1" i="1" dirty="0" err="1">
                <a:sym typeface="Symbol" pitchFamily="18" charset="2"/>
              </a:rPr>
              <a:t>M*</a:t>
            </a:r>
            <a:r>
              <a:rPr lang="it-IT" sz="2800" b="1" dirty="0">
                <a:sym typeface="Symbol" pitchFamily="18" charset="2"/>
              </a:rPr>
              <a:t>[</a:t>
            </a:r>
            <a:r>
              <a:rPr lang="it-IT" sz="2800" b="1" i="1" dirty="0">
                <a:sym typeface="Symbol" pitchFamily="18" charset="2"/>
              </a:rPr>
              <a:t>w,u</a:t>
            </a:r>
            <a:r>
              <a:rPr lang="it-IT" sz="2800" b="1" dirty="0">
                <a:sym typeface="Symbol" pitchFamily="18" charset="2"/>
              </a:rPr>
              <a:t>] == 1 </a:t>
            </a:r>
            <a:r>
              <a:rPr lang="it-IT" sz="2800" b="1" dirty="0">
                <a:solidFill>
                  <a:srgbClr val="0000CC"/>
                </a:solidFill>
                <a:sym typeface="Symbol" pitchFamily="18" charset="2"/>
              </a:rPr>
              <a:t>and</a:t>
            </a:r>
            <a:r>
              <a:rPr lang="it-IT" sz="2800" b="1" dirty="0">
                <a:sym typeface="Symbol" pitchFamily="18" charset="2"/>
              </a:rPr>
              <a:t> </a:t>
            </a:r>
            <a:r>
              <a:rPr lang="it-IT" sz="2800" b="1" i="1" dirty="0" err="1">
                <a:sym typeface="Symbol" pitchFamily="18" charset="2"/>
              </a:rPr>
              <a:t>M*</a:t>
            </a:r>
            <a:r>
              <a:rPr lang="it-IT" sz="2800" b="1" dirty="0">
                <a:sym typeface="Symbol" pitchFamily="18" charset="2"/>
              </a:rPr>
              <a:t>[</a:t>
            </a:r>
            <a:r>
              <a:rPr lang="it-IT" sz="2800" b="1" i="1" dirty="0">
                <a:sym typeface="Symbol" pitchFamily="18" charset="2"/>
              </a:rPr>
              <a:t>w,v</a:t>
            </a:r>
            <a:r>
              <a:rPr lang="it-IT" sz="2800" b="1" dirty="0">
                <a:sym typeface="Symbol" pitchFamily="18" charset="2"/>
              </a:rPr>
              <a:t>] == 0</a:t>
            </a:r>
          </a:p>
          <a:p>
            <a:r>
              <a:rPr lang="it-IT" sz="2800" b="1" i="1" dirty="0">
                <a:sym typeface="Symbol" pitchFamily="18" charset="2"/>
              </a:rPr>
              <a:t>           </a:t>
            </a:r>
            <a:r>
              <a:rPr lang="it-IT" sz="2800" b="1" i="1" dirty="0">
                <a:solidFill>
                  <a:srgbClr val="C00000"/>
                </a:solidFill>
                <a:sym typeface="Symbol" pitchFamily="18" charset="2"/>
              </a:rPr>
              <a:t>CTD</a:t>
            </a:r>
            <a:r>
              <a:rPr lang="it-IT" sz="2800" b="1" i="1" dirty="0">
                <a:sym typeface="Symbol" pitchFamily="18" charset="2"/>
              </a:rPr>
              <a:t> </a:t>
            </a:r>
            <a:r>
              <a:rPr lang="it-IT" sz="2800" b="1" dirty="0">
                <a:sym typeface="Symbol" pitchFamily="18" charset="2"/>
              </a:rPr>
              <a:t>(</a:t>
            </a:r>
            <a:r>
              <a:rPr lang="it-IT" sz="2800" b="1" i="1" dirty="0" err="1">
                <a:sym typeface="Symbol" pitchFamily="18" charset="2"/>
              </a:rPr>
              <a:t>M*</a:t>
            </a:r>
            <a:r>
              <a:rPr lang="it-IT" sz="2800" b="1" i="1" dirty="0">
                <a:sym typeface="Symbol" pitchFamily="18" charset="2"/>
              </a:rPr>
              <a:t>,w,v,n</a:t>
            </a:r>
            <a:r>
              <a:rPr lang="it-IT" sz="2800" b="1" dirty="0">
                <a:sym typeface="Symbol" pitchFamily="18" charset="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1" end="1"/>
                                            </p:txEl>
                                          </p:spTgt>
                                        </p:tgtEl>
                                        <p:attrNameLst>
                                          <p:attrName>style.visibility</p:attrName>
                                        </p:attrNameLst>
                                      </p:cBhvr>
                                      <p:to>
                                        <p:strVal val="visible"/>
                                      </p:to>
                                    </p:set>
                                    <p:anim calcmode="lin" valueType="num">
                                      <p:cBhvr additive="base">
                                        <p:cTn id="7"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2">
                                            <p:txEl>
                                              <p:pRg st="2" end="2"/>
                                            </p:txEl>
                                          </p:spTgt>
                                        </p:tgtEl>
                                        <p:attrNameLst>
                                          <p:attrName>style.visibility</p:attrName>
                                        </p:attrNameLst>
                                      </p:cBhvr>
                                      <p:to>
                                        <p:strVal val="visible"/>
                                      </p:to>
                                    </p:set>
                                    <p:anim calcmode="lin" valueType="num">
                                      <p:cBhvr additive="base">
                                        <p:cTn id="13"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5362">
                                            <p:txEl>
                                              <p:pRg st="3" end="3"/>
                                            </p:txEl>
                                          </p:spTgt>
                                        </p:tgtEl>
                                        <p:attrNameLst>
                                          <p:attrName>style.visibility</p:attrName>
                                        </p:attrNameLst>
                                      </p:cBhvr>
                                      <p:to>
                                        <p:strVal val="visible"/>
                                      </p:to>
                                    </p:set>
                                    <p:anim calcmode="lin" valueType="num">
                                      <p:cBhvr additive="base">
                                        <p:cTn id="17"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362">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5362">
                                            <p:txEl>
                                              <p:pRg st="4" end="4"/>
                                            </p:txEl>
                                          </p:spTgt>
                                        </p:tgtEl>
                                        <p:attrNameLst>
                                          <p:attrName>style.visibility</p:attrName>
                                        </p:attrNameLst>
                                      </p:cBhvr>
                                      <p:to>
                                        <p:strVal val="visible"/>
                                      </p:to>
                                    </p:set>
                                    <p:anim calcmode="lin" valueType="num">
                                      <p:cBhvr additive="base">
                                        <p:cTn id="21"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5362">
                                            <p:txEl>
                                              <p:pRg st="5" end="5"/>
                                            </p:txEl>
                                          </p:spTgt>
                                        </p:tgtEl>
                                        <p:attrNameLst>
                                          <p:attrName>style.visibility</p:attrName>
                                        </p:attrNameLst>
                                      </p:cBhvr>
                                      <p:to>
                                        <p:strVal val="visible"/>
                                      </p:to>
                                    </p:set>
                                    <p:anim calcmode="lin" valueType="num">
                                      <p:cBhvr additive="base">
                                        <p:cTn id="27"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536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5362">
                                            <p:txEl>
                                              <p:pRg st="6" end="6"/>
                                            </p:txEl>
                                          </p:spTgt>
                                        </p:tgtEl>
                                        <p:attrNameLst>
                                          <p:attrName>style.visibility</p:attrName>
                                        </p:attrNameLst>
                                      </p:cBhvr>
                                      <p:to>
                                        <p:strVal val="visible"/>
                                      </p:to>
                                    </p:set>
                                    <p:anim calcmode="lin" valueType="num">
                                      <p:cBhvr additive="base">
                                        <p:cTn id="31" dur="500" fill="hold"/>
                                        <p:tgtEl>
                                          <p:spTgt spid="1536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5362">
                                            <p:txEl>
                                              <p:pRg st="7" end="7"/>
                                            </p:txEl>
                                          </p:spTgt>
                                        </p:tgtEl>
                                        <p:attrNameLst>
                                          <p:attrName>style.visibility</p:attrName>
                                        </p:attrNameLst>
                                      </p:cBhvr>
                                      <p:to>
                                        <p:strVal val="visible"/>
                                      </p:to>
                                    </p:set>
                                    <p:anim calcmode="lin" valueType="num">
                                      <p:cBhvr additive="base">
                                        <p:cTn id="35" dur="500" fill="hold"/>
                                        <p:tgtEl>
                                          <p:spTgt spid="1536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536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2393950" y="304800"/>
            <a:ext cx="4127500" cy="604838"/>
          </a:xfrm>
          <a:prstGeom prst="rect">
            <a:avLst/>
          </a:prstGeom>
          <a:noFill/>
          <a:ln w="25400">
            <a:solidFill>
              <a:schemeClr val="tx1"/>
            </a:solidFill>
            <a:miter lim="800000"/>
            <a:headEnd/>
            <a:tailEnd/>
          </a:ln>
        </p:spPr>
        <p:txBody>
          <a:bodyPr>
            <a:spAutoFit/>
          </a:bodyPr>
          <a:lstStyle/>
          <a:p>
            <a:pPr algn="ctr">
              <a:spcBef>
                <a:spcPct val="100000"/>
              </a:spcBef>
            </a:pPr>
            <a:r>
              <a:rPr lang="it-IT" sz="3200" b="1" dirty="0" smtClean="0">
                <a:solidFill>
                  <a:srgbClr val="FF0000"/>
                </a:solidFill>
              </a:rPr>
              <a:t>Visita in </a:t>
            </a:r>
            <a:r>
              <a:rPr lang="it-IT" sz="3200" b="1" dirty="0">
                <a:solidFill>
                  <a:srgbClr val="FF0000"/>
                </a:solidFill>
              </a:rPr>
              <a:t>ampiezza</a:t>
            </a:r>
            <a:endParaRPr lang="it-IT" sz="2400" i="1" dirty="0"/>
          </a:p>
        </p:txBody>
      </p:sp>
      <p:sp>
        <p:nvSpPr>
          <p:cNvPr id="23555" name="Text Box 3"/>
          <p:cNvSpPr txBox="1">
            <a:spLocks noChangeArrowheads="1"/>
          </p:cNvSpPr>
          <p:nvPr/>
        </p:nvSpPr>
        <p:spPr bwMode="auto">
          <a:xfrm>
            <a:off x="273050" y="1052513"/>
            <a:ext cx="9258300" cy="2062103"/>
          </a:xfrm>
          <a:prstGeom prst="rect">
            <a:avLst/>
          </a:prstGeom>
          <a:noFill/>
          <a:ln w="9525">
            <a:noFill/>
            <a:miter lim="800000"/>
            <a:headEnd/>
            <a:tailEnd/>
          </a:ln>
        </p:spPr>
        <p:txBody>
          <a:bodyPr>
            <a:spAutoFit/>
          </a:bodyPr>
          <a:lstStyle/>
          <a:p>
            <a:pPr>
              <a:spcBef>
                <a:spcPct val="20000"/>
              </a:spcBef>
            </a:pPr>
            <a:r>
              <a:rPr lang="it-IT" sz="3200" dirty="0"/>
              <a:t>Dato un grafo </a:t>
            </a:r>
            <a:r>
              <a:rPr lang="it-IT" sz="3200" b="1" i="1" dirty="0"/>
              <a:t>G </a:t>
            </a:r>
            <a:r>
              <a:rPr lang="it-IT" sz="3200" b="1" dirty="0"/>
              <a:t>= (</a:t>
            </a:r>
            <a:r>
              <a:rPr lang="it-IT" sz="3200" b="1" i="1" dirty="0"/>
              <a:t>V,E</a:t>
            </a:r>
            <a:r>
              <a:rPr lang="it-IT" sz="3200" b="1" dirty="0"/>
              <a:t>)</a:t>
            </a:r>
            <a:r>
              <a:rPr lang="it-IT" sz="3200" dirty="0"/>
              <a:t> ed un vertice particolare </a:t>
            </a:r>
            <a:r>
              <a:rPr lang="it-IT" sz="3200" b="1" i="1" dirty="0"/>
              <a:t>s </a:t>
            </a:r>
            <a:r>
              <a:rPr lang="it-IT" sz="3200" b="1" dirty="0">
                <a:sym typeface="Symbol" pitchFamily="18" charset="2"/>
              </a:rPr>
              <a:t> </a:t>
            </a:r>
            <a:r>
              <a:rPr lang="it-IT" sz="3200" b="1" i="1" dirty="0"/>
              <a:t>V</a:t>
            </a:r>
            <a:r>
              <a:rPr lang="it-IT" sz="3200" dirty="0"/>
              <a:t> la </a:t>
            </a:r>
            <a:r>
              <a:rPr lang="it-IT" sz="3200" i="1" u="sng" dirty="0" smtClean="0"/>
              <a:t>visita in </a:t>
            </a:r>
            <a:r>
              <a:rPr lang="it-IT" sz="3200" i="1" u="sng" dirty="0"/>
              <a:t>ampiezza</a:t>
            </a:r>
            <a:r>
              <a:rPr lang="it-IT" sz="3200" dirty="0"/>
              <a:t> partendo dalla </a:t>
            </a:r>
            <a:r>
              <a:rPr lang="it-IT" sz="3200" i="1" u="sng" dirty="0"/>
              <a:t>sorgente</a:t>
            </a:r>
            <a:r>
              <a:rPr lang="it-IT" sz="3200" dirty="0"/>
              <a:t> </a:t>
            </a:r>
            <a:r>
              <a:rPr lang="it-IT" sz="3200" b="1" i="1" dirty="0"/>
              <a:t>s</a:t>
            </a:r>
            <a:r>
              <a:rPr lang="it-IT" sz="3200" dirty="0"/>
              <a:t> visita sistematicamente il grafo per scoprire tutti i vertici che sono raggiungibili da </a:t>
            </a:r>
            <a:r>
              <a:rPr lang="it-IT" sz="3200" b="1" i="1" dirty="0"/>
              <a:t>s</a:t>
            </a:r>
            <a:r>
              <a:rPr lang="it-IT" sz="3200" dirty="0"/>
              <a:t>.  </a:t>
            </a:r>
          </a:p>
        </p:txBody>
      </p:sp>
      <p:sp>
        <p:nvSpPr>
          <p:cNvPr id="977925" name="Text Box 5"/>
          <p:cNvSpPr txBox="1">
            <a:spLocks noChangeArrowheads="1"/>
          </p:cNvSpPr>
          <p:nvPr/>
        </p:nvSpPr>
        <p:spPr bwMode="auto">
          <a:xfrm>
            <a:off x="273050" y="3213100"/>
            <a:ext cx="9258300" cy="1554163"/>
          </a:xfrm>
          <a:prstGeom prst="rect">
            <a:avLst/>
          </a:prstGeom>
          <a:noFill/>
          <a:ln w="9525">
            <a:noFill/>
            <a:miter lim="800000"/>
            <a:headEnd/>
            <a:tailEnd/>
          </a:ln>
        </p:spPr>
        <p:txBody>
          <a:bodyPr>
            <a:spAutoFit/>
          </a:bodyPr>
          <a:lstStyle/>
          <a:p>
            <a:pPr>
              <a:spcBef>
                <a:spcPct val="20000"/>
              </a:spcBef>
            </a:pPr>
            <a:r>
              <a:rPr lang="it-IT" sz="3200"/>
              <a:t>Nel contempo calcola la </a:t>
            </a:r>
            <a:r>
              <a:rPr lang="it-IT" sz="3200" i="1" u="sng"/>
              <a:t>distanza</a:t>
            </a:r>
            <a:r>
              <a:rPr lang="it-IT" sz="3200"/>
              <a:t> di ogni vertice del grafo dalla sorgente </a:t>
            </a:r>
            <a:r>
              <a:rPr lang="it-IT" sz="3200" b="1" i="1"/>
              <a:t>s </a:t>
            </a:r>
            <a:r>
              <a:rPr lang="it-IT" sz="3200"/>
              <a:t>(lunghezza minima di un cammino dalla sorgente al vertice).</a:t>
            </a:r>
          </a:p>
        </p:txBody>
      </p:sp>
      <p:sp>
        <p:nvSpPr>
          <p:cNvPr id="977926" name="Text Box 6"/>
          <p:cNvSpPr txBox="1">
            <a:spLocks noChangeArrowheads="1"/>
          </p:cNvSpPr>
          <p:nvPr/>
        </p:nvSpPr>
        <p:spPr bwMode="auto">
          <a:xfrm>
            <a:off x="273050" y="4868863"/>
            <a:ext cx="9258300" cy="1066800"/>
          </a:xfrm>
          <a:prstGeom prst="rect">
            <a:avLst/>
          </a:prstGeom>
          <a:noFill/>
          <a:ln w="9525">
            <a:noFill/>
            <a:miter lim="800000"/>
            <a:headEnd/>
            <a:tailEnd/>
          </a:ln>
        </p:spPr>
        <p:txBody>
          <a:bodyPr>
            <a:spAutoFit/>
          </a:bodyPr>
          <a:lstStyle/>
          <a:p>
            <a:pPr>
              <a:spcBef>
                <a:spcPct val="20000"/>
              </a:spcBef>
            </a:pPr>
            <a:r>
              <a:rPr lang="it-IT" sz="3200" dirty="0"/>
              <a:t>Esso produce inoltre l’</a:t>
            </a:r>
            <a:r>
              <a:rPr lang="it-IT" sz="3200" i="1" u="sng" dirty="0"/>
              <a:t>albero della </a:t>
            </a:r>
            <a:r>
              <a:rPr lang="it-IT" sz="3200" i="1" u="sng" dirty="0" smtClean="0"/>
              <a:t>visita in </a:t>
            </a:r>
            <a:r>
              <a:rPr lang="it-IT" sz="3200" i="1" u="sng" dirty="0"/>
              <a:t>ampiezza</a:t>
            </a:r>
            <a:r>
              <a:rPr lang="it-IT" sz="3200" dirty="0"/>
              <a:t> i cui rami sono cammini di lunghezza minima.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79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779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7925" grpId="0"/>
      <p:bldP spid="97792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488950" y="333375"/>
            <a:ext cx="8953500" cy="2652713"/>
          </a:xfrm>
          <a:prstGeom prst="rect">
            <a:avLst/>
          </a:prstGeom>
          <a:noFill/>
          <a:ln w="9525">
            <a:noFill/>
            <a:miter lim="800000"/>
            <a:headEnd/>
            <a:tailEnd/>
          </a:ln>
        </p:spPr>
        <p:txBody>
          <a:bodyPr>
            <a:spAutoFit/>
          </a:bodyPr>
          <a:lstStyle/>
          <a:p>
            <a:pPr>
              <a:spcBef>
                <a:spcPct val="20000"/>
              </a:spcBef>
            </a:pPr>
            <a:r>
              <a:rPr lang="it-IT" sz="3200" dirty="0"/>
              <a:t>La </a:t>
            </a:r>
            <a:r>
              <a:rPr lang="it-IT" sz="3200" dirty="0" smtClean="0"/>
              <a:t>visita viene </a:t>
            </a:r>
            <a:r>
              <a:rPr lang="it-IT" sz="3200" dirty="0"/>
              <a:t>detta in ampiezza perché l’algoritmo espande uniformemente la frontiera tra i vertici scoperti e quelli non ancora scoperti. </a:t>
            </a:r>
          </a:p>
          <a:p>
            <a:pPr>
              <a:spcBef>
                <a:spcPct val="20000"/>
              </a:spcBef>
            </a:pPr>
            <a:r>
              <a:rPr lang="it-IT" sz="3200" dirty="0"/>
              <a:t>In altre parole scopre tutti i vertici a distanza </a:t>
            </a:r>
            <a:r>
              <a:rPr lang="it-IT" sz="3200" b="1" i="1" dirty="0"/>
              <a:t>k</a:t>
            </a:r>
            <a:r>
              <a:rPr lang="it-IT" sz="3200" dirty="0"/>
              <a:t> prima di scoprire quelli a distanza </a:t>
            </a:r>
            <a:r>
              <a:rPr lang="it-IT" sz="3200" b="1" i="1" dirty="0"/>
              <a:t>k</a:t>
            </a:r>
            <a:r>
              <a:rPr lang="it-IT" sz="3200" b="1" dirty="0"/>
              <a:t>+1</a:t>
            </a:r>
            <a:r>
              <a:rPr lang="it-IT" sz="3200" dirty="0"/>
              <a:t>.</a:t>
            </a:r>
          </a:p>
        </p:txBody>
      </p:sp>
      <p:sp>
        <p:nvSpPr>
          <p:cNvPr id="978947" name="Text Box 3"/>
          <p:cNvSpPr txBox="1">
            <a:spLocks noChangeArrowheads="1"/>
          </p:cNvSpPr>
          <p:nvPr/>
        </p:nvSpPr>
        <p:spPr bwMode="auto">
          <a:xfrm>
            <a:off x="488950" y="3284538"/>
            <a:ext cx="8832850" cy="2528887"/>
          </a:xfrm>
          <a:prstGeom prst="rect">
            <a:avLst/>
          </a:prstGeom>
          <a:noFill/>
          <a:ln w="9525">
            <a:noFill/>
            <a:miter lim="800000"/>
            <a:headEnd/>
            <a:tailEnd/>
          </a:ln>
        </p:spPr>
        <p:txBody>
          <a:bodyPr>
            <a:spAutoFit/>
          </a:bodyPr>
          <a:lstStyle/>
          <a:p>
            <a:pPr>
              <a:spcBef>
                <a:spcPct val="20000"/>
              </a:spcBef>
            </a:pPr>
            <a:r>
              <a:rPr lang="it-IT" sz="3200"/>
              <a:t>Per mantenere traccia del punto a cui si è arrivati nell’esecuzione dell’algoritmo i vertici sono colorati </a:t>
            </a:r>
            <a:r>
              <a:rPr lang="it-IT" sz="3200" b="1" i="1"/>
              <a:t>bianco</a:t>
            </a:r>
            <a:r>
              <a:rPr lang="it-IT" sz="3200"/>
              <a:t> (vertici non ancora raggiunti), </a:t>
            </a:r>
            <a:r>
              <a:rPr lang="it-IT" sz="3200" b="1" i="1"/>
              <a:t>grigio</a:t>
            </a:r>
            <a:r>
              <a:rPr lang="it-IT" sz="3200"/>
              <a:t> (vertici raggiunti e che stanno sulla frontiera) e </a:t>
            </a:r>
            <a:r>
              <a:rPr lang="it-IT" sz="3200" b="1" i="1"/>
              <a:t>nero</a:t>
            </a:r>
            <a:r>
              <a:rPr lang="it-IT" sz="3200"/>
              <a:t> (vertici raggiunti ma che non stanno più sulla frontiera).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89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894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595313" y="357188"/>
            <a:ext cx="8101012" cy="579437"/>
          </a:xfrm>
          <a:prstGeom prst="rect">
            <a:avLst/>
          </a:prstGeom>
          <a:noFill/>
          <a:ln w="9525">
            <a:noFill/>
            <a:miter lim="800000"/>
            <a:headEnd/>
            <a:tailEnd/>
          </a:ln>
        </p:spPr>
        <p:txBody>
          <a:bodyPr>
            <a:spAutoFit/>
          </a:bodyPr>
          <a:lstStyle/>
          <a:p>
            <a:pPr>
              <a:spcBef>
                <a:spcPct val="10000"/>
              </a:spcBef>
            </a:pPr>
            <a:r>
              <a:rPr lang="it-IT" sz="3200"/>
              <a:t>Un </a:t>
            </a:r>
            <a:r>
              <a:rPr lang="it-IT" sz="3200" i="1" u="sng"/>
              <a:t>cappio</a:t>
            </a:r>
            <a:r>
              <a:rPr lang="it-IT" sz="3200"/>
              <a:t> è un arco i cui estremi coincidono.</a:t>
            </a:r>
          </a:p>
        </p:txBody>
      </p:sp>
      <p:sp>
        <p:nvSpPr>
          <p:cNvPr id="860163" name="Text Box 3"/>
          <p:cNvSpPr txBox="1">
            <a:spLocks noChangeArrowheads="1"/>
          </p:cNvSpPr>
          <p:nvPr/>
        </p:nvSpPr>
        <p:spPr bwMode="auto">
          <a:xfrm>
            <a:off x="595313" y="1143000"/>
            <a:ext cx="9112250" cy="1066800"/>
          </a:xfrm>
          <a:prstGeom prst="rect">
            <a:avLst/>
          </a:prstGeom>
          <a:noFill/>
          <a:ln w="9525">
            <a:noFill/>
            <a:miter lim="800000"/>
            <a:headEnd/>
            <a:tailEnd/>
          </a:ln>
        </p:spPr>
        <p:txBody>
          <a:bodyPr>
            <a:spAutoFit/>
          </a:bodyPr>
          <a:lstStyle/>
          <a:p>
            <a:pPr>
              <a:spcBef>
                <a:spcPct val="100000"/>
              </a:spcBef>
            </a:pPr>
            <a:r>
              <a:rPr lang="it-IT" sz="3200" dirty="0"/>
              <a:t>Un grafo non orientato è </a:t>
            </a:r>
            <a:r>
              <a:rPr lang="it-IT" sz="3200" i="1" u="sng" dirty="0"/>
              <a:t>semplice</a:t>
            </a:r>
            <a:r>
              <a:rPr lang="it-IT" sz="3200" dirty="0"/>
              <a:t> se non ha cappi e non ci sono due archi con gli stessi </a:t>
            </a:r>
            <a:r>
              <a:rPr lang="it-IT" sz="3200" dirty="0" smtClean="0"/>
              <a:t>due estremi</a:t>
            </a:r>
            <a:r>
              <a:rPr lang="it-IT" sz="3200" dirty="0"/>
              <a:t>. </a:t>
            </a:r>
          </a:p>
        </p:txBody>
      </p:sp>
      <p:sp>
        <p:nvSpPr>
          <p:cNvPr id="860164" name="Text Box 4"/>
          <p:cNvSpPr txBox="1">
            <a:spLocks noChangeArrowheads="1"/>
          </p:cNvSpPr>
          <p:nvPr/>
        </p:nvSpPr>
        <p:spPr bwMode="auto">
          <a:xfrm>
            <a:off x="595313" y="4572000"/>
            <a:ext cx="8858250" cy="1066800"/>
          </a:xfrm>
          <a:prstGeom prst="rect">
            <a:avLst/>
          </a:prstGeom>
          <a:noFill/>
          <a:ln w="9525">
            <a:noFill/>
            <a:miter lim="800000"/>
            <a:headEnd/>
            <a:tailEnd/>
          </a:ln>
        </p:spPr>
        <p:txBody>
          <a:bodyPr>
            <a:spAutoFit/>
          </a:bodyPr>
          <a:lstStyle/>
          <a:p>
            <a:pPr>
              <a:spcBef>
                <a:spcPct val="100000"/>
              </a:spcBef>
            </a:pPr>
            <a:r>
              <a:rPr lang="it-IT" sz="3200"/>
              <a:t>Salvo indicazione contraria noi assumeremo sempre che un grafo sia semplice.</a:t>
            </a:r>
          </a:p>
        </p:txBody>
      </p:sp>
      <p:sp>
        <p:nvSpPr>
          <p:cNvPr id="860165" name="Text Box 5"/>
          <p:cNvSpPr txBox="1">
            <a:spLocks noChangeArrowheads="1"/>
          </p:cNvSpPr>
          <p:nvPr/>
        </p:nvSpPr>
        <p:spPr bwMode="auto">
          <a:xfrm>
            <a:off x="595313" y="2428875"/>
            <a:ext cx="8929687" cy="1077913"/>
          </a:xfrm>
          <a:prstGeom prst="rect">
            <a:avLst/>
          </a:prstGeom>
          <a:noFill/>
          <a:ln w="9525">
            <a:noFill/>
            <a:miter lim="800000"/>
            <a:headEnd/>
            <a:tailEnd/>
          </a:ln>
        </p:spPr>
        <p:txBody>
          <a:bodyPr>
            <a:spAutoFit/>
          </a:bodyPr>
          <a:lstStyle/>
          <a:p>
            <a:pPr>
              <a:spcBef>
                <a:spcPct val="100000"/>
              </a:spcBef>
            </a:pPr>
            <a:r>
              <a:rPr lang="it-IT" sz="3200" dirty="0"/>
              <a:t>Un grafo orientato è </a:t>
            </a:r>
            <a:r>
              <a:rPr lang="it-IT" sz="3200" i="1" u="sng" dirty="0"/>
              <a:t>semplice</a:t>
            </a:r>
            <a:r>
              <a:rPr lang="it-IT" sz="3200" dirty="0"/>
              <a:t> se non ci sono due archi con gli stessi </a:t>
            </a:r>
            <a:r>
              <a:rPr lang="it-IT" sz="3200" dirty="0" smtClean="0"/>
              <a:t>estremi iniziale e finale.</a:t>
            </a:r>
            <a:endParaRPr lang="it-IT" sz="3200" dirty="0"/>
          </a:p>
        </p:txBody>
      </p:sp>
      <p:sp>
        <p:nvSpPr>
          <p:cNvPr id="6" name="Text Box 5"/>
          <p:cNvSpPr txBox="1">
            <a:spLocks noChangeArrowheads="1"/>
          </p:cNvSpPr>
          <p:nvPr/>
        </p:nvSpPr>
        <p:spPr bwMode="auto">
          <a:xfrm>
            <a:off x="595313" y="3714750"/>
            <a:ext cx="8929687" cy="584200"/>
          </a:xfrm>
          <a:prstGeom prst="rect">
            <a:avLst/>
          </a:prstGeom>
          <a:noFill/>
          <a:ln w="9525">
            <a:noFill/>
            <a:miter lim="800000"/>
            <a:headEnd/>
            <a:tailEnd/>
          </a:ln>
        </p:spPr>
        <p:txBody>
          <a:bodyPr>
            <a:spAutoFit/>
          </a:bodyPr>
          <a:lstStyle/>
          <a:p>
            <a:pPr>
              <a:spcBef>
                <a:spcPct val="100000"/>
              </a:spcBef>
            </a:pPr>
            <a:r>
              <a:rPr lang="it-IT" sz="3200"/>
              <a:t>Un grafo non semplice viene detto </a:t>
            </a:r>
            <a:r>
              <a:rPr lang="it-IT" sz="3200" i="1" u="sng"/>
              <a:t>multigrafo</a:t>
            </a:r>
            <a:r>
              <a:rPr lang="it-IT" sz="32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01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601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63" grpId="0"/>
      <p:bldP spid="860164" grpId="0"/>
      <p:bldP spid="860165" grpId="0"/>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577850" y="457200"/>
            <a:ext cx="8832850" cy="1554163"/>
          </a:xfrm>
          <a:prstGeom prst="rect">
            <a:avLst/>
          </a:prstGeom>
          <a:noFill/>
          <a:ln w="9525">
            <a:noFill/>
            <a:miter lim="800000"/>
            <a:headEnd/>
            <a:tailEnd/>
          </a:ln>
        </p:spPr>
        <p:txBody>
          <a:bodyPr>
            <a:spAutoFit/>
          </a:bodyPr>
          <a:lstStyle/>
          <a:p>
            <a:pPr>
              <a:spcBef>
                <a:spcPct val="20000"/>
              </a:spcBef>
            </a:pPr>
            <a:r>
              <a:rPr lang="it-IT" sz="3200"/>
              <a:t>I vertici adiacenti ad un vertice nero possono essere soltanto neri o grigi mentre quelli adiacenti ad un vertice grigio possono essere anche bianchi.</a:t>
            </a:r>
          </a:p>
        </p:txBody>
      </p:sp>
      <p:sp>
        <p:nvSpPr>
          <p:cNvPr id="979971" name="Text Box 3"/>
          <p:cNvSpPr txBox="1">
            <a:spLocks noChangeArrowheads="1"/>
          </p:cNvSpPr>
          <p:nvPr/>
        </p:nvSpPr>
        <p:spPr bwMode="auto">
          <a:xfrm>
            <a:off x="631825" y="2205038"/>
            <a:ext cx="8832850" cy="3697287"/>
          </a:xfrm>
          <a:prstGeom prst="rect">
            <a:avLst/>
          </a:prstGeom>
          <a:noFill/>
          <a:ln w="9525">
            <a:noFill/>
            <a:miter lim="800000"/>
            <a:headEnd/>
            <a:tailEnd/>
          </a:ln>
        </p:spPr>
        <p:txBody>
          <a:bodyPr>
            <a:spAutoFit/>
          </a:bodyPr>
          <a:lstStyle/>
          <a:p>
            <a:pPr>
              <a:spcBef>
                <a:spcPct val="20000"/>
              </a:spcBef>
            </a:pPr>
            <a:r>
              <a:rPr lang="it-IT" sz="3200"/>
              <a:t>L’algoritmo costruisce un albero che all’inizio contiene soltanto la radice </a:t>
            </a:r>
            <a:r>
              <a:rPr lang="it-IT" sz="3200" b="1" i="1"/>
              <a:t>s</a:t>
            </a:r>
            <a:r>
              <a:rPr lang="it-IT" sz="3200"/>
              <a:t>. </a:t>
            </a:r>
          </a:p>
          <a:p>
            <a:pPr>
              <a:spcBef>
                <a:spcPct val="20000"/>
              </a:spcBef>
            </a:pPr>
            <a:r>
              <a:rPr lang="it-IT" sz="3200"/>
              <a:t>Quando viene scoperto un vertice bianco </a:t>
            </a:r>
            <a:r>
              <a:rPr lang="it-IT" sz="3200" b="1" i="1"/>
              <a:t>v</a:t>
            </a:r>
            <a:r>
              <a:rPr lang="it-IT" sz="3200"/>
              <a:t> a causa di un arco </a:t>
            </a:r>
            <a:r>
              <a:rPr lang="it-IT" sz="3200" b="1" i="1"/>
              <a:t>uv</a:t>
            </a:r>
            <a:r>
              <a:rPr lang="it-IT" sz="3200"/>
              <a:t> che lo connette ad un vertice </a:t>
            </a:r>
            <a:r>
              <a:rPr lang="it-IT" sz="3200" b="1" i="1"/>
              <a:t>u</a:t>
            </a:r>
            <a:r>
              <a:rPr lang="it-IT" sz="3200"/>
              <a:t> scoperto precedentemente il vertice </a:t>
            </a:r>
            <a:r>
              <a:rPr lang="it-IT" sz="3200" b="1" i="1"/>
              <a:t>v</a:t>
            </a:r>
            <a:r>
              <a:rPr lang="it-IT" sz="3200"/>
              <a:t> e l’arco </a:t>
            </a:r>
            <a:r>
              <a:rPr lang="it-IT" sz="3200" b="1" i="1"/>
              <a:t>uv</a:t>
            </a:r>
            <a:r>
              <a:rPr lang="it-IT" sz="3200"/>
              <a:t> vengono aggiunti all’albero. </a:t>
            </a:r>
          </a:p>
          <a:p>
            <a:pPr>
              <a:spcBef>
                <a:spcPct val="20000"/>
              </a:spcBef>
            </a:pPr>
            <a:r>
              <a:rPr lang="it-IT" sz="3200"/>
              <a:t>Il vertice </a:t>
            </a:r>
            <a:r>
              <a:rPr lang="it-IT" sz="3200" b="1" i="1"/>
              <a:t>u</a:t>
            </a:r>
            <a:r>
              <a:rPr lang="it-IT" sz="3200"/>
              <a:t> viene detto </a:t>
            </a:r>
            <a:r>
              <a:rPr lang="it-IT" sz="3200" i="1" u="sng"/>
              <a:t>padre</a:t>
            </a:r>
            <a:r>
              <a:rPr lang="it-IT" sz="3200"/>
              <a:t> di </a:t>
            </a:r>
            <a:r>
              <a:rPr lang="it-IT" sz="3200" b="1" i="1"/>
              <a:t>v</a:t>
            </a:r>
            <a:r>
              <a:rPr lang="it-IT" sz="32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99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997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560388" y="836613"/>
            <a:ext cx="8664575" cy="2062103"/>
          </a:xfrm>
          <a:prstGeom prst="rect">
            <a:avLst/>
          </a:prstGeom>
          <a:noFill/>
          <a:ln w="9525">
            <a:noFill/>
            <a:miter lim="800000"/>
            <a:headEnd/>
            <a:tailEnd/>
          </a:ln>
        </p:spPr>
        <p:txBody>
          <a:bodyPr>
            <a:spAutoFit/>
          </a:bodyPr>
          <a:lstStyle/>
          <a:p>
            <a:pPr>
              <a:spcBef>
                <a:spcPct val="20000"/>
              </a:spcBef>
            </a:pPr>
            <a:r>
              <a:rPr lang="it-IT" sz="3200" dirty="0"/>
              <a:t>La realizzazione seguente dell’algoritmo di </a:t>
            </a:r>
            <a:r>
              <a:rPr lang="it-IT" sz="3200" dirty="0" smtClean="0"/>
              <a:t>visita in </a:t>
            </a:r>
            <a:r>
              <a:rPr lang="it-IT" sz="3200" dirty="0"/>
              <a:t>ampiezza assume che il grafo sia rappresentato con liste delle adiacenze ed usa una coda </a:t>
            </a:r>
            <a:r>
              <a:rPr lang="it-IT" sz="3200" b="1" i="1" dirty="0"/>
              <a:t>Q</a:t>
            </a:r>
            <a:r>
              <a:rPr lang="it-IT" sz="3200" dirty="0"/>
              <a:t> (una lista FIFO) di vertici in cui memorizza la frontiera.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488950" y="765175"/>
            <a:ext cx="8750300" cy="5241925"/>
          </a:xfrm>
          <a:prstGeom prst="rect">
            <a:avLst/>
          </a:prstGeom>
          <a:solidFill>
            <a:srgbClr val="FFFF99"/>
          </a:solidFill>
          <a:ln w="25400">
            <a:solidFill>
              <a:schemeClr val="tx1"/>
            </a:solidFill>
            <a:miter lim="800000"/>
            <a:headEnd/>
            <a:tailEnd/>
          </a:ln>
        </p:spPr>
        <p:txBody>
          <a:bodyPr>
            <a:spAutoFit/>
          </a:bodyPr>
          <a:lstStyle/>
          <a:p>
            <a:r>
              <a:rPr lang="it-IT" sz="2800" b="1" i="1" dirty="0">
                <a:solidFill>
                  <a:srgbClr val="C00000"/>
                </a:solidFill>
                <a:sym typeface="Symbol" pitchFamily="18" charset="2"/>
              </a:rPr>
              <a:t>BFS</a:t>
            </a:r>
            <a:r>
              <a:rPr lang="it-IT" sz="2800" b="1" i="1" dirty="0">
                <a:sym typeface="Symbol" pitchFamily="18" charset="2"/>
              </a:rPr>
              <a:t> </a:t>
            </a:r>
            <a:r>
              <a:rPr lang="it-IT" sz="2800" b="1" dirty="0">
                <a:sym typeface="Symbol" pitchFamily="18" charset="2"/>
              </a:rPr>
              <a:t>(</a:t>
            </a:r>
            <a:r>
              <a:rPr lang="it-IT" sz="2800" b="1" i="1" dirty="0">
                <a:sym typeface="Symbol" pitchFamily="18" charset="2"/>
              </a:rPr>
              <a:t>G</a:t>
            </a:r>
            <a:r>
              <a:rPr lang="it-IT" sz="2800" b="1" dirty="0">
                <a:sym typeface="Symbol" pitchFamily="18" charset="2"/>
              </a:rPr>
              <a:t>, </a:t>
            </a:r>
            <a:r>
              <a:rPr lang="it-IT" sz="2800" b="1" i="1" dirty="0">
                <a:sym typeface="Symbol" pitchFamily="18" charset="2"/>
              </a:rPr>
              <a:t>s</a:t>
            </a:r>
            <a:r>
              <a:rPr lang="it-IT" sz="2800" b="1" dirty="0">
                <a:sym typeface="Symbol" pitchFamily="18" charset="2"/>
              </a:rPr>
              <a:t>)</a:t>
            </a:r>
          </a:p>
          <a:p>
            <a:r>
              <a:rPr lang="it-IT" sz="2800" b="1" dirty="0">
                <a:sym typeface="Symbol" pitchFamily="18" charset="2"/>
              </a:rPr>
              <a:t>   </a:t>
            </a:r>
            <a:r>
              <a:rPr lang="it-IT" sz="2800" b="1" dirty="0" err="1">
                <a:solidFill>
                  <a:srgbClr val="3333CC"/>
                </a:solidFill>
                <a:sym typeface="Symbol" pitchFamily="18" charset="2"/>
              </a:rPr>
              <a:t>for</a:t>
            </a:r>
            <a:r>
              <a:rPr lang="it-IT" sz="2800" b="1" dirty="0">
                <a:sym typeface="Symbol" pitchFamily="18" charset="2"/>
              </a:rPr>
              <a:t> “ogni vertice </a:t>
            </a:r>
            <a:r>
              <a:rPr lang="it-IT" sz="2800" b="1" i="1" dirty="0">
                <a:sym typeface="Symbol" pitchFamily="18" charset="2"/>
              </a:rPr>
              <a:t>v</a:t>
            </a:r>
            <a:r>
              <a:rPr lang="it-IT" sz="2800" b="1" dirty="0">
                <a:sym typeface="Symbol" pitchFamily="18" charset="2"/>
              </a:rPr>
              <a:t>  </a:t>
            </a:r>
            <a:r>
              <a:rPr lang="it-IT" sz="2800" b="1" i="1" dirty="0" err="1">
                <a:sym typeface="Symbol" pitchFamily="18" charset="2"/>
              </a:rPr>
              <a:t>G.V</a:t>
            </a:r>
            <a:r>
              <a:rPr lang="it-IT" sz="2800" b="1" dirty="0">
                <a:sym typeface="Symbol" pitchFamily="18" charset="2"/>
              </a:rPr>
              <a:t>”</a:t>
            </a:r>
          </a:p>
          <a:p>
            <a:r>
              <a:rPr lang="it-IT" sz="2800" b="1" dirty="0">
                <a:sym typeface="Symbol" pitchFamily="18" charset="2"/>
              </a:rPr>
              <a:t>      </a:t>
            </a:r>
            <a:r>
              <a:rPr lang="it-IT" sz="2800" b="1" i="1" dirty="0" err="1">
                <a:sym typeface="Symbol" pitchFamily="18" charset="2"/>
              </a:rPr>
              <a:t>v</a:t>
            </a:r>
            <a:r>
              <a:rPr lang="it-IT" sz="2800" b="1" dirty="0" err="1">
                <a:sym typeface="Symbol" pitchFamily="18" charset="2"/>
              </a:rPr>
              <a:t>.</a:t>
            </a:r>
            <a:r>
              <a:rPr lang="it-IT" sz="2800" b="1" i="1" dirty="0" err="1">
                <a:sym typeface="Symbol" pitchFamily="18" charset="2"/>
              </a:rPr>
              <a:t>color</a:t>
            </a:r>
            <a:r>
              <a:rPr lang="it-IT" sz="2800" b="1" dirty="0">
                <a:sym typeface="Symbol" pitchFamily="18" charset="2"/>
              </a:rPr>
              <a:t> = </a:t>
            </a:r>
            <a:r>
              <a:rPr lang="it-IT" sz="2800" b="1" i="1" dirty="0">
                <a:sym typeface="Symbol" pitchFamily="18" charset="2"/>
              </a:rPr>
              <a:t>bianco</a:t>
            </a:r>
            <a:r>
              <a:rPr lang="it-IT" sz="2800" b="1" dirty="0">
                <a:sym typeface="Symbol" pitchFamily="18" charset="2"/>
              </a:rPr>
              <a:t>,</a:t>
            </a:r>
            <a:r>
              <a:rPr lang="it-IT" sz="2800" b="1" i="1" dirty="0">
                <a:sym typeface="Symbol" pitchFamily="18" charset="2"/>
              </a:rPr>
              <a:t> </a:t>
            </a:r>
            <a:r>
              <a:rPr lang="it-IT" sz="2800" b="1" i="1" dirty="0" err="1">
                <a:sym typeface="Symbol" pitchFamily="18" charset="2"/>
              </a:rPr>
              <a:t>v.d</a:t>
            </a:r>
            <a:r>
              <a:rPr lang="it-IT" sz="2800" b="1" i="1" dirty="0">
                <a:sym typeface="Symbol" pitchFamily="18" charset="2"/>
              </a:rPr>
              <a:t> =</a:t>
            </a:r>
            <a:r>
              <a:rPr lang="it-IT" sz="2800" b="1" dirty="0">
                <a:sym typeface="Symbol" pitchFamily="18" charset="2"/>
              </a:rPr>
              <a:t> , </a:t>
            </a:r>
            <a:r>
              <a:rPr lang="it-IT" sz="2800" b="1" i="1" dirty="0">
                <a:sym typeface="Symbol" pitchFamily="18" charset="2"/>
              </a:rPr>
              <a:t>v.</a:t>
            </a:r>
            <a:r>
              <a:rPr lang="el-GR" sz="2800" b="1" i="1" dirty="0">
                <a:cs typeface="Times New Roman" pitchFamily="18" charset="0"/>
                <a:sym typeface="Symbol" pitchFamily="18" charset="2"/>
              </a:rPr>
              <a:t>π</a:t>
            </a:r>
            <a:r>
              <a:rPr lang="it-IT" sz="2800" b="1" dirty="0">
                <a:sym typeface="Symbol" pitchFamily="18" charset="2"/>
              </a:rPr>
              <a:t> = </a:t>
            </a:r>
            <a:r>
              <a:rPr lang="it-IT" sz="2800" b="1" dirty="0" err="1">
                <a:solidFill>
                  <a:srgbClr val="3333CC"/>
                </a:solidFill>
                <a:sym typeface="Symbol" pitchFamily="18" charset="2"/>
              </a:rPr>
              <a:t>nil</a:t>
            </a:r>
            <a:endParaRPr lang="it-IT" sz="2800" b="1" dirty="0">
              <a:solidFill>
                <a:srgbClr val="3333CC"/>
              </a:solidFill>
              <a:sym typeface="Symbol" pitchFamily="18" charset="2"/>
            </a:endParaRPr>
          </a:p>
          <a:p>
            <a:r>
              <a:rPr lang="it-IT" sz="2800" b="1" dirty="0">
                <a:sym typeface="Symbol" pitchFamily="18" charset="2"/>
              </a:rPr>
              <a:t>   </a:t>
            </a:r>
            <a:r>
              <a:rPr lang="it-IT" sz="2800" b="1" i="1" dirty="0" err="1">
                <a:sym typeface="Symbol" pitchFamily="18" charset="2"/>
              </a:rPr>
              <a:t>s.color</a:t>
            </a:r>
            <a:r>
              <a:rPr lang="it-IT" sz="2800" b="1" i="1" dirty="0">
                <a:sym typeface="Symbol" pitchFamily="18" charset="2"/>
              </a:rPr>
              <a:t> =</a:t>
            </a:r>
            <a:r>
              <a:rPr lang="it-IT" sz="2800" b="1" dirty="0">
                <a:sym typeface="Symbol" pitchFamily="18" charset="2"/>
              </a:rPr>
              <a:t> </a:t>
            </a:r>
            <a:r>
              <a:rPr lang="it-IT" sz="2800" b="1" i="1" dirty="0">
                <a:sym typeface="Symbol" pitchFamily="18" charset="2"/>
              </a:rPr>
              <a:t>grigio</a:t>
            </a:r>
            <a:r>
              <a:rPr lang="it-IT" sz="2800" b="1" dirty="0">
                <a:sym typeface="Symbol" pitchFamily="18" charset="2"/>
              </a:rPr>
              <a:t>,</a:t>
            </a:r>
            <a:r>
              <a:rPr lang="it-IT" sz="2800" b="1" i="1" dirty="0">
                <a:sym typeface="Symbol" pitchFamily="18" charset="2"/>
              </a:rPr>
              <a:t> </a:t>
            </a:r>
            <a:r>
              <a:rPr lang="it-IT" sz="2800" b="1" i="1" dirty="0" err="1">
                <a:sym typeface="Symbol" pitchFamily="18" charset="2"/>
              </a:rPr>
              <a:t>s.d</a:t>
            </a:r>
            <a:r>
              <a:rPr lang="it-IT" sz="2800" b="1" i="1" dirty="0">
                <a:sym typeface="Symbol" pitchFamily="18" charset="2"/>
              </a:rPr>
              <a:t> =</a:t>
            </a:r>
            <a:r>
              <a:rPr lang="it-IT" sz="2800" b="1" dirty="0">
                <a:sym typeface="Symbol" pitchFamily="18" charset="2"/>
              </a:rPr>
              <a:t> 0</a:t>
            </a:r>
          </a:p>
          <a:p>
            <a:r>
              <a:rPr lang="it-IT" sz="2800" b="1" dirty="0">
                <a:sym typeface="Symbol" pitchFamily="18" charset="2"/>
              </a:rPr>
              <a:t>   </a:t>
            </a:r>
            <a:r>
              <a:rPr lang="it-IT" sz="2800" b="1" i="1" dirty="0" err="1" smtClean="0">
                <a:solidFill>
                  <a:srgbClr val="C00000"/>
                </a:solidFill>
                <a:sym typeface="Symbol" pitchFamily="18" charset="2"/>
              </a:rPr>
              <a:t>Enqueue</a:t>
            </a:r>
            <a:r>
              <a:rPr lang="it-IT" sz="2800" b="1" i="1" dirty="0" smtClean="0">
                <a:sym typeface="Symbol" pitchFamily="18" charset="2"/>
              </a:rPr>
              <a:t> </a:t>
            </a:r>
            <a:r>
              <a:rPr lang="it-IT" sz="2800" b="1" dirty="0" smtClean="0">
                <a:sym typeface="Symbol" pitchFamily="18" charset="2"/>
              </a:rPr>
              <a:t>(</a:t>
            </a:r>
            <a:r>
              <a:rPr lang="it-IT" sz="2800" b="1" i="1" dirty="0">
                <a:sym typeface="Symbol" pitchFamily="18" charset="2"/>
              </a:rPr>
              <a:t>Q</a:t>
            </a:r>
            <a:r>
              <a:rPr lang="it-IT" sz="2800" b="1" dirty="0">
                <a:sym typeface="Symbol" pitchFamily="18" charset="2"/>
              </a:rPr>
              <a:t>, </a:t>
            </a:r>
            <a:r>
              <a:rPr lang="it-IT" sz="2800" b="1" i="1" dirty="0">
                <a:sym typeface="Symbol" pitchFamily="18" charset="2"/>
              </a:rPr>
              <a:t>s</a:t>
            </a:r>
            <a:r>
              <a:rPr lang="it-IT" sz="2800" b="1" dirty="0">
                <a:sym typeface="Symbol" pitchFamily="18" charset="2"/>
              </a:rPr>
              <a:t>)</a:t>
            </a:r>
          </a:p>
          <a:p>
            <a:r>
              <a:rPr lang="it-IT" sz="2800" b="1" dirty="0">
                <a:sym typeface="Symbol" pitchFamily="18" charset="2"/>
              </a:rPr>
              <a:t>   </a:t>
            </a:r>
            <a:r>
              <a:rPr lang="it-IT" sz="2800" b="1" dirty="0" err="1">
                <a:solidFill>
                  <a:srgbClr val="3333CC"/>
                </a:solidFill>
                <a:sym typeface="Symbol" pitchFamily="18" charset="2"/>
              </a:rPr>
              <a:t>while</a:t>
            </a:r>
            <a:r>
              <a:rPr lang="it-IT" sz="2800" b="1" dirty="0">
                <a:sym typeface="Symbol" pitchFamily="18" charset="2"/>
              </a:rPr>
              <a:t> </a:t>
            </a:r>
            <a:r>
              <a:rPr lang="it-IT" sz="2800" b="1" dirty="0" err="1">
                <a:solidFill>
                  <a:srgbClr val="3333CC"/>
                </a:solidFill>
                <a:sym typeface="Symbol" pitchFamily="18" charset="2"/>
              </a:rPr>
              <a:t>not</a:t>
            </a:r>
            <a:r>
              <a:rPr lang="it-IT" sz="2800" b="1" dirty="0">
                <a:sym typeface="Symbol" pitchFamily="18" charset="2"/>
              </a:rPr>
              <a:t> </a:t>
            </a:r>
            <a:r>
              <a:rPr lang="it-IT" sz="2800" b="1" i="1" dirty="0" err="1" smtClean="0">
                <a:solidFill>
                  <a:srgbClr val="C00000"/>
                </a:solidFill>
                <a:sym typeface="Symbol" pitchFamily="18" charset="2"/>
              </a:rPr>
              <a:t>Empty</a:t>
            </a:r>
            <a:r>
              <a:rPr lang="it-IT" sz="2800" b="1" i="1" dirty="0" smtClean="0">
                <a:sym typeface="Symbol" pitchFamily="18" charset="2"/>
              </a:rPr>
              <a:t> </a:t>
            </a:r>
            <a:r>
              <a:rPr lang="it-IT" sz="2800" b="1" dirty="0" smtClean="0">
                <a:sym typeface="Symbol" pitchFamily="18" charset="2"/>
              </a:rPr>
              <a:t>(</a:t>
            </a:r>
            <a:r>
              <a:rPr lang="it-IT" sz="2800" b="1" i="1" dirty="0">
                <a:sym typeface="Symbol" pitchFamily="18" charset="2"/>
              </a:rPr>
              <a:t>Q</a:t>
            </a:r>
            <a:r>
              <a:rPr lang="it-IT" sz="2800" b="1" dirty="0">
                <a:sym typeface="Symbol" pitchFamily="18" charset="2"/>
              </a:rPr>
              <a:t>)</a:t>
            </a:r>
          </a:p>
          <a:p>
            <a:r>
              <a:rPr lang="it-IT" sz="2800" b="1" dirty="0">
                <a:sym typeface="Symbol" pitchFamily="18" charset="2"/>
              </a:rPr>
              <a:t>      </a:t>
            </a:r>
            <a:r>
              <a:rPr lang="it-IT" sz="2800" b="1" i="1" dirty="0">
                <a:sym typeface="Symbol" pitchFamily="18" charset="2"/>
              </a:rPr>
              <a:t>u</a:t>
            </a:r>
            <a:r>
              <a:rPr lang="it-IT" sz="2800" b="1" dirty="0">
                <a:sym typeface="Symbol" pitchFamily="18" charset="2"/>
              </a:rPr>
              <a:t> = </a:t>
            </a:r>
            <a:r>
              <a:rPr lang="it-IT" sz="2800" b="1" i="1" dirty="0" err="1" smtClean="0">
                <a:solidFill>
                  <a:srgbClr val="C00000"/>
                </a:solidFill>
                <a:sym typeface="Symbol" pitchFamily="18" charset="2"/>
              </a:rPr>
              <a:t>Dequeue</a:t>
            </a:r>
            <a:r>
              <a:rPr lang="it-IT" sz="2800" b="1" i="1" dirty="0" smtClean="0">
                <a:sym typeface="Symbol" pitchFamily="18" charset="2"/>
              </a:rPr>
              <a:t> </a:t>
            </a:r>
            <a:r>
              <a:rPr lang="it-IT" sz="2800" b="1" dirty="0" smtClean="0">
                <a:sym typeface="Symbol" pitchFamily="18" charset="2"/>
              </a:rPr>
              <a:t>(</a:t>
            </a:r>
            <a:r>
              <a:rPr lang="it-IT" sz="2800" b="1" i="1" dirty="0">
                <a:sym typeface="Symbol" pitchFamily="18" charset="2"/>
              </a:rPr>
              <a:t>Q</a:t>
            </a:r>
            <a:r>
              <a:rPr lang="it-IT" sz="2800" b="1" dirty="0">
                <a:sym typeface="Symbol" pitchFamily="18" charset="2"/>
              </a:rPr>
              <a:t>)</a:t>
            </a:r>
          </a:p>
          <a:p>
            <a:r>
              <a:rPr lang="it-IT" sz="2800" b="1" dirty="0">
                <a:sym typeface="Symbol" pitchFamily="18" charset="2"/>
              </a:rPr>
              <a:t>      </a:t>
            </a:r>
            <a:r>
              <a:rPr lang="it-IT" sz="2800" b="1" dirty="0" err="1">
                <a:solidFill>
                  <a:srgbClr val="3333CC"/>
                </a:solidFill>
                <a:sym typeface="Symbol" pitchFamily="18" charset="2"/>
              </a:rPr>
              <a:t>for</a:t>
            </a:r>
            <a:r>
              <a:rPr lang="it-IT" sz="2800" b="1" dirty="0">
                <a:sym typeface="Symbol" pitchFamily="18" charset="2"/>
              </a:rPr>
              <a:t> “ogni </a:t>
            </a:r>
            <a:r>
              <a:rPr lang="it-IT" sz="2800" b="1" i="1" dirty="0">
                <a:sym typeface="Symbol" pitchFamily="18" charset="2"/>
              </a:rPr>
              <a:t>v</a:t>
            </a:r>
            <a:r>
              <a:rPr lang="it-IT" sz="2800" b="1" dirty="0">
                <a:sym typeface="Symbol" pitchFamily="18" charset="2"/>
              </a:rPr>
              <a:t>  </a:t>
            </a:r>
            <a:r>
              <a:rPr lang="it-IT" sz="2800" b="1" i="1" dirty="0" err="1">
                <a:sym typeface="Symbol" pitchFamily="18" charset="2"/>
              </a:rPr>
              <a:t>Adj</a:t>
            </a:r>
            <a:r>
              <a:rPr lang="it-IT" sz="2800" b="1" dirty="0">
                <a:sym typeface="Symbol" pitchFamily="18" charset="2"/>
              </a:rPr>
              <a:t>[</a:t>
            </a:r>
            <a:r>
              <a:rPr lang="it-IT" sz="2800" b="1" i="1" dirty="0">
                <a:sym typeface="Symbol" pitchFamily="18" charset="2"/>
              </a:rPr>
              <a:t>u</a:t>
            </a:r>
            <a:r>
              <a:rPr lang="it-IT" sz="2800" b="1" dirty="0">
                <a:sym typeface="Symbol" pitchFamily="18" charset="2"/>
              </a:rPr>
              <a:t>]” </a:t>
            </a:r>
          </a:p>
          <a:p>
            <a:r>
              <a:rPr lang="it-IT" sz="2800" b="1" dirty="0">
                <a:sym typeface="Symbol" pitchFamily="18" charset="2"/>
              </a:rPr>
              <a:t>         </a:t>
            </a:r>
            <a:r>
              <a:rPr lang="it-IT" sz="2800" b="1" dirty="0" err="1">
                <a:solidFill>
                  <a:srgbClr val="3333CC"/>
                </a:solidFill>
                <a:sym typeface="Symbol" pitchFamily="18" charset="2"/>
              </a:rPr>
              <a:t>if</a:t>
            </a:r>
            <a:r>
              <a:rPr lang="it-IT" sz="2800" b="1" dirty="0">
                <a:sym typeface="Symbol" pitchFamily="18" charset="2"/>
              </a:rPr>
              <a:t> </a:t>
            </a:r>
            <a:r>
              <a:rPr lang="it-IT" sz="2800" b="1" i="1" dirty="0" err="1">
                <a:sym typeface="Symbol" pitchFamily="18" charset="2"/>
              </a:rPr>
              <a:t>v.color</a:t>
            </a:r>
            <a:r>
              <a:rPr lang="it-IT" sz="2800" b="1" dirty="0">
                <a:sym typeface="Symbol" pitchFamily="18" charset="2"/>
              </a:rPr>
              <a:t> == </a:t>
            </a:r>
            <a:r>
              <a:rPr lang="it-IT" sz="2800" b="1" i="1" dirty="0">
                <a:sym typeface="Symbol" pitchFamily="18" charset="2"/>
              </a:rPr>
              <a:t>bianco</a:t>
            </a:r>
            <a:endParaRPr lang="it-IT" sz="2800" b="1" dirty="0">
              <a:sym typeface="Symbol" pitchFamily="18" charset="2"/>
            </a:endParaRPr>
          </a:p>
          <a:p>
            <a:r>
              <a:rPr lang="it-IT" sz="2800" b="1" dirty="0">
                <a:sym typeface="Symbol" pitchFamily="18" charset="2"/>
              </a:rPr>
              <a:t>            </a:t>
            </a:r>
            <a:r>
              <a:rPr lang="it-IT" sz="2800" b="1" i="1" dirty="0" err="1">
                <a:sym typeface="Symbol" pitchFamily="18" charset="2"/>
              </a:rPr>
              <a:t>v.color</a:t>
            </a:r>
            <a:r>
              <a:rPr lang="it-IT" sz="2800" b="1" i="1" dirty="0">
                <a:sym typeface="Symbol" pitchFamily="18" charset="2"/>
              </a:rPr>
              <a:t> =</a:t>
            </a:r>
            <a:r>
              <a:rPr lang="it-IT" sz="2800" b="1" dirty="0">
                <a:sym typeface="Symbol" pitchFamily="18" charset="2"/>
              </a:rPr>
              <a:t> </a:t>
            </a:r>
            <a:r>
              <a:rPr lang="it-IT" sz="2800" b="1" i="1" dirty="0">
                <a:sym typeface="Symbol" pitchFamily="18" charset="2"/>
              </a:rPr>
              <a:t>grigio</a:t>
            </a:r>
            <a:r>
              <a:rPr lang="it-IT" sz="2800" b="1" dirty="0">
                <a:sym typeface="Symbol" pitchFamily="18" charset="2"/>
              </a:rPr>
              <a:t>,</a:t>
            </a:r>
            <a:r>
              <a:rPr lang="it-IT" sz="2800" b="1" i="1" dirty="0">
                <a:sym typeface="Symbol" pitchFamily="18" charset="2"/>
              </a:rPr>
              <a:t> </a:t>
            </a:r>
            <a:r>
              <a:rPr lang="it-IT" sz="2800" b="1" i="1" dirty="0" err="1">
                <a:sym typeface="Symbol" pitchFamily="18" charset="2"/>
              </a:rPr>
              <a:t>v.d</a:t>
            </a:r>
            <a:r>
              <a:rPr lang="it-IT" sz="2800" b="1" i="1" dirty="0">
                <a:sym typeface="Symbol" pitchFamily="18" charset="2"/>
              </a:rPr>
              <a:t> =</a:t>
            </a:r>
            <a:r>
              <a:rPr lang="it-IT" sz="2800" b="1" dirty="0">
                <a:sym typeface="Symbol" pitchFamily="18" charset="2"/>
              </a:rPr>
              <a:t> </a:t>
            </a:r>
            <a:r>
              <a:rPr lang="it-IT" sz="2800" b="1" i="1" dirty="0" err="1">
                <a:sym typeface="Symbol" pitchFamily="18" charset="2"/>
              </a:rPr>
              <a:t>u.d</a:t>
            </a:r>
            <a:r>
              <a:rPr lang="it-IT" sz="2800" b="1" dirty="0">
                <a:sym typeface="Symbol" pitchFamily="18" charset="2"/>
              </a:rPr>
              <a:t> + 1, </a:t>
            </a:r>
            <a:r>
              <a:rPr lang="it-IT" sz="2800" b="1" i="1" dirty="0">
                <a:sym typeface="Symbol" pitchFamily="18" charset="2"/>
              </a:rPr>
              <a:t>v.</a:t>
            </a:r>
            <a:r>
              <a:rPr lang="el-GR" sz="2800" b="1" i="1" dirty="0">
                <a:cs typeface="Times New Roman" pitchFamily="18" charset="0"/>
                <a:sym typeface="Symbol" pitchFamily="18" charset="2"/>
              </a:rPr>
              <a:t>π</a:t>
            </a:r>
            <a:r>
              <a:rPr lang="it-IT" sz="2800" b="1" i="1" dirty="0">
                <a:cs typeface="Times New Roman" pitchFamily="18" charset="0"/>
                <a:sym typeface="Symbol" pitchFamily="18" charset="2"/>
              </a:rPr>
              <a:t> =</a:t>
            </a:r>
            <a:r>
              <a:rPr lang="it-IT" sz="2800" b="1" dirty="0">
                <a:sym typeface="Symbol" pitchFamily="18" charset="2"/>
              </a:rPr>
              <a:t> </a:t>
            </a:r>
            <a:r>
              <a:rPr lang="it-IT" sz="2800" b="1" i="1" dirty="0">
                <a:sym typeface="Symbol" pitchFamily="18" charset="2"/>
              </a:rPr>
              <a:t>u</a:t>
            </a:r>
            <a:endParaRPr lang="it-IT" sz="2800" b="1" dirty="0">
              <a:sym typeface="Symbol" pitchFamily="18" charset="2"/>
            </a:endParaRPr>
          </a:p>
          <a:p>
            <a:r>
              <a:rPr lang="it-IT" sz="2800" b="1" dirty="0">
                <a:sym typeface="Symbol" pitchFamily="18" charset="2"/>
              </a:rPr>
              <a:t>            </a:t>
            </a:r>
            <a:r>
              <a:rPr lang="it-IT" sz="2800" b="1" i="1" dirty="0" err="1" smtClean="0">
                <a:solidFill>
                  <a:srgbClr val="C00000"/>
                </a:solidFill>
                <a:sym typeface="Symbol" pitchFamily="18" charset="2"/>
              </a:rPr>
              <a:t>Enqueue</a:t>
            </a:r>
            <a:r>
              <a:rPr lang="it-IT" sz="2800" b="1" i="1" dirty="0" smtClean="0">
                <a:sym typeface="Symbol" pitchFamily="18" charset="2"/>
              </a:rPr>
              <a:t> </a:t>
            </a:r>
            <a:r>
              <a:rPr lang="it-IT" sz="2800" b="1" dirty="0" smtClean="0">
                <a:sym typeface="Symbol" pitchFamily="18" charset="2"/>
              </a:rPr>
              <a:t>(</a:t>
            </a:r>
            <a:r>
              <a:rPr lang="it-IT" sz="2800" b="1" i="1" dirty="0">
                <a:sym typeface="Symbol" pitchFamily="18" charset="2"/>
              </a:rPr>
              <a:t>Q</a:t>
            </a:r>
            <a:r>
              <a:rPr lang="it-IT" sz="2800" b="1" dirty="0">
                <a:sym typeface="Symbol" pitchFamily="18" charset="2"/>
              </a:rPr>
              <a:t>,</a:t>
            </a:r>
            <a:r>
              <a:rPr lang="it-IT" sz="2800" b="1" i="1" dirty="0">
                <a:sym typeface="Symbol" pitchFamily="18" charset="2"/>
              </a:rPr>
              <a:t>v</a:t>
            </a:r>
            <a:r>
              <a:rPr lang="it-IT" sz="2800" b="1" dirty="0">
                <a:sym typeface="Symbol" pitchFamily="18" charset="2"/>
              </a:rPr>
              <a:t>)</a:t>
            </a:r>
          </a:p>
          <a:p>
            <a:r>
              <a:rPr lang="it-IT" sz="2800" b="1" dirty="0">
                <a:sym typeface="Symbol" pitchFamily="18" charset="2"/>
              </a:rPr>
              <a:t>      </a:t>
            </a:r>
            <a:r>
              <a:rPr lang="it-IT" sz="2800" b="1" i="1" dirty="0" err="1">
                <a:sym typeface="Symbol" pitchFamily="18" charset="2"/>
              </a:rPr>
              <a:t>u.color</a:t>
            </a:r>
            <a:r>
              <a:rPr lang="it-IT" sz="2800" b="1" i="1" dirty="0">
                <a:sym typeface="Symbol" pitchFamily="18" charset="2"/>
              </a:rPr>
              <a:t> =</a:t>
            </a:r>
            <a:r>
              <a:rPr lang="it-IT" sz="2800" b="1" dirty="0">
                <a:sym typeface="Symbol" pitchFamily="18" charset="2"/>
              </a:rPr>
              <a:t> </a:t>
            </a:r>
            <a:r>
              <a:rPr lang="it-IT" sz="2800" b="1" i="1" dirty="0">
                <a:sym typeface="Symbol" pitchFamily="18" charset="2"/>
              </a:rPr>
              <a:t>nero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0">
                                            <p:txEl>
                                              <p:pRg st="1" end="1"/>
                                            </p:txEl>
                                          </p:spTgt>
                                        </p:tgtEl>
                                        <p:attrNameLst>
                                          <p:attrName>style.visibility</p:attrName>
                                        </p:attrNameLst>
                                      </p:cBhvr>
                                      <p:to>
                                        <p:strVal val="visible"/>
                                      </p:to>
                                    </p:set>
                                    <p:anim calcmode="lin" valueType="num">
                                      <p:cBhvr additive="base">
                                        <p:cTn id="7" dur="500" fill="hold"/>
                                        <p:tgtEl>
                                          <p:spTgt spid="2765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0">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7650">
                                            <p:txEl>
                                              <p:pRg st="2" end="2"/>
                                            </p:txEl>
                                          </p:spTgt>
                                        </p:tgtEl>
                                        <p:attrNameLst>
                                          <p:attrName>style.visibility</p:attrName>
                                        </p:attrNameLst>
                                      </p:cBhvr>
                                      <p:to>
                                        <p:strVal val="visible"/>
                                      </p:to>
                                    </p:set>
                                    <p:anim calcmode="lin" valueType="num">
                                      <p:cBhvr additive="base">
                                        <p:cTn id="11" dur="500" fill="hold"/>
                                        <p:tgtEl>
                                          <p:spTgt spid="27650">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76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7650">
                                            <p:txEl>
                                              <p:pRg st="3" end="3"/>
                                            </p:txEl>
                                          </p:spTgt>
                                        </p:tgtEl>
                                        <p:attrNameLst>
                                          <p:attrName>style.visibility</p:attrName>
                                        </p:attrNameLst>
                                      </p:cBhvr>
                                      <p:to>
                                        <p:strVal val="visible"/>
                                      </p:to>
                                    </p:set>
                                    <p:anim calcmode="lin" valueType="num">
                                      <p:cBhvr additive="base">
                                        <p:cTn id="17" dur="500" fill="hold"/>
                                        <p:tgtEl>
                                          <p:spTgt spid="27650">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7650">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7650">
                                            <p:txEl>
                                              <p:pRg st="4" end="4"/>
                                            </p:txEl>
                                          </p:spTgt>
                                        </p:tgtEl>
                                        <p:attrNameLst>
                                          <p:attrName>style.visibility</p:attrName>
                                        </p:attrNameLst>
                                      </p:cBhvr>
                                      <p:to>
                                        <p:strVal val="visible"/>
                                      </p:to>
                                    </p:set>
                                    <p:anim calcmode="lin" valueType="num">
                                      <p:cBhvr additive="base">
                                        <p:cTn id="21" dur="500" fill="hold"/>
                                        <p:tgtEl>
                                          <p:spTgt spid="27650">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76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7650">
                                            <p:txEl>
                                              <p:pRg st="5" end="5"/>
                                            </p:txEl>
                                          </p:spTgt>
                                        </p:tgtEl>
                                        <p:attrNameLst>
                                          <p:attrName>style.visibility</p:attrName>
                                        </p:attrNameLst>
                                      </p:cBhvr>
                                      <p:to>
                                        <p:strVal val="visible"/>
                                      </p:to>
                                    </p:set>
                                    <p:anim calcmode="lin" valueType="num">
                                      <p:cBhvr additive="base">
                                        <p:cTn id="27" dur="500" fill="hold"/>
                                        <p:tgtEl>
                                          <p:spTgt spid="27650">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7650">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7650">
                                            <p:txEl>
                                              <p:pRg st="6" end="6"/>
                                            </p:txEl>
                                          </p:spTgt>
                                        </p:tgtEl>
                                        <p:attrNameLst>
                                          <p:attrName>style.visibility</p:attrName>
                                        </p:attrNameLst>
                                      </p:cBhvr>
                                      <p:to>
                                        <p:strVal val="visible"/>
                                      </p:to>
                                    </p:set>
                                    <p:anim calcmode="lin" valueType="num">
                                      <p:cBhvr additive="base">
                                        <p:cTn id="31" dur="500" fill="hold"/>
                                        <p:tgtEl>
                                          <p:spTgt spid="27650">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765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7650">
                                            <p:txEl>
                                              <p:pRg st="7" end="7"/>
                                            </p:txEl>
                                          </p:spTgt>
                                        </p:tgtEl>
                                        <p:attrNameLst>
                                          <p:attrName>style.visibility</p:attrName>
                                        </p:attrNameLst>
                                      </p:cBhvr>
                                      <p:to>
                                        <p:strVal val="visible"/>
                                      </p:to>
                                    </p:set>
                                    <p:anim calcmode="lin" valueType="num">
                                      <p:cBhvr additive="base">
                                        <p:cTn id="37" dur="500" fill="hold"/>
                                        <p:tgtEl>
                                          <p:spTgt spid="27650">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765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7650">
                                            <p:txEl>
                                              <p:pRg st="8" end="8"/>
                                            </p:txEl>
                                          </p:spTgt>
                                        </p:tgtEl>
                                        <p:attrNameLst>
                                          <p:attrName>style.visibility</p:attrName>
                                        </p:attrNameLst>
                                      </p:cBhvr>
                                      <p:to>
                                        <p:strVal val="visible"/>
                                      </p:to>
                                    </p:set>
                                    <p:anim calcmode="lin" valueType="num">
                                      <p:cBhvr additive="base">
                                        <p:cTn id="43" dur="500" fill="hold"/>
                                        <p:tgtEl>
                                          <p:spTgt spid="27650">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7650">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7650">
                                            <p:txEl>
                                              <p:pRg st="9" end="9"/>
                                            </p:txEl>
                                          </p:spTgt>
                                        </p:tgtEl>
                                        <p:attrNameLst>
                                          <p:attrName>style.visibility</p:attrName>
                                        </p:attrNameLst>
                                      </p:cBhvr>
                                      <p:to>
                                        <p:strVal val="visible"/>
                                      </p:to>
                                    </p:set>
                                    <p:anim calcmode="lin" valueType="num">
                                      <p:cBhvr additive="base">
                                        <p:cTn id="47" dur="500" fill="hold"/>
                                        <p:tgtEl>
                                          <p:spTgt spid="27650">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765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7650">
                                            <p:txEl>
                                              <p:pRg st="10" end="10"/>
                                            </p:txEl>
                                          </p:spTgt>
                                        </p:tgtEl>
                                        <p:attrNameLst>
                                          <p:attrName>style.visibility</p:attrName>
                                        </p:attrNameLst>
                                      </p:cBhvr>
                                      <p:to>
                                        <p:strVal val="visible"/>
                                      </p:to>
                                    </p:set>
                                    <p:anim calcmode="lin" valueType="num">
                                      <p:cBhvr additive="base">
                                        <p:cTn id="53" dur="500" fill="hold"/>
                                        <p:tgtEl>
                                          <p:spTgt spid="27650">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765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7650">
                                            <p:txEl>
                                              <p:pRg st="11" end="11"/>
                                            </p:txEl>
                                          </p:spTgt>
                                        </p:tgtEl>
                                        <p:attrNameLst>
                                          <p:attrName>style.visibility</p:attrName>
                                        </p:attrNameLst>
                                      </p:cBhvr>
                                      <p:to>
                                        <p:strVal val="visible"/>
                                      </p:to>
                                    </p:set>
                                    <p:anim calcmode="lin" valueType="num">
                                      <p:cBhvr additive="base">
                                        <p:cTn id="59" dur="500" fill="hold"/>
                                        <p:tgtEl>
                                          <p:spTgt spid="27650">
                                            <p:txEl>
                                              <p:pRg st="11" end="1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7650">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2"/>
          <p:cNvGrpSpPr>
            <a:grpSpLocks/>
          </p:cNvGrpSpPr>
          <p:nvPr/>
        </p:nvGrpSpPr>
        <p:grpSpPr bwMode="auto">
          <a:xfrm>
            <a:off x="412750" y="533400"/>
            <a:ext cx="3549650" cy="1905000"/>
            <a:chOff x="260" y="336"/>
            <a:chExt cx="2236" cy="1200"/>
          </a:xfrm>
        </p:grpSpPr>
        <p:sp>
          <p:nvSpPr>
            <p:cNvPr id="28862" name="Line 3"/>
            <p:cNvSpPr>
              <a:spLocks noChangeShapeType="1"/>
            </p:cNvSpPr>
            <p:nvPr/>
          </p:nvSpPr>
          <p:spPr bwMode="auto">
            <a:xfrm flipV="1">
              <a:off x="832" y="720"/>
              <a:ext cx="468" cy="480"/>
            </a:xfrm>
            <a:prstGeom prst="line">
              <a:avLst/>
            </a:prstGeom>
            <a:noFill/>
            <a:ln w="9525">
              <a:solidFill>
                <a:schemeClr val="tx1"/>
              </a:solidFill>
              <a:round/>
              <a:headEnd/>
              <a:tailEnd/>
            </a:ln>
          </p:spPr>
          <p:txBody>
            <a:bodyPr wrap="none" anchor="ctr"/>
            <a:lstStyle/>
            <a:p>
              <a:endParaRPr lang="it-IT"/>
            </a:p>
          </p:txBody>
        </p:sp>
        <p:sp>
          <p:nvSpPr>
            <p:cNvPr id="28863" name="Oval 4"/>
            <p:cNvSpPr>
              <a:spLocks noChangeArrowheads="1"/>
            </p:cNvSpPr>
            <p:nvPr/>
          </p:nvSpPr>
          <p:spPr bwMode="auto">
            <a:xfrm>
              <a:off x="728" y="624"/>
              <a:ext cx="208" cy="192"/>
            </a:xfrm>
            <a:prstGeom prst="ellipse">
              <a:avLst/>
            </a:prstGeom>
            <a:solidFill>
              <a:srgbClr val="C0C0C0"/>
            </a:solidFill>
            <a:ln w="9525">
              <a:solidFill>
                <a:schemeClr val="tx1"/>
              </a:solidFill>
              <a:round/>
              <a:headEnd/>
              <a:tailEnd/>
            </a:ln>
          </p:spPr>
          <p:txBody>
            <a:bodyPr wrap="none" anchor="ctr"/>
            <a:lstStyle/>
            <a:p>
              <a:pPr algn="ctr"/>
              <a:r>
                <a:rPr lang="it-IT" sz="2400" b="1"/>
                <a:t>0</a:t>
              </a:r>
            </a:p>
          </p:txBody>
        </p:sp>
        <p:sp>
          <p:nvSpPr>
            <p:cNvPr id="28864" name="Line 5"/>
            <p:cNvSpPr>
              <a:spLocks noChangeShapeType="1"/>
            </p:cNvSpPr>
            <p:nvPr/>
          </p:nvSpPr>
          <p:spPr bwMode="auto">
            <a:xfrm>
              <a:off x="468" y="720"/>
              <a:ext cx="260" cy="0"/>
            </a:xfrm>
            <a:prstGeom prst="line">
              <a:avLst/>
            </a:prstGeom>
            <a:noFill/>
            <a:ln w="9525">
              <a:solidFill>
                <a:schemeClr val="tx1"/>
              </a:solidFill>
              <a:round/>
              <a:headEnd/>
              <a:tailEnd/>
            </a:ln>
          </p:spPr>
          <p:txBody>
            <a:bodyPr wrap="none" anchor="ctr"/>
            <a:lstStyle/>
            <a:p>
              <a:endParaRPr lang="it-IT"/>
            </a:p>
          </p:txBody>
        </p:sp>
        <p:sp>
          <p:nvSpPr>
            <p:cNvPr id="28865" name="Line 6"/>
            <p:cNvSpPr>
              <a:spLocks noChangeShapeType="1"/>
            </p:cNvSpPr>
            <p:nvPr/>
          </p:nvSpPr>
          <p:spPr bwMode="auto">
            <a:xfrm>
              <a:off x="364" y="816"/>
              <a:ext cx="0" cy="288"/>
            </a:xfrm>
            <a:prstGeom prst="line">
              <a:avLst/>
            </a:prstGeom>
            <a:noFill/>
            <a:ln w="9525">
              <a:solidFill>
                <a:schemeClr val="tx1"/>
              </a:solidFill>
              <a:round/>
              <a:headEnd/>
              <a:tailEnd/>
            </a:ln>
          </p:spPr>
          <p:txBody>
            <a:bodyPr wrap="none" anchor="ctr"/>
            <a:lstStyle/>
            <a:p>
              <a:endParaRPr lang="it-IT"/>
            </a:p>
          </p:txBody>
        </p:sp>
        <p:sp>
          <p:nvSpPr>
            <p:cNvPr id="28866" name="Line 7"/>
            <p:cNvSpPr>
              <a:spLocks noChangeShapeType="1"/>
            </p:cNvSpPr>
            <p:nvPr/>
          </p:nvSpPr>
          <p:spPr bwMode="auto">
            <a:xfrm>
              <a:off x="832" y="816"/>
              <a:ext cx="0" cy="288"/>
            </a:xfrm>
            <a:prstGeom prst="line">
              <a:avLst/>
            </a:prstGeom>
            <a:noFill/>
            <a:ln w="9525">
              <a:solidFill>
                <a:schemeClr val="tx1"/>
              </a:solidFill>
              <a:round/>
              <a:headEnd/>
              <a:tailEnd/>
            </a:ln>
          </p:spPr>
          <p:txBody>
            <a:bodyPr wrap="none" anchor="ctr"/>
            <a:lstStyle/>
            <a:p>
              <a:endParaRPr lang="it-IT"/>
            </a:p>
          </p:txBody>
        </p:sp>
        <p:sp>
          <p:nvSpPr>
            <p:cNvPr id="28867" name="Line 8"/>
            <p:cNvSpPr>
              <a:spLocks noChangeShapeType="1"/>
            </p:cNvSpPr>
            <p:nvPr/>
          </p:nvSpPr>
          <p:spPr bwMode="auto">
            <a:xfrm>
              <a:off x="1300" y="816"/>
              <a:ext cx="0" cy="288"/>
            </a:xfrm>
            <a:prstGeom prst="line">
              <a:avLst/>
            </a:prstGeom>
            <a:noFill/>
            <a:ln w="9525">
              <a:solidFill>
                <a:schemeClr val="tx1"/>
              </a:solidFill>
              <a:round/>
              <a:headEnd/>
              <a:tailEnd/>
            </a:ln>
          </p:spPr>
          <p:txBody>
            <a:bodyPr wrap="none" anchor="ctr"/>
            <a:lstStyle/>
            <a:p>
              <a:endParaRPr lang="it-IT"/>
            </a:p>
          </p:txBody>
        </p:sp>
        <p:sp>
          <p:nvSpPr>
            <p:cNvPr id="28868" name="Line 9"/>
            <p:cNvSpPr>
              <a:spLocks noChangeShapeType="1"/>
            </p:cNvSpPr>
            <p:nvPr/>
          </p:nvSpPr>
          <p:spPr bwMode="auto">
            <a:xfrm>
              <a:off x="1768" y="816"/>
              <a:ext cx="0" cy="288"/>
            </a:xfrm>
            <a:prstGeom prst="line">
              <a:avLst/>
            </a:prstGeom>
            <a:noFill/>
            <a:ln w="9525">
              <a:solidFill>
                <a:schemeClr val="tx1"/>
              </a:solidFill>
              <a:round/>
              <a:headEnd/>
              <a:tailEnd/>
            </a:ln>
          </p:spPr>
          <p:txBody>
            <a:bodyPr wrap="none" anchor="ctr"/>
            <a:lstStyle/>
            <a:p>
              <a:endParaRPr lang="it-IT"/>
            </a:p>
          </p:txBody>
        </p:sp>
        <p:sp>
          <p:nvSpPr>
            <p:cNvPr id="28869" name="Line 10"/>
            <p:cNvSpPr>
              <a:spLocks noChangeShapeType="1"/>
            </p:cNvSpPr>
            <p:nvPr/>
          </p:nvSpPr>
          <p:spPr bwMode="auto">
            <a:xfrm>
              <a:off x="1404" y="720"/>
              <a:ext cx="260" cy="0"/>
            </a:xfrm>
            <a:prstGeom prst="line">
              <a:avLst/>
            </a:prstGeom>
            <a:noFill/>
            <a:ln w="9525">
              <a:solidFill>
                <a:schemeClr val="tx1"/>
              </a:solidFill>
              <a:round/>
              <a:headEnd/>
              <a:tailEnd/>
            </a:ln>
          </p:spPr>
          <p:txBody>
            <a:bodyPr wrap="none" anchor="ctr"/>
            <a:lstStyle/>
            <a:p>
              <a:endParaRPr lang="it-IT"/>
            </a:p>
          </p:txBody>
        </p:sp>
        <p:sp>
          <p:nvSpPr>
            <p:cNvPr id="28870" name="Line 11"/>
            <p:cNvSpPr>
              <a:spLocks noChangeShapeType="1"/>
            </p:cNvSpPr>
            <p:nvPr/>
          </p:nvSpPr>
          <p:spPr bwMode="auto">
            <a:xfrm>
              <a:off x="1404" y="1200"/>
              <a:ext cx="260" cy="0"/>
            </a:xfrm>
            <a:prstGeom prst="line">
              <a:avLst/>
            </a:prstGeom>
            <a:noFill/>
            <a:ln w="9525">
              <a:solidFill>
                <a:schemeClr val="tx1"/>
              </a:solidFill>
              <a:round/>
              <a:headEnd/>
              <a:tailEnd/>
            </a:ln>
          </p:spPr>
          <p:txBody>
            <a:bodyPr wrap="none" anchor="ctr"/>
            <a:lstStyle/>
            <a:p>
              <a:endParaRPr lang="it-IT"/>
            </a:p>
          </p:txBody>
        </p:sp>
        <p:sp>
          <p:nvSpPr>
            <p:cNvPr id="28871" name="Line 12"/>
            <p:cNvSpPr>
              <a:spLocks noChangeShapeType="1"/>
            </p:cNvSpPr>
            <p:nvPr/>
          </p:nvSpPr>
          <p:spPr bwMode="auto">
            <a:xfrm>
              <a:off x="936" y="1200"/>
              <a:ext cx="260" cy="0"/>
            </a:xfrm>
            <a:prstGeom prst="line">
              <a:avLst/>
            </a:prstGeom>
            <a:noFill/>
            <a:ln w="9525">
              <a:solidFill>
                <a:schemeClr val="tx1"/>
              </a:solidFill>
              <a:round/>
              <a:headEnd/>
              <a:tailEnd/>
            </a:ln>
          </p:spPr>
          <p:txBody>
            <a:bodyPr wrap="none" anchor="ctr"/>
            <a:lstStyle/>
            <a:p>
              <a:endParaRPr lang="it-IT"/>
            </a:p>
          </p:txBody>
        </p:sp>
        <p:sp>
          <p:nvSpPr>
            <p:cNvPr id="28872" name="Oval 13"/>
            <p:cNvSpPr>
              <a:spLocks noChangeArrowheads="1"/>
            </p:cNvSpPr>
            <p:nvPr/>
          </p:nvSpPr>
          <p:spPr bwMode="auto">
            <a:xfrm>
              <a:off x="260" y="624"/>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73" name="Oval 14"/>
            <p:cNvSpPr>
              <a:spLocks noChangeArrowheads="1"/>
            </p:cNvSpPr>
            <p:nvPr/>
          </p:nvSpPr>
          <p:spPr bwMode="auto">
            <a:xfrm>
              <a:off x="260" y="1104"/>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74" name="Oval 15"/>
            <p:cNvSpPr>
              <a:spLocks noChangeArrowheads="1"/>
            </p:cNvSpPr>
            <p:nvPr/>
          </p:nvSpPr>
          <p:spPr bwMode="auto">
            <a:xfrm>
              <a:off x="728" y="1104"/>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75" name="Oval 16"/>
            <p:cNvSpPr>
              <a:spLocks noChangeArrowheads="1"/>
            </p:cNvSpPr>
            <p:nvPr/>
          </p:nvSpPr>
          <p:spPr bwMode="auto">
            <a:xfrm>
              <a:off x="1196" y="1104"/>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76" name="Oval 17"/>
            <p:cNvSpPr>
              <a:spLocks noChangeArrowheads="1"/>
            </p:cNvSpPr>
            <p:nvPr/>
          </p:nvSpPr>
          <p:spPr bwMode="auto">
            <a:xfrm>
              <a:off x="1664" y="1104"/>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77" name="Oval 18"/>
            <p:cNvSpPr>
              <a:spLocks noChangeArrowheads="1"/>
            </p:cNvSpPr>
            <p:nvPr/>
          </p:nvSpPr>
          <p:spPr bwMode="auto">
            <a:xfrm>
              <a:off x="1664" y="624"/>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78" name="Oval 19"/>
            <p:cNvSpPr>
              <a:spLocks noChangeArrowheads="1"/>
            </p:cNvSpPr>
            <p:nvPr/>
          </p:nvSpPr>
          <p:spPr bwMode="auto">
            <a:xfrm>
              <a:off x="1196" y="624"/>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79" name="Text Box 20"/>
            <p:cNvSpPr txBox="1">
              <a:spLocks noChangeArrowheads="1"/>
            </p:cNvSpPr>
            <p:nvPr/>
          </p:nvSpPr>
          <p:spPr bwMode="auto">
            <a:xfrm>
              <a:off x="260" y="336"/>
              <a:ext cx="191" cy="288"/>
            </a:xfrm>
            <a:prstGeom prst="rect">
              <a:avLst/>
            </a:prstGeom>
            <a:noFill/>
            <a:ln w="9525">
              <a:noFill/>
              <a:miter lim="800000"/>
              <a:headEnd/>
              <a:tailEnd/>
            </a:ln>
          </p:spPr>
          <p:txBody>
            <a:bodyPr wrap="none">
              <a:spAutoFit/>
            </a:bodyPr>
            <a:lstStyle/>
            <a:p>
              <a:r>
                <a:rPr lang="it-IT" sz="2400" b="1" i="1"/>
                <a:t>r</a:t>
              </a:r>
            </a:p>
          </p:txBody>
        </p:sp>
        <p:sp>
          <p:nvSpPr>
            <p:cNvPr id="28880" name="Text Box 21"/>
            <p:cNvSpPr txBox="1">
              <a:spLocks noChangeArrowheads="1"/>
            </p:cNvSpPr>
            <p:nvPr/>
          </p:nvSpPr>
          <p:spPr bwMode="auto">
            <a:xfrm>
              <a:off x="1664" y="1248"/>
              <a:ext cx="202" cy="288"/>
            </a:xfrm>
            <a:prstGeom prst="rect">
              <a:avLst/>
            </a:prstGeom>
            <a:noFill/>
            <a:ln w="9525">
              <a:noFill/>
              <a:miter lim="800000"/>
              <a:headEnd/>
              <a:tailEnd/>
            </a:ln>
          </p:spPr>
          <p:txBody>
            <a:bodyPr wrap="none">
              <a:spAutoFit/>
            </a:bodyPr>
            <a:lstStyle/>
            <a:p>
              <a:r>
                <a:rPr lang="it-IT" sz="2400" b="1" i="1"/>
                <a:t>y</a:t>
              </a:r>
            </a:p>
          </p:txBody>
        </p:sp>
        <p:sp>
          <p:nvSpPr>
            <p:cNvPr id="28881" name="Text Box 22"/>
            <p:cNvSpPr txBox="1">
              <a:spLocks noChangeArrowheads="1"/>
            </p:cNvSpPr>
            <p:nvPr/>
          </p:nvSpPr>
          <p:spPr bwMode="auto">
            <a:xfrm>
              <a:off x="1196" y="1248"/>
              <a:ext cx="212" cy="288"/>
            </a:xfrm>
            <a:prstGeom prst="rect">
              <a:avLst/>
            </a:prstGeom>
            <a:noFill/>
            <a:ln w="9525">
              <a:noFill/>
              <a:miter lim="800000"/>
              <a:headEnd/>
              <a:tailEnd/>
            </a:ln>
          </p:spPr>
          <p:txBody>
            <a:bodyPr wrap="none">
              <a:spAutoFit/>
            </a:bodyPr>
            <a:lstStyle/>
            <a:p>
              <a:r>
                <a:rPr lang="it-IT" sz="2400" b="1" i="1"/>
                <a:t>x</a:t>
              </a:r>
            </a:p>
          </p:txBody>
        </p:sp>
        <p:sp>
          <p:nvSpPr>
            <p:cNvPr id="28882" name="Text Box 23"/>
            <p:cNvSpPr txBox="1">
              <a:spLocks noChangeArrowheads="1"/>
            </p:cNvSpPr>
            <p:nvPr/>
          </p:nvSpPr>
          <p:spPr bwMode="auto">
            <a:xfrm>
              <a:off x="728" y="1248"/>
              <a:ext cx="244" cy="288"/>
            </a:xfrm>
            <a:prstGeom prst="rect">
              <a:avLst/>
            </a:prstGeom>
            <a:noFill/>
            <a:ln w="9525">
              <a:noFill/>
              <a:miter lim="800000"/>
              <a:headEnd/>
              <a:tailEnd/>
            </a:ln>
          </p:spPr>
          <p:txBody>
            <a:bodyPr wrap="none">
              <a:spAutoFit/>
            </a:bodyPr>
            <a:lstStyle/>
            <a:p>
              <a:r>
                <a:rPr lang="it-IT" sz="2400" b="1" i="1"/>
                <a:t>w</a:t>
              </a:r>
            </a:p>
          </p:txBody>
        </p:sp>
        <p:sp>
          <p:nvSpPr>
            <p:cNvPr id="28883" name="Text Box 24"/>
            <p:cNvSpPr txBox="1">
              <a:spLocks noChangeArrowheads="1"/>
            </p:cNvSpPr>
            <p:nvPr/>
          </p:nvSpPr>
          <p:spPr bwMode="auto">
            <a:xfrm>
              <a:off x="260" y="1248"/>
              <a:ext cx="202" cy="288"/>
            </a:xfrm>
            <a:prstGeom prst="rect">
              <a:avLst/>
            </a:prstGeom>
            <a:noFill/>
            <a:ln w="9525">
              <a:noFill/>
              <a:miter lim="800000"/>
              <a:headEnd/>
              <a:tailEnd/>
            </a:ln>
          </p:spPr>
          <p:txBody>
            <a:bodyPr wrap="none">
              <a:spAutoFit/>
            </a:bodyPr>
            <a:lstStyle/>
            <a:p>
              <a:r>
                <a:rPr lang="it-IT" sz="2400" b="1" i="1"/>
                <a:t>v</a:t>
              </a:r>
            </a:p>
          </p:txBody>
        </p:sp>
        <p:sp>
          <p:nvSpPr>
            <p:cNvPr id="28884" name="Text Box 25"/>
            <p:cNvSpPr txBox="1">
              <a:spLocks noChangeArrowheads="1"/>
            </p:cNvSpPr>
            <p:nvPr/>
          </p:nvSpPr>
          <p:spPr bwMode="auto">
            <a:xfrm>
              <a:off x="1664" y="336"/>
              <a:ext cx="223" cy="288"/>
            </a:xfrm>
            <a:prstGeom prst="rect">
              <a:avLst/>
            </a:prstGeom>
            <a:noFill/>
            <a:ln w="9525">
              <a:noFill/>
              <a:miter lim="800000"/>
              <a:headEnd/>
              <a:tailEnd/>
            </a:ln>
          </p:spPr>
          <p:txBody>
            <a:bodyPr wrap="none">
              <a:spAutoFit/>
            </a:bodyPr>
            <a:lstStyle/>
            <a:p>
              <a:r>
                <a:rPr lang="it-IT" sz="2400" b="1" i="1"/>
                <a:t>u</a:t>
              </a:r>
            </a:p>
          </p:txBody>
        </p:sp>
        <p:sp>
          <p:nvSpPr>
            <p:cNvPr id="28885" name="Text Box 26"/>
            <p:cNvSpPr txBox="1">
              <a:spLocks noChangeArrowheads="1"/>
            </p:cNvSpPr>
            <p:nvPr/>
          </p:nvSpPr>
          <p:spPr bwMode="auto">
            <a:xfrm>
              <a:off x="1196" y="336"/>
              <a:ext cx="169" cy="288"/>
            </a:xfrm>
            <a:prstGeom prst="rect">
              <a:avLst/>
            </a:prstGeom>
            <a:noFill/>
            <a:ln w="9525">
              <a:noFill/>
              <a:miter lim="800000"/>
              <a:headEnd/>
              <a:tailEnd/>
            </a:ln>
          </p:spPr>
          <p:txBody>
            <a:bodyPr wrap="none">
              <a:spAutoFit/>
            </a:bodyPr>
            <a:lstStyle/>
            <a:p>
              <a:r>
                <a:rPr lang="it-IT" sz="2400" b="1" i="1"/>
                <a:t>t</a:t>
              </a:r>
            </a:p>
          </p:txBody>
        </p:sp>
        <p:sp>
          <p:nvSpPr>
            <p:cNvPr id="28886" name="Text Box 27"/>
            <p:cNvSpPr txBox="1">
              <a:spLocks noChangeArrowheads="1"/>
            </p:cNvSpPr>
            <p:nvPr/>
          </p:nvSpPr>
          <p:spPr bwMode="auto">
            <a:xfrm>
              <a:off x="728" y="336"/>
              <a:ext cx="191" cy="288"/>
            </a:xfrm>
            <a:prstGeom prst="rect">
              <a:avLst/>
            </a:prstGeom>
            <a:noFill/>
            <a:ln w="9525">
              <a:noFill/>
              <a:miter lim="800000"/>
              <a:headEnd/>
              <a:tailEnd/>
            </a:ln>
          </p:spPr>
          <p:txBody>
            <a:bodyPr wrap="none">
              <a:spAutoFit/>
            </a:bodyPr>
            <a:lstStyle/>
            <a:p>
              <a:r>
                <a:rPr lang="it-IT" sz="2400" b="1" i="1"/>
                <a:t>s</a:t>
              </a:r>
            </a:p>
          </p:txBody>
        </p:sp>
        <p:sp>
          <p:nvSpPr>
            <p:cNvPr id="28887" name="Rectangle 28"/>
            <p:cNvSpPr>
              <a:spLocks noChangeArrowheads="1"/>
            </p:cNvSpPr>
            <p:nvPr/>
          </p:nvSpPr>
          <p:spPr bwMode="auto">
            <a:xfrm>
              <a:off x="2288" y="816"/>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s</a:t>
              </a:r>
            </a:p>
          </p:txBody>
        </p:sp>
        <p:sp>
          <p:nvSpPr>
            <p:cNvPr id="28888" name="Text Box 29"/>
            <p:cNvSpPr txBox="1">
              <a:spLocks noChangeArrowheads="1"/>
            </p:cNvSpPr>
            <p:nvPr/>
          </p:nvSpPr>
          <p:spPr bwMode="auto">
            <a:xfrm>
              <a:off x="1976" y="768"/>
              <a:ext cx="255" cy="288"/>
            </a:xfrm>
            <a:prstGeom prst="rect">
              <a:avLst/>
            </a:prstGeom>
            <a:noFill/>
            <a:ln w="9525">
              <a:noFill/>
              <a:miter lim="800000"/>
              <a:headEnd/>
              <a:tailEnd/>
            </a:ln>
          </p:spPr>
          <p:txBody>
            <a:bodyPr wrap="none">
              <a:spAutoFit/>
            </a:bodyPr>
            <a:lstStyle/>
            <a:p>
              <a:r>
                <a:rPr lang="it-IT" sz="2400" b="1" i="1"/>
                <a:t>Q</a:t>
              </a:r>
            </a:p>
          </p:txBody>
        </p:sp>
        <p:sp>
          <p:nvSpPr>
            <p:cNvPr id="28889" name="Rectangle 30"/>
            <p:cNvSpPr>
              <a:spLocks noChangeArrowheads="1"/>
            </p:cNvSpPr>
            <p:nvPr/>
          </p:nvSpPr>
          <p:spPr bwMode="auto">
            <a:xfrm>
              <a:off x="2288" y="1008"/>
              <a:ext cx="208" cy="192"/>
            </a:xfrm>
            <a:prstGeom prst="rect">
              <a:avLst/>
            </a:prstGeom>
            <a:noFill/>
            <a:ln w="9525">
              <a:noFill/>
              <a:miter lim="800000"/>
              <a:headEnd/>
              <a:tailEnd/>
            </a:ln>
          </p:spPr>
          <p:txBody>
            <a:bodyPr wrap="none" anchor="ctr"/>
            <a:lstStyle/>
            <a:p>
              <a:pPr algn="ctr">
                <a:lnSpc>
                  <a:spcPct val="70000"/>
                </a:lnSpc>
              </a:pPr>
              <a:r>
                <a:rPr lang="it-IT" sz="2400" b="1"/>
                <a:t>0</a:t>
              </a:r>
            </a:p>
          </p:txBody>
        </p:sp>
      </p:grpSp>
      <p:grpSp>
        <p:nvGrpSpPr>
          <p:cNvPr id="3" name="Group 31"/>
          <p:cNvGrpSpPr>
            <a:grpSpLocks/>
          </p:cNvGrpSpPr>
          <p:nvPr/>
        </p:nvGrpSpPr>
        <p:grpSpPr bwMode="auto">
          <a:xfrm>
            <a:off x="5283200" y="533400"/>
            <a:ext cx="3797300" cy="1905000"/>
            <a:chOff x="3328" y="336"/>
            <a:chExt cx="2392" cy="1200"/>
          </a:xfrm>
        </p:grpSpPr>
        <p:sp>
          <p:nvSpPr>
            <p:cNvPr id="28830" name="Line 32"/>
            <p:cNvSpPr>
              <a:spLocks noChangeShapeType="1"/>
            </p:cNvSpPr>
            <p:nvPr/>
          </p:nvSpPr>
          <p:spPr bwMode="auto">
            <a:xfrm flipV="1">
              <a:off x="3900" y="816"/>
              <a:ext cx="0" cy="288"/>
            </a:xfrm>
            <a:prstGeom prst="line">
              <a:avLst/>
            </a:prstGeom>
            <a:noFill/>
            <a:ln w="57150">
              <a:solidFill>
                <a:srgbClr val="00FF00"/>
              </a:solidFill>
              <a:round/>
              <a:headEnd/>
              <a:tailEnd type="triangle" w="med" len="med"/>
            </a:ln>
          </p:spPr>
          <p:txBody>
            <a:bodyPr wrap="none" anchor="ctr"/>
            <a:lstStyle/>
            <a:p>
              <a:endParaRPr lang="it-IT"/>
            </a:p>
          </p:txBody>
        </p:sp>
        <p:sp>
          <p:nvSpPr>
            <p:cNvPr id="28831" name="Line 33"/>
            <p:cNvSpPr>
              <a:spLocks noChangeShapeType="1"/>
            </p:cNvSpPr>
            <p:nvPr/>
          </p:nvSpPr>
          <p:spPr bwMode="auto">
            <a:xfrm>
              <a:off x="3536" y="720"/>
              <a:ext cx="260" cy="0"/>
            </a:xfrm>
            <a:prstGeom prst="line">
              <a:avLst/>
            </a:prstGeom>
            <a:noFill/>
            <a:ln w="57150">
              <a:solidFill>
                <a:srgbClr val="00FF00"/>
              </a:solidFill>
              <a:round/>
              <a:headEnd/>
              <a:tailEnd type="triangle" w="med" len="med"/>
            </a:ln>
          </p:spPr>
          <p:txBody>
            <a:bodyPr wrap="none" anchor="ctr"/>
            <a:lstStyle/>
            <a:p>
              <a:endParaRPr lang="it-IT"/>
            </a:p>
          </p:txBody>
        </p:sp>
        <p:sp>
          <p:nvSpPr>
            <p:cNvPr id="28832" name="Rectangle 34"/>
            <p:cNvSpPr>
              <a:spLocks noChangeArrowheads="1"/>
            </p:cNvSpPr>
            <p:nvPr/>
          </p:nvSpPr>
          <p:spPr bwMode="auto">
            <a:xfrm>
              <a:off x="5304" y="816"/>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w</a:t>
              </a:r>
            </a:p>
          </p:txBody>
        </p:sp>
        <p:sp>
          <p:nvSpPr>
            <p:cNvPr id="28833" name="Text Box 35"/>
            <p:cNvSpPr txBox="1">
              <a:spLocks noChangeArrowheads="1"/>
            </p:cNvSpPr>
            <p:nvPr/>
          </p:nvSpPr>
          <p:spPr bwMode="auto">
            <a:xfrm>
              <a:off x="4992" y="768"/>
              <a:ext cx="255" cy="288"/>
            </a:xfrm>
            <a:prstGeom prst="rect">
              <a:avLst/>
            </a:prstGeom>
            <a:noFill/>
            <a:ln w="9525">
              <a:noFill/>
              <a:miter lim="800000"/>
              <a:headEnd/>
              <a:tailEnd/>
            </a:ln>
          </p:spPr>
          <p:txBody>
            <a:bodyPr wrap="none">
              <a:spAutoFit/>
            </a:bodyPr>
            <a:lstStyle/>
            <a:p>
              <a:r>
                <a:rPr lang="it-IT" sz="2400" b="1" i="1"/>
                <a:t>Q</a:t>
              </a:r>
            </a:p>
          </p:txBody>
        </p:sp>
        <p:sp>
          <p:nvSpPr>
            <p:cNvPr id="28834" name="Rectangle 36"/>
            <p:cNvSpPr>
              <a:spLocks noChangeArrowheads="1"/>
            </p:cNvSpPr>
            <p:nvPr/>
          </p:nvSpPr>
          <p:spPr bwMode="auto">
            <a:xfrm>
              <a:off x="5304" y="1008"/>
              <a:ext cx="208" cy="192"/>
            </a:xfrm>
            <a:prstGeom prst="rect">
              <a:avLst/>
            </a:prstGeom>
            <a:noFill/>
            <a:ln w="9525">
              <a:noFill/>
              <a:miter lim="800000"/>
              <a:headEnd/>
              <a:tailEnd/>
            </a:ln>
          </p:spPr>
          <p:txBody>
            <a:bodyPr wrap="none" anchor="ctr"/>
            <a:lstStyle/>
            <a:p>
              <a:pPr algn="ctr">
                <a:lnSpc>
                  <a:spcPct val="70000"/>
                </a:lnSpc>
              </a:pPr>
              <a:r>
                <a:rPr lang="it-IT" sz="2400" b="1"/>
                <a:t>1</a:t>
              </a:r>
            </a:p>
          </p:txBody>
        </p:sp>
        <p:sp>
          <p:nvSpPr>
            <p:cNvPr id="28835" name="Rectangle 37"/>
            <p:cNvSpPr>
              <a:spLocks noChangeArrowheads="1"/>
            </p:cNvSpPr>
            <p:nvPr/>
          </p:nvSpPr>
          <p:spPr bwMode="auto">
            <a:xfrm>
              <a:off x="5512" y="816"/>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r</a:t>
              </a:r>
            </a:p>
          </p:txBody>
        </p:sp>
        <p:sp>
          <p:nvSpPr>
            <p:cNvPr id="28836" name="Rectangle 38"/>
            <p:cNvSpPr>
              <a:spLocks noChangeArrowheads="1"/>
            </p:cNvSpPr>
            <p:nvPr/>
          </p:nvSpPr>
          <p:spPr bwMode="auto">
            <a:xfrm>
              <a:off x="5512" y="1008"/>
              <a:ext cx="208" cy="192"/>
            </a:xfrm>
            <a:prstGeom prst="rect">
              <a:avLst/>
            </a:prstGeom>
            <a:noFill/>
            <a:ln w="9525">
              <a:noFill/>
              <a:miter lim="800000"/>
              <a:headEnd/>
              <a:tailEnd/>
            </a:ln>
          </p:spPr>
          <p:txBody>
            <a:bodyPr wrap="none" anchor="ctr"/>
            <a:lstStyle/>
            <a:p>
              <a:pPr algn="ctr">
                <a:lnSpc>
                  <a:spcPct val="70000"/>
                </a:lnSpc>
              </a:pPr>
              <a:r>
                <a:rPr lang="it-IT" sz="2400" b="1"/>
                <a:t>1</a:t>
              </a:r>
            </a:p>
          </p:txBody>
        </p:sp>
        <p:sp>
          <p:nvSpPr>
            <p:cNvPr id="28837" name="Line 39"/>
            <p:cNvSpPr>
              <a:spLocks noChangeShapeType="1"/>
            </p:cNvSpPr>
            <p:nvPr/>
          </p:nvSpPr>
          <p:spPr bwMode="auto">
            <a:xfrm flipV="1">
              <a:off x="3900" y="720"/>
              <a:ext cx="468" cy="480"/>
            </a:xfrm>
            <a:prstGeom prst="line">
              <a:avLst/>
            </a:prstGeom>
            <a:noFill/>
            <a:ln w="9525">
              <a:solidFill>
                <a:schemeClr val="tx1"/>
              </a:solidFill>
              <a:round/>
              <a:headEnd/>
              <a:tailEnd/>
            </a:ln>
          </p:spPr>
          <p:txBody>
            <a:bodyPr wrap="none" anchor="ctr"/>
            <a:lstStyle/>
            <a:p>
              <a:endParaRPr lang="it-IT"/>
            </a:p>
          </p:txBody>
        </p:sp>
        <p:sp>
          <p:nvSpPr>
            <p:cNvPr id="28838" name="Oval 40"/>
            <p:cNvSpPr>
              <a:spLocks noChangeArrowheads="1"/>
            </p:cNvSpPr>
            <p:nvPr/>
          </p:nvSpPr>
          <p:spPr bwMode="auto">
            <a:xfrm>
              <a:off x="3796" y="624"/>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rPr>
                <a:t>0</a:t>
              </a:r>
              <a:endParaRPr lang="it-IT" sz="2400" b="1"/>
            </a:p>
          </p:txBody>
        </p:sp>
        <p:sp>
          <p:nvSpPr>
            <p:cNvPr id="28839" name="Line 41"/>
            <p:cNvSpPr>
              <a:spLocks noChangeShapeType="1"/>
            </p:cNvSpPr>
            <p:nvPr/>
          </p:nvSpPr>
          <p:spPr bwMode="auto">
            <a:xfrm>
              <a:off x="3536" y="720"/>
              <a:ext cx="260" cy="0"/>
            </a:xfrm>
            <a:prstGeom prst="line">
              <a:avLst/>
            </a:prstGeom>
            <a:noFill/>
            <a:ln w="9525">
              <a:solidFill>
                <a:schemeClr val="tx1"/>
              </a:solidFill>
              <a:round/>
              <a:headEnd/>
              <a:tailEnd/>
            </a:ln>
          </p:spPr>
          <p:txBody>
            <a:bodyPr wrap="none" anchor="ctr"/>
            <a:lstStyle/>
            <a:p>
              <a:endParaRPr lang="it-IT"/>
            </a:p>
          </p:txBody>
        </p:sp>
        <p:sp>
          <p:nvSpPr>
            <p:cNvPr id="28840" name="Line 42"/>
            <p:cNvSpPr>
              <a:spLocks noChangeShapeType="1"/>
            </p:cNvSpPr>
            <p:nvPr/>
          </p:nvSpPr>
          <p:spPr bwMode="auto">
            <a:xfrm>
              <a:off x="3432" y="816"/>
              <a:ext cx="0" cy="288"/>
            </a:xfrm>
            <a:prstGeom prst="line">
              <a:avLst/>
            </a:prstGeom>
            <a:noFill/>
            <a:ln w="9525">
              <a:solidFill>
                <a:schemeClr val="tx1"/>
              </a:solidFill>
              <a:round/>
              <a:headEnd/>
              <a:tailEnd/>
            </a:ln>
          </p:spPr>
          <p:txBody>
            <a:bodyPr wrap="none" anchor="ctr"/>
            <a:lstStyle/>
            <a:p>
              <a:endParaRPr lang="it-IT"/>
            </a:p>
          </p:txBody>
        </p:sp>
        <p:sp>
          <p:nvSpPr>
            <p:cNvPr id="28841" name="Line 43"/>
            <p:cNvSpPr>
              <a:spLocks noChangeShapeType="1"/>
            </p:cNvSpPr>
            <p:nvPr/>
          </p:nvSpPr>
          <p:spPr bwMode="auto">
            <a:xfrm>
              <a:off x="3900" y="816"/>
              <a:ext cx="0" cy="288"/>
            </a:xfrm>
            <a:prstGeom prst="line">
              <a:avLst/>
            </a:prstGeom>
            <a:noFill/>
            <a:ln w="9525">
              <a:solidFill>
                <a:schemeClr val="tx1"/>
              </a:solidFill>
              <a:round/>
              <a:headEnd/>
              <a:tailEnd/>
            </a:ln>
          </p:spPr>
          <p:txBody>
            <a:bodyPr wrap="none" anchor="ctr"/>
            <a:lstStyle/>
            <a:p>
              <a:endParaRPr lang="it-IT"/>
            </a:p>
          </p:txBody>
        </p:sp>
        <p:sp>
          <p:nvSpPr>
            <p:cNvPr id="28842" name="Line 44"/>
            <p:cNvSpPr>
              <a:spLocks noChangeShapeType="1"/>
            </p:cNvSpPr>
            <p:nvPr/>
          </p:nvSpPr>
          <p:spPr bwMode="auto">
            <a:xfrm>
              <a:off x="4368" y="816"/>
              <a:ext cx="0" cy="288"/>
            </a:xfrm>
            <a:prstGeom prst="line">
              <a:avLst/>
            </a:prstGeom>
            <a:noFill/>
            <a:ln w="9525">
              <a:solidFill>
                <a:schemeClr val="tx1"/>
              </a:solidFill>
              <a:round/>
              <a:headEnd/>
              <a:tailEnd/>
            </a:ln>
          </p:spPr>
          <p:txBody>
            <a:bodyPr wrap="none" anchor="ctr"/>
            <a:lstStyle/>
            <a:p>
              <a:endParaRPr lang="it-IT"/>
            </a:p>
          </p:txBody>
        </p:sp>
        <p:sp>
          <p:nvSpPr>
            <p:cNvPr id="28843" name="Line 45"/>
            <p:cNvSpPr>
              <a:spLocks noChangeShapeType="1"/>
            </p:cNvSpPr>
            <p:nvPr/>
          </p:nvSpPr>
          <p:spPr bwMode="auto">
            <a:xfrm>
              <a:off x="4836" y="816"/>
              <a:ext cx="0" cy="288"/>
            </a:xfrm>
            <a:prstGeom prst="line">
              <a:avLst/>
            </a:prstGeom>
            <a:noFill/>
            <a:ln w="9525">
              <a:solidFill>
                <a:schemeClr val="tx1"/>
              </a:solidFill>
              <a:round/>
              <a:headEnd/>
              <a:tailEnd/>
            </a:ln>
          </p:spPr>
          <p:txBody>
            <a:bodyPr wrap="none" anchor="ctr"/>
            <a:lstStyle/>
            <a:p>
              <a:endParaRPr lang="it-IT"/>
            </a:p>
          </p:txBody>
        </p:sp>
        <p:sp>
          <p:nvSpPr>
            <p:cNvPr id="28844" name="Line 46"/>
            <p:cNvSpPr>
              <a:spLocks noChangeShapeType="1"/>
            </p:cNvSpPr>
            <p:nvPr/>
          </p:nvSpPr>
          <p:spPr bwMode="auto">
            <a:xfrm>
              <a:off x="4472" y="720"/>
              <a:ext cx="260" cy="0"/>
            </a:xfrm>
            <a:prstGeom prst="line">
              <a:avLst/>
            </a:prstGeom>
            <a:noFill/>
            <a:ln w="9525">
              <a:solidFill>
                <a:schemeClr val="tx1"/>
              </a:solidFill>
              <a:round/>
              <a:headEnd/>
              <a:tailEnd/>
            </a:ln>
          </p:spPr>
          <p:txBody>
            <a:bodyPr wrap="none" anchor="ctr"/>
            <a:lstStyle/>
            <a:p>
              <a:endParaRPr lang="it-IT"/>
            </a:p>
          </p:txBody>
        </p:sp>
        <p:sp>
          <p:nvSpPr>
            <p:cNvPr id="28845" name="Line 47"/>
            <p:cNvSpPr>
              <a:spLocks noChangeShapeType="1"/>
            </p:cNvSpPr>
            <p:nvPr/>
          </p:nvSpPr>
          <p:spPr bwMode="auto">
            <a:xfrm>
              <a:off x="4472" y="1200"/>
              <a:ext cx="260" cy="0"/>
            </a:xfrm>
            <a:prstGeom prst="line">
              <a:avLst/>
            </a:prstGeom>
            <a:noFill/>
            <a:ln w="9525">
              <a:solidFill>
                <a:schemeClr val="tx1"/>
              </a:solidFill>
              <a:round/>
              <a:headEnd/>
              <a:tailEnd/>
            </a:ln>
          </p:spPr>
          <p:txBody>
            <a:bodyPr wrap="none" anchor="ctr"/>
            <a:lstStyle/>
            <a:p>
              <a:endParaRPr lang="it-IT"/>
            </a:p>
          </p:txBody>
        </p:sp>
        <p:sp>
          <p:nvSpPr>
            <p:cNvPr id="28846" name="Line 48"/>
            <p:cNvSpPr>
              <a:spLocks noChangeShapeType="1"/>
            </p:cNvSpPr>
            <p:nvPr/>
          </p:nvSpPr>
          <p:spPr bwMode="auto">
            <a:xfrm>
              <a:off x="4004" y="1200"/>
              <a:ext cx="260" cy="0"/>
            </a:xfrm>
            <a:prstGeom prst="line">
              <a:avLst/>
            </a:prstGeom>
            <a:noFill/>
            <a:ln w="9525">
              <a:solidFill>
                <a:schemeClr val="tx1"/>
              </a:solidFill>
              <a:round/>
              <a:headEnd/>
              <a:tailEnd/>
            </a:ln>
          </p:spPr>
          <p:txBody>
            <a:bodyPr wrap="none" anchor="ctr"/>
            <a:lstStyle/>
            <a:p>
              <a:endParaRPr lang="it-IT"/>
            </a:p>
          </p:txBody>
        </p:sp>
        <p:sp>
          <p:nvSpPr>
            <p:cNvPr id="28847" name="Oval 49"/>
            <p:cNvSpPr>
              <a:spLocks noChangeArrowheads="1"/>
            </p:cNvSpPr>
            <p:nvPr/>
          </p:nvSpPr>
          <p:spPr bwMode="auto">
            <a:xfrm>
              <a:off x="3328" y="624"/>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1</a:t>
              </a:r>
              <a:endParaRPr lang="it-IT" sz="2400" b="1"/>
            </a:p>
          </p:txBody>
        </p:sp>
        <p:sp>
          <p:nvSpPr>
            <p:cNvPr id="28848" name="Oval 50"/>
            <p:cNvSpPr>
              <a:spLocks noChangeArrowheads="1"/>
            </p:cNvSpPr>
            <p:nvPr/>
          </p:nvSpPr>
          <p:spPr bwMode="auto">
            <a:xfrm>
              <a:off x="3328" y="1104"/>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49" name="Oval 51"/>
            <p:cNvSpPr>
              <a:spLocks noChangeArrowheads="1"/>
            </p:cNvSpPr>
            <p:nvPr/>
          </p:nvSpPr>
          <p:spPr bwMode="auto">
            <a:xfrm>
              <a:off x="3796" y="1104"/>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1</a:t>
              </a:r>
              <a:endParaRPr lang="it-IT" sz="2400" b="1"/>
            </a:p>
          </p:txBody>
        </p:sp>
        <p:sp>
          <p:nvSpPr>
            <p:cNvPr id="28850" name="Oval 52"/>
            <p:cNvSpPr>
              <a:spLocks noChangeArrowheads="1"/>
            </p:cNvSpPr>
            <p:nvPr/>
          </p:nvSpPr>
          <p:spPr bwMode="auto">
            <a:xfrm>
              <a:off x="4264" y="1104"/>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51" name="Oval 53"/>
            <p:cNvSpPr>
              <a:spLocks noChangeArrowheads="1"/>
            </p:cNvSpPr>
            <p:nvPr/>
          </p:nvSpPr>
          <p:spPr bwMode="auto">
            <a:xfrm>
              <a:off x="4732" y="1104"/>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52" name="Oval 54"/>
            <p:cNvSpPr>
              <a:spLocks noChangeArrowheads="1"/>
            </p:cNvSpPr>
            <p:nvPr/>
          </p:nvSpPr>
          <p:spPr bwMode="auto">
            <a:xfrm>
              <a:off x="4732" y="624"/>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53" name="Oval 55"/>
            <p:cNvSpPr>
              <a:spLocks noChangeArrowheads="1"/>
            </p:cNvSpPr>
            <p:nvPr/>
          </p:nvSpPr>
          <p:spPr bwMode="auto">
            <a:xfrm>
              <a:off x="4264" y="624"/>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54" name="Text Box 56"/>
            <p:cNvSpPr txBox="1">
              <a:spLocks noChangeArrowheads="1"/>
            </p:cNvSpPr>
            <p:nvPr/>
          </p:nvSpPr>
          <p:spPr bwMode="auto">
            <a:xfrm>
              <a:off x="3328" y="336"/>
              <a:ext cx="191" cy="288"/>
            </a:xfrm>
            <a:prstGeom prst="rect">
              <a:avLst/>
            </a:prstGeom>
            <a:noFill/>
            <a:ln w="9525">
              <a:noFill/>
              <a:miter lim="800000"/>
              <a:headEnd/>
              <a:tailEnd/>
            </a:ln>
          </p:spPr>
          <p:txBody>
            <a:bodyPr wrap="none">
              <a:spAutoFit/>
            </a:bodyPr>
            <a:lstStyle/>
            <a:p>
              <a:r>
                <a:rPr lang="it-IT" sz="2400" b="1" i="1"/>
                <a:t>r</a:t>
              </a:r>
            </a:p>
          </p:txBody>
        </p:sp>
        <p:sp>
          <p:nvSpPr>
            <p:cNvPr id="28855" name="Text Box 57"/>
            <p:cNvSpPr txBox="1">
              <a:spLocks noChangeArrowheads="1"/>
            </p:cNvSpPr>
            <p:nvPr/>
          </p:nvSpPr>
          <p:spPr bwMode="auto">
            <a:xfrm>
              <a:off x="4732" y="1248"/>
              <a:ext cx="201" cy="288"/>
            </a:xfrm>
            <a:prstGeom prst="rect">
              <a:avLst/>
            </a:prstGeom>
            <a:noFill/>
            <a:ln w="9525">
              <a:noFill/>
              <a:miter lim="800000"/>
              <a:headEnd/>
              <a:tailEnd/>
            </a:ln>
          </p:spPr>
          <p:txBody>
            <a:bodyPr wrap="none">
              <a:spAutoFit/>
            </a:bodyPr>
            <a:lstStyle/>
            <a:p>
              <a:r>
                <a:rPr lang="it-IT" sz="2400" b="1" i="1"/>
                <a:t>y</a:t>
              </a:r>
            </a:p>
          </p:txBody>
        </p:sp>
        <p:sp>
          <p:nvSpPr>
            <p:cNvPr id="28856" name="Text Box 58"/>
            <p:cNvSpPr txBox="1">
              <a:spLocks noChangeArrowheads="1"/>
            </p:cNvSpPr>
            <p:nvPr/>
          </p:nvSpPr>
          <p:spPr bwMode="auto">
            <a:xfrm>
              <a:off x="4264" y="1248"/>
              <a:ext cx="212" cy="288"/>
            </a:xfrm>
            <a:prstGeom prst="rect">
              <a:avLst/>
            </a:prstGeom>
            <a:noFill/>
            <a:ln w="9525">
              <a:noFill/>
              <a:miter lim="800000"/>
              <a:headEnd/>
              <a:tailEnd/>
            </a:ln>
          </p:spPr>
          <p:txBody>
            <a:bodyPr wrap="none">
              <a:spAutoFit/>
            </a:bodyPr>
            <a:lstStyle/>
            <a:p>
              <a:r>
                <a:rPr lang="it-IT" sz="2400" b="1" i="1"/>
                <a:t>x</a:t>
              </a:r>
            </a:p>
          </p:txBody>
        </p:sp>
        <p:sp>
          <p:nvSpPr>
            <p:cNvPr id="28857" name="Text Box 59"/>
            <p:cNvSpPr txBox="1">
              <a:spLocks noChangeArrowheads="1"/>
            </p:cNvSpPr>
            <p:nvPr/>
          </p:nvSpPr>
          <p:spPr bwMode="auto">
            <a:xfrm>
              <a:off x="3796" y="1248"/>
              <a:ext cx="244" cy="288"/>
            </a:xfrm>
            <a:prstGeom prst="rect">
              <a:avLst/>
            </a:prstGeom>
            <a:noFill/>
            <a:ln w="9525">
              <a:noFill/>
              <a:miter lim="800000"/>
              <a:headEnd/>
              <a:tailEnd/>
            </a:ln>
          </p:spPr>
          <p:txBody>
            <a:bodyPr wrap="none">
              <a:spAutoFit/>
            </a:bodyPr>
            <a:lstStyle/>
            <a:p>
              <a:r>
                <a:rPr lang="it-IT" sz="2400" b="1" i="1"/>
                <a:t>w</a:t>
              </a:r>
            </a:p>
          </p:txBody>
        </p:sp>
        <p:sp>
          <p:nvSpPr>
            <p:cNvPr id="28858" name="Text Box 60"/>
            <p:cNvSpPr txBox="1">
              <a:spLocks noChangeArrowheads="1"/>
            </p:cNvSpPr>
            <p:nvPr/>
          </p:nvSpPr>
          <p:spPr bwMode="auto">
            <a:xfrm>
              <a:off x="3328" y="1248"/>
              <a:ext cx="201" cy="288"/>
            </a:xfrm>
            <a:prstGeom prst="rect">
              <a:avLst/>
            </a:prstGeom>
            <a:noFill/>
            <a:ln w="9525">
              <a:noFill/>
              <a:miter lim="800000"/>
              <a:headEnd/>
              <a:tailEnd/>
            </a:ln>
          </p:spPr>
          <p:txBody>
            <a:bodyPr wrap="none">
              <a:spAutoFit/>
            </a:bodyPr>
            <a:lstStyle/>
            <a:p>
              <a:r>
                <a:rPr lang="it-IT" sz="2400" b="1" i="1"/>
                <a:t>v</a:t>
              </a:r>
            </a:p>
          </p:txBody>
        </p:sp>
        <p:sp>
          <p:nvSpPr>
            <p:cNvPr id="28859" name="Text Box 61"/>
            <p:cNvSpPr txBox="1">
              <a:spLocks noChangeArrowheads="1"/>
            </p:cNvSpPr>
            <p:nvPr/>
          </p:nvSpPr>
          <p:spPr bwMode="auto">
            <a:xfrm>
              <a:off x="4732" y="336"/>
              <a:ext cx="223" cy="288"/>
            </a:xfrm>
            <a:prstGeom prst="rect">
              <a:avLst/>
            </a:prstGeom>
            <a:noFill/>
            <a:ln w="9525">
              <a:noFill/>
              <a:miter lim="800000"/>
              <a:headEnd/>
              <a:tailEnd/>
            </a:ln>
          </p:spPr>
          <p:txBody>
            <a:bodyPr wrap="none">
              <a:spAutoFit/>
            </a:bodyPr>
            <a:lstStyle/>
            <a:p>
              <a:r>
                <a:rPr lang="it-IT" sz="2400" b="1" i="1"/>
                <a:t>u</a:t>
              </a:r>
            </a:p>
          </p:txBody>
        </p:sp>
        <p:sp>
          <p:nvSpPr>
            <p:cNvPr id="28860" name="Text Box 62"/>
            <p:cNvSpPr txBox="1">
              <a:spLocks noChangeArrowheads="1"/>
            </p:cNvSpPr>
            <p:nvPr/>
          </p:nvSpPr>
          <p:spPr bwMode="auto">
            <a:xfrm>
              <a:off x="4264" y="336"/>
              <a:ext cx="169" cy="288"/>
            </a:xfrm>
            <a:prstGeom prst="rect">
              <a:avLst/>
            </a:prstGeom>
            <a:noFill/>
            <a:ln w="9525">
              <a:noFill/>
              <a:miter lim="800000"/>
              <a:headEnd/>
              <a:tailEnd/>
            </a:ln>
          </p:spPr>
          <p:txBody>
            <a:bodyPr wrap="none">
              <a:spAutoFit/>
            </a:bodyPr>
            <a:lstStyle/>
            <a:p>
              <a:r>
                <a:rPr lang="it-IT" sz="2400" b="1" i="1"/>
                <a:t>t</a:t>
              </a:r>
            </a:p>
          </p:txBody>
        </p:sp>
        <p:sp>
          <p:nvSpPr>
            <p:cNvPr id="28861" name="Text Box 63"/>
            <p:cNvSpPr txBox="1">
              <a:spLocks noChangeArrowheads="1"/>
            </p:cNvSpPr>
            <p:nvPr/>
          </p:nvSpPr>
          <p:spPr bwMode="auto">
            <a:xfrm>
              <a:off x="3796" y="336"/>
              <a:ext cx="191" cy="288"/>
            </a:xfrm>
            <a:prstGeom prst="rect">
              <a:avLst/>
            </a:prstGeom>
            <a:noFill/>
            <a:ln w="9525">
              <a:noFill/>
              <a:miter lim="800000"/>
              <a:headEnd/>
              <a:tailEnd/>
            </a:ln>
          </p:spPr>
          <p:txBody>
            <a:bodyPr wrap="none">
              <a:spAutoFit/>
            </a:bodyPr>
            <a:lstStyle/>
            <a:p>
              <a:r>
                <a:rPr lang="it-IT" sz="2400" b="1" i="1"/>
                <a:t>s</a:t>
              </a:r>
            </a:p>
          </p:txBody>
        </p:sp>
      </p:grpSp>
      <p:grpSp>
        <p:nvGrpSpPr>
          <p:cNvPr id="4" name="Group 64"/>
          <p:cNvGrpSpPr>
            <a:grpSpLocks/>
          </p:cNvGrpSpPr>
          <p:nvPr/>
        </p:nvGrpSpPr>
        <p:grpSpPr bwMode="auto">
          <a:xfrm>
            <a:off x="412750" y="2514600"/>
            <a:ext cx="4127500" cy="1905000"/>
            <a:chOff x="260" y="1584"/>
            <a:chExt cx="2600" cy="1200"/>
          </a:xfrm>
        </p:grpSpPr>
        <p:sp>
          <p:nvSpPr>
            <p:cNvPr id="28794" name="Line 65"/>
            <p:cNvSpPr>
              <a:spLocks noChangeShapeType="1"/>
            </p:cNvSpPr>
            <p:nvPr/>
          </p:nvSpPr>
          <p:spPr bwMode="auto">
            <a:xfrm flipH="1">
              <a:off x="936" y="2016"/>
              <a:ext cx="312" cy="336"/>
            </a:xfrm>
            <a:prstGeom prst="line">
              <a:avLst/>
            </a:prstGeom>
            <a:noFill/>
            <a:ln w="57150">
              <a:solidFill>
                <a:srgbClr val="00FF00"/>
              </a:solidFill>
              <a:round/>
              <a:headEnd/>
              <a:tailEnd type="triangle" w="med" len="med"/>
            </a:ln>
          </p:spPr>
          <p:txBody>
            <a:bodyPr wrap="none" anchor="ctr"/>
            <a:lstStyle/>
            <a:p>
              <a:endParaRPr lang="it-IT"/>
            </a:p>
          </p:txBody>
        </p:sp>
        <p:sp>
          <p:nvSpPr>
            <p:cNvPr id="28795" name="Line 66"/>
            <p:cNvSpPr>
              <a:spLocks noChangeShapeType="1"/>
            </p:cNvSpPr>
            <p:nvPr/>
          </p:nvSpPr>
          <p:spPr bwMode="auto">
            <a:xfrm flipH="1">
              <a:off x="936" y="2448"/>
              <a:ext cx="260" cy="0"/>
            </a:xfrm>
            <a:prstGeom prst="line">
              <a:avLst/>
            </a:prstGeom>
            <a:noFill/>
            <a:ln w="57150">
              <a:solidFill>
                <a:srgbClr val="00FF00"/>
              </a:solidFill>
              <a:round/>
              <a:headEnd/>
              <a:tailEnd type="triangle" w="med" len="med"/>
            </a:ln>
          </p:spPr>
          <p:txBody>
            <a:bodyPr wrap="none" anchor="ctr"/>
            <a:lstStyle/>
            <a:p>
              <a:endParaRPr lang="it-IT"/>
            </a:p>
          </p:txBody>
        </p:sp>
        <p:sp>
          <p:nvSpPr>
            <p:cNvPr id="28796" name="Line 67"/>
            <p:cNvSpPr>
              <a:spLocks noChangeShapeType="1"/>
            </p:cNvSpPr>
            <p:nvPr/>
          </p:nvSpPr>
          <p:spPr bwMode="auto">
            <a:xfrm flipV="1">
              <a:off x="832" y="2064"/>
              <a:ext cx="0" cy="288"/>
            </a:xfrm>
            <a:prstGeom prst="line">
              <a:avLst/>
            </a:prstGeom>
            <a:noFill/>
            <a:ln w="57150">
              <a:solidFill>
                <a:srgbClr val="00FF00"/>
              </a:solidFill>
              <a:round/>
              <a:headEnd/>
              <a:tailEnd type="triangle" w="med" len="med"/>
            </a:ln>
          </p:spPr>
          <p:txBody>
            <a:bodyPr wrap="none" anchor="ctr"/>
            <a:lstStyle/>
            <a:p>
              <a:endParaRPr lang="it-IT"/>
            </a:p>
          </p:txBody>
        </p:sp>
        <p:sp>
          <p:nvSpPr>
            <p:cNvPr id="28797" name="Line 68"/>
            <p:cNvSpPr>
              <a:spLocks noChangeShapeType="1"/>
            </p:cNvSpPr>
            <p:nvPr/>
          </p:nvSpPr>
          <p:spPr bwMode="auto">
            <a:xfrm>
              <a:off x="468" y="1968"/>
              <a:ext cx="260" cy="0"/>
            </a:xfrm>
            <a:prstGeom prst="line">
              <a:avLst/>
            </a:prstGeom>
            <a:noFill/>
            <a:ln w="57150">
              <a:solidFill>
                <a:srgbClr val="00FF00"/>
              </a:solidFill>
              <a:round/>
              <a:headEnd/>
              <a:tailEnd type="triangle" w="med" len="med"/>
            </a:ln>
          </p:spPr>
          <p:txBody>
            <a:bodyPr wrap="none" anchor="ctr"/>
            <a:lstStyle/>
            <a:p>
              <a:endParaRPr lang="it-IT"/>
            </a:p>
          </p:txBody>
        </p:sp>
        <p:sp>
          <p:nvSpPr>
            <p:cNvPr id="28798" name="Rectangle 69"/>
            <p:cNvSpPr>
              <a:spLocks noChangeArrowheads="1"/>
            </p:cNvSpPr>
            <p:nvPr/>
          </p:nvSpPr>
          <p:spPr bwMode="auto">
            <a:xfrm>
              <a:off x="2236" y="2064"/>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r</a:t>
              </a:r>
            </a:p>
          </p:txBody>
        </p:sp>
        <p:sp>
          <p:nvSpPr>
            <p:cNvPr id="28799" name="Text Box 70"/>
            <p:cNvSpPr txBox="1">
              <a:spLocks noChangeArrowheads="1"/>
            </p:cNvSpPr>
            <p:nvPr/>
          </p:nvSpPr>
          <p:spPr bwMode="auto">
            <a:xfrm>
              <a:off x="1924" y="2016"/>
              <a:ext cx="255" cy="288"/>
            </a:xfrm>
            <a:prstGeom prst="rect">
              <a:avLst/>
            </a:prstGeom>
            <a:noFill/>
            <a:ln w="9525">
              <a:noFill/>
              <a:miter lim="800000"/>
              <a:headEnd/>
              <a:tailEnd/>
            </a:ln>
          </p:spPr>
          <p:txBody>
            <a:bodyPr wrap="none">
              <a:spAutoFit/>
            </a:bodyPr>
            <a:lstStyle/>
            <a:p>
              <a:r>
                <a:rPr lang="it-IT" sz="2400" b="1" i="1"/>
                <a:t>Q</a:t>
              </a:r>
            </a:p>
          </p:txBody>
        </p:sp>
        <p:sp>
          <p:nvSpPr>
            <p:cNvPr id="28800" name="Rectangle 71"/>
            <p:cNvSpPr>
              <a:spLocks noChangeArrowheads="1"/>
            </p:cNvSpPr>
            <p:nvPr/>
          </p:nvSpPr>
          <p:spPr bwMode="auto">
            <a:xfrm>
              <a:off x="2236" y="2256"/>
              <a:ext cx="208" cy="192"/>
            </a:xfrm>
            <a:prstGeom prst="rect">
              <a:avLst/>
            </a:prstGeom>
            <a:noFill/>
            <a:ln w="9525">
              <a:noFill/>
              <a:miter lim="800000"/>
              <a:headEnd/>
              <a:tailEnd/>
            </a:ln>
          </p:spPr>
          <p:txBody>
            <a:bodyPr wrap="none" anchor="ctr"/>
            <a:lstStyle/>
            <a:p>
              <a:pPr algn="ctr">
                <a:lnSpc>
                  <a:spcPct val="70000"/>
                </a:lnSpc>
              </a:pPr>
              <a:r>
                <a:rPr lang="it-IT" sz="2400" b="1"/>
                <a:t>1</a:t>
              </a:r>
            </a:p>
          </p:txBody>
        </p:sp>
        <p:sp>
          <p:nvSpPr>
            <p:cNvPr id="28801" name="Rectangle 72"/>
            <p:cNvSpPr>
              <a:spLocks noChangeArrowheads="1"/>
            </p:cNvSpPr>
            <p:nvPr/>
          </p:nvSpPr>
          <p:spPr bwMode="auto">
            <a:xfrm>
              <a:off x="2444" y="2064"/>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t</a:t>
              </a:r>
            </a:p>
          </p:txBody>
        </p:sp>
        <p:sp>
          <p:nvSpPr>
            <p:cNvPr id="28802" name="Rectangle 73"/>
            <p:cNvSpPr>
              <a:spLocks noChangeArrowheads="1"/>
            </p:cNvSpPr>
            <p:nvPr/>
          </p:nvSpPr>
          <p:spPr bwMode="auto">
            <a:xfrm>
              <a:off x="2444" y="2256"/>
              <a:ext cx="208" cy="192"/>
            </a:xfrm>
            <a:prstGeom prst="rect">
              <a:avLst/>
            </a:prstGeom>
            <a:noFill/>
            <a:ln w="9525">
              <a:noFill/>
              <a:miter lim="800000"/>
              <a:headEnd/>
              <a:tailEnd/>
            </a:ln>
          </p:spPr>
          <p:txBody>
            <a:bodyPr wrap="none" anchor="ctr"/>
            <a:lstStyle/>
            <a:p>
              <a:pPr algn="ctr">
                <a:lnSpc>
                  <a:spcPct val="70000"/>
                </a:lnSpc>
              </a:pPr>
              <a:r>
                <a:rPr lang="it-IT" sz="2400" b="1"/>
                <a:t>2</a:t>
              </a:r>
            </a:p>
          </p:txBody>
        </p:sp>
        <p:sp>
          <p:nvSpPr>
            <p:cNvPr id="28803" name="Line 74"/>
            <p:cNvSpPr>
              <a:spLocks noChangeShapeType="1"/>
            </p:cNvSpPr>
            <p:nvPr/>
          </p:nvSpPr>
          <p:spPr bwMode="auto">
            <a:xfrm flipV="1">
              <a:off x="832" y="1968"/>
              <a:ext cx="468" cy="480"/>
            </a:xfrm>
            <a:prstGeom prst="line">
              <a:avLst/>
            </a:prstGeom>
            <a:noFill/>
            <a:ln w="9525">
              <a:solidFill>
                <a:schemeClr val="tx1"/>
              </a:solidFill>
              <a:round/>
              <a:headEnd/>
              <a:tailEnd/>
            </a:ln>
          </p:spPr>
          <p:txBody>
            <a:bodyPr wrap="none" anchor="ctr"/>
            <a:lstStyle/>
            <a:p>
              <a:endParaRPr lang="it-IT"/>
            </a:p>
          </p:txBody>
        </p:sp>
        <p:sp>
          <p:nvSpPr>
            <p:cNvPr id="28804" name="Oval 75"/>
            <p:cNvSpPr>
              <a:spLocks noChangeArrowheads="1"/>
            </p:cNvSpPr>
            <p:nvPr/>
          </p:nvSpPr>
          <p:spPr bwMode="auto">
            <a:xfrm>
              <a:off x="728" y="1872"/>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rPr>
                <a:t>0</a:t>
              </a:r>
              <a:endParaRPr lang="it-IT" sz="2400" b="1"/>
            </a:p>
          </p:txBody>
        </p:sp>
        <p:sp>
          <p:nvSpPr>
            <p:cNvPr id="28805" name="Line 76"/>
            <p:cNvSpPr>
              <a:spLocks noChangeShapeType="1"/>
            </p:cNvSpPr>
            <p:nvPr/>
          </p:nvSpPr>
          <p:spPr bwMode="auto">
            <a:xfrm>
              <a:off x="468" y="1968"/>
              <a:ext cx="260" cy="0"/>
            </a:xfrm>
            <a:prstGeom prst="line">
              <a:avLst/>
            </a:prstGeom>
            <a:noFill/>
            <a:ln w="9525">
              <a:solidFill>
                <a:schemeClr val="tx1"/>
              </a:solidFill>
              <a:round/>
              <a:headEnd/>
              <a:tailEnd/>
            </a:ln>
          </p:spPr>
          <p:txBody>
            <a:bodyPr wrap="none" anchor="ctr"/>
            <a:lstStyle/>
            <a:p>
              <a:endParaRPr lang="it-IT"/>
            </a:p>
          </p:txBody>
        </p:sp>
        <p:sp>
          <p:nvSpPr>
            <p:cNvPr id="28806" name="Line 77"/>
            <p:cNvSpPr>
              <a:spLocks noChangeShapeType="1"/>
            </p:cNvSpPr>
            <p:nvPr/>
          </p:nvSpPr>
          <p:spPr bwMode="auto">
            <a:xfrm>
              <a:off x="364" y="2064"/>
              <a:ext cx="0" cy="288"/>
            </a:xfrm>
            <a:prstGeom prst="line">
              <a:avLst/>
            </a:prstGeom>
            <a:noFill/>
            <a:ln w="9525">
              <a:solidFill>
                <a:schemeClr val="tx1"/>
              </a:solidFill>
              <a:round/>
              <a:headEnd/>
              <a:tailEnd/>
            </a:ln>
          </p:spPr>
          <p:txBody>
            <a:bodyPr wrap="none" anchor="ctr"/>
            <a:lstStyle/>
            <a:p>
              <a:endParaRPr lang="it-IT"/>
            </a:p>
          </p:txBody>
        </p:sp>
        <p:sp>
          <p:nvSpPr>
            <p:cNvPr id="28807" name="Line 78"/>
            <p:cNvSpPr>
              <a:spLocks noChangeShapeType="1"/>
            </p:cNvSpPr>
            <p:nvPr/>
          </p:nvSpPr>
          <p:spPr bwMode="auto">
            <a:xfrm>
              <a:off x="832" y="2064"/>
              <a:ext cx="0" cy="288"/>
            </a:xfrm>
            <a:prstGeom prst="line">
              <a:avLst/>
            </a:prstGeom>
            <a:noFill/>
            <a:ln w="9525">
              <a:solidFill>
                <a:schemeClr val="tx1"/>
              </a:solidFill>
              <a:round/>
              <a:headEnd/>
              <a:tailEnd/>
            </a:ln>
          </p:spPr>
          <p:txBody>
            <a:bodyPr wrap="none" anchor="ctr"/>
            <a:lstStyle/>
            <a:p>
              <a:endParaRPr lang="it-IT"/>
            </a:p>
          </p:txBody>
        </p:sp>
        <p:sp>
          <p:nvSpPr>
            <p:cNvPr id="28808" name="Line 79"/>
            <p:cNvSpPr>
              <a:spLocks noChangeShapeType="1"/>
            </p:cNvSpPr>
            <p:nvPr/>
          </p:nvSpPr>
          <p:spPr bwMode="auto">
            <a:xfrm>
              <a:off x="1300" y="2064"/>
              <a:ext cx="0" cy="288"/>
            </a:xfrm>
            <a:prstGeom prst="line">
              <a:avLst/>
            </a:prstGeom>
            <a:noFill/>
            <a:ln w="9525">
              <a:solidFill>
                <a:schemeClr val="tx1"/>
              </a:solidFill>
              <a:round/>
              <a:headEnd/>
              <a:tailEnd/>
            </a:ln>
          </p:spPr>
          <p:txBody>
            <a:bodyPr wrap="none" anchor="ctr"/>
            <a:lstStyle/>
            <a:p>
              <a:endParaRPr lang="it-IT"/>
            </a:p>
          </p:txBody>
        </p:sp>
        <p:sp>
          <p:nvSpPr>
            <p:cNvPr id="28809" name="Line 80"/>
            <p:cNvSpPr>
              <a:spLocks noChangeShapeType="1"/>
            </p:cNvSpPr>
            <p:nvPr/>
          </p:nvSpPr>
          <p:spPr bwMode="auto">
            <a:xfrm>
              <a:off x="1768" y="2064"/>
              <a:ext cx="0" cy="288"/>
            </a:xfrm>
            <a:prstGeom prst="line">
              <a:avLst/>
            </a:prstGeom>
            <a:noFill/>
            <a:ln w="9525">
              <a:solidFill>
                <a:schemeClr val="tx1"/>
              </a:solidFill>
              <a:round/>
              <a:headEnd/>
              <a:tailEnd/>
            </a:ln>
          </p:spPr>
          <p:txBody>
            <a:bodyPr wrap="none" anchor="ctr"/>
            <a:lstStyle/>
            <a:p>
              <a:endParaRPr lang="it-IT"/>
            </a:p>
          </p:txBody>
        </p:sp>
        <p:sp>
          <p:nvSpPr>
            <p:cNvPr id="28810" name="Line 81"/>
            <p:cNvSpPr>
              <a:spLocks noChangeShapeType="1"/>
            </p:cNvSpPr>
            <p:nvPr/>
          </p:nvSpPr>
          <p:spPr bwMode="auto">
            <a:xfrm>
              <a:off x="1404" y="1968"/>
              <a:ext cx="260" cy="0"/>
            </a:xfrm>
            <a:prstGeom prst="line">
              <a:avLst/>
            </a:prstGeom>
            <a:noFill/>
            <a:ln w="9525">
              <a:solidFill>
                <a:schemeClr val="tx1"/>
              </a:solidFill>
              <a:round/>
              <a:headEnd/>
              <a:tailEnd/>
            </a:ln>
          </p:spPr>
          <p:txBody>
            <a:bodyPr wrap="none" anchor="ctr"/>
            <a:lstStyle/>
            <a:p>
              <a:endParaRPr lang="it-IT"/>
            </a:p>
          </p:txBody>
        </p:sp>
        <p:sp>
          <p:nvSpPr>
            <p:cNvPr id="28811" name="Line 82"/>
            <p:cNvSpPr>
              <a:spLocks noChangeShapeType="1"/>
            </p:cNvSpPr>
            <p:nvPr/>
          </p:nvSpPr>
          <p:spPr bwMode="auto">
            <a:xfrm>
              <a:off x="1404" y="2448"/>
              <a:ext cx="260" cy="0"/>
            </a:xfrm>
            <a:prstGeom prst="line">
              <a:avLst/>
            </a:prstGeom>
            <a:noFill/>
            <a:ln w="9525">
              <a:solidFill>
                <a:schemeClr val="tx1"/>
              </a:solidFill>
              <a:round/>
              <a:headEnd/>
              <a:tailEnd/>
            </a:ln>
          </p:spPr>
          <p:txBody>
            <a:bodyPr wrap="none" anchor="ctr"/>
            <a:lstStyle/>
            <a:p>
              <a:endParaRPr lang="it-IT"/>
            </a:p>
          </p:txBody>
        </p:sp>
        <p:sp>
          <p:nvSpPr>
            <p:cNvPr id="28812" name="Line 83"/>
            <p:cNvSpPr>
              <a:spLocks noChangeShapeType="1"/>
            </p:cNvSpPr>
            <p:nvPr/>
          </p:nvSpPr>
          <p:spPr bwMode="auto">
            <a:xfrm>
              <a:off x="936" y="2448"/>
              <a:ext cx="260" cy="0"/>
            </a:xfrm>
            <a:prstGeom prst="line">
              <a:avLst/>
            </a:prstGeom>
            <a:noFill/>
            <a:ln w="9525">
              <a:solidFill>
                <a:schemeClr val="tx1"/>
              </a:solidFill>
              <a:round/>
              <a:headEnd/>
              <a:tailEnd/>
            </a:ln>
          </p:spPr>
          <p:txBody>
            <a:bodyPr wrap="none" anchor="ctr"/>
            <a:lstStyle/>
            <a:p>
              <a:endParaRPr lang="it-IT"/>
            </a:p>
          </p:txBody>
        </p:sp>
        <p:sp>
          <p:nvSpPr>
            <p:cNvPr id="28813" name="Oval 84"/>
            <p:cNvSpPr>
              <a:spLocks noChangeArrowheads="1"/>
            </p:cNvSpPr>
            <p:nvPr/>
          </p:nvSpPr>
          <p:spPr bwMode="auto">
            <a:xfrm>
              <a:off x="260" y="1872"/>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1</a:t>
              </a:r>
              <a:endParaRPr lang="it-IT" sz="2400" b="1"/>
            </a:p>
          </p:txBody>
        </p:sp>
        <p:sp>
          <p:nvSpPr>
            <p:cNvPr id="28814" name="Oval 85"/>
            <p:cNvSpPr>
              <a:spLocks noChangeArrowheads="1"/>
            </p:cNvSpPr>
            <p:nvPr/>
          </p:nvSpPr>
          <p:spPr bwMode="auto">
            <a:xfrm>
              <a:off x="260" y="2352"/>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15" name="Oval 86"/>
            <p:cNvSpPr>
              <a:spLocks noChangeArrowheads="1"/>
            </p:cNvSpPr>
            <p:nvPr/>
          </p:nvSpPr>
          <p:spPr bwMode="auto">
            <a:xfrm>
              <a:off x="728" y="2352"/>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sym typeface="Symbol" pitchFamily="18" charset="2"/>
                </a:rPr>
                <a:t>1</a:t>
              </a:r>
              <a:endParaRPr lang="it-IT" sz="2400" b="1"/>
            </a:p>
          </p:txBody>
        </p:sp>
        <p:sp>
          <p:nvSpPr>
            <p:cNvPr id="28816" name="Oval 87"/>
            <p:cNvSpPr>
              <a:spLocks noChangeArrowheads="1"/>
            </p:cNvSpPr>
            <p:nvPr/>
          </p:nvSpPr>
          <p:spPr bwMode="auto">
            <a:xfrm>
              <a:off x="1196" y="2352"/>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2</a:t>
              </a:r>
              <a:endParaRPr lang="it-IT" sz="2400" b="1"/>
            </a:p>
          </p:txBody>
        </p:sp>
        <p:sp>
          <p:nvSpPr>
            <p:cNvPr id="28817" name="Oval 88"/>
            <p:cNvSpPr>
              <a:spLocks noChangeArrowheads="1"/>
            </p:cNvSpPr>
            <p:nvPr/>
          </p:nvSpPr>
          <p:spPr bwMode="auto">
            <a:xfrm>
              <a:off x="1664" y="2352"/>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18" name="Oval 89"/>
            <p:cNvSpPr>
              <a:spLocks noChangeArrowheads="1"/>
            </p:cNvSpPr>
            <p:nvPr/>
          </p:nvSpPr>
          <p:spPr bwMode="auto">
            <a:xfrm>
              <a:off x="1664" y="1872"/>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819" name="Oval 90"/>
            <p:cNvSpPr>
              <a:spLocks noChangeArrowheads="1"/>
            </p:cNvSpPr>
            <p:nvPr/>
          </p:nvSpPr>
          <p:spPr bwMode="auto">
            <a:xfrm>
              <a:off x="1196" y="1872"/>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2</a:t>
              </a:r>
              <a:endParaRPr lang="it-IT" sz="2400" b="1"/>
            </a:p>
          </p:txBody>
        </p:sp>
        <p:sp>
          <p:nvSpPr>
            <p:cNvPr id="28820" name="Text Box 91"/>
            <p:cNvSpPr txBox="1">
              <a:spLocks noChangeArrowheads="1"/>
            </p:cNvSpPr>
            <p:nvPr/>
          </p:nvSpPr>
          <p:spPr bwMode="auto">
            <a:xfrm>
              <a:off x="260" y="1584"/>
              <a:ext cx="191" cy="288"/>
            </a:xfrm>
            <a:prstGeom prst="rect">
              <a:avLst/>
            </a:prstGeom>
            <a:noFill/>
            <a:ln w="9525">
              <a:noFill/>
              <a:miter lim="800000"/>
              <a:headEnd/>
              <a:tailEnd/>
            </a:ln>
          </p:spPr>
          <p:txBody>
            <a:bodyPr wrap="none">
              <a:spAutoFit/>
            </a:bodyPr>
            <a:lstStyle/>
            <a:p>
              <a:r>
                <a:rPr lang="it-IT" sz="2400" b="1" i="1"/>
                <a:t>r</a:t>
              </a:r>
            </a:p>
          </p:txBody>
        </p:sp>
        <p:sp>
          <p:nvSpPr>
            <p:cNvPr id="28821" name="Text Box 92"/>
            <p:cNvSpPr txBox="1">
              <a:spLocks noChangeArrowheads="1"/>
            </p:cNvSpPr>
            <p:nvPr/>
          </p:nvSpPr>
          <p:spPr bwMode="auto">
            <a:xfrm>
              <a:off x="1664" y="2496"/>
              <a:ext cx="201" cy="288"/>
            </a:xfrm>
            <a:prstGeom prst="rect">
              <a:avLst/>
            </a:prstGeom>
            <a:noFill/>
            <a:ln w="9525">
              <a:noFill/>
              <a:miter lim="800000"/>
              <a:headEnd/>
              <a:tailEnd/>
            </a:ln>
          </p:spPr>
          <p:txBody>
            <a:bodyPr wrap="none">
              <a:spAutoFit/>
            </a:bodyPr>
            <a:lstStyle/>
            <a:p>
              <a:r>
                <a:rPr lang="it-IT" sz="2400" b="1" i="1"/>
                <a:t>y</a:t>
              </a:r>
            </a:p>
          </p:txBody>
        </p:sp>
        <p:sp>
          <p:nvSpPr>
            <p:cNvPr id="28822" name="Text Box 93"/>
            <p:cNvSpPr txBox="1">
              <a:spLocks noChangeArrowheads="1"/>
            </p:cNvSpPr>
            <p:nvPr/>
          </p:nvSpPr>
          <p:spPr bwMode="auto">
            <a:xfrm>
              <a:off x="1196" y="2496"/>
              <a:ext cx="212" cy="288"/>
            </a:xfrm>
            <a:prstGeom prst="rect">
              <a:avLst/>
            </a:prstGeom>
            <a:noFill/>
            <a:ln w="9525">
              <a:noFill/>
              <a:miter lim="800000"/>
              <a:headEnd/>
              <a:tailEnd/>
            </a:ln>
          </p:spPr>
          <p:txBody>
            <a:bodyPr wrap="none">
              <a:spAutoFit/>
            </a:bodyPr>
            <a:lstStyle/>
            <a:p>
              <a:r>
                <a:rPr lang="it-IT" sz="2400" b="1" i="1"/>
                <a:t>x</a:t>
              </a:r>
            </a:p>
          </p:txBody>
        </p:sp>
        <p:sp>
          <p:nvSpPr>
            <p:cNvPr id="28823" name="Text Box 94"/>
            <p:cNvSpPr txBox="1">
              <a:spLocks noChangeArrowheads="1"/>
            </p:cNvSpPr>
            <p:nvPr/>
          </p:nvSpPr>
          <p:spPr bwMode="auto">
            <a:xfrm>
              <a:off x="728" y="2496"/>
              <a:ext cx="244" cy="288"/>
            </a:xfrm>
            <a:prstGeom prst="rect">
              <a:avLst/>
            </a:prstGeom>
            <a:noFill/>
            <a:ln w="9525">
              <a:noFill/>
              <a:miter lim="800000"/>
              <a:headEnd/>
              <a:tailEnd/>
            </a:ln>
          </p:spPr>
          <p:txBody>
            <a:bodyPr wrap="none">
              <a:spAutoFit/>
            </a:bodyPr>
            <a:lstStyle/>
            <a:p>
              <a:r>
                <a:rPr lang="it-IT" sz="2400" b="1" i="1"/>
                <a:t>w</a:t>
              </a:r>
            </a:p>
          </p:txBody>
        </p:sp>
        <p:sp>
          <p:nvSpPr>
            <p:cNvPr id="28824" name="Text Box 95"/>
            <p:cNvSpPr txBox="1">
              <a:spLocks noChangeArrowheads="1"/>
            </p:cNvSpPr>
            <p:nvPr/>
          </p:nvSpPr>
          <p:spPr bwMode="auto">
            <a:xfrm>
              <a:off x="260" y="2496"/>
              <a:ext cx="201" cy="288"/>
            </a:xfrm>
            <a:prstGeom prst="rect">
              <a:avLst/>
            </a:prstGeom>
            <a:noFill/>
            <a:ln w="9525">
              <a:noFill/>
              <a:miter lim="800000"/>
              <a:headEnd/>
              <a:tailEnd/>
            </a:ln>
          </p:spPr>
          <p:txBody>
            <a:bodyPr wrap="none">
              <a:spAutoFit/>
            </a:bodyPr>
            <a:lstStyle/>
            <a:p>
              <a:r>
                <a:rPr lang="it-IT" sz="2400" b="1" i="1"/>
                <a:t>v</a:t>
              </a:r>
            </a:p>
          </p:txBody>
        </p:sp>
        <p:sp>
          <p:nvSpPr>
            <p:cNvPr id="28825" name="Text Box 96"/>
            <p:cNvSpPr txBox="1">
              <a:spLocks noChangeArrowheads="1"/>
            </p:cNvSpPr>
            <p:nvPr/>
          </p:nvSpPr>
          <p:spPr bwMode="auto">
            <a:xfrm>
              <a:off x="1664" y="1584"/>
              <a:ext cx="223" cy="288"/>
            </a:xfrm>
            <a:prstGeom prst="rect">
              <a:avLst/>
            </a:prstGeom>
            <a:noFill/>
            <a:ln w="9525">
              <a:noFill/>
              <a:miter lim="800000"/>
              <a:headEnd/>
              <a:tailEnd/>
            </a:ln>
          </p:spPr>
          <p:txBody>
            <a:bodyPr wrap="none">
              <a:spAutoFit/>
            </a:bodyPr>
            <a:lstStyle/>
            <a:p>
              <a:r>
                <a:rPr lang="it-IT" sz="2400" b="1" i="1"/>
                <a:t>u</a:t>
              </a:r>
            </a:p>
          </p:txBody>
        </p:sp>
        <p:sp>
          <p:nvSpPr>
            <p:cNvPr id="28826" name="Text Box 97"/>
            <p:cNvSpPr txBox="1">
              <a:spLocks noChangeArrowheads="1"/>
            </p:cNvSpPr>
            <p:nvPr/>
          </p:nvSpPr>
          <p:spPr bwMode="auto">
            <a:xfrm>
              <a:off x="1196" y="1584"/>
              <a:ext cx="169" cy="288"/>
            </a:xfrm>
            <a:prstGeom prst="rect">
              <a:avLst/>
            </a:prstGeom>
            <a:noFill/>
            <a:ln w="9525">
              <a:noFill/>
              <a:miter lim="800000"/>
              <a:headEnd/>
              <a:tailEnd/>
            </a:ln>
          </p:spPr>
          <p:txBody>
            <a:bodyPr wrap="none">
              <a:spAutoFit/>
            </a:bodyPr>
            <a:lstStyle/>
            <a:p>
              <a:r>
                <a:rPr lang="it-IT" sz="2400" b="1" i="1"/>
                <a:t>t</a:t>
              </a:r>
            </a:p>
          </p:txBody>
        </p:sp>
        <p:sp>
          <p:nvSpPr>
            <p:cNvPr id="28827" name="Text Box 98"/>
            <p:cNvSpPr txBox="1">
              <a:spLocks noChangeArrowheads="1"/>
            </p:cNvSpPr>
            <p:nvPr/>
          </p:nvSpPr>
          <p:spPr bwMode="auto">
            <a:xfrm>
              <a:off x="728" y="1584"/>
              <a:ext cx="191" cy="288"/>
            </a:xfrm>
            <a:prstGeom prst="rect">
              <a:avLst/>
            </a:prstGeom>
            <a:noFill/>
            <a:ln w="9525">
              <a:noFill/>
              <a:miter lim="800000"/>
              <a:headEnd/>
              <a:tailEnd/>
            </a:ln>
          </p:spPr>
          <p:txBody>
            <a:bodyPr wrap="none">
              <a:spAutoFit/>
            </a:bodyPr>
            <a:lstStyle/>
            <a:p>
              <a:r>
                <a:rPr lang="it-IT" sz="2400" b="1" i="1"/>
                <a:t>s</a:t>
              </a:r>
            </a:p>
          </p:txBody>
        </p:sp>
        <p:sp>
          <p:nvSpPr>
            <p:cNvPr id="28828" name="Rectangle 99"/>
            <p:cNvSpPr>
              <a:spLocks noChangeArrowheads="1"/>
            </p:cNvSpPr>
            <p:nvPr/>
          </p:nvSpPr>
          <p:spPr bwMode="auto">
            <a:xfrm>
              <a:off x="2652" y="2064"/>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x</a:t>
              </a:r>
            </a:p>
          </p:txBody>
        </p:sp>
        <p:sp>
          <p:nvSpPr>
            <p:cNvPr id="28829" name="Rectangle 100"/>
            <p:cNvSpPr>
              <a:spLocks noChangeArrowheads="1"/>
            </p:cNvSpPr>
            <p:nvPr/>
          </p:nvSpPr>
          <p:spPr bwMode="auto">
            <a:xfrm>
              <a:off x="2652" y="2256"/>
              <a:ext cx="208" cy="192"/>
            </a:xfrm>
            <a:prstGeom prst="rect">
              <a:avLst/>
            </a:prstGeom>
            <a:noFill/>
            <a:ln w="9525">
              <a:noFill/>
              <a:miter lim="800000"/>
              <a:headEnd/>
              <a:tailEnd/>
            </a:ln>
          </p:spPr>
          <p:txBody>
            <a:bodyPr wrap="none" anchor="ctr"/>
            <a:lstStyle/>
            <a:p>
              <a:pPr algn="ctr">
                <a:lnSpc>
                  <a:spcPct val="70000"/>
                </a:lnSpc>
              </a:pPr>
              <a:r>
                <a:rPr lang="it-IT" sz="2400" b="1"/>
                <a:t>2</a:t>
              </a:r>
            </a:p>
          </p:txBody>
        </p:sp>
      </p:grpSp>
      <p:grpSp>
        <p:nvGrpSpPr>
          <p:cNvPr id="5" name="Group 101"/>
          <p:cNvGrpSpPr>
            <a:grpSpLocks/>
          </p:cNvGrpSpPr>
          <p:nvPr/>
        </p:nvGrpSpPr>
        <p:grpSpPr bwMode="auto">
          <a:xfrm>
            <a:off x="5283200" y="2514600"/>
            <a:ext cx="4127500" cy="1905000"/>
            <a:chOff x="3328" y="1584"/>
            <a:chExt cx="2600" cy="1200"/>
          </a:xfrm>
        </p:grpSpPr>
        <p:sp>
          <p:nvSpPr>
            <p:cNvPr id="28757" name="Line 102"/>
            <p:cNvSpPr>
              <a:spLocks noChangeShapeType="1"/>
            </p:cNvSpPr>
            <p:nvPr/>
          </p:nvSpPr>
          <p:spPr bwMode="auto">
            <a:xfrm flipV="1">
              <a:off x="3432" y="2064"/>
              <a:ext cx="0" cy="288"/>
            </a:xfrm>
            <a:prstGeom prst="line">
              <a:avLst/>
            </a:prstGeom>
            <a:noFill/>
            <a:ln w="57150">
              <a:solidFill>
                <a:srgbClr val="00FF00"/>
              </a:solidFill>
              <a:round/>
              <a:headEnd/>
              <a:tailEnd type="triangle" w="med" len="med"/>
            </a:ln>
          </p:spPr>
          <p:txBody>
            <a:bodyPr wrap="none" anchor="ctr"/>
            <a:lstStyle/>
            <a:p>
              <a:endParaRPr lang="it-IT"/>
            </a:p>
          </p:txBody>
        </p:sp>
        <p:sp>
          <p:nvSpPr>
            <p:cNvPr id="28758" name="Line 103"/>
            <p:cNvSpPr>
              <a:spLocks noChangeShapeType="1"/>
            </p:cNvSpPr>
            <p:nvPr/>
          </p:nvSpPr>
          <p:spPr bwMode="auto">
            <a:xfrm flipH="1">
              <a:off x="4004" y="2016"/>
              <a:ext cx="312" cy="336"/>
            </a:xfrm>
            <a:prstGeom prst="line">
              <a:avLst/>
            </a:prstGeom>
            <a:noFill/>
            <a:ln w="57150">
              <a:solidFill>
                <a:srgbClr val="00FF00"/>
              </a:solidFill>
              <a:round/>
              <a:headEnd/>
              <a:tailEnd type="triangle" w="med" len="med"/>
            </a:ln>
          </p:spPr>
          <p:txBody>
            <a:bodyPr wrap="none" anchor="ctr"/>
            <a:lstStyle/>
            <a:p>
              <a:endParaRPr lang="it-IT"/>
            </a:p>
          </p:txBody>
        </p:sp>
        <p:sp>
          <p:nvSpPr>
            <p:cNvPr id="28759" name="Line 104"/>
            <p:cNvSpPr>
              <a:spLocks noChangeShapeType="1"/>
            </p:cNvSpPr>
            <p:nvPr/>
          </p:nvSpPr>
          <p:spPr bwMode="auto">
            <a:xfrm flipH="1">
              <a:off x="4004" y="2448"/>
              <a:ext cx="260" cy="0"/>
            </a:xfrm>
            <a:prstGeom prst="line">
              <a:avLst/>
            </a:prstGeom>
            <a:noFill/>
            <a:ln w="57150">
              <a:solidFill>
                <a:srgbClr val="00FF00"/>
              </a:solidFill>
              <a:round/>
              <a:headEnd/>
              <a:tailEnd type="triangle" w="med" len="med"/>
            </a:ln>
          </p:spPr>
          <p:txBody>
            <a:bodyPr wrap="none" anchor="ctr"/>
            <a:lstStyle/>
            <a:p>
              <a:endParaRPr lang="it-IT"/>
            </a:p>
          </p:txBody>
        </p:sp>
        <p:sp>
          <p:nvSpPr>
            <p:cNvPr id="28760" name="Line 105"/>
            <p:cNvSpPr>
              <a:spLocks noChangeShapeType="1"/>
            </p:cNvSpPr>
            <p:nvPr/>
          </p:nvSpPr>
          <p:spPr bwMode="auto">
            <a:xfrm flipV="1">
              <a:off x="3900" y="2064"/>
              <a:ext cx="0" cy="288"/>
            </a:xfrm>
            <a:prstGeom prst="line">
              <a:avLst/>
            </a:prstGeom>
            <a:noFill/>
            <a:ln w="57150">
              <a:solidFill>
                <a:srgbClr val="00FF00"/>
              </a:solidFill>
              <a:round/>
              <a:headEnd/>
              <a:tailEnd type="triangle" w="med" len="med"/>
            </a:ln>
          </p:spPr>
          <p:txBody>
            <a:bodyPr wrap="none" anchor="ctr"/>
            <a:lstStyle/>
            <a:p>
              <a:endParaRPr lang="it-IT"/>
            </a:p>
          </p:txBody>
        </p:sp>
        <p:sp>
          <p:nvSpPr>
            <p:cNvPr id="28761" name="Line 106"/>
            <p:cNvSpPr>
              <a:spLocks noChangeShapeType="1"/>
            </p:cNvSpPr>
            <p:nvPr/>
          </p:nvSpPr>
          <p:spPr bwMode="auto">
            <a:xfrm>
              <a:off x="3536" y="1968"/>
              <a:ext cx="260" cy="0"/>
            </a:xfrm>
            <a:prstGeom prst="line">
              <a:avLst/>
            </a:prstGeom>
            <a:noFill/>
            <a:ln w="57150">
              <a:solidFill>
                <a:srgbClr val="00FF00"/>
              </a:solidFill>
              <a:round/>
              <a:headEnd/>
              <a:tailEnd type="triangle" w="med" len="med"/>
            </a:ln>
          </p:spPr>
          <p:txBody>
            <a:bodyPr wrap="none" anchor="ctr"/>
            <a:lstStyle/>
            <a:p>
              <a:endParaRPr lang="it-IT"/>
            </a:p>
          </p:txBody>
        </p:sp>
        <p:sp>
          <p:nvSpPr>
            <p:cNvPr id="28762" name="Rectangle 107"/>
            <p:cNvSpPr>
              <a:spLocks noChangeArrowheads="1"/>
            </p:cNvSpPr>
            <p:nvPr/>
          </p:nvSpPr>
          <p:spPr bwMode="auto">
            <a:xfrm>
              <a:off x="5304" y="2064"/>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t</a:t>
              </a:r>
            </a:p>
          </p:txBody>
        </p:sp>
        <p:sp>
          <p:nvSpPr>
            <p:cNvPr id="28763" name="Text Box 108"/>
            <p:cNvSpPr txBox="1">
              <a:spLocks noChangeArrowheads="1"/>
            </p:cNvSpPr>
            <p:nvPr/>
          </p:nvSpPr>
          <p:spPr bwMode="auto">
            <a:xfrm>
              <a:off x="4992" y="2016"/>
              <a:ext cx="255" cy="288"/>
            </a:xfrm>
            <a:prstGeom prst="rect">
              <a:avLst/>
            </a:prstGeom>
            <a:noFill/>
            <a:ln w="9525">
              <a:noFill/>
              <a:miter lim="800000"/>
              <a:headEnd/>
              <a:tailEnd/>
            </a:ln>
          </p:spPr>
          <p:txBody>
            <a:bodyPr wrap="none">
              <a:spAutoFit/>
            </a:bodyPr>
            <a:lstStyle/>
            <a:p>
              <a:r>
                <a:rPr lang="it-IT" sz="2400" b="1" i="1"/>
                <a:t>Q</a:t>
              </a:r>
            </a:p>
          </p:txBody>
        </p:sp>
        <p:sp>
          <p:nvSpPr>
            <p:cNvPr id="28764" name="Rectangle 109"/>
            <p:cNvSpPr>
              <a:spLocks noChangeArrowheads="1"/>
            </p:cNvSpPr>
            <p:nvPr/>
          </p:nvSpPr>
          <p:spPr bwMode="auto">
            <a:xfrm>
              <a:off x="5304" y="2256"/>
              <a:ext cx="208" cy="192"/>
            </a:xfrm>
            <a:prstGeom prst="rect">
              <a:avLst/>
            </a:prstGeom>
            <a:noFill/>
            <a:ln w="9525">
              <a:noFill/>
              <a:miter lim="800000"/>
              <a:headEnd/>
              <a:tailEnd/>
            </a:ln>
          </p:spPr>
          <p:txBody>
            <a:bodyPr wrap="none" anchor="ctr"/>
            <a:lstStyle/>
            <a:p>
              <a:pPr algn="ctr">
                <a:lnSpc>
                  <a:spcPct val="70000"/>
                </a:lnSpc>
              </a:pPr>
              <a:r>
                <a:rPr lang="it-IT" sz="2400" b="1"/>
                <a:t>2</a:t>
              </a:r>
            </a:p>
          </p:txBody>
        </p:sp>
        <p:sp>
          <p:nvSpPr>
            <p:cNvPr id="28765" name="Rectangle 110"/>
            <p:cNvSpPr>
              <a:spLocks noChangeArrowheads="1"/>
            </p:cNvSpPr>
            <p:nvPr/>
          </p:nvSpPr>
          <p:spPr bwMode="auto">
            <a:xfrm>
              <a:off x="5512" y="2064"/>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x</a:t>
              </a:r>
            </a:p>
          </p:txBody>
        </p:sp>
        <p:sp>
          <p:nvSpPr>
            <p:cNvPr id="28766" name="Rectangle 111"/>
            <p:cNvSpPr>
              <a:spLocks noChangeArrowheads="1"/>
            </p:cNvSpPr>
            <p:nvPr/>
          </p:nvSpPr>
          <p:spPr bwMode="auto">
            <a:xfrm>
              <a:off x="5512" y="2256"/>
              <a:ext cx="208" cy="192"/>
            </a:xfrm>
            <a:prstGeom prst="rect">
              <a:avLst/>
            </a:prstGeom>
            <a:noFill/>
            <a:ln w="9525">
              <a:noFill/>
              <a:miter lim="800000"/>
              <a:headEnd/>
              <a:tailEnd/>
            </a:ln>
          </p:spPr>
          <p:txBody>
            <a:bodyPr wrap="none" anchor="ctr"/>
            <a:lstStyle/>
            <a:p>
              <a:pPr algn="ctr">
                <a:lnSpc>
                  <a:spcPct val="70000"/>
                </a:lnSpc>
              </a:pPr>
              <a:r>
                <a:rPr lang="it-IT" sz="2400" b="1"/>
                <a:t>2</a:t>
              </a:r>
            </a:p>
          </p:txBody>
        </p:sp>
        <p:sp>
          <p:nvSpPr>
            <p:cNvPr id="28767" name="Line 112"/>
            <p:cNvSpPr>
              <a:spLocks noChangeShapeType="1"/>
            </p:cNvSpPr>
            <p:nvPr/>
          </p:nvSpPr>
          <p:spPr bwMode="auto">
            <a:xfrm flipV="1">
              <a:off x="3900" y="1968"/>
              <a:ext cx="468" cy="480"/>
            </a:xfrm>
            <a:prstGeom prst="line">
              <a:avLst/>
            </a:prstGeom>
            <a:noFill/>
            <a:ln w="9525">
              <a:solidFill>
                <a:schemeClr val="tx1"/>
              </a:solidFill>
              <a:round/>
              <a:headEnd/>
              <a:tailEnd/>
            </a:ln>
          </p:spPr>
          <p:txBody>
            <a:bodyPr wrap="none" anchor="ctr"/>
            <a:lstStyle/>
            <a:p>
              <a:endParaRPr lang="it-IT"/>
            </a:p>
          </p:txBody>
        </p:sp>
        <p:sp>
          <p:nvSpPr>
            <p:cNvPr id="28768" name="Oval 113"/>
            <p:cNvSpPr>
              <a:spLocks noChangeArrowheads="1"/>
            </p:cNvSpPr>
            <p:nvPr/>
          </p:nvSpPr>
          <p:spPr bwMode="auto">
            <a:xfrm>
              <a:off x="3796" y="1872"/>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rPr>
                <a:t>0</a:t>
              </a:r>
              <a:endParaRPr lang="it-IT" sz="2400" b="1"/>
            </a:p>
          </p:txBody>
        </p:sp>
        <p:sp>
          <p:nvSpPr>
            <p:cNvPr id="28769" name="Line 114"/>
            <p:cNvSpPr>
              <a:spLocks noChangeShapeType="1"/>
            </p:cNvSpPr>
            <p:nvPr/>
          </p:nvSpPr>
          <p:spPr bwMode="auto">
            <a:xfrm>
              <a:off x="3536" y="1968"/>
              <a:ext cx="260" cy="0"/>
            </a:xfrm>
            <a:prstGeom prst="line">
              <a:avLst/>
            </a:prstGeom>
            <a:noFill/>
            <a:ln w="9525">
              <a:solidFill>
                <a:schemeClr val="tx1"/>
              </a:solidFill>
              <a:round/>
              <a:headEnd/>
              <a:tailEnd/>
            </a:ln>
          </p:spPr>
          <p:txBody>
            <a:bodyPr wrap="none" anchor="ctr"/>
            <a:lstStyle/>
            <a:p>
              <a:endParaRPr lang="it-IT"/>
            </a:p>
          </p:txBody>
        </p:sp>
        <p:sp>
          <p:nvSpPr>
            <p:cNvPr id="28770" name="Line 115"/>
            <p:cNvSpPr>
              <a:spLocks noChangeShapeType="1"/>
            </p:cNvSpPr>
            <p:nvPr/>
          </p:nvSpPr>
          <p:spPr bwMode="auto">
            <a:xfrm>
              <a:off x="3432" y="2064"/>
              <a:ext cx="0" cy="288"/>
            </a:xfrm>
            <a:prstGeom prst="line">
              <a:avLst/>
            </a:prstGeom>
            <a:noFill/>
            <a:ln w="9525">
              <a:solidFill>
                <a:schemeClr val="tx1"/>
              </a:solidFill>
              <a:round/>
              <a:headEnd/>
              <a:tailEnd/>
            </a:ln>
          </p:spPr>
          <p:txBody>
            <a:bodyPr wrap="none" anchor="ctr"/>
            <a:lstStyle/>
            <a:p>
              <a:endParaRPr lang="it-IT"/>
            </a:p>
          </p:txBody>
        </p:sp>
        <p:sp>
          <p:nvSpPr>
            <p:cNvPr id="28771" name="Line 116"/>
            <p:cNvSpPr>
              <a:spLocks noChangeShapeType="1"/>
            </p:cNvSpPr>
            <p:nvPr/>
          </p:nvSpPr>
          <p:spPr bwMode="auto">
            <a:xfrm>
              <a:off x="3900" y="2064"/>
              <a:ext cx="0" cy="288"/>
            </a:xfrm>
            <a:prstGeom prst="line">
              <a:avLst/>
            </a:prstGeom>
            <a:noFill/>
            <a:ln w="9525">
              <a:solidFill>
                <a:schemeClr val="tx1"/>
              </a:solidFill>
              <a:round/>
              <a:headEnd/>
              <a:tailEnd/>
            </a:ln>
          </p:spPr>
          <p:txBody>
            <a:bodyPr wrap="none" anchor="ctr"/>
            <a:lstStyle/>
            <a:p>
              <a:endParaRPr lang="it-IT"/>
            </a:p>
          </p:txBody>
        </p:sp>
        <p:sp>
          <p:nvSpPr>
            <p:cNvPr id="28772" name="Line 117"/>
            <p:cNvSpPr>
              <a:spLocks noChangeShapeType="1"/>
            </p:cNvSpPr>
            <p:nvPr/>
          </p:nvSpPr>
          <p:spPr bwMode="auto">
            <a:xfrm>
              <a:off x="4368" y="2064"/>
              <a:ext cx="0" cy="288"/>
            </a:xfrm>
            <a:prstGeom prst="line">
              <a:avLst/>
            </a:prstGeom>
            <a:noFill/>
            <a:ln w="9525">
              <a:solidFill>
                <a:schemeClr val="tx1"/>
              </a:solidFill>
              <a:round/>
              <a:headEnd/>
              <a:tailEnd/>
            </a:ln>
          </p:spPr>
          <p:txBody>
            <a:bodyPr wrap="none" anchor="ctr"/>
            <a:lstStyle/>
            <a:p>
              <a:endParaRPr lang="it-IT"/>
            </a:p>
          </p:txBody>
        </p:sp>
        <p:sp>
          <p:nvSpPr>
            <p:cNvPr id="28773" name="Line 118"/>
            <p:cNvSpPr>
              <a:spLocks noChangeShapeType="1"/>
            </p:cNvSpPr>
            <p:nvPr/>
          </p:nvSpPr>
          <p:spPr bwMode="auto">
            <a:xfrm>
              <a:off x="4836" y="2064"/>
              <a:ext cx="0" cy="288"/>
            </a:xfrm>
            <a:prstGeom prst="line">
              <a:avLst/>
            </a:prstGeom>
            <a:noFill/>
            <a:ln w="9525">
              <a:solidFill>
                <a:schemeClr val="tx1"/>
              </a:solidFill>
              <a:round/>
              <a:headEnd/>
              <a:tailEnd/>
            </a:ln>
          </p:spPr>
          <p:txBody>
            <a:bodyPr wrap="none" anchor="ctr"/>
            <a:lstStyle/>
            <a:p>
              <a:endParaRPr lang="it-IT"/>
            </a:p>
          </p:txBody>
        </p:sp>
        <p:sp>
          <p:nvSpPr>
            <p:cNvPr id="28774" name="Line 119"/>
            <p:cNvSpPr>
              <a:spLocks noChangeShapeType="1"/>
            </p:cNvSpPr>
            <p:nvPr/>
          </p:nvSpPr>
          <p:spPr bwMode="auto">
            <a:xfrm>
              <a:off x="4472" y="1968"/>
              <a:ext cx="260" cy="0"/>
            </a:xfrm>
            <a:prstGeom prst="line">
              <a:avLst/>
            </a:prstGeom>
            <a:noFill/>
            <a:ln w="9525">
              <a:solidFill>
                <a:schemeClr val="tx1"/>
              </a:solidFill>
              <a:round/>
              <a:headEnd/>
              <a:tailEnd/>
            </a:ln>
          </p:spPr>
          <p:txBody>
            <a:bodyPr wrap="none" anchor="ctr"/>
            <a:lstStyle/>
            <a:p>
              <a:endParaRPr lang="it-IT"/>
            </a:p>
          </p:txBody>
        </p:sp>
        <p:sp>
          <p:nvSpPr>
            <p:cNvPr id="28775" name="Line 120"/>
            <p:cNvSpPr>
              <a:spLocks noChangeShapeType="1"/>
            </p:cNvSpPr>
            <p:nvPr/>
          </p:nvSpPr>
          <p:spPr bwMode="auto">
            <a:xfrm>
              <a:off x="4472" y="2448"/>
              <a:ext cx="260" cy="0"/>
            </a:xfrm>
            <a:prstGeom prst="line">
              <a:avLst/>
            </a:prstGeom>
            <a:noFill/>
            <a:ln w="9525">
              <a:solidFill>
                <a:schemeClr val="tx1"/>
              </a:solidFill>
              <a:round/>
              <a:headEnd/>
              <a:tailEnd/>
            </a:ln>
          </p:spPr>
          <p:txBody>
            <a:bodyPr wrap="none" anchor="ctr"/>
            <a:lstStyle/>
            <a:p>
              <a:endParaRPr lang="it-IT"/>
            </a:p>
          </p:txBody>
        </p:sp>
        <p:sp>
          <p:nvSpPr>
            <p:cNvPr id="28776" name="Line 121"/>
            <p:cNvSpPr>
              <a:spLocks noChangeShapeType="1"/>
            </p:cNvSpPr>
            <p:nvPr/>
          </p:nvSpPr>
          <p:spPr bwMode="auto">
            <a:xfrm>
              <a:off x="4004" y="2448"/>
              <a:ext cx="260" cy="0"/>
            </a:xfrm>
            <a:prstGeom prst="line">
              <a:avLst/>
            </a:prstGeom>
            <a:noFill/>
            <a:ln w="9525">
              <a:solidFill>
                <a:schemeClr val="tx1"/>
              </a:solidFill>
              <a:round/>
              <a:headEnd/>
              <a:tailEnd/>
            </a:ln>
          </p:spPr>
          <p:txBody>
            <a:bodyPr wrap="none" anchor="ctr"/>
            <a:lstStyle/>
            <a:p>
              <a:endParaRPr lang="it-IT"/>
            </a:p>
          </p:txBody>
        </p:sp>
        <p:sp>
          <p:nvSpPr>
            <p:cNvPr id="28777" name="Oval 122"/>
            <p:cNvSpPr>
              <a:spLocks noChangeArrowheads="1"/>
            </p:cNvSpPr>
            <p:nvPr/>
          </p:nvSpPr>
          <p:spPr bwMode="auto">
            <a:xfrm>
              <a:off x="3796" y="2352"/>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sym typeface="Symbol" pitchFamily="18" charset="2"/>
                </a:rPr>
                <a:t>1</a:t>
              </a:r>
              <a:endParaRPr lang="it-IT" sz="2400" b="1"/>
            </a:p>
          </p:txBody>
        </p:sp>
        <p:sp>
          <p:nvSpPr>
            <p:cNvPr id="28778" name="Oval 123"/>
            <p:cNvSpPr>
              <a:spLocks noChangeArrowheads="1"/>
            </p:cNvSpPr>
            <p:nvPr/>
          </p:nvSpPr>
          <p:spPr bwMode="auto">
            <a:xfrm>
              <a:off x="4264" y="2352"/>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2</a:t>
              </a:r>
              <a:endParaRPr lang="it-IT" sz="2400" b="1"/>
            </a:p>
          </p:txBody>
        </p:sp>
        <p:sp>
          <p:nvSpPr>
            <p:cNvPr id="28779" name="Oval 124"/>
            <p:cNvSpPr>
              <a:spLocks noChangeArrowheads="1"/>
            </p:cNvSpPr>
            <p:nvPr/>
          </p:nvSpPr>
          <p:spPr bwMode="auto">
            <a:xfrm>
              <a:off x="4732" y="2352"/>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780" name="Oval 125"/>
            <p:cNvSpPr>
              <a:spLocks noChangeArrowheads="1"/>
            </p:cNvSpPr>
            <p:nvPr/>
          </p:nvSpPr>
          <p:spPr bwMode="auto">
            <a:xfrm>
              <a:off x="4732" y="1872"/>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781" name="Oval 126"/>
            <p:cNvSpPr>
              <a:spLocks noChangeArrowheads="1"/>
            </p:cNvSpPr>
            <p:nvPr/>
          </p:nvSpPr>
          <p:spPr bwMode="auto">
            <a:xfrm>
              <a:off x="4264" y="1872"/>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2</a:t>
              </a:r>
              <a:endParaRPr lang="it-IT" sz="2400" b="1"/>
            </a:p>
          </p:txBody>
        </p:sp>
        <p:sp>
          <p:nvSpPr>
            <p:cNvPr id="28782" name="Text Box 127"/>
            <p:cNvSpPr txBox="1">
              <a:spLocks noChangeArrowheads="1"/>
            </p:cNvSpPr>
            <p:nvPr/>
          </p:nvSpPr>
          <p:spPr bwMode="auto">
            <a:xfrm>
              <a:off x="3328" y="1584"/>
              <a:ext cx="191" cy="288"/>
            </a:xfrm>
            <a:prstGeom prst="rect">
              <a:avLst/>
            </a:prstGeom>
            <a:noFill/>
            <a:ln w="9525">
              <a:noFill/>
              <a:miter lim="800000"/>
              <a:headEnd/>
              <a:tailEnd/>
            </a:ln>
          </p:spPr>
          <p:txBody>
            <a:bodyPr wrap="none">
              <a:spAutoFit/>
            </a:bodyPr>
            <a:lstStyle/>
            <a:p>
              <a:r>
                <a:rPr lang="it-IT" sz="2400" b="1" i="1"/>
                <a:t>r</a:t>
              </a:r>
            </a:p>
          </p:txBody>
        </p:sp>
        <p:sp>
          <p:nvSpPr>
            <p:cNvPr id="28783" name="Text Box 128"/>
            <p:cNvSpPr txBox="1">
              <a:spLocks noChangeArrowheads="1"/>
            </p:cNvSpPr>
            <p:nvPr/>
          </p:nvSpPr>
          <p:spPr bwMode="auto">
            <a:xfrm>
              <a:off x="4732" y="2496"/>
              <a:ext cx="201" cy="288"/>
            </a:xfrm>
            <a:prstGeom prst="rect">
              <a:avLst/>
            </a:prstGeom>
            <a:noFill/>
            <a:ln w="9525">
              <a:noFill/>
              <a:miter lim="800000"/>
              <a:headEnd/>
              <a:tailEnd/>
            </a:ln>
          </p:spPr>
          <p:txBody>
            <a:bodyPr wrap="none">
              <a:spAutoFit/>
            </a:bodyPr>
            <a:lstStyle/>
            <a:p>
              <a:r>
                <a:rPr lang="it-IT" sz="2400" b="1" i="1"/>
                <a:t>y</a:t>
              </a:r>
            </a:p>
          </p:txBody>
        </p:sp>
        <p:sp>
          <p:nvSpPr>
            <p:cNvPr id="28784" name="Text Box 129"/>
            <p:cNvSpPr txBox="1">
              <a:spLocks noChangeArrowheads="1"/>
            </p:cNvSpPr>
            <p:nvPr/>
          </p:nvSpPr>
          <p:spPr bwMode="auto">
            <a:xfrm>
              <a:off x="4264" y="2496"/>
              <a:ext cx="212" cy="288"/>
            </a:xfrm>
            <a:prstGeom prst="rect">
              <a:avLst/>
            </a:prstGeom>
            <a:noFill/>
            <a:ln w="9525">
              <a:noFill/>
              <a:miter lim="800000"/>
              <a:headEnd/>
              <a:tailEnd/>
            </a:ln>
          </p:spPr>
          <p:txBody>
            <a:bodyPr wrap="none">
              <a:spAutoFit/>
            </a:bodyPr>
            <a:lstStyle/>
            <a:p>
              <a:r>
                <a:rPr lang="it-IT" sz="2400" b="1" i="1"/>
                <a:t>x</a:t>
              </a:r>
            </a:p>
          </p:txBody>
        </p:sp>
        <p:sp>
          <p:nvSpPr>
            <p:cNvPr id="28785" name="Text Box 130"/>
            <p:cNvSpPr txBox="1">
              <a:spLocks noChangeArrowheads="1"/>
            </p:cNvSpPr>
            <p:nvPr/>
          </p:nvSpPr>
          <p:spPr bwMode="auto">
            <a:xfrm>
              <a:off x="3796" y="2496"/>
              <a:ext cx="244" cy="288"/>
            </a:xfrm>
            <a:prstGeom prst="rect">
              <a:avLst/>
            </a:prstGeom>
            <a:noFill/>
            <a:ln w="9525">
              <a:noFill/>
              <a:miter lim="800000"/>
              <a:headEnd/>
              <a:tailEnd/>
            </a:ln>
          </p:spPr>
          <p:txBody>
            <a:bodyPr wrap="none">
              <a:spAutoFit/>
            </a:bodyPr>
            <a:lstStyle/>
            <a:p>
              <a:r>
                <a:rPr lang="it-IT" sz="2400" b="1" i="1"/>
                <a:t>w</a:t>
              </a:r>
            </a:p>
          </p:txBody>
        </p:sp>
        <p:sp>
          <p:nvSpPr>
            <p:cNvPr id="28786" name="Text Box 131"/>
            <p:cNvSpPr txBox="1">
              <a:spLocks noChangeArrowheads="1"/>
            </p:cNvSpPr>
            <p:nvPr/>
          </p:nvSpPr>
          <p:spPr bwMode="auto">
            <a:xfrm>
              <a:off x="3328" y="2496"/>
              <a:ext cx="201" cy="288"/>
            </a:xfrm>
            <a:prstGeom prst="rect">
              <a:avLst/>
            </a:prstGeom>
            <a:noFill/>
            <a:ln w="9525">
              <a:noFill/>
              <a:miter lim="800000"/>
              <a:headEnd/>
              <a:tailEnd/>
            </a:ln>
          </p:spPr>
          <p:txBody>
            <a:bodyPr wrap="none">
              <a:spAutoFit/>
            </a:bodyPr>
            <a:lstStyle/>
            <a:p>
              <a:r>
                <a:rPr lang="it-IT" sz="2400" b="1" i="1"/>
                <a:t>v</a:t>
              </a:r>
            </a:p>
          </p:txBody>
        </p:sp>
        <p:sp>
          <p:nvSpPr>
            <p:cNvPr id="28787" name="Text Box 132"/>
            <p:cNvSpPr txBox="1">
              <a:spLocks noChangeArrowheads="1"/>
            </p:cNvSpPr>
            <p:nvPr/>
          </p:nvSpPr>
          <p:spPr bwMode="auto">
            <a:xfrm>
              <a:off x="4732" y="1584"/>
              <a:ext cx="223" cy="288"/>
            </a:xfrm>
            <a:prstGeom prst="rect">
              <a:avLst/>
            </a:prstGeom>
            <a:noFill/>
            <a:ln w="9525">
              <a:noFill/>
              <a:miter lim="800000"/>
              <a:headEnd/>
              <a:tailEnd/>
            </a:ln>
          </p:spPr>
          <p:txBody>
            <a:bodyPr wrap="none">
              <a:spAutoFit/>
            </a:bodyPr>
            <a:lstStyle/>
            <a:p>
              <a:r>
                <a:rPr lang="it-IT" sz="2400" b="1" i="1"/>
                <a:t>u</a:t>
              </a:r>
            </a:p>
          </p:txBody>
        </p:sp>
        <p:sp>
          <p:nvSpPr>
            <p:cNvPr id="28788" name="Text Box 133"/>
            <p:cNvSpPr txBox="1">
              <a:spLocks noChangeArrowheads="1"/>
            </p:cNvSpPr>
            <p:nvPr/>
          </p:nvSpPr>
          <p:spPr bwMode="auto">
            <a:xfrm>
              <a:off x="4264" y="1584"/>
              <a:ext cx="169" cy="288"/>
            </a:xfrm>
            <a:prstGeom prst="rect">
              <a:avLst/>
            </a:prstGeom>
            <a:noFill/>
            <a:ln w="9525">
              <a:noFill/>
              <a:miter lim="800000"/>
              <a:headEnd/>
              <a:tailEnd/>
            </a:ln>
          </p:spPr>
          <p:txBody>
            <a:bodyPr wrap="none">
              <a:spAutoFit/>
            </a:bodyPr>
            <a:lstStyle/>
            <a:p>
              <a:r>
                <a:rPr lang="it-IT" sz="2400" b="1" i="1"/>
                <a:t>t</a:t>
              </a:r>
            </a:p>
          </p:txBody>
        </p:sp>
        <p:sp>
          <p:nvSpPr>
            <p:cNvPr id="28789" name="Text Box 134"/>
            <p:cNvSpPr txBox="1">
              <a:spLocks noChangeArrowheads="1"/>
            </p:cNvSpPr>
            <p:nvPr/>
          </p:nvSpPr>
          <p:spPr bwMode="auto">
            <a:xfrm>
              <a:off x="3796" y="1584"/>
              <a:ext cx="191" cy="288"/>
            </a:xfrm>
            <a:prstGeom prst="rect">
              <a:avLst/>
            </a:prstGeom>
            <a:noFill/>
            <a:ln w="9525">
              <a:noFill/>
              <a:miter lim="800000"/>
              <a:headEnd/>
              <a:tailEnd/>
            </a:ln>
          </p:spPr>
          <p:txBody>
            <a:bodyPr wrap="none">
              <a:spAutoFit/>
            </a:bodyPr>
            <a:lstStyle/>
            <a:p>
              <a:r>
                <a:rPr lang="it-IT" sz="2400" b="1" i="1"/>
                <a:t>s</a:t>
              </a:r>
            </a:p>
          </p:txBody>
        </p:sp>
        <p:sp>
          <p:nvSpPr>
            <p:cNvPr id="28790" name="Rectangle 135"/>
            <p:cNvSpPr>
              <a:spLocks noChangeArrowheads="1"/>
            </p:cNvSpPr>
            <p:nvPr/>
          </p:nvSpPr>
          <p:spPr bwMode="auto">
            <a:xfrm>
              <a:off x="5720" y="2064"/>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v</a:t>
              </a:r>
            </a:p>
          </p:txBody>
        </p:sp>
        <p:sp>
          <p:nvSpPr>
            <p:cNvPr id="28791" name="Rectangle 136"/>
            <p:cNvSpPr>
              <a:spLocks noChangeArrowheads="1"/>
            </p:cNvSpPr>
            <p:nvPr/>
          </p:nvSpPr>
          <p:spPr bwMode="auto">
            <a:xfrm>
              <a:off x="5720" y="2256"/>
              <a:ext cx="208" cy="192"/>
            </a:xfrm>
            <a:prstGeom prst="rect">
              <a:avLst/>
            </a:prstGeom>
            <a:noFill/>
            <a:ln w="9525">
              <a:noFill/>
              <a:miter lim="800000"/>
              <a:headEnd/>
              <a:tailEnd/>
            </a:ln>
          </p:spPr>
          <p:txBody>
            <a:bodyPr wrap="none" anchor="ctr"/>
            <a:lstStyle/>
            <a:p>
              <a:pPr algn="ctr">
                <a:lnSpc>
                  <a:spcPct val="70000"/>
                </a:lnSpc>
              </a:pPr>
              <a:r>
                <a:rPr lang="it-IT" sz="2400" b="1"/>
                <a:t>2</a:t>
              </a:r>
            </a:p>
          </p:txBody>
        </p:sp>
        <p:sp>
          <p:nvSpPr>
            <p:cNvPr id="28792" name="Oval 137"/>
            <p:cNvSpPr>
              <a:spLocks noChangeArrowheads="1"/>
            </p:cNvSpPr>
            <p:nvPr/>
          </p:nvSpPr>
          <p:spPr bwMode="auto">
            <a:xfrm>
              <a:off x="3328" y="2352"/>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2</a:t>
              </a:r>
              <a:endParaRPr lang="it-IT" sz="2400" b="1"/>
            </a:p>
          </p:txBody>
        </p:sp>
        <p:sp>
          <p:nvSpPr>
            <p:cNvPr id="28793" name="Oval 138"/>
            <p:cNvSpPr>
              <a:spLocks noChangeArrowheads="1"/>
            </p:cNvSpPr>
            <p:nvPr/>
          </p:nvSpPr>
          <p:spPr bwMode="auto">
            <a:xfrm>
              <a:off x="3328" y="1872"/>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sym typeface="Symbol" pitchFamily="18" charset="2"/>
                </a:rPr>
                <a:t>1</a:t>
              </a:r>
              <a:endParaRPr lang="it-IT" sz="2400" b="1"/>
            </a:p>
          </p:txBody>
        </p:sp>
      </p:grpSp>
      <p:grpSp>
        <p:nvGrpSpPr>
          <p:cNvPr id="6" name="Group 139"/>
          <p:cNvGrpSpPr>
            <a:grpSpLocks/>
          </p:cNvGrpSpPr>
          <p:nvPr/>
        </p:nvGrpSpPr>
        <p:grpSpPr bwMode="auto">
          <a:xfrm>
            <a:off x="412750" y="4495800"/>
            <a:ext cx="4127500" cy="1905000"/>
            <a:chOff x="260" y="2832"/>
            <a:chExt cx="2600" cy="1200"/>
          </a:xfrm>
        </p:grpSpPr>
        <p:sp>
          <p:nvSpPr>
            <p:cNvPr id="28719" name="Line 140"/>
            <p:cNvSpPr>
              <a:spLocks noChangeShapeType="1"/>
            </p:cNvSpPr>
            <p:nvPr/>
          </p:nvSpPr>
          <p:spPr bwMode="auto">
            <a:xfrm flipH="1" flipV="1">
              <a:off x="1404" y="3216"/>
              <a:ext cx="260" cy="0"/>
            </a:xfrm>
            <a:prstGeom prst="line">
              <a:avLst/>
            </a:prstGeom>
            <a:noFill/>
            <a:ln w="57150">
              <a:solidFill>
                <a:srgbClr val="00FF00"/>
              </a:solidFill>
              <a:round/>
              <a:headEnd/>
              <a:tailEnd type="triangle" w="med" len="med"/>
            </a:ln>
          </p:spPr>
          <p:txBody>
            <a:bodyPr wrap="none" anchor="ctr"/>
            <a:lstStyle/>
            <a:p>
              <a:endParaRPr lang="it-IT"/>
            </a:p>
          </p:txBody>
        </p:sp>
        <p:sp>
          <p:nvSpPr>
            <p:cNvPr id="28720" name="Line 141"/>
            <p:cNvSpPr>
              <a:spLocks noChangeShapeType="1"/>
            </p:cNvSpPr>
            <p:nvPr/>
          </p:nvSpPr>
          <p:spPr bwMode="auto">
            <a:xfrm flipV="1">
              <a:off x="364" y="3312"/>
              <a:ext cx="0" cy="288"/>
            </a:xfrm>
            <a:prstGeom prst="line">
              <a:avLst/>
            </a:prstGeom>
            <a:noFill/>
            <a:ln w="57150">
              <a:solidFill>
                <a:srgbClr val="00FF00"/>
              </a:solidFill>
              <a:round/>
              <a:headEnd/>
              <a:tailEnd type="triangle" w="med" len="med"/>
            </a:ln>
          </p:spPr>
          <p:txBody>
            <a:bodyPr wrap="none" anchor="ctr"/>
            <a:lstStyle/>
            <a:p>
              <a:endParaRPr lang="it-IT"/>
            </a:p>
          </p:txBody>
        </p:sp>
        <p:sp>
          <p:nvSpPr>
            <p:cNvPr id="28721" name="Line 142"/>
            <p:cNvSpPr>
              <a:spLocks noChangeShapeType="1"/>
            </p:cNvSpPr>
            <p:nvPr/>
          </p:nvSpPr>
          <p:spPr bwMode="auto">
            <a:xfrm flipH="1">
              <a:off x="936" y="3264"/>
              <a:ext cx="312" cy="336"/>
            </a:xfrm>
            <a:prstGeom prst="line">
              <a:avLst/>
            </a:prstGeom>
            <a:noFill/>
            <a:ln w="57150">
              <a:solidFill>
                <a:srgbClr val="00FF00"/>
              </a:solidFill>
              <a:round/>
              <a:headEnd/>
              <a:tailEnd type="triangle" w="med" len="med"/>
            </a:ln>
          </p:spPr>
          <p:txBody>
            <a:bodyPr wrap="none" anchor="ctr"/>
            <a:lstStyle/>
            <a:p>
              <a:endParaRPr lang="it-IT"/>
            </a:p>
          </p:txBody>
        </p:sp>
        <p:sp>
          <p:nvSpPr>
            <p:cNvPr id="28722" name="Line 143"/>
            <p:cNvSpPr>
              <a:spLocks noChangeShapeType="1"/>
            </p:cNvSpPr>
            <p:nvPr/>
          </p:nvSpPr>
          <p:spPr bwMode="auto">
            <a:xfrm flipH="1">
              <a:off x="936" y="3696"/>
              <a:ext cx="260" cy="0"/>
            </a:xfrm>
            <a:prstGeom prst="line">
              <a:avLst/>
            </a:prstGeom>
            <a:noFill/>
            <a:ln w="57150">
              <a:solidFill>
                <a:srgbClr val="00FF00"/>
              </a:solidFill>
              <a:round/>
              <a:headEnd/>
              <a:tailEnd type="triangle" w="med" len="med"/>
            </a:ln>
          </p:spPr>
          <p:txBody>
            <a:bodyPr wrap="none" anchor="ctr"/>
            <a:lstStyle/>
            <a:p>
              <a:endParaRPr lang="it-IT"/>
            </a:p>
          </p:txBody>
        </p:sp>
        <p:sp>
          <p:nvSpPr>
            <p:cNvPr id="28723" name="Line 144"/>
            <p:cNvSpPr>
              <a:spLocks noChangeShapeType="1"/>
            </p:cNvSpPr>
            <p:nvPr/>
          </p:nvSpPr>
          <p:spPr bwMode="auto">
            <a:xfrm flipV="1">
              <a:off x="832" y="3312"/>
              <a:ext cx="0" cy="288"/>
            </a:xfrm>
            <a:prstGeom prst="line">
              <a:avLst/>
            </a:prstGeom>
            <a:noFill/>
            <a:ln w="57150">
              <a:solidFill>
                <a:srgbClr val="00FF00"/>
              </a:solidFill>
              <a:round/>
              <a:headEnd/>
              <a:tailEnd type="triangle" w="med" len="med"/>
            </a:ln>
          </p:spPr>
          <p:txBody>
            <a:bodyPr wrap="none" anchor="ctr"/>
            <a:lstStyle/>
            <a:p>
              <a:endParaRPr lang="it-IT"/>
            </a:p>
          </p:txBody>
        </p:sp>
        <p:sp>
          <p:nvSpPr>
            <p:cNvPr id="28724" name="Line 145"/>
            <p:cNvSpPr>
              <a:spLocks noChangeShapeType="1"/>
            </p:cNvSpPr>
            <p:nvPr/>
          </p:nvSpPr>
          <p:spPr bwMode="auto">
            <a:xfrm>
              <a:off x="468" y="3216"/>
              <a:ext cx="260" cy="0"/>
            </a:xfrm>
            <a:prstGeom prst="line">
              <a:avLst/>
            </a:prstGeom>
            <a:noFill/>
            <a:ln w="57150">
              <a:solidFill>
                <a:srgbClr val="00FF00"/>
              </a:solidFill>
              <a:round/>
              <a:headEnd/>
              <a:tailEnd type="triangle" w="med" len="med"/>
            </a:ln>
          </p:spPr>
          <p:txBody>
            <a:bodyPr wrap="none" anchor="ctr"/>
            <a:lstStyle/>
            <a:p>
              <a:endParaRPr lang="it-IT"/>
            </a:p>
          </p:txBody>
        </p:sp>
        <p:sp>
          <p:nvSpPr>
            <p:cNvPr id="28725" name="Rectangle 146"/>
            <p:cNvSpPr>
              <a:spLocks noChangeArrowheads="1"/>
            </p:cNvSpPr>
            <p:nvPr/>
          </p:nvSpPr>
          <p:spPr bwMode="auto">
            <a:xfrm>
              <a:off x="2236" y="3312"/>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x</a:t>
              </a:r>
            </a:p>
          </p:txBody>
        </p:sp>
        <p:sp>
          <p:nvSpPr>
            <p:cNvPr id="28726" name="Text Box 147"/>
            <p:cNvSpPr txBox="1">
              <a:spLocks noChangeArrowheads="1"/>
            </p:cNvSpPr>
            <p:nvPr/>
          </p:nvSpPr>
          <p:spPr bwMode="auto">
            <a:xfrm>
              <a:off x="1924" y="3264"/>
              <a:ext cx="255" cy="288"/>
            </a:xfrm>
            <a:prstGeom prst="rect">
              <a:avLst/>
            </a:prstGeom>
            <a:noFill/>
            <a:ln w="9525">
              <a:noFill/>
              <a:miter lim="800000"/>
              <a:headEnd/>
              <a:tailEnd/>
            </a:ln>
          </p:spPr>
          <p:txBody>
            <a:bodyPr wrap="none">
              <a:spAutoFit/>
            </a:bodyPr>
            <a:lstStyle/>
            <a:p>
              <a:r>
                <a:rPr lang="it-IT" sz="2400" b="1" i="1"/>
                <a:t>Q</a:t>
              </a:r>
            </a:p>
          </p:txBody>
        </p:sp>
        <p:sp>
          <p:nvSpPr>
            <p:cNvPr id="28727" name="Rectangle 148"/>
            <p:cNvSpPr>
              <a:spLocks noChangeArrowheads="1"/>
            </p:cNvSpPr>
            <p:nvPr/>
          </p:nvSpPr>
          <p:spPr bwMode="auto">
            <a:xfrm>
              <a:off x="2236" y="3504"/>
              <a:ext cx="208" cy="192"/>
            </a:xfrm>
            <a:prstGeom prst="rect">
              <a:avLst/>
            </a:prstGeom>
            <a:noFill/>
            <a:ln w="9525">
              <a:noFill/>
              <a:miter lim="800000"/>
              <a:headEnd/>
              <a:tailEnd/>
            </a:ln>
          </p:spPr>
          <p:txBody>
            <a:bodyPr wrap="none" anchor="ctr"/>
            <a:lstStyle/>
            <a:p>
              <a:pPr algn="ctr">
                <a:lnSpc>
                  <a:spcPct val="70000"/>
                </a:lnSpc>
              </a:pPr>
              <a:r>
                <a:rPr lang="it-IT" sz="2400" b="1"/>
                <a:t>2</a:t>
              </a:r>
            </a:p>
          </p:txBody>
        </p:sp>
        <p:sp>
          <p:nvSpPr>
            <p:cNvPr id="28728" name="Rectangle 149"/>
            <p:cNvSpPr>
              <a:spLocks noChangeArrowheads="1"/>
            </p:cNvSpPr>
            <p:nvPr/>
          </p:nvSpPr>
          <p:spPr bwMode="auto">
            <a:xfrm>
              <a:off x="2444" y="3312"/>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v</a:t>
              </a:r>
            </a:p>
          </p:txBody>
        </p:sp>
        <p:sp>
          <p:nvSpPr>
            <p:cNvPr id="28729" name="Rectangle 150"/>
            <p:cNvSpPr>
              <a:spLocks noChangeArrowheads="1"/>
            </p:cNvSpPr>
            <p:nvPr/>
          </p:nvSpPr>
          <p:spPr bwMode="auto">
            <a:xfrm>
              <a:off x="2444" y="3504"/>
              <a:ext cx="208" cy="192"/>
            </a:xfrm>
            <a:prstGeom prst="rect">
              <a:avLst/>
            </a:prstGeom>
            <a:noFill/>
            <a:ln w="9525">
              <a:noFill/>
              <a:miter lim="800000"/>
              <a:headEnd/>
              <a:tailEnd/>
            </a:ln>
          </p:spPr>
          <p:txBody>
            <a:bodyPr wrap="none" anchor="ctr"/>
            <a:lstStyle/>
            <a:p>
              <a:pPr algn="ctr">
                <a:lnSpc>
                  <a:spcPct val="70000"/>
                </a:lnSpc>
              </a:pPr>
              <a:r>
                <a:rPr lang="it-IT" sz="2400" b="1"/>
                <a:t>2</a:t>
              </a:r>
            </a:p>
          </p:txBody>
        </p:sp>
        <p:sp>
          <p:nvSpPr>
            <p:cNvPr id="28730" name="Line 151"/>
            <p:cNvSpPr>
              <a:spLocks noChangeShapeType="1"/>
            </p:cNvSpPr>
            <p:nvPr/>
          </p:nvSpPr>
          <p:spPr bwMode="auto">
            <a:xfrm flipV="1">
              <a:off x="832" y="3216"/>
              <a:ext cx="468" cy="480"/>
            </a:xfrm>
            <a:prstGeom prst="line">
              <a:avLst/>
            </a:prstGeom>
            <a:noFill/>
            <a:ln w="9525">
              <a:solidFill>
                <a:schemeClr val="tx1"/>
              </a:solidFill>
              <a:round/>
              <a:headEnd/>
              <a:tailEnd/>
            </a:ln>
          </p:spPr>
          <p:txBody>
            <a:bodyPr wrap="none" anchor="ctr"/>
            <a:lstStyle/>
            <a:p>
              <a:endParaRPr lang="it-IT"/>
            </a:p>
          </p:txBody>
        </p:sp>
        <p:sp>
          <p:nvSpPr>
            <p:cNvPr id="28731" name="Oval 152"/>
            <p:cNvSpPr>
              <a:spLocks noChangeArrowheads="1"/>
            </p:cNvSpPr>
            <p:nvPr/>
          </p:nvSpPr>
          <p:spPr bwMode="auto">
            <a:xfrm>
              <a:off x="728" y="3120"/>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rPr>
                <a:t>0</a:t>
              </a:r>
              <a:endParaRPr lang="it-IT" sz="2400" b="1"/>
            </a:p>
          </p:txBody>
        </p:sp>
        <p:sp>
          <p:nvSpPr>
            <p:cNvPr id="28732" name="Line 153"/>
            <p:cNvSpPr>
              <a:spLocks noChangeShapeType="1"/>
            </p:cNvSpPr>
            <p:nvPr/>
          </p:nvSpPr>
          <p:spPr bwMode="auto">
            <a:xfrm>
              <a:off x="468" y="3216"/>
              <a:ext cx="260" cy="0"/>
            </a:xfrm>
            <a:prstGeom prst="line">
              <a:avLst/>
            </a:prstGeom>
            <a:noFill/>
            <a:ln w="9525">
              <a:solidFill>
                <a:schemeClr val="tx1"/>
              </a:solidFill>
              <a:round/>
              <a:headEnd/>
              <a:tailEnd/>
            </a:ln>
          </p:spPr>
          <p:txBody>
            <a:bodyPr wrap="none" anchor="ctr"/>
            <a:lstStyle/>
            <a:p>
              <a:endParaRPr lang="it-IT"/>
            </a:p>
          </p:txBody>
        </p:sp>
        <p:sp>
          <p:nvSpPr>
            <p:cNvPr id="28733" name="Line 154"/>
            <p:cNvSpPr>
              <a:spLocks noChangeShapeType="1"/>
            </p:cNvSpPr>
            <p:nvPr/>
          </p:nvSpPr>
          <p:spPr bwMode="auto">
            <a:xfrm>
              <a:off x="364" y="3312"/>
              <a:ext cx="0" cy="288"/>
            </a:xfrm>
            <a:prstGeom prst="line">
              <a:avLst/>
            </a:prstGeom>
            <a:noFill/>
            <a:ln w="9525">
              <a:solidFill>
                <a:schemeClr val="tx1"/>
              </a:solidFill>
              <a:round/>
              <a:headEnd/>
              <a:tailEnd/>
            </a:ln>
          </p:spPr>
          <p:txBody>
            <a:bodyPr wrap="none" anchor="ctr"/>
            <a:lstStyle/>
            <a:p>
              <a:endParaRPr lang="it-IT"/>
            </a:p>
          </p:txBody>
        </p:sp>
        <p:sp>
          <p:nvSpPr>
            <p:cNvPr id="28734" name="Line 155"/>
            <p:cNvSpPr>
              <a:spLocks noChangeShapeType="1"/>
            </p:cNvSpPr>
            <p:nvPr/>
          </p:nvSpPr>
          <p:spPr bwMode="auto">
            <a:xfrm>
              <a:off x="832" y="3312"/>
              <a:ext cx="0" cy="288"/>
            </a:xfrm>
            <a:prstGeom prst="line">
              <a:avLst/>
            </a:prstGeom>
            <a:noFill/>
            <a:ln w="9525">
              <a:solidFill>
                <a:schemeClr val="tx1"/>
              </a:solidFill>
              <a:round/>
              <a:headEnd/>
              <a:tailEnd/>
            </a:ln>
          </p:spPr>
          <p:txBody>
            <a:bodyPr wrap="none" anchor="ctr"/>
            <a:lstStyle/>
            <a:p>
              <a:endParaRPr lang="it-IT"/>
            </a:p>
          </p:txBody>
        </p:sp>
        <p:sp>
          <p:nvSpPr>
            <p:cNvPr id="28735" name="Line 156"/>
            <p:cNvSpPr>
              <a:spLocks noChangeShapeType="1"/>
            </p:cNvSpPr>
            <p:nvPr/>
          </p:nvSpPr>
          <p:spPr bwMode="auto">
            <a:xfrm>
              <a:off x="1300" y="3312"/>
              <a:ext cx="0" cy="288"/>
            </a:xfrm>
            <a:prstGeom prst="line">
              <a:avLst/>
            </a:prstGeom>
            <a:noFill/>
            <a:ln w="9525">
              <a:solidFill>
                <a:schemeClr val="tx1"/>
              </a:solidFill>
              <a:round/>
              <a:headEnd/>
              <a:tailEnd/>
            </a:ln>
          </p:spPr>
          <p:txBody>
            <a:bodyPr wrap="none" anchor="ctr"/>
            <a:lstStyle/>
            <a:p>
              <a:endParaRPr lang="it-IT"/>
            </a:p>
          </p:txBody>
        </p:sp>
        <p:sp>
          <p:nvSpPr>
            <p:cNvPr id="28736" name="Line 157"/>
            <p:cNvSpPr>
              <a:spLocks noChangeShapeType="1"/>
            </p:cNvSpPr>
            <p:nvPr/>
          </p:nvSpPr>
          <p:spPr bwMode="auto">
            <a:xfrm>
              <a:off x="1768" y="3312"/>
              <a:ext cx="0" cy="288"/>
            </a:xfrm>
            <a:prstGeom prst="line">
              <a:avLst/>
            </a:prstGeom>
            <a:noFill/>
            <a:ln w="9525">
              <a:solidFill>
                <a:schemeClr val="tx1"/>
              </a:solidFill>
              <a:round/>
              <a:headEnd/>
              <a:tailEnd/>
            </a:ln>
          </p:spPr>
          <p:txBody>
            <a:bodyPr wrap="none" anchor="ctr"/>
            <a:lstStyle/>
            <a:p>
              <a:endParaRPr lang="it-IT"/>
            </a:p>
          </p:txBody>
        </p:sp>
        <p:sp>
          <p:nvSpPr>
            <p:cNvPr id="28737" name="Line 158"/>
            <p:cNvSpPr>
              <a:spLocks noChangeShapeType="1"/>
            </p:cNvSpPr>
            <p:nvPr/>
          </p:nvSpPr>
          <p:spPr bwMode="auto">
            <a:xfrm>
              <a:off x="1404" y="3216"/>
              <a:ext cx="260" cy="0"/>
            </a:xfrm>
            <a:prstGeom prst="line">
              <a:avLst/>
            </a:prstGeom>
            <a:noFill/>
            <a:ln w="9525">
              <a:solidFill>
                <a:schemeClr val="tx1"/>
              </a:solidFill>
              <a:round/>
              <a:headEnd/>
              <a:tailEnd/>
            </a:ln>
          </p:spPr>
          <p:txBody>
            <a:bodyPr wrap="none" anchor="ctr"/>
            <a:lstStyle/>
            <a:p>
              <a:endParaRPr lang="it-IT"/>
            </a:p>
          </p:txBody>
        </p:sp>
        <p:sp>
          <p:nvSpPr>
            <p:cNvPr id="28738" name="Line 159"/>
            <p:cNvSpPr>
              <a:spLocks noChangeShapeType="1"/>
            </p:cNvSpPr>
            <p:nvPr/>
          </p:nvSpPr>
          <p:spPr bwMode="auto">
            <a:xfrm>
              <a:off x="1404" y="3696"/>
              <a:ext cx="260" cy="0"/>
            </a:xfrm>
            <a:prstGeom prst="line">
              <a:avLst/>
            </a:prstGeom>
            <a:noFill/>
            <a:ln w="9525">
              <a:solidFill>
                <a:schemeClr val="tx1"/>
              </a:solidFill>
              <a:round/>
              <a:headEnd/>
              <a:tailEnd/>
            </a:ln>
          </p:spPr>
          <p:txBody>
            <a:bodyPr wrap="none" anchor="ctr"/>
            <a:lstStyle/>
            <a:p>
              <a:endParaRPr lang="it-IT"/>
            </a:p>
          </p:txBody>
        </p:sp>
        <p:sp>
          <p:nvSpPr>
            <p:cNvPr id="28739" name="Line 160"/>
            <p:cNvSpPr>
              <a:spLocks noChangeShapeType="1"/>
            </p:cNvSpPr>
            <p:nvPr/>
          </p:nvSpPr>
          <p:spPr bwMode="auto">
            <a:xfrm>
              <a:off x="936" y="3696"/>
              <a:ext cx="260" cy="0"/>
            </a:xfrm>
            <a:prstGeom prst="line">
              <a:avLst/>
            </a:prstGeom>
            <a:noFill/>
            <a:ln w="9525">
              <a:solidFill>
                <a:schemeClr val="tx1"/>
              </a:solidFill>
              <a:round/>
              <a:headEnd/>
              <a:tailEnd/>
            </a:ln>
          </p:spPr>
          <p:txBody>
            <a:bodyPr wrap="none" anchor="ctr"/>
            <a:lstStyle/>
            <a:p>
              <a:endParaRPr lang="it-IT"/>
            </a:p>
          </p:txBody>
        </p:sp>
        <p:sp>
          <p:nvSpPr>
            <p:cNvPr id="28740" name="Oval 161"/>
            <p:cNvSpPr>
              <a:spLocks noChangeArrowheads="1"/>
            </p:cNvSpPr>
            <p:nvPr/>
          </p:nvSpPr>
          <p:spPr bwMode="auto">
            <a:xfrm>
              <a:off x="728" y="3600"/>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sym typeface="Symbol" pitchFamily="18" charset="2"/>
                </a:rPr>
                <a:t>1</a:t>
              </a:r>
              <a:endParaRPr lang="it-IT" sz="2400" b="1"/>
            </a:p>
          </p:txBody>
        </p:sp>
        <p:sp>
          <p:nvSpPr>
            <p:cNvPr id="28741" name="Oval 162"/>
            <p:cNvSpPr>
              <a:spLocks noChangeArrowheads="1"/>
            </p:cNvSpPr>
            <p:nvPr/>
          </p:nvSpPr>
          <p:spPr bwMode="auto">
            <a:xfrm>
              <a:off x="1196" y="3600"/>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2</a:t>
              </a:r>
              <a:endParaRPr lang="it-IT" sz="2400" b="1"/>
            </a:p>
          </p:txBody>
        </p:sp>
        <p:sp>
          <p:nvSpPr>
            <p:cNvPr id="28742" name="Oval 163"/>
            <p:cNvSpPr>
              <a:spLocks noChangeArrowheads="1"/>
            </p:cNvSpPr>
            <p:nvPr/>
          </p:nvSpPr>
          <p:spPr bwMode="auto">
            <a:xfrm>
              <a:off x="1664" y="3600"/>
              <a:ext cx="208" cy="192"/>
            </a:xfrm>
            <a:prstGeom prst="ellipse">
              <a:avLst/>
            </a:prstGeom>
            <a:solidFill>
              <a:schemeClr val="bg1"/>
            </a:solidFill>
            <a:ln w="9525">
              <a:solidFill>
                <a:schemeClr val="tx1"/>
              </a:solidFill>
              <a:round/>
              <a:headEnd/>
              <a:tailEnd/>
            </a:ln>
          </p:spPr>
          <p:txBody>
            <a:bodyPr wrap="none" anchor="ctr"/>
            <a:lstStyle/>
            <a:p>
              <a:pPr algn="ctr"/>
              <a:r>
                <a:rPr lang="it-IT" sz="2400" b="1">
                  <a:sym typeface="Symbol" pitchFamily="18" charset="2"/>
                </a:rPr>
                <a:t></a:t>
              </a:r>
              <a:endParaRPr lang="it-IT" sz="2400" b="1"/>
            </a:p>
          </p:txBody>
        </p:sp>
        <p:sp>
          <p:nvSpPr>
            <p:cNvPr id="28743" name="Oval 164"/>
            <p:cNvSpPr>
              <a:spLocks noChangeArrowheads="1"/>
            </p:cNvSpPr>
            <p:nvPr/>
          </p:nvSpPr>
          <p:spPr bwMode="auto">
            <a:xfrm>
              <a:off x="1664" y="3120"/>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3</a:t>
              </a:r>
              <a:endParaRPr lang="it-IT" sz="2400" b="1"/>
            </a:p>
          </p:txBody>
        </p:sp>
        <p:sp>
          <p:nvSpPr>
            <p:cNvPr id="28744" name="Text Box 165"/>
            <p:cNvSpPr txBox="1">
              <a:spLocks noChangeArrowheads="1"/>
            </p:cNvSpPr>
            <p:nvPr/>
          </p:nvSpPr>
          <p:spPr bwMode="auto">
            <a:xfrm>
              <a:off x="260" y="2832"/>
              <a:ext cx="191" cy="288"/>
            </a:xfrm>
            <a:prstGeom prst="rect">
              <a:avLst/>
            </a:prstGeom>
            <a:noFill/>
            <a:ln w="9525">
              <a:noFill/>
              <a:miter lim="800000"/>
              <a:headEnd/>
              <a:tailEnd/>
            </a:ln>
          </p:spPr>
          <p:txBody>
            <a:bodyPr wrap="none">
              <a:spAutoFit/>
            </a:bodyPr>
            <a:lstStyle/>
            <a:p>
              <a:r>
                <a:rPr lang="it-IT" sz="2400" b="1" i="1"/>
                <a:t>r</a:t>
              </a:r>
            </a:p>
          </p:txBody>
        </p:sp>
        <p:sp>
          <p:nvSpPr>
            <p:cNvPr id="28745" name="Text Box 166"/>
            <p:cNvSpPr txBox="1">
              <a:spLocks noChangeArrowheads="1"/>
            </p:cNvSpPr>
            <p:nvPr/>
          </p:nvSpPr>
          <p:spPr bwMode="auto">
            <a:xfrm>
              <a:off x="1664" y="3744"/>
              <a:ext cx="201" cy="288"/>
            </a:xfrm>
            <a:prstGeom prst="rect">
              <a:avLst/>
            </a:prstGeom>
            <a:noFill/>
            <a:ln w="9525">
              <a:noFill/>
              <a:miter lim="800000"/>
              <a:headEnd/>
              <a:tailEnd/>
            </a:ln>
          </p:spPr>
          <p:txBody>
            <a:bodyPr wrap="none">
              <a:spAutoFit/>
            </a:bodyPr>
            <a:lstStyle/>
            <a:p>
              <a:r>
                <a:rPr lang="it-IT" sz="2400" b="1" i="1"/>
                <a:t>y</a:t>
              </a:r>
            </a:p>
          </p:txBody>
        </p:sp>
        <p:sp>
          <p:nvSpPr>
            <p:cNvPr id="28746" name="Text Box 167"/>
            <p:cNvSpPr txBox="1">
              <a:spLocks noChangeArrowheads="1"/>
            </p:cNvSpPr>
            <p:nvPr/>
          </p:nvSpPr>
          <p:spPr bwMode="auto">
            <a:xfrm>
              <a:off x="1196" y="3744"/>
              <a:ext cx="212" cy="288"/>
            </a:xfrm>
            <a:prstGeom prst="rect">
              <a:avLst/>
            </a:prstGeom>
            <a:noFill/>
            <a:ln w="9525">
              <a:noFill/>
              <a:miter lim="800000"/>
              <a:headEnd/>
              <a:tailEnd/>
            </a:ln>
          </p:spPr>
          <p:txBody>
            <a:bodyPr wrap="none">
              <a:spAutoFit/>
            </a:bodyPr>
            <a:lstStyle/>
            <a:p>
              <a:r>
                <a:rPr lang="it-IT" sz="2400" b="1" i="1"/>
                <a:t>x</a:t>
              </a:r>
            </a:p>
          </p:txBody>
        </p:sp>
        <p:sp>
          <p:nvSpPr>
            <p:cNvPr id="28747" name="Text Box 168"/>
            <p:cNvSpPr txBox="1">
              <a:spLocks noChangeArrowheads="1"/>
            </p:cNvSpPr>
            <p:nvPr/>
          </p:nvSpPr>
          <p:spPr bwMode="auto">
            <a:xfrm>
              <a:off x="728" y="3744"/>
              <a:ext cx="244" cy="288"/>
            </a:xfrm>
            <a:prstGeom prst="rect">
              <a:avLst/>
            </a:prstGeom>
            <a:noFill/>
            <a:ln w="9525">
              <a:noFill/>
              <a:miter lim="800000"/>
              <a:headEnd/>
              <a:tailEnd/>
            </a:ln>
          </p:spPr>
          <p:txBody>
            <a:bodyPr wrap="none">
              <a:spAutoFit/>
            </a:bodyPr>
            <a:lstStyle/>
            <a:p>
              <a:r>
                <a:rPr lang="it-IT" sz="2400" b="1" i="1"/>
                <a:t>w</a:t>
              </a:r>
            </a:p>
          </p:txBody>
        </p:sp>
        <p:sp>
          <p:nvSpPr>
            <p:cNvPr id="28748" name="Text Box 169"/>
            <p:cNvSpPr txBox="1">
              <a:spLocks noChangeArrowheads="1"/>
            </p:cNvSpPr>
            <p:nvPr/>
          </p:nvSpPr>
          <p:spPr bwMode="auto">
            <a:xfrm>
              <a:off x="260" y="3744"/>
              <a:ext cx="201" cy="288"/>
            </a:xfrm>
            <a:prstGeom prst="rect">
              <a:avLst/>
            </a:prstGeom>
            <a:noFill/>
            <a:ln w="9525">
              <a:noFill/>
              <a:miter lim="800000"/>
              <a:headEnd/>
              <a:tailEnd/>
            </a:ln>
          </p:spPr>
          <p:txBody>
            <a:bodyPr wrap="none">
              <a:spAutoFit/>
            </a:bodyPr>
            <a:lstStyle/>
            <a:p>
              <a:r>
                <a:rPr lang="it-IT" sz="2400" b="1" i="1"/>
                <a:t>v</a:t>
              </a:r>
            </a:p>
          </p:txBody>
        </p:sp>
        <p:sp>
          <p:nvSpPr>
            <p:cNvPr id="28749" name="Text Box 170"/>
            <p:cNvSpPr txBox="1">
              <a:spLocks noChangeArrowheads="1"/>
            </p:cNvSpPr>
            <p:nvPr/>
          </p:nvSpPr>
          <p:spPr bwMode="auto">
            <a:xfrm>
              <a:off x="1664" y="2832"/>
              <a:ext cx="223" cy="288"/>
            </a:xfrm>
            <a:prstGeom prst="rect">
              <a:avLst/>
            </a:prstGeom>
            <a:noFill/>
            <a:ln w="9525">
              <a:noFill/>
              <a:miter lim="800000"/>
              <a:headEnd/>
              <a:tailEnd/>
            </a:ln>
          </p:spPr>
          <p:txBody>
            <a:bodyPr wrap="none">
              <a:spAutoFit/>
            </a:bodyPr>
            <a:lstStyle/>
            <a:p>
              <a:r>
                <a:rPr lang="it-IT" sz="2400" b="1" i="1"/>
                <a:t>u</a:t>
              </a:r>
            </a:p>
          </p:txBody>
        </p:sp>
        <p:sp>
          <p:nvSpPr>
            <p:cNvPr id="28750" name="Text Box 171"/>
            <p:cNvSpPr txBox="1">
              <a:spLocks noChangeArrowheads="1"/>
            </p:cNvSpPr>
            <p:nvPr/>
          </p:nvSpPr>
          <p:spPr bwMode="auto">
            <a:xfrm>
              <a:off x="1196" y="2832"/>
              <a:ext cx="169" cy="288"/>
            </a:xfrm>
            <a:prstGeom prst="rect">
              <a:avLst/>
            </a:prstGeom>
            <a:noFill/>
            <a:ln w="9525">
              <a:noFill/>
              <a:miter lim="800000"/>
              <a:headEnd/>
              <a:tailEnd/>
            </a:ln>
          </p:spPr>
          <p:txBody>
            <a:bodyPr wrap="none">
              <a:spAutoFit/>
            </a:bodyPr>
            <a:lstStyle/>
            <a:p>
              <a:r>
                <a:rPr lang="it-IT" sz="2400" b="1" i="1"/>
                <a:t>t</a:t>
              </a:r>
            </a:p>
          </p:txBody>
        </p:sp>
        <p:sp>
          <p:nvSpPr>
            <p:cNvPr id="28751" name="Text Box 172"/>
            <p:cNvSpPr txBox="1">
              <a:spLocks noChangeArrowheads="1"/>
            </p:cNvSpPr>
            <p:nvPr/>
          </p:nvSpPr>
          <p:spPr bwMode="auto">
            <a:xfrm>
              <a:off x="728" y="2832"/>
              <a:ext cx="191" cy="288"/>
            </a:xfrm>
            <a:prstGeom prst="rect">
              <a:avLst/>
            </a:prstGeom>
            <a:noFill/>
            <a:ln w="9525">
              <a:noFill/>
              <a:miter lim="800000"/>
              <a:headEnd/>
              <a:tailEnd/>
            </a:ln>
          </p:spPr>
          <p:txBody>
            <a:bodyPr wrap="none">
              <a:spAutoFit/>
            </a:bodyPr>
            <a:lstStyle/>
            <a:p>
              <a:r>
                <a:rPr lang="it-IT" sz="2400" b="1" i="1"/>
                <a:t>s</a:t>
              </a:r>
            </a:p>
          </p:txBody>
        </p:sp>
        <p:sp>
          <p:nvSpPr>
            <p:cNvPr id="28752" name="Rectangle 173"/>
            <p:cNvSpPr>
              <a:spLocks noChangeArrowheads="1"/>
            </p:cNvSpPr>
            <p:nvPr/>
          </p:nvSpPr>
          <p:spPr bwMode="auto">
            <a:xfrm>
              <a:off x="2652" y="3312"/>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u</a:t>
              </a:r>
            </a:p>
          </p:txBody>
        </p:sp>
        <p:sp>
          <p:nvSpPr>
            <p:cNvPr id="28753" name="Rectangle 174"/>
            <p:cNvSpPr>
              <a:spLocks noChangeArrowheads="1"/>
            </p:cNvSpPr>
            <p:nvPr/>
          </p:nvSpPr>
          <p:spPr bwMode="auto">
            <a:xfrm>
              <a:off x="2652" y="3504"/>
              <a:ext cx="208" cy="192"/>
            </a:xfrm>
            <a:prstGeom prst="rect">
              <a:avLst/>
            </a:prstGeom>
            <a:noFill/>
            <a:ln w="9525">
              <a:noFill/>
              <a:miter lim="800000"/>
              <a:headEnd/>
              <a:tailEnd/>
            </a:ln>
          </p:spPr>
          <p:txBody>
            <a:bodyPr wrap="none" anchor="ctr"/>
            <a:lstStyle/>
            <a:p>
              <a:pPr algn="ctr">
                <a:lnSpc>
                  <a:spcPct val="70000"/>
                </a:lnSpc>
              </a:pPr>
              <a:r>
                <a:rPr lang="it-IT" sz="2400" b="1"/>
                <a:t>3</a:t>
              </a:r>
            </a:p>
          </p:txBody>
        </p:sp>
        <p:sp>
          <p:nvSpPr>
            <p:cNvPr id="28754" name="Oval 175"/>
            <p:cNvSpPr>
              <a:spLocks noChangeArrowheads="1"/>
            </p:cNvSpPr>
            <p:nvPr/>
          </p:nvSpPr>
          <p:spPr bwMode="auto">
            <a:xfrm>
              <a:off x="260" y="3600"/>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2</a:t>
              </a:r>
              <a:endParaRPr lang="it-IT" sz="2400" b="1"/>
            </a:p>
          </p:txBody>
        </p:sp>
        <p:sp>
          <p:nvSpPr>
            <p:cNvPr id="28755" name="Oval 176"/>
            <p:cNvSpPr>
              <a:spLocks noChangeArrowheads="1"/>
            </p:cNvSpPr>
            <p:nvPr/>
          </p:nvSpPr>
          <p:spPr bwMode="auto">
            <a:xfrm>
              <a:off x="260" y="3120"/>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sym typeface="Symbol" pitchFamily="18" charset="2"/>
                </a:rPr>
                <a:t>1</a:t>
              </a:r>
              <a:endParaRPr lang="it-IT" sz="2400" b="1"/>
            </a:p>
          </p:txBody>
        </p:sp>
        <p:sp>
          <p:nvSpPr>
            <p:cNvPr id="28756" name="Oval 177"/>
            <p:cNvSpPr>
              <a:spLocks noChangeArrowheads="1"/>
            </p:cNvSpPr>
            <p:nvPr/>
          </p:nvSpPr>
          <p:spPr bwMode="auto">
            <a:xfrm>
              <a:off x="1196" y="3120"/>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sym typeface="Symbol" pitchFamily="18" charset="2"/>
                </a:rPr>
                <a:t>2</a:t>
              </a:r>
              <a:endParaRPr lang="it-IT" sz="2400" b="1"/>
            </a:p>
          </p:txBody>
        </p:sp>
      </p:grpSp>
      <p:grpSp>
        <p:nvGrpSpPr>
          <p:cNvPr id="7" name="Group 178"/>
          <p:cNvGrpSpPr>
            <a:grpSpLocks/>
          </p:cNvGrpSpPr>
          <p:nvPr/>
        </p:nvGrpSpPr>
        <p:grpSpPr bwMode="auto">
          <a:xfrm>
            <a:off x="5283200" y="4495800"/>
            <a:ext cx="4127500" cy="1905000"/>
            <a:chOff x="3328" y="2832"/>
            <a:chExt cx="2600" cy="1200"/>
          </a:xfrm>
        </p:grpSpPr>
        <p:sp>
          <p:nvSpPr>
            <p:cNvPr id="28680" name="Line 179"/>
            <p:cNvSpPr>
              <a:spLocks noChangeShapeType="1"/>
            </p:cNvSpPr>
            <p:nvPr/>
          </p:nvSpPr>
          <p:spPr bwMode="auto">
            <a:xfrm flipH="1" flipV="1">
              <a:off x="4472" y="3696"/>
              <a:ext cx="260" cy="0"/>
            </a:xfrm>
            <a:prstGeom prst="line">
              <a:avLst/>
            </a:prstGeom>
            <a:noFill/>
            <a:ln w="57150">
              <a:solidFill>
                <a:srgbClr val="00FF00"/>
              </a:solidFill>
              <a:round/>
              <a:headEnd/>
              <a:tailEnd type="triangle" w="med" len="med"/>
            </a:ln>
          </p:spPr>
          <p:txBody>
            <a:bodyPr wrap="none" anchor="ctr"/>
            <a:lstStyle/>
            <a:p>
              <a:endParaRPr lang="it-IT"/>
            </a:p>
          </p:txBody>
        </p:sp>
        <p:sp>
          <p:nvSpPr>
            <p:cNvPr id="28681" name="Line 180"/>
            <p:cNvSpPr>
              <a:spLocks noChangeShapeType="1"/>
            </p:cNvSpPr>
            <p:nvPr/>
          </p:nvSpPr>
          <p:spPr bwMode="auto">
            <a:xfrm flipH="1" flipV="1">
              <a:off x="4472" y="3216"/>
              <a:ext cx="260" cy="0"/>
            </a:xfrm>
            <a:prstGeom prst="line">
              <a:avLst/>
            </a:prstGeom>
            <a:noFill/>
            <a:ln w="57150">
              <a:solidFill>
                <a:srgbClr val="00FF00"/>
              </a:solidFill>
              <a:round/>
              <a:headEnd/>
              <a:tailEnd type="triangle" w="med" len="med"/>
            </a:ln>
          </p:spPr>
          <p:txBody>
            <a:bodyPr wrap="none" anchor="ctr"/>
            <a:lstStyle/>
            <a:p>
              <a:endParaRPr lang="it-IT"/>
            </a:p>
          </p:txBody>
        </p:sp>
        <p:sp>
          <p:nvSpPr>
            <p:cNvPr id="28682" name="Line 181"/>
            <p:cNvSpPr>
              <a:spLocks noChangeShapeType="1"/>
            </p:cNvSpPr>
            <p:nvPr/>
          </p:nvSpPr>
          <p:spPr bwMode="auto">
            <a:xfrm flipV="1">
              <a:off x="3432" y="3312"/>
              <a:ext cx="0" cy="288"/>
            </a:xfrm>
            <a:prstGeom prst="line">
              <a:avLst/>
            </a:prstGeom>
            <a:noFill/>
            <a:ln w="57150">
              <a:solidFill>
                <a:srgbClr val="00FF00"/>
              </a:solidFill>
              <a:round/>
              <a:headEnd/>
              <a:tailEnd type="triangle" w="med" len="med"/>
            </a:ln>
          </p:spPr>
          <p:txBody>
            <a:bodyPr wrap="none" anchor="ctr"/>
            <a:lstStyle/>
            <a:p>
              <a:endParaRPr lang="it-IT"/>
            </a:p>
          </p:txBody>
        </p:sp>
        <p:sp>
          <p:nvSpPr>
            <p:cNvPr id="28683" name="Line 182"/>
            <p:cNvSpPr>
              <a:spLocks noChangeShapeType="1"/>
            </p:cNvSpPr>
            <p:nvPr/>
          </p:nvSpPr>
          <p:spPr bwMode="auto">
            <a:xfrm flipH="1">
              <a:off x="4004" y="3264"/>
              <a:ext cx="312" cy="336"/>
            </a:xfrm>
            <a:prstGeom prst="line">
              <a:avLst/>
            </a:prstGeom>
            <a:noFill/>
            <a:ln w="57150">
              <a:solidFill>
                <a:srgbClr val="00FF00"/>
              </a:solidFill>
              <a:round/>
              <a:headEnd/>
              <a:tailEnd type="triangle" w="med" len="med"/>
            </a:ln>
          </p:spPr>
          <p:txBody>
            <a:bodyPr wrap="none" anchor="ctr"/>
            <a:lstStyle/>
            <a:p>
              <a:endParaRPr lang="it-IT"/>
            </a:p>
          </p:txBody>
        </p:sp>
        <p:sp>
          <p:nvSpPr>
            <p:cNvPr id="28684" name="Line 183"/>
            <p:cNvSpPr>
              <a:spLocks noChangeShapeType="1"/>
            </p:cNvSpPr>
            <p:nvPr/>
          </p:nvSpPr>
          <p:spPr bwMode="auto">
            <a:xfrm flipH="1">
              <a:off x="4004" y="3696"/>
              <a:ext cx="260" cy="0"/>
            </a:xfrm>
            <a:prstGeom prst="line">
              <a:avLst/>
            </a:prstGeom>
            <a:noFill/>
            <a:ln w="57150">
              <a:solidFill>
                <a:srgbClr val="00FF00"/>
              </a:solidFill>
              <a:round/>
              <a:headEnd/>
              <a:tailEnd type="triangle" w="med" len="med"/>
            </a:ln>
          </p:spPr>
          <p:txBody>
            <a:bodyPr wrap="none" anchor="ctr"/>
            <a:lstStyle/>
            <a:p>
              <a:endParaRPr lang="it-IT"/>
            </a:p>
          </p:txBody>
        </p:sp>
        <p:sp>
          <p:nvSpPr>
            <p:cNvPr id="28685" name="Line 184"/>
            <p:cNvSpPr>
              <a:spLocks noChangeShapeType="1"/>
            </p:cNvSpPr>
            <p:nvPr/>
          </p:nvSpPr>
          <p:spPr bwMode="auto">
            <a:xfrm flipV="1">
              <a:off x="3900" y="3312"/>
              <a:ext cx="0" cy="288"/>
            </a:xfrm>
            <a:prstGeom prst="line">
              <a:avLst/>
            </a:prstGeom>
            <a:noFill/>
            <a:ln w="57150">
              <a:solidFill>
                <a:srgbClr val="00FF00"/>
              </a:solidFill>
              <a:round/>
              <a:headEnd/>
              <a:tailEnd type="triangle" w="med" len="med"/>
            </a:ln>
          </p:spPr>
          <p:txBody>
            <a:bodyPr wrap="none" anchor="ctr"/>
            <a:lstStyle/>
            <a:p>
              <a:endParaRPr lang="it-IT"/>
            </a:p>
          </p:txBody>
        </p:sp>
        <p:sp>
          <p:nvSpPr>
            <p:cNvPr id="28686" name="Line 185"/>
            <p:cNvSpPr>
              <a:spLocks noChangeShapeType="1"/>
            </p:cNvSpPr>
            <p:nvPr/>
          </p:nvSpPr>
          <p:spPr bwMode="auto">
            <a:xfrm>
              <a:off x="3536" y="3216"/>
              <a:ext cx="260" cy="0"/>
            </a:xfrm>
            <a:prstGeom prst="line">
              <a:avLst/>
            </a:prstGeom>
            <a:noFill/>
            <a:ln w="57150">
              <a:solidFill>
                <a:srgbClr val="00FF00"/>
              </a:solidFill>
              <a:round/>
              <a:headEnd/>
              <a:tailEnd type="triangle" w="med" len="med"/>
            </a:ln>
          </p:spPr>
          <p:txBody>
            <a:bodyPr wrap="none" anchor="ctr"/>
            <a:lstStyle/>
            <a:p>
              <a:endParaRPr lang="it-IT"/>
            </a:p>
          </p:txBody>
        </p:sp>
        <p:sp>
          <p:nvSpPr>
            <p:cNvPr id="28687" name="Rectangle 186"/>
            <p:cNvSpPr>
              <a:spLocks noChangeArrowheads="1"/>
            </p:cNvSpPr>
            <p:nvPr/>
          </p:nvSpPr>
          <p:spPr bwMode="auto">
            <a:xfrm>
              <a:off x="5304" y="3312"/>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v</a:t>
              </a:r>
            </a:p>
          </p:txBody>
        </p:sp>
        <p:sp>
          <p:nvSpPr>
            <p:cNvPr id="28688" name="Text Box 187"/>
            <p:cNvSpPr txBox="1">
              <a:spLocks noChangeArrowheads="1"/>
            </p:cNvSpPr>
            <p:nvPr/>
          </p:nvSpPr>
          <p:spPr bwMode="auto">
            <a:xfrm>
              <a:off x="4992" y="3264"/>
              <a:ext cx="255" cy="288"/>
            </a:xfrm>
            <a:prstGeom prst="rect">
              <a:avLst/>
            </a:prstGeom>
            <a:noFill/>
            <a:ln w="9525">
              <a:noFill/>
              <a:miter lim="800000"/>
              <a:headEnd/>
              <a:tailEnd/>
            </a:ln>
          </p:spPr>
          <p:txBody>
            <a:bodyPr wrap="none">
              <a:spAutoFit/>
            </a:bodyPr>
            <a:lstStyle/>
            <a:p>
              <a:r>
                <a:rPr lang="it-IT" sz="2400" b="1" i="1"/>
                <a:t>Q</a:t>
              </a:r>
            </a:p>
          </p:txBody>
        </p:sp>
        <p:sp>
          <p:nvSpPr>
            <p:cNvPr id="28689" name="Rectangle 188"/>
            <p:cNvSpPr>
              <a:spLocks noChangeArrowheads="1"/>
            </p:cNvSpPr>
            <p:nvPr/>
          </p:nvSpPr>
          <p:spPr bwMode="auto">
            <a:xfrm>
              <a:off x="5304" y="3504"/>
              <a:ext cx="208" cy="192"/>
            </a:xfrm>
            <a:prstGeom prst="rect">
              <a:avLst/>
            </a:prstGeom>
            <a:noFill/>
            <a:ln w="9525">
              <a:noFill/>
              <a:miter lim="800000"/>
              <a:headEnd/>
              <a:tailEnd/>
            </a:ln>
          </p:spPr>
          <p:txBody>
            <a:bodyPr wrap="none" anchor="ctr"/>
            <a:lstStyle/>
            <a:p>
              <a:pPr algn="ctr">
                <a:lnSpc>
                  <a:spcPct val="70000"/>
                </a:lnSpc>
              </a:pPr>
              <a:r>
                <a:rPr lang="it-IT" sz="2400" b="1"/>
                <a:t>2</a:t>
              </a:r>
            </a:p>
          </p:txBody>
        </p:sp>
        <p:sp>
          <p:nvSpPr>
            <p:cNvPr id="28690" name="Rectangle 189"/>
            <p:cNvSpPr>
              <a:spLocks noChangeArrowheads="1"/>
            </p:cNvSpPr>
            <p:nvPr/>
          </p:nvSpPr>
          <p:spPr bwMode="auto">
            <a:xfrm>
              <a:off x="5512" y="3312"/>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u</a:t>
              </a:r>
            </a:p>
          </p:txBody>
        </p:sp>
        <p:sp>
          <p:nvSpPr>
            <p:cNvPr id="28691" name="Rectangle 190"/>
            <p:cNvSpPr>
              <a:spLocks noChangeArrowheads="1"/>
            </p:cNvSpPr>
            <p:nvPr/>
          </p:nvSpPr>
          <p:spPr bwMode="auto">
            <a:xfrm>
              <a:off x="5512" y="3504"/>
              <a:ext cx="208" cy="192"/>
            </a:xfrm>
            <a:prstGeom prst="rect">
              <a:avLst/>
            </a:prstGeom>
            <a:noFill/>
            <a:ln w="9525">
              <a:noFill/>
              <a:miter lim="800000"/>
              <a:headEnd/>
              <a:tailEnd/>
            </a:ln>
          </p:spPr>
          <p:txBody>
            <a:bodyPr wrap="none" anchor="ctr"/>
            <a:lstStyle/>
            <a:p>
              <a:pPr algn="ctr">
                <a:lnSpc>
                  <a:spcPct val="70000"/>
                </a:lnSpc>
              </a:pPr>
              <a:r>
                <a:rPr lang="it-IT" sz="2400" b="1"/>
                <a:t>3</a:t>
              </a:r>
            </a:p>
          </p:txBody>
        </p:sp>
        <p:sp>
          <p:nvSpPr>
            <p:cNvPr id="28692" name="Line 191"/>
            <p:cNvSpPr>
              <a:spLocks noChangeShapeType="1"/>
            </p:cNvSpPr>
            <p:nvPr/>
          </p:nvSpPr>
          <p:spPr bwMode="auto">
            <a:xfrm flipV="1">
              <a:off x="3900" y="3216"/>
              <a:ext cx="468" cy="480"/>
            </a:xfrm>
            <a:prstGeom prst="line">
              <a:avLst/>
            </a:prstGeom>
            <a:noFill/>
            <a:ln w="9525">
              <a:solidFill>
                <a:schemeClr val="tx1"/>
              </a:solidFill>
              <a:round/>
              <a:headEnd/>
              <a:tailEnd/>
            </a:ln>
          </p:spPr>
          <p:txBody>
            <a:bodyPr wrap="none" anchor="ctr"/>
            <a:lstStyle/>
            <a:p>
              <a:endParaRPr lang="it-IT"/>
            </a:p>
          </p:txBody>
        </p:sp>
        <p:sp>
          <p:nvSpPr>
            <p:cNvPr id="28693" name="Oval 192"/>
            <p:cNvSpPr>
              <a:spLocks noChangeArrowheads="1"/>
            </p:cNvSpPr>
            <p:nvPr/>
          </p:nvSpPr>
          <p:spPr bwMode="auto">
            <a:xfrm>
              <a:off x="3796" y="3120"/>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rPr>
                <a:t>0</a:t>
              </a:r>
              <a:endParaRPr lang="it-IT" sz="2400" b="1"/>
            </a:p>
          </p:txBody>
        </p:sp>
        <p:sp>
          <p:nvSpPr>
            <p:cNvPr id="28694" name="Line 193"/>
            <p:cNvSpPr>
              <a:spLocks noChangeShapeType="1"/>
            </p:cNvSpPr>
            <p:nvPr/>
          </p:nvSpPr>
          <p:spPr bwMode="auto">
            <a:xfrm>
              <a:off x="3536" y="3216"/>
              <a:ext cx="260" cy="0"/>
            </a:xfrm>
            <a:prstGeom prst="line">
              <a:avLst/>
            </a:prstGeom>
            <a:noFill/>
            <a:ln w="9525">
              <a:solidFill>
                <a:schemeClr val="tx1"/>
              </a:solidFill>
              <a:round/>
              <a:headEnd/>
              <a:tailEnd/>
            </a:ln>
          </p:spPr>
          <p:txBody>
            <a:bodyPr wrap="none" anchor="ctr"/>
            <a:lstStyle/>
            <a:p>
              <a:endParaRPr lang="it-IT"/>
            </a:p>
          </p:txBody>
        </p:sp>
        <p:sp>
          <p:nvSpPr>
            <p:cNvPr id="28695" name="Line 194"/>
            <p:cNvSpPr>
              <a:spLocks noChangeShapeType="1"/>
            </p:cNvSpPr>
            <p:nvPr/>
          </p:nvSpPr>
          <p:spPr bwMode="auto">
            <a:xfrm>
              <a:off x="3432" y="3312"/>
              <a:ext cx="0" cy="288"/>
            </a:xfrm>
            <a:prstGeom prst="line">
              <a:avLst/>
            </a:prstGeom>
            <a:noFill/>
            <a:ln w="9525">
              <a:solidFill>
                <a:schemeClr val="tx1"/>
              </a:solidFill>
              <a:round/>
              <a:headEnd/>
              <a:tailEnd/>
            </a:ln>
          </p:spPr>
          <p:txBody>
            <a:bodyPr wrap="none" anchor="ctr"/>
            <a:lstStyle/>
            <a:p>
              <a:endParaRPr lang="it-IT"/>
            </a:p>
          </p:txBody>
        </p:sp>
        <p:sp>
          <p:nvSpPr>
            <p:cNvPr id="28696" name="Line 195"/>
            <p:cNvSpPr>
              <a:spLocks noChangeShapeType="1"/>
            </p:cNvSpPr>
            <p:nvPr/>
          </p:nvSpPr>
          <p:spPr bwMode="auto">
            <a:xfrm>
              <a:off x="3900" y="3312"/>
              <a:ext cx="0" cy="288"/>
            </a:xfrm>
            <a:prstGeom prst="line">
              <a:avLst/>
            </a:prstGeom>
            <a:noFill/>
            <a:ln w="9525">
              <a:solidFill>
                <a:schemeClr val="tx1"/>
              </a:solidFill>
              <a:round/>
              <a:headEnd/>
              <a:tailEnd/>
            </a:ln>
          </p:spPr>
          <p:txBody>
            <a:bodyPr wrap="none" anchor="ctr"/>
            <a:lstStyle/>
            <a:p>
              <a:endParaRPr lang="it-IT"/>
            </a:p>
          </p:txBody>
        </p:sp>
        <p:sp>
          <p:nvSpPr>
            <p:cNvPr id="28697" name="Line 196"/>
            <p:cNvSpPr>
              <a:spLocks noChangeShapeType="1"/>
            </p:cNvSpPr>
            <p:nvPr/>
          </p:nvSpPr>
          <p:spPr bwMode="auto">
            <a:xfrm>
              <a:off x="4368" y="3312"/>
              <a:ext cx="0" cy="288"/>
            </a:xfrm>
            <a:prstGeom prst="line">
              <a:avLst/>
            </a:prstGeom>
            <a:noFill/>
            <a:ln w="9525">
              <a:solidFill>
                <a:schemeClr val="tx1"/>
              </a:solidFill>
              <a:round/>
              <a:headEnd/>
              <a:tailEnd/>
            </a:ln>
          </p:spPr>
          <p:txBody>
            <a:bodyPr wrap="none" anchor="ctr"/>
            <a:lstStyle/>
            <a:p>
              <a:endParaRPr lang="it-IT"/>
            </a:p>
          </p:txBody>
        </p:sp>
        <p:sp>
          <p:nvSpPr>
            <p:cNvPr id="28698" name="Line 197"/>
            <p:cNvSpPr>
              <a:spLocks noChangeShapeType="1"/>
            </p:cNvSpPr>
            <p:nvPr/>
          </p:nvSpPr>
          <p:spPr bwMode="auto">
            <a:xfrm>
              <a:off x="4836" y="3312"/>
              <a:ext cx="0" cy="288"/>
            </a:xfrm>
            <a:prstGeom prst="line">
              <a:avLst/>
            </a:prstGeom>
            <a:noFill/>
            <a:ln w="9525">
              <a:solidFill>
                <a:schemeClr val="tx1"/>
              </a:solidFill>
              <a:round/>
              <a:headEnd/>
              <a:tailEnd/>
            </a:ln>
          </p:spPr>
          <p:txBody>
            <a:bodyPr wrap="none" anchor="ctr"/>
            <a:lstStyle/>
            <a:p>
              <a:endParaRPr lang="it-IT"/>
            </a:p>
          </p:txBody>
        </p:sp>
        <p:sp>
          <p:nvSpPr>
            <p:cNvPr id="28699" name="Line 198"/>
            <p:cNvSpPr>
              <a:spLocks noChangeShapeType="1"/>
            </p:cNvSpPr>
            <p:nvPr/>
          </p:nvSpPr>
          <p:spPr bwMode="auto">
            <a:xfrm>
              <a:off x="4472" y="3216"/>
              <a:ext cx="260" cy="0"/>
            </a:xfrm>
            <a:prstGeom prst="line">
              <a:avLst/>
            </a:prstGeom>
            <a:noFill/>
            <a:ln w="9525">
              <a:solidFill>
                <a:schemeClr val="tx1"/>
              </a:solidFill>
              <a:round/>
              <a:headEnd/>
              <a:tailEnd/>
            </a:ln>
          </p:spPr>
          <p:txBody>
            <a:bodyPr wrap="none" anchor="ctr"/>
            <a:lstStyle/>
            <a:p>
              <a:endParaRPr lang="it-IT"/>
            </a:p>
          </p:txBody>
        </p:sp>
        <p:sp>
          <p:nvSpPr>
            <p:cNvPr id="28700" name="Line 199"/>
            <p:cNvSpPr>
              <a:spLocks noChangeShapeType="1"/>
            </p:cNvSpPr>
            <p:nvPr/>
          </p:nvSpPr>
          <p:spPr bwMode="auto">
            <a:xfrm>
              <a:off x="4472" y="3696"/>
              <a:ext cx="260" cy="0"/>
            </a:xfrm>
            <a:prstGeom prst="line">
              <a:avLst/>
            </a:prstGeom>
            <a:noFill/>
            <a:ln w="9525">
              <a:solidFill>
                <a:schemeClr val="tx1"/>
              </a:solidFill>
              <a:round/>
              <a:headEnd/>
              <a:tailEnd/>
            </a:ln>
          </p:spPr>
          <p:txBody>
            <a:bodyPr wrap="none" anchor="ctr"/>
            <a:lstStyle/>
            <a:p>
              <a:endParaRPr lang="it-IT"/>
            </a:p>
          </p:txBody>
        </p:sp>
        <p:sp>
          <p:nvSpPr>
            <p:cNvPr id="28701" name="Line 200"/>
            <p:cNvSpPr>
              <a:spLocks noChangeShapeType="1"/>
            </p:cNvSpPr>
            <p:nvPr/>
          </p:nvSpPr>
          <p:spPr bwMode="auto">
            <a:xfrm>
              <a:off x="4004" y="3696"/>
              <a:ext cx="260" cy="0"/>
            </a:xfrm>
            <a:prstGeom prst="line">
              <a:avLst/>
            </a:prstGeom>
            <a:noFill/>
            <a:ln w="9525">
              <a:solidFill>
                <a:schemeClr val="tx1"/>
              </a:solidFill>
              <a:round/>
              <a:headEnd/>
              <a:tailEnd/>
            </a:ln>
          </p:spPr>
          <p:txBody>
            <a:bodyPr wrap="none" anchor="ctr"/>
            <a:lstStyle/>
            <a:p>
              <a:endParaRPr lang="it-IT"/>
            </a:p>
          </p:txBody>
        </p:sp>
        <p:sp>
          <p:nvSpPr>
            <p:cNvPr id="28702" name="Oval 201"/>
            <p:cNvSpPr>
              <a:spLocks noChangeArrowheads="1"/>
            </p:cNvSpPr>
            <p:nvPr/>
          </p:nvSpPr>
          <p:spPr bwMode="auto">
            <a:xfrm>
              <a:off x="3796" y="3600"/>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sym typeface="Symbol" pitchFamily="18" charset="2"/>
                </a:rPr>
                <a:t>1</a:t>
              </a:r>
              <a:endParaRPr lang="it-IT" sz="2400" b="1"/>
            </a:p>
          </p:txBody>
        </p:sp>
        <p:sp>
          <p:nvSpPr>
            <p:cNvPr id="28703" name="Oval 202"/>
            <p:cNvSpPr>
              <a:spLocks noChangeArrowheads="1"/>
            </p:cNvSpPr>
            <p:nvPr/>
          </p:nvSpPr>
          <p:spPr bwMode="auto">
            <a:xfrm>
              <a:off x="4732" y="3600"/>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3</a:t>
              </a:r>
              <a:endParaRPr lang="it-IT" sz="2400" b="1"/>
            </a:p>
          </p:txBody>
        </p:sp>
        <p:sp>
          <p:nvSpPr>
            <p:cNvPr id="28704" name="Oval 203"/>
            <p:cNvSpPr>
              <a:spLocks noChangeArrowheads="1"/>
            </p:cNvSpPr>
            <p:nvPr/>
          </p:nvSpPr>
          <p:spPr bwMode="auto">
            <a:xfrm>
              <a:off x="4732" y="3120"/>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3</a:t>
              </a:r>
              <a:endParaRPr lang="it-IT" sz="2400" b="1"/>
            </a:p>
          </p:txBody>
        </p:sp>
        <p:sp>
          <p:nvSpPr>
            <p:cNvPr id="28705" name="Text Box 204"/>
            <p:cNvSpPr txBox="1">
              <a:spLocks noChangeArrowheads="1"/>
            </p:cNvSpPr>
            <p:nvPr/>
          </p:nvSpPr>
          <p:spPr bwMode="auto">
            <a:xfrm>
              <a:off x="3328" y="2832"/>
              <a:ext cx="191" cy="288"/>
            </a:xfrm>
            <a:prstGeom prst="rect">
              <a:avLst/>
            </a:prstGeom>
            <a:noFill/>
            <a:ln w="9525">
              <a:noFill/>
              <a:miter lim="800000"/>
              <a:headEnd/>
              <a:tailEnd/>
            </a:ln>
          </p:spPr>
          <p:txBody>
            <a:bodyPr wrap="none">
              <a:spAutoFit/>
            </a:bodyPr>
            <a:lstStyle/>
            <a:p>
              <a:r>
                <a:rPr lang="it-IT" sz="2400" b="1" i="1"/>
                <a:t>r</a:t>
              </a:r>
            </a:p>
          </p:txBody>
        </p:sp>
        <p:sp>
          <p:nvSpPr>
            <p:cNvPr id="28706" name="Text Box 205"/>
            <p:cNvSpPr txBox="1">
              <a:spLocks noChangeArrowheads="1"/>
            </p:cNvSpPr>
            <p:nvPr/>
          </p:nvSpPr>
          <p:spPr bwMode="auto">
            <a:xfrm>
              <a:off x="4732" y="3744"/>
              <a:ext cx="201" cy="288"/>
            </a:xfrm>
            <a:prstGeom prst="rect">
              <a:avLst/>
            </a:prstGeom>
            <a:noFill/>
            <a:ln w="9525">
              <a:noFill/>
              <a:miter lim="800000"/>
              <a:headEnd/>
              <a:tailEnd/>
            </a:ln>
          </p:spPr>
          <p:txBody>
            <a:bodyPr wrap="none">
              <a:spAutoFit/>
            </a:bodyPr>
            <a:lstStyle/>
            <a:p>
              <a:r>
                <a:rPr lang="it-IT" sz="2400" b="1" i="1"/>
                <a:t>y</a:t>
              </a:r>
            </a:p>
          </p:txBody>
        </p:sp>
        <p:sp>
          <p:nvSpPr>
            <p:cNvPr id="28707" name="Text Box 206"/>
            <p:cNvSpPr txBox="1">
              <a:spLocks noChangeArrowheads="1"/>
            </p:cNvSpPr>
            <p:nvPr/>
          </p:nvSpPr>
          <p:spPr bwMode="auto">
            <a:xfrm>
              <a:off x="4264" y="3744"/>
              <a:ext cx="212" cy="288"/>
            </a:xfrm>
            <a:prstGeom prst="rect">
              <a:avLst/>
            </a:prstGeom>
            <a:noFill/>
            <a:ln w="9525">
              <a:noFill/>
              <a:miter lim="800000"/>
              <a:headEnd/>
              <a:tailEnd/>
            </a:ln>
          </p:spPr>
          <p:txBody>
            <a:bodyPr wrap="none">
              <a:spAutoFit/>
            </a:bodyPr>
            <a:lstStyle/>
            <a:p>
              <a:r>
                <a:rPr lang="it-IT" sz="2400" b="1" i="1"/>
                <a:t>x</a:t>
              </a:r>
            </a:p>
          </p:txBody>
        </p:sp>
        <p:sp>
          <p:nvSpPr>
            <p:cNvPr id="28708" name="Text Box 207"/>
            <p:cNvSpPr txBox="1">
              <a:spLocks noChangeArrowheads="1"/>
            </p:cNvSpPr>
            <p:nvPr/>
          </p:nvSpPr>
          <p:spPr bwMode="auto">
            <a:xfrm>
              <a:off x="3796" y="3744"/>
              <a:ext cx="244" cy="288"/>
            </a:xfrm>
            <a:prstGeom prst="rect">
              <a:avLst/>
            </a:prstGeom>
            <a:noFill/>
            <a:ln w="9525">
              <a:noFill/>
              <a:miter lim="800000"/>
              <a:headEnd/>
              <a:tailEnd/>
            </a:ln>
          </p:spPr>
          <p:txBody>
            <a:bodyPr wrap="none">
              <a:spAutoFit/>
            </a:bodyPr>
            <a:lstStyle/>
            <a:p>
              <a:r>
                <a:rPr lang="it-IT" sz="2400" b="1" i="1"/>
                <a:t>w</a:t>
              </a:r>
            </a:p>
          </p:txBody>
        </p:sp>
        <p:sp>
          <p:nvSpPr>
            <p:cNvPr id="28709" name="Text Box 208"/>
            <p:cNvSpPr txBox="1">
              <a:spLocks noChangeArrowheads="1"/>
            </p:cNvSpPr>
            <p:nvPr/>
          </p:nvSpPr>
          <p:spPr bwMode="auto">
            <a:xfrm>
              <a:off x="3328" y="3744"/>
              <a:ext cx="201" cy="288"/>
            </a:xfrm>
            <a:prstGeom prst="rect">
              <a:avLst/>
            </a:prstGeom>
            <a:noFill/>
            <a:ln w="9525">
              <a:noFill/>
              <a:miter lim="800000"/>
              <a:headEnd/>
              <a:tailEnd/>
            </a:ln>
          </p:spPr>
          <p:txBody>
            <a:bodyPr wrap="none">
              <a:spAutoFit/>
            </a:bodyPr>
            <a:lstStyle/>
            <a:p>
              <a:r>
                <a:rPr lang="it-IT" sz="2400" b="1" i="1"/>
                <a:t>v</a:t>
              </a:r>
            </a:p>
          </p:txBody>
        </p:sp>
        <p:sp>
          <p:nvSpPr>
            <p:cNvPr id="28710" name="Text Box 209"/>
            <p:cNvSpPr txBox="1">
              <a:spLocks noChangeArrowheads="1"/>
            </p:cNvSpPr>
            <p:nvPr/>
          </p:nvSpPr>
          <p:spPr bwMode="auto">
            <a:xfrm>
              <a:off x="4732" y="2832"/>
              <a:ext cx="223" cy="288"/>
            </a:xfrm>
            <a:prstGeom prst="rect">
              <a:avLst/>
            </a:prstGeom>
            <a:noFill/>
            <a:ln w="9525">
              <a:noFill/>
              <a:miter lim="800000"/>
              <a:headEnd/>
              <a:tailEnd/>
            </a:ln>
          </p:spPr>
          <p:txBody>
            <a:bodyPr wrap="none">
              <a:spAutoFit/>
            </a:bodyPr>
            <a:lstStyle/>
            <a:p>
              <a:r>
                <a:rPr lang="it-IT" sz="2400" b="1" i="1"/>
                <a:t>u</a:t>
              </a:r>
            </a:p>
          </p:txBody>
        </p:sp>
        <p:sp>
          <p:nvSpPr>
            <p:cNvPr id="28711" name="Text Box 210"/>
            <p:cNvSpPr txBox="1">
              <a:spLocks noChangeArrowheads="1"/>
            </p:cNvSpPr>
            <p:nvPr/>
          </p:nvSpPr>
          <p:spPr bwMode="auto">
            <a:xfrm>
              <a:off x="4264" y="2832"/>
              <a:ext cx="169" cy="288"/>
            </a:xfrm>
            <a:prstGeom prst="rect">
              <a:avLst/>
            </a:prstGeom>
            <a:noFill/>
            <a:ln w="9525">
              <a:noFill/>
              <a:miter lim="800000"/>
              <a:headEnd/>
              <a:tailEnd/>
            </a:ln>
          </p:spPr>
          <p:txBody>
            <a:bodyPr wrap="none">
              <a:spAutoFit/>
            </a:bodyPr>
            <a:lstStyle/>
            <a:p>
              <a:r>
                <a:rPr lang="it-IT" sz="2400" b="1" i="1"/>
                <a:t>t</a:t>
              </a:r>
            </a:p>
          </p:txBody>
        </p:sp>
        <p:sp>
          <p:nvSpPr>
            <p:cNvPr id="28712" name="Text Box 211"/>
            <p:cNvSpPr txBox="1">
              <a:spLocks noChangeArrowheads="1"/>
            </p:cNvSpPr>
            <p:nvPr/>
          </p:nvSpPr>
          <p:spPr bwMode="auto">
            <a:xfrm>
              <a:off x="3796" y="2832"/>
              <a:ext cx="191" cy="288"/>
            </a:xfrm>
            <a:prstGeom prst="rect">
              <a:avLst/>
            </a:prstGeom>
            <a:noFill/>
            <a:ln w="9525">
              <a:noFill/>
              <a:miter lim="800000"/>
              <a:headEnd/>
              <a:tailEnd/>
            </a:ln>
          </p:spPr>
          <p:txBody>
            <a:bodyPr wrap="none">
              <a:spAutoFit/>
            </a:bodyPr>
            <a:lstStyle/>
            <a:p>
              <a:r>
                <a:rPr lang="it-IT" sz="2400" b="1" i="1"/>
                <a:t>s</a:t>
              </a:r>
            </a:p>
          </p:txBody>
        </p:sp>
        <p:sp>
          <p:nvSpPr>
            <p:cNvPr id="28713" name="Rectangle 212"/>
            <p:cNvSpPr>
              <a:spLocks noChangeArrowheads="1"/>
            </p:cNvSpPr>
            <p:nvPr/>
          </p:nvSpPr>
          <p:spPr bwMode="auto">
            <a:xfrm>
              <a:off x="5720" y="3312"/>
              <a:ext cx="208" cy="192"/>
            </a:xfrm>
            <a:prstGeom prst="rect">
              <a:avLst/>
            </a:prstGeom>
            <a:solidFill>
              <a:schemeClr val="accent1"/>
            </a:solidFill>
            <a:ln w="9525">
              <a:solidFill>
                <a:schemeClr val="tx1"/>
              </a:solidFill>
              <a:miter lim="800000"/>
              <a:headEnd/>
              <a:tailEnd/>
            </a:ln>
          </p:spPr>
          <p:txBody>
            <a:bodyPr wrap="none" anchor="ctr"/>
            <a:lstStyle/>
            <a:p>
              <a:pPr algn="ctr">
                <a:lnSpc>
                  <a:spcPct val="70000"/>
                </a:lnSpc>
              </a:pPr>
              <a:r>
                <a:rPr lang="it-IT" sz="2400" b="1" i="1"/>
                <a:t>y</a:t>
              </a:r>
            </a:p>
          </p:txBody>
        </p:sp>
        <p:sp>
          <p:nvSpPr>
            <p:cNvPr id="28714" name="Rectangle 213"/>
            <p:cNvSpPr>
              <a:spLocks noChangeArrowheads="1"/>
            </p:cNvSpPr>
            <p:nvPr/>
          </p:nvSpPr>
          <p:spPr bwMode="auto">
            <a:xfrm>
              <a:off x="5720" y="3504"/>
              <a:ext cx="208" cy="192"/>
            </a:xfrm>
            <a:prstGeom prst="rect">
              <a:avLst/>
            </a:prstGeom>
            <a:noFill/>
            <a:ln w="9525">
              <a:noFill/>
              <a:miter lim="800000"/>
              <a:headEnd/>
              <a:tailEnd/>
            </a:ln>
          </p:spPr>
          <p:txBody>
            <a:bodyPr wrap="none" anchor="ctr"/>
            <a:lstStyle/>
            <a:p>
              <a:pPr algn="ctr">
                <a:lnSpc>
                  <a:spcPct val="70000"/>
                </a:lnSpc>
              </a:pPr>
              <a:r>
                <a:rPr lang="it-IT" sz="2400" b="1"/>
                <a:t>3</a:t>
              </a:r>
            </a:p>
          </p:txBody>
        </p:sp>
        <p:sp>
          <p:nvSpPr>
            <p:cNvPr id="28715" name="Oval 214"/>
            <p:cNvSpPr>
              <a:spLocks noChangeArrowheads="1"/>
            </p:cNvSpPr>
            <p:nvPr/>
          </p:nvSpPr>
          <p:spPr bwMode="auto">
            <a:xfrm>
              <a:off x="3328" y="3600"/>
              <a:ext cx="208" cy="192"/>
            </a:xfrm>
            <a:prstGeom prst="ellipse">
              <a:avLst/>
            </a:prstGeom>
            <a:solidFill>
              <a:srgbClr val="C0C0C0"/>
            </a:solidFill>
            <a:ln w="9525">
              <a:solidFill>
                <a:schemeClr val="tx1"/>
              </a:solidFill>
              <a:round/>
              <a:headEnd/>
              <a:tailEnd/>
            </a:ln>
          </p:spPr>
          <p:txBody>
            <a:bodyPr wrap="none" anchor="ctr"/>
            <a:lstStyle/>
            <a:p>
              <a:pPr algn="ctr"/>
              <a:r>
                <a:rPr lang="it-IT" sz="2400" b="1">
                  <a:sym typeface="Symbol" pitchFamily="18" charset="2"/>
                </a:rPr>
                <a:t>2</a:t>
              </a:r>
              <a:endParaRPr lang="it-IT" sz="2400" b="1"/>
            </a:p>
          </p:txBody>
        </p:sp>
        <p:sp>
          <p:nvSpPr>
            <p:cNvPr id="28716" name="Oval 215"/>
            <p:cNvSpPr>
              <a:spLocks noChangeArrowheads="1"/>
            </p:cNvSpPr>
            <p:nvPr/>
          </p:nvSpPr>
          <p:spPr bwMode="auto">
            <a:xfrm>
              <a:off x="3328" y="3120"/>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sym typeface="Symbol" pitchFamily="18" charset="2"/>
                </a:rPr>
                <a:t>1</a:t>
              </a:r>
              <a:endParaRPr lang="it-IT" sz="2400" b="1"/>
            </a:p>
          </p:txBody>
        </p:sp>
        <p:sp>
          <p:nvSpPr>
            <p:cNvPr id="28717" name="Oval 216"/>
            <p:cNvSpPr>
              <a:spLocks noChangeArrowheads="1"/>
            </p:cNvSpPr>
            <p:nvPr/>
          </p:nvSpPr>
          <p:spPr bwMode="auto">
            <a:xfrm>
              <a:off x="4264" y="3120"/>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sym typeface="Symbol" pitchFamily="18" charset="2"/>
                </a:rPr>
                <a:t>2</a:t>
              </a:r>
              <a:endParaRPr lang="it-IT" sz="2400" b="1"/>
            </a:p>
          </p:txBody>
        </p:sp>
        <p:sp>
          <p:nvSpPr>
            <p:cNvPr id="28718" name="Oval 217"/>
            <p:cNvSpPr>
              <a:spLocks noChangeArrowheads="1"/>
            </p:cNvSpPr>
            <p:nvPr/>
          </p:nvSpPr>
          <p:spPr bwMode="auto">
            <a:xfrm>
              <a:off x="4264" y="3600"/>
              <a:ext cx="208" cy="192"/>
            </a:xfrm>
            <a:prstGeom prst="ellipse">
              <a:avLst/>
            </a:prstGeom>
            <a:solidFill>
              <a:srgbClr val="000000"/>
            </a:solidFill>
            <a:ln w="9525">
              <a:solidFill>
                <a:schemeClr val="tx1"/>
              </a:solidFill>
              <a:round/>
              <a:headEnd/>
              <a:tailEnd/>
            </a:ln>
          </p:spPr>
          <p:txBody>
            <a:bodyPr wrap="none" anchor="ctr"/>
            <a:lstStyle/>
            <a:p>
              <a:pPr algn="ctr"/>
              <a:r>
                <a:rPr lang="it-IT" sz="2400" b="1">
                  <a:solidFill>
                    <a:schemeClr val="bg1"/>
                  </a:solidFill>
                  <a:sym typeface="Symbol" pitchFamily="18" charset="2"/>
                </a:rPr>
                <a:t>2</a:t>
              </a:r>
              <a:endParaRPr lang="it-IT" sz="2400" b="1"/>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 Box 3"/>
          <p:cNvSpPr txBox="1">
            <a:spLocks noChangeArrowheads="1"/>
          </p:cNvSpPr>
          <p:nvPr/>
        </p:nvSpPr>
        <p:spPr bwMode="auto">
          <a:xfrm>
            <a:off x="457200" y="152400"/>
            <a:ext cx="8832850" cy="579438"/>
          </a:xfrm>
          <a:prstGeom prst="rect">
            <a:avLst/>
          </a:prstGeom>
          <a:noFill/>
          <a:ln w="9525">
            <a:noFill/>
            <a:miter lim="800000"/>
            <a:headEnd/>
            <a:tailEnd/>
          </a:ln>
        </p:spPr>
        <p:txBody>
          <a:bodyPr>
            <a:spAutoFit/>
          </a:bodyPr>
          <a:lstStyle/>
          <a:p>
            <a:pPr>
              <a:spcBef>
                <a:spcPct val="20000"/>
              </a:spcBef>
            </a:pPr>
            <a:r>
              <a:rPr lang="it-IT" sz="3200"/>
              <a:t>Complessità:</a:t>
            </a:r>
          </a:p>
        </p:txBody>
      </p:sp>
      <p:sp>
        <p:nvSpPr>
          <p:cNvPr id="2055" name="Text Box 4"/>
          <p:cNvSpPr txBox="1">
            <a:spLocks noChangeArrowheads="1"/>
          </p:cNvSpPr>
          <p:nvPr/>
        </p:nvSpPr>
        <p:spPr bwMode="auto">
          <a:xfrm>
            <a:off x="595313" y="928688"/>
            <a:ext cx="8750300" cy="5241925"/>
          </a:xfrm>
          <a:prstGeom prst="rect">
            <a:avLst/>
          </a:prstGeom>
          <a:solidFill>
            <a:srgbClr val="FFFF99"/>
          </a:solidFill>
          <a:ln w="25400">
            <a:solidFill>
              <a:schemeClr val="tx1"/>
            </a:solidFill>
            <a:miter lim="800000"/>
            <a:headEnd/>
            <a:tailEnd/>
          </a:ln>
        </p:spPr>
        <p:txBody>
          <a:bodyPr>
            <a:spAutoFit/>
          </a:bodyPr>
          <a:lstStyle/>
          <a:p>
            <a:r>
              <a:rPr lang="it-IT" sz="2800" b="1" i="1">
                <a:solidFill>
                  <a:srgbClr val="C00000"/>
                </a:solidFill>
                <a:sym typeface="Symbol" pitchFamily="18" charset="2"/>
              </a:rPr>
              <a:t>BFS</a:t>
            </a:r>
            <a:r>
              <a:rPr lang="it-IT" sz="2800" b="1" i="1">
                <a:sym typeface="Symbol" pitchFamily="18" charset="2"/>
              </a:rPr>
              <a:t> </a:t>
            </a:r>
            <a:r>
              <a:rPr lang="it-IT" sz="2800" b="1">
                <a:sym typeface="Symbol" pitchFamily="18" charset="2"/>
              </a:rPr>
              <a:t>(</a:t>
            </a:r>
            <a:r>
              <a:rPr lang="it-IT" sz="2800" b="1" i="1">
                <a:sym typeface="Symbol" pitchFamily="18" charset="2"/>
              </a:rPr>
              <a:t>G</a:t>
            </a:r>
            <a:r>
              <a:rPr lang="it-IT" sz="2800" b="1">
                <a:sym typeface="Symbol" pitchFamily="18" charset="2"/>
              </a:rPr>
              <a:t>, </a:t>
            </a:r>
            <a:r>
              <a:rPr lang="it-IT" sz="2800" b="1" i="1">
                <a:sym typeface="Symbol" pitchFamily="18" charset="2"/>
              </a:rPr>
              <a:t>s</a:t>
            </a:r>
            <a:r>
              <a:rPr lang="it-IT" sz="2800" b="1">
                <a:sym typeface="Symbol" pitchFamily="18" charset="2"/>
              </a:rPr>
              <a:t>)</a:t>
            </a:r>
          </a:p>
          <a:p>
            <a:r>
              <a:rPr lang="it-IT" sz="2800" b="1">
                <a:sym typeface="Symbol" pitchFamily="18" charset="2"/>
              </a:rPr>
              <a:t>   </a:t>
            </a:r>
            <a:r>
              <a:rPr lang="it-IT" sz="2800" b="1">
                <a:solidFill>
                  <a:srgbClr val="3333CC"/>
                </a:solidFill>
                <a:sym typeface="Symbol" pitchFamily="18" charset="2"/>
              </a:rPr>
              <a:t>for</a:t>
            </a:r>
            <a:r>
              <a:rPr lang="it-IT" sz="2800" b="1">
                <a:sym typeface="Symbol" pitchFamily="18" charset="2"/>
              </a:rPr>
              <a:t> “ogni vertice </a:t>
            </a:r>
            <a:r>
              <a:rPr lang="it-IT" sz="2800" b="1" i="1">
                <a:sym typeface="Symbol" pitchFamily="18" charset="2"/>
              </a:rPr>
              <a:t>v</a:t>
            </a:r>
            <a:r>
              <a:rPr lang="it-IT" sz="2800" b="1">
                <a:sym typeface="Symbol" pitchFamily="18" charset="2"/>
              </a:rPr>
              <a:t>  </a:t>
            </a:r>
            <a:r>
              <a:rPr lang="it-IT" sz="2800" b="1" i="1">
                <a:sym typeface="Symbol" pitchFamily="18" charset="2"/>
              </a:rPr>
              <a:t>G.V</a:t>
            </a:r>
            <a:r>
              <a:rPr lang="it-IT" sz="2800" b="1">
                <a:sym typeface="Symbol" pitchFamily="18" charset="2"/>
              </a:rPr>
              <a:t>”</a:t>
            </a:r>
          </a:p>
          <a:p>
            <a:r>
              <a:rPr lang="it-IT" sz="2800" b="1">
                <a:sym typeface="Symbol" pitchFamily="18" charset="2"/>
              </a:rPr>
              <a:t>      </a:t>
            </a:r>
            <a:r>
              <a:rPr lang="it-IT" sz="2800" b="1" i="1">
                <a:sym typeface="Symbol" pitchFamily="18" charset="2"/>
              </a:rPr>
              <a:t>v</a:t>
            </a:r>
            <a:r>
              <a:rPr lang="it-IT" sz="2800" b="1">
                <a:sym typeface="Symbol" pitchFamily="18" charset="2"/>
              </a:rPr>
              <a:t>.</a:t>
            </a:r>
            <a:r>
              <a:rPr lang="it-IT" sz="2800" b="1" i="1">
                <a:sym typeface="Symbol" pitchFamily="18" charset="2"/>
              </a:rPr>
              <a:t>color</a:t>
            </a:r>
            <a:r>
              <a:rPr lang="it-IT" sz="2800" b="1">
                <a:sym typeface="Symbol" pitchFamily="18" charset="2"/>
              </a:rPr>
              <a:t> = </a:t>
            </a:r>
            <a:r>
              <a:rPr lang="it-IT" sz="2800" b="1" i="1">
                <a:sym typeface="Symbol" pitchFamily="18" charset="2"/>
              </a:rPr>
              <a:t>bianco</a:t>
            </a:r>
            <a:r>
              <a:rPr lang="it-IT" sz="2800" b="1">
                <a:sym typeface="Symbol" pitchFamily="18" charset="2"/>
              </a:rPr>
              <a:t>,</a:t>
            </a:r>
            <a:r>
              <a:rPr lang="it-IT" sz="2800" b="1" i="1">
                <a:sym typeface="Symbol" pitchFamily="18" charset="2"/>
              </a:rPr>
              <a:t> v.d =</a:t>
            </a:r>
            <a:r>
              <a:rPr lang="it-IT" sz="2800" b="1">
                <a:sym typeface="Symbol" pitchFamily="18" charset="2"/>
              </a:rPr>
              <a:t> , </a:t>
            </a:r>
            <a:r>
              <a:rPr lang="it-IT" sz="2800" b="1" i="1">
                <a:sym typeface="Symbol" pitchFamily="18" charset="2"/>
              </a:rPr>
              <a:t>v.</a:t>
            </a:r>
            <a:r>
              <a:rPr lang="el-GR" sz="2800" b="1" i="1">
                <a:cs typeface="Times New Roman" pitchFamily="18" charset="0"/>
                <a:sym typeface="Symbol" pitchFamily="18" charset="2"/>
              </a:rPr>
              <a:t>π</a:t>
            </a:r>
            <a:r>
              <a:rPr lang="it-IT" sz="2800" b="1">
                <a:sym typeface="Symbol" pitchFamily="18" charset="2"/>
              </a:rPr>
              <a:t> = nil</a:t>
            </a:r>
          </a:p>
          <a:p>
            <a:r>
              <a:rPr lang="it-IT" sz="2800" b="1">
                <a:sym typeface="Symbol" pitchFamily="18" charset="2"/>
              </a:rPr>
              <a:t>   </a:t>
            </a:r>
            <a:r>
              <a:rPr lang="it-IT" sz="2800" b="1" i="1">
                <a:sym typeface="Symbol" pitchFamily="18" charset="2"/>
              </a:rPr>
              <a:t>s.color =</a:t>
            </a:r>
            <a:r>
              <a:rPr lang="it-IT" sz="2800" b="1">
                <a:sym typeface="Symbol" pitchFamily="18" charset="2"/>
              </a:rPr>
              <a:t> </a:t>
            </a:r>
            <a:r>
              <a:rPr lang="it-IT" sz="2800" b="1" i="1">
                <a:sym typeface="Symbol" pitchFamily="18" charset="2"/>
              </a:rPr>
              <a:t>grigio</a:t>
            </a:r>
            <a:r>
              <a:rPr lang="it-IT" sz="2800" b="1">
                <a:sym typeface="Symbol" pitchFamily="18" charset="2"/>
              </a:rPr>
              <a:t>,</a:t>
            </a:r>
            <a:r>
              <a:rPr lang="it-IT" sz="2800" b="1" i="1">
                <a:sym typeface="Symbol" pitchFamily="18" charset="2"/>
              </a:rPr>
              <a:t> s.d =</a:t>
            </a:r>
            <a:r>
              <a:rPr lang="it-IT" sz="2800" b="1">
                <a:sym typeface="Symbol" pitchFamily="18" charset="2"/>
              </a:rPr>
              <a:t> 0</a:t>
            </a:r>
          </a:p>
          <a:p>
            <a:r>
              <a:rPr lang="it-IT" sz="2800" b="1">
                <a:sym typeface="Symbol" pitchFamily="18" charset="2"/>
              </a:rPr>
              <a:t>   </a:t>
            </a:r>
            <a:r>
              <a:rPr lang="it-IT" sz="2800" b="1" i="1">
                <a:solidFill>
                  <a:srgbClr val="C00000"/>
                </a:solidFill>
                <a:sym typeface="Symbol" pitchFamily="18" charset="2"/>
              </a:rPr>
              <a:t>Enqueue</a:t>
            </a:r>
            <a:r>
              <a:rPr lang="it-IT" sz="2800" b="1" i="1">
                <a:sym typeface="Symbol" pitchFamily="18" charset="2"/>
              </a:rPr>
              <a:t> </a:t>
            </a:r>
            <a:r>
              <a:rPr lang="it-IT" sz="2800" b="1">
                <a:sym typeface="Symbol" pitchFamily="18" charset="2"/>
              </a:rPr>
              <a:t>(</a:t>
            </a:r>
            <a:r>
              <a:rPr lang="it-IT" sz="2800" b="1" i="1">
                <a:sym typeface="Symbol" pitchFamily="18" charset="2"/>
              </a:rPr>
              <a:t>Q</a:t>
            </a:r>
            <a:r>
              <a:rPr lang="it-IT" sz="2800" b="1">
                <a:sym typeface="Symbol" pitchFamily="18" charset="2"/>
              </a:rPr>
              <a:t>, </a:t>
            </a:r>
            <a:r>
              <a:rPr lang="it-IT" sz="2800" b="1" i="1">
                <a:sym typeface="Symbol" pitchFamily="18" charset="2"/>
              </a:rPr>
              <a:t>s</a:t>
            </a:r>
            <a:r>
              <a:rPr lang="it-IT" sz="2800" b="1">
                <a:sym typeface="Symbol" pitchFamily="18" charset="2"/>
              </a:rPr>
              <a:t>)</a:t>
            </a:r>
          </a:p>
          <a:p>
            <a:r>
              <a:rPr lang="it-IT" sz="2800" b="1">
                <a:sym typeface="Symbol" pitchFamily="18" charset="2"/>
              </a:rPr>
              <a:t>   </a:t>
            </a:r>
            <a:r>
              <a:rPr lang="it-IT" sz="2800" b="1">
                <a:solidFill>
                  <a:srgbClr val="3333CC"/>
                </a:solidFill>
                <a:sym typeface="Symbol" pitchFamily="18" charset="2"/>
              </a:rPr>
              <a:t>while</a:t>
            </a:r>
            <a:r>
              <a:rPr lang="it-IT" sz="2800" b="1">
                <a:sym typeface="Symbol" pitchFamily="18" charset="2"/>
              </a:rPr>
              <a:t> </a:t>
            </a:r>
            <a:r>
              <a:rPr lang="it-IT" sz="2800" b="1">
                <a:solidFill>
                  <a:srgbClr val="3333CC"/>
                </a:solidFill>
                <a:sym typeface="Symbol" pitchFamily="18" charset="2"/>
              </a:rPr>
              <a:t>not</a:t>
            </a:r>
            <a:r>
              <a:rPr lang="it-IT" sz="2800" b="1">
                <a:sym typeface="Symbol" pitchFamily="18" charset="2"/>
              </a:rPr>
              <a:t> </a:t>
            </a:r>
            <a:r>
              <a:rPr lang="it-IT" sz="2800" b="1" i="1">
                <a:solidFill>
                  <a:srgbClr val="C00000"/>
                </a:solidFill>
                <a:sym typeface="Symbol" pitchFamily="18" charset="2"/>
              </a:rPr>
              <a:t>Empty</a:t>
            </a:r>
            <a:r>
              <a:rPr lang="it-IT" sz="2800" b="1" i="1">
                <a:sym typeface="Symbol" pitchFamily="18" charset="2"/>
              </a:rPr>
              <a:t> </a:t>
            </a:r>
            <a:r>
              <a:rPr lang="it-IT" sz="2800" b="1">
                <a:sym typeface="Symbol" pitchFamily="18" charset="2"/>
              </a:rPr>
              <a:t>(</a:t>
            </a:r>
            <a:r>
              <a:rPr lang="it-IT" sz="2800" b="1" i="1">
                <a:sym typeface="Symbol" pitchFamily="18" charset="2"/>
              </a:rPr>
              <a:t>Q</a:t>
            </a:r>
            <a:r>
              <a:rPr lang="it-IT" sz="2800" b="1">
                <a:sym typeface="Symbol" pitchFamily="18" charset="2"/>
              </a:rPr>
              <a:t>)</a:t>
            </a:r>
          </a:p>
          <a:p>
            <a:r>
              <a:rPr lang="it-IT" sz="2800" b="1">
                <a:sym typeface="Symbol" pitchFamily="18" charset="2"/>
              </a:rPr>
              <a:t>      </a:t>
            </a:r>
            <a:r>
              <a:rPr lang="it-IT" sz="2800" b="1" i="1">
                <a:sym typeface="Symbol" pitchFamily="18" charset="2"/>
              </a:rPr>
              <a:t>u</a:t>
            </a:r>
            <a:r>
              <a:rPr lang="it-IT" sz="2800" b="1">
                <a:sym typeface="Symbol" pitchFamily="18" charset="2"/>
              </a:rPr>
              <a:t> = </a:t>
            </a:r>
            <a:r>
              <a:rPr lang="it-IT" sz="2800" b="1" i="1">
                <a:solidFill>
                  <a:srgbClr val="C00000"/>
                </a:solidFill>
                <a:sym typeface="Symbol" pitchFamily="18" charset="2"/>
              </a:rPr>
              <a:t>Dequeue</a:t>
            </a:r>
            <a:r>
              <a:rPr lang="it-IT" sz="2800" b="1" i="1">
                <a:sym typeface="Symbol" pitchFamily="18" charset="2"/>
              </a:rPr>
              <a:t> </a:t>
            </a:r>
            <a:r>
              <a:rPr lang="it-IT" sz="2800" b="1">
                <a:sym typeface="Symbol" pitchFamily="18" charset="2"/>
              </a:rPr>
              <a:t>(</a:t>
            </a:r>
            <a:r>
              <a:rPr lang="it-IT" sz="2800" b="1" i="1">
                <a:sym typeface="Symbol" pitchFamily="18" charset="2"/>
              </a:rPr>
              <a:t>Q</a:t>
            </a:r>
            <a:r>
              <a:rPr lang="it-IT" sz="2800" b="1">
                <a:sym typeface="Symbol" pitchFamily="18" charset="2"/>
              </a:rPr>
              <a:t>)</a:t>
            </a:r>
          </a:p>
          <a:p>
            <a:r>
              <a:rPr lang="it-IT" sz="2800" b="1">
                <a:sym typeface="Symbol" pitchFamily="18" charset="2"/>
              </a:rPr>
              <a:t>      </a:t>
            </a:r>
            <a:r>
              <a:rPr lang="it-IT" sz="2800" b="1">
                <a:solidFill>
                  <a:srgbClr val="3333CC"/>
                </a:solidFill>
                <a:sym typeface="Symbol" pitchFamily="18" charset="2"/>
              </a:rPr>
              <a:t>for</a:t>
            </a:r>
            <a:r>
              <a:rPr lang="it-IT" sz="2800" b="1">
                <a:sym typeface="Symbol" pitchFamily="18" charset="2"/>
              </a:rPr>
              <a:t> “ogni </a:t>
            </a:r>
            <a:r>
              <a:rPr lang="it-IT" sz="2800" b="1" i="1">
                <a:sym typeface="Symbol" pitchFamily="18" charset="2"/>
              </a:rPr>
              <a:t>v</a:t>
            </a:r>
            <a:r>
              <a:rPr lang="it-IT" sz="2800" b="1">
                <a:sym typeface="Symbol" pitchFamily="18" charset="2"/>
              </a:rPr>
              <a:t>  </a:t>
            </a:r>
            <a:r>
              <a:rPr lang="it-IT" sz="2800" b="1" i="1">
                <a:sym typeface="Symbol" pitchFamily="18" charset="2"/>
              </a:rPr>
              <a:t>Adj</a:t>
            </a:r>
            <a:r>
              <a:rPr lang="it-IT" sz="2800" b="1">
                <a:sym typeface="Symbol" pitchFamily="18" charset="2"/>
              </a:rPr>
              <a:t>[</a:t>
            </a:r>
            <a:r>
              <a:rPr lang="it-IT" sz="2800" b="1" i="1">
                <a:sym typeface="Symbol" pitchFamily="18" charset="2"/>
              </a:rPr>
              <a:t>u</a:t>
            </a:r>
            <a:r>
              <a:rPr lang="it-IT" sz="2800" b="1">
                <a:sym typeface="Symbol" pitchFamily="18" charset="2"/>
              </a:rPr>
              <a:t>]” </a:t>
            </a:r>
          </a:p>
          <a:p>
            <a:r>
              <a:rPr lang="it-IT" sz="2800" b="1">
                <a:sym typeface="Symbol" pitchFamily="18" charset="2"/>
              </a:rPr>
              <a:t>         </a:t>
            </a:r>
            <a:r>
              <a:rPr lang="it-IT" sz="2800" b="1">
                <a:solidFill>
                  <a:srgbClr val="3333CC"/>
                </a:solidFill>
                <a:sym typeface="Symbol" pitchFamily="18" charset="2"/>
              </a:rPr>
              <a:t>if</a:t>
            </a:r>
            <a:r>
              <a:rPr lang="it-IT" sz="2800" b="1">
                <a:sym typeface="Symbol" pitchFamily="18" charset="2"/>
              </a:rPr>
              <a:t> </a:t>
            </a:r>
            <a:r>
              <a:rPr lang="it-IT" sz="2800" b="1" i="1">
                <a:sym typeface="Symbol" pitchFamily="18" charset="2"/>
              </a:rPr>
              <a:t>v.color</a:t>
            </a:r>
            <a:r>
              <a:rPr lang="it-IT" sz="2800" b="1">
                <a:sym typeface="Symbol" pitchFamily="18" charset="2"/>
              </a:rPr>
              <a:t> == </a:t>
            </a:r>
            <a:r>
              <a:rPr lang="it-IT" sz="2800" b="1" i="1">
                <a:sym typeface="Symbol" pitchFamily="18" charset="2"/>
              </a:rPr>
              <a:t>bianco</a:t>
            </a:r>
            <a:endParaRPr lang="it-IT" sz="2800" b="1">
              <a:sym typeface="Symbol" pitchFamily="18" charset="2"/>
            </a:endParaRPr>
          </a:p>
          <a:p>
            <a:r>
              <a:rPr lang="it-IT" sz="2800" b="1">
                <a:sym typeface="Symbol" pitchFamily="18" charset="2"/>
              </a:rPr>
              <a:t>            </a:t>
            </a:r>
            <a:r>
              <a:rPr lang="it-IT" sz="2800" b="1" i="1">
                <a:sym typeface="Symbol" pitchFamily="18" charset="2"/>
              </a:rPr>
              <a:t>v.color =</a:t>
            </a:r>
            <a:r>
              <a:rPr lang="it-IT" sz="2800" b="1">
                <a:sym typeface="Symbol" pitchFamily="18" charset="2"/>
              </a:rPr>
              <a:t> </a:t>
            </a:r>
            <a:r>
              <a:rPr lang="it-IT" sz="2800" b="1" i="1">
                <a:sym typeface="Symbol" pitchFamily="18" charset="2"/>
              </a:rPr>
              <a:t>grigio</a:t>
            </a:r>
            <a:r>
              <a:rPr lang="it-IT" sz="2800" b="1">
                <a:sym typeface="Symbol" pitchFamily="18" charset="2"/>
              </a:rPr>
              <a:t>,</a:t>
            </a:r>
            <a:r>
              <a:rPr lang="it-IT" sz="2800" b="1" i="1">
                <a:sym typeface="Symbol" pitchFamily="18" charset="2"/>
              </a:rPr>
              <a:t> v.d =</a:t>
            </a:r>
            <a:r>
              <a:rPr lang="it-IT" sz="2800" b="1">
                <a:sym typeface="Symbol" pitchFamily="18" charset="2"/>
              </a:rPr>
              <a:t> </a:t>
            </a:r>
            <a:r>
              <a:rPr lang="it-IT" sz="2800" b="1" i="1">
                <a:sym typeface="Symbol" pitchFamily="18" charset="2"/>
              </a:rPr>
              <a:t>u.d</a:t>
            </a:r>
            <a:r>
              <a:rPr lang="it-IT" sz="2800" b="1">
                <a:sym typeface="Symbol" pitchFamily="18" charset="2"/>
              </a:rPr>
              <a:t> + 1, </a:t>
            </a:r>
            <a:r>
              <a:rPr lang="it-IT" sz="2800" b="1" i="1">
                <a:sym typeface="Symbol" pitchFamily="18" charset="2"/>
              </a:rPr>
              <a:t>v.</a:t>
            </a:r>
            <a:r>
              <a:rPr lang="el-GR" sz="2800" b="1" i="1">
                <a:cs typeface="Times New Roman" pitchFamily="18" charset="0"/>
                <a:sym typeface="Symbol" pitchFamily="18" charset="2"/>
              </a:rPr>
              <a:t>π</a:t>
            </a:r>
            <a:r>
              <a:rPr lang="it-IT" sz="2800" b="1" i="1">
                <a:cs typeface="Times New Roman" pitchFamily="18" charset="0"/>
                <a:sym typeface="Symbol" pitchFamily="18" charset="2"/>
              </a:rPr>
              <a:t> =</a:t>
            </a:r>
            <a:r>
              <a:rPr lang="it-IT" sz="2800" b="1">
                <a:sym typeface="Symbol" pitchFamily="18" charset="2"/>
              </a:rPr>
              <a:t> </a:t>
            </a:r>
            <a:r>
              <a:rPr lang="it-IT" sz="2800" b="1" i="1">
                <a:sym typeface="Symbol" pitchFamily="18" charset="2"/>
              </a:rPr>
              <a:t>u</a:t>
            </a:r>
            <a:endParaRPr lang="it-IT" sz="2800" b="1">
              <a:sym typeface="Symbol" pitchFamily="18" charset="2"/>
            </a:endParaRPr>
          </a:p>
          <a:p>
            <a:r>
              <a:rPr lang="it-IT" sz="2800" b="1">
                <a:sym typeface="Symbol" pitchFamily="18" charset="2"/>
              </a:rPr>
              <a:t>            </a:t>
            </a:r>
            <a:r>
              <a:rPr lang="it-IT" sz="2800" b="1" i="1">
                <a:solidFill>
                  <a:srgbClr val="C00000"/>
                </a:solidFill>
                <a:sym typeface="Symbol" pitchFamily="18" charset="2"/>
              </a:rPr>
              <a:t>Enqueue</a:t>
            </a:r>
            <a:r>
              <a:rPr lang="it-IT" sz="2800" b="1" i="1">
                <a:sym typeface="Symbol" pitchFamily="18" charset="2"/>
              </a:rPr>
              <a:t> </a:t>
            </a:r>
            <a:r>
              <a:rPr lang="it-IT" sz="2800" b="1">
                <a:sym typeface="Symbol" pitchFamily="18" charset="2"/>
              </a:rPr>
              <a:t>(</a:t>
            </a:r>
            <a:r>
              <a:rPr lang="it-IT" sz="2800" b="1" i="1">
                <a:sym typeface="Symbol" pitchFamily="18" charset="2"/>
              </a:rPr>
              <a:t>Q</a:t>
            </a:r>
            <a:r>
              <a:rPr lang="it-IT" sz="2800" b="1">
                <a:sym typeface="Symbol" pitchFamily="18" charset="2"/>
              </a:rPr>
              <a:t>,</a:t>
            </a:r>
            <a:r>
              <a:rPr lang="it-IT" sz="2800" b="1" i="1">
                <a:sym typeface="Symbol" pitchFamily="18" charset="2"/>
              </a:rPr>
              <a:t>v</a:t>
            </a:r>
            <a:r>
              <a:rPr lang="it-IT" sz="2800" b="1">
                <a:sym typeface="Symbol" pitchFamily="18" charset="2"/>
              </a:rPr>
              <a:t>)</a:t>
            </a:r>
          </a:p>
          <a:p>
            <a:r>
              <a:rPr lang="it-IT" sz="2800" b="1">
                <a:sym typeface="Symbol" pitchFamily="18" charset="2"/>
              </a:rPr>
              <a:t>      </a:t>
            </a:r>
            <a:r>
              <a:rPr lang="it-IT" sz="2800" b="1" i="1">
                <a:sym typeface="Symbol" pitchFamily="18" charset="2"/>
              </a:rPr>
              <a:t>u.color =</a:t>
            </a:r>
            <a:r>
              <a:rPr lang="it-IT" sz="2800" b="1">
                <a:sym typeface="Symbol" pitchFamily="18" charset="2"/>
              </a:rPr>
              <a:t> </a:t>
            </a:r>
            <a:r>
              <a:rPr lang="it-IT" sz="2800" b="1" i="1">
                <a:sym typeface="Symbol" pitchFamily="18" charset="2"/>
              </a:rPr>
              <a:t>nero</a:t>
            </a:r>
          </a:p>
        </p:txBody>
      </p:sp>
      <p:sp>
        <p:nvSpPr>
          <p:cNvPr id="4" name="Parentesi graffa chiusa 3"/>
          <p:cNvSpPr/>
          <p:nvPr/>
        </p:nvSpPr>
        <p:spPr bwMode="auto">
          <a:xfrm>
            <a:off x="7239000" y="1143000"/>
            <a:ext cx="357188" cy="1928813"/>
          </a:xfrm>
          <a:prstGeom prst="rightBrace">
            <a:avLst/>
          </a:prstGeom>
          <a:noFill/>
          <a:ln w="28575" cap="flat" cmpd="sng" algn="ctr">
            <a:solidFill>
              <a:schemeClr val="accent4"/>
            </a:solidFill>
            <a:prstDash val="solid"/>
            <a:round/>
            <a:headEnd type="none" w="med" len="med"/>
            <a:tailEnd type="none" w="med" len="med"/>
          </a:ln>
          <a:effectLst/>
        </p:spPr>
        <p:txBody>
          <a:bodyPr/>
          <a:lstStyle/>
          <a:p>
            <a:pPr>
              <a:defRPr/>
            </a:pPr>
            <a:endParaRPr lang="it-IT"/>
          </a:p>
        </p:txBody>
      </p:sp>
      <p:sp>
        <p:nvSpPr>
          <p:cNvPr id="5" name="Parentesi graffa chiusa 4"/>
          <p:cNvSpPr/>
          <p:nvPr/>
        </p:nvSpPr>
        <p:spPr bwMode="auto">
          <a:xfrm>
            <a:off x="7239000" y="3214688"/>
            <a:ext cx="357188" cy="642937"/>
          </a:xfrm>
          <a:prstGeom prst="rightBrace">
            <a:avLst/>
          </a:prstGeom>
          <a:noFill/>
          <a:ln w="28575" cap="flat" cmpd="sng" algn="ctr">
            <a:solidFill>
              <a:schemeClr val="accent4"/>
            </a:solidFill>
            <a:prstDash val="solid"/>
            <a:round/>
            <a:headEnd type="none" w="med" len="med"/>
            <a:tailEnd type="none" w="med" len="med"/>
          </a:ln>
          <a:effectLst/>
        </p:spPr>
        <p:txBody>
          <a:bodyPr/>
          <a:lstStyle/>
          <a:p>
            <a:pPr>
              <a:defRPr/>
            </a:pPr>
            <a:endParaRPr lang="it-IT"/>
          </a:p>
        </p:txBody>
      </p:sp>
      <p:sp>
        <p:nvSpPr>
          <p:cNvPr id="6" name="Parentesi graffa chiusa 5"/>
          <p:cNvSpPr/>
          <p:nvPr/>
        </p:nvSpPr>
        <p:spPr bwMode="auto">
          <a:xfrm>
            <a:off x="7239000" y="4071938"/>
            <a:ext cx="357188" cy="1500187"/>
          </a:xfrm>
          <a:prstGeom prst="rightBrace">
            <a:avLst/>
          </a:prstGeom>
          <a:noFill/>
          <a:ln w="28575" cap="flat" cmpd="sng" algn="ctr">
            <a:solidFill>
              <a:schemeClr val="accent4"/>
            </a:solidFill>
            <a:prstDash val="solid"/>
            <a:round/>
            <a:headEnd type="none" w="med" len="med"/>
            <a:tailEnd type="none" w="med" len="med"/>
          </a:ln>
          <a:effectLst/>
        </p:spPr>
        <p:txBody>
          <a:bodyPr/>
          <a:lstStyle/>
          <a:p>
            <a:pPr>
              <a:defRPr/>
            </a:pPr>
            <a:endParaRPr lang="it-IT"/>
          </a:p>
        </p:txBody>
      </p:sp>
      <p:sp>
        <p:nvSpPr>
          <p:cNvPr id="7" name="Parentesi graffa chiusa 6"/>
          <p:cNvSpPr/>
          <p:nvPr/>
        </p:nvSpPr>
        <p:spPr bwMode="auto">
          <a:xfrm>
            <a:off x="7239000" y="5715000"/>
            <a:ext cx="357188" cy="357188"/>
          </a:xfrm>
          <a:prstGeom prst="rightBrace">
            <a:avLst/>
          </a:prstGeom>
          <a:noFill/>
          <a:ln w="28575" cap="flat" cmpd="sng" algn="ctr">
            <a:solidFill>
              <a:schemeClr val="accent4"/>
            </a:solidFill>
            <a:prstDash val="solid"/>
            <a:round/>
            <a:headEnd type="none" w="med" len="med"/>
            <a:tailEnd type="none" w="med" len="med"/>
          </a:ln>
          <a:effectLst/>
        </p:spPr>
        <p:txBody>
          <a:bodyPr/>
          <a:lstStyle/>
          <a:p>
            <a:pPr>
              <a:defRPr/>
            </a:pPr>
            <a:endParaRPr lang="it-IT"/>
          </a:p>
        </p:txBody>
      </p:sp>
      <p:graphicFrame>
        <p:nvGraphicFramePr>
          <p:cNvPr id="2050" name="Object 4"/>
          <p:cNvGraphicFramePr>
            <a:graphicFrameLocks noChangeAspect="1"/>
          </p:cNvGraphicFramePr>
          <p:nvPr/>
        </p:nvGraphicFramePr>
        <p:xfrm>
          <a:off x="7739063" y="1857375"/>
          <a:ext cx="785812" cy="449263"/>
        </p:xfrm>
        <a:graphic>
          <a:graphicData uri="http://schemas.openxmlformats.org/presentationml/2006/ole">
            <p:oleObj spid="_x0000_s2050" name="Equazione" r:id="rId3" imgW="355320" imgH="203040" progId="Equation.3">
              <p:embed/>
            </p:oleObj>
          </a:graphicData>
        </a:graphic>
      </p:graphicFrame>
      <p:graphicFrame>
        <p:nvGraphicFramePr>
          <p:cNvPr id="2051" name="Object 5"/>
          <p:cNvGraphicFramePr>
            <a:graphicFrameLocks noChangeAspect="1"/>
          </p:cNvGraphicFramePr>
          <p:nvPr/>
        </p:nvGraphicFramePr>
        <p:xfrm>
          <a:off x="7739063" y="3286125"/>
          <a:ext cx="785812" cy="449263"/>
        </p:xfrm>
        <a:graphic>
          <a:graphicData uri="http://schemas.openxmlformats.org/presentationml/2006/ole">
            <p:oleObj spid="_x0000_s2051" name="Equazione" r:id="rId4" imgW="355320" imgH="203040" progId="Equation.3">
              <p:embed/>
            </p:oleObj>
          </a:graphicData>
        </a:graphic>
      </p:graphicFrame>
      <p:graphicFrame>
        <p:nvGraphicFramePr>
          <p:cNvPr id="2052" name="Object 6"/>
          <p:cNvGraphicFramePr>
            <a:graphicFrameLocks noChangeAspect="1"/>
          </p:cNvGraphicFramePr>
          <p:nvPr/>
        </p:nvGraphicFramePr>
        <p:xfrm>
          <a:off x="7739063" y="5643563"/>
          <a:ext cx="785812" cy="449262"/>
        </p:xfrm>
        <a:graphic>
          <a:graphicData uri="http://schemas.openxmlformats.org/presentationml/2006/ole">
            <p:oleObj spid="_x0000_s2052" name="Equazione" r:id="rId5" imgW="355320" imgH="203040" progId="Equation.3">
              <p:embed/>
            </p:oleObj>
          </a:graphicData>
        </a:graphic>
      </p:graphicFrame>
      <p:graphicFrame>
        <p:nvGraphicFramePr>
          <p:cNvPr id="2053" name="Object 7"/>
          <p:cNvGraphicFramePr>
            <a:graphicFrameLocks noChangeAspect="1"/>
          </p:cNvGraphicFramePr>
          <p:nvPr/>
        </p:nvGraphicFramePr>
        <p:xfrm>
          <a:off x="7697788" y="4572000"/>
          <a:ext cx="869950" cy="449263"/>
        </p:xfrm>
        <a:graphic>
          <a:graphicData uri="http://schemas.openxmlformats.org/presentationml/2006/ole">
            <p:oleObj spid="_x0000_s2053" name="Equazione" r:id="rId6" imgW="393480" imgH="203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050"/>
                                        </p:tgtEl>
                                        <p:attrNameLst>
                                          <p:attrName>style.visibility</p:attrName>
                                        </p:attrNameLst>
                                      </p:cBhvr>
                                      <p:to>
                                        <p:strVal val="visible"/>
                                      </p:to>
                                    </p:set>
                                    <p:anim calcmode="lin" valueType="num">
                                      <p:cBhvr additive="base">
                                        <p:cTn id="11" dur="500" fill="hold"/>
                                        <p:tgtEl>
                                          <p:spTgt spid="2050"/>
                                        </p:tgtEl>
                                        <p:attrNameLst>
                                          <p:attrName>ppt_x</p:attrName>
                                        </p:attrNameLst>
                                      </p:cBhvr>
                                      <p:tavLst>
                                        <p:tav tm="0">
                                          <p:val>
                                            <p:strVal val="1+#ppt_w/2"/>
                                          </p:val>
                                        </p:tav>
                                        <p:tav tm="100000">
                                          <p:val>
                                            <p:strVal val="#ppt_x"/>
                                          </p:val>
                                        </p:tav>
                                      </p:tavLst>
                                    </p:anim>
                                    <p:anim calcmode="lin" valueType="num">
                                      <p:cBhvr additive="base">
                                        <p:cTn id="12" dur="500" fill="hold"/>
                                        <p:tgtEl>
                                          <p:spTgt spid="205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1+#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2051"/>
                                        </p:tgtEl>
                                        <p:attrNameLst>
                                          <p:attrName>style.visibility</p:attrName>
                                        </p:attrNameLst>
                                      </p:cBhvr>
                                      <p:to>
                                        <p:strVal val="visible"/>
                                      </p:to>
                                    </p:set>
                                    <p:anim calcmode="lin" valueType="num">
                                      <p:cBhvr additive="base">
                                        <p:cTn id="21" dur="500" fill="hold"/>
                                        <p:tgtEl>
                                          <p:spTgt spid="2051"/>
                                        </p:tgtEl>
                                        <p:attrNameLst>
                                          <p:attrName>ppt_x</p:attrName>
                                        </p:attrNameLst>
                                      </p:cBhvr>
                                      <p:tavLst>
                                        <p:tav tm="0">
                                          <p:val>
                                            <p:strVal val="1+#ppt_w/2"/>
                                          </p:val>
                                        </p:tav>
                                        <p:tav tm="100000">
                                          <p:val>
                                            <p:strVal val="#ppt_x"/>
                                          </p:val>
                                        </p:tav>
                                      </p:tavLst>
                                    </p:anim>
                                    <p:anim calcmode="lin" valueType="num">
                                      <p:cBhvr additive="base">
                                        <p:cTn id="22" dur="500" fill="hold"/>
                                        <p:tgtEl>
                                          <p:spTgt spid="2051"/>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1+#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2052"/>
                                        </p:tgtEl>
                                        <p:attrNameLst>
                                          <p:attrName>style.visibility</p:attrName>
                                        </p:attrNameLst>
                                      </p:cBhvr>
                                      <p:to>
                                        <p:strVal val="visible"/>
                                      </p:to>
                                    </p:set>
                                    <p:anim calcmode="lin" valueType="num">
                                      <p:cBhvr additive="base">
                                        <p:cTn id="29" dur="500" fill="hold"/>
                                        <p:tgtEl>
                                          <p:spTgt spid="2052"/>
                                        </p:tgtEl>
                                        <p:attrNameLst>
                                          <p:attrName>ppt_x</p:attrName>
                                        </p:attrNameLst>
                                      </p:cBhvr>
                                      <p:tavLst>
                                        <p:tav tm="0">
                                          <p:val>
                                            <p:strVal val="1+#ppt_w/2"/>
                                          </p:val>
                                        </p:tav>
                                        <p:tav tm="100000">
                                          <p:val>
                                            <p:strVal val="#ppt_x"/>
                                          </p:val>
                                        </p:tav>
                                      </p:tavLst>
                                    </p:anim>
                                    <p:anim calcmode="lin" valueType="num">
                                      <p:cBhvr additive="base">
                                        <p:cTn id="30" dur="500" fill="hold"/>
                                        <p:tgtEl>
                                          <p:spTgt spid="2052"/>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1+#ppt_w/2"/>
                                          </p:val>
                                        </p:tav>
                                        <p:tav tm="100000">
                                          <p:val>
                                            <p:strVal val="#ppt_x"/>
                                          </p:val>
                                        </p:tav>
                                      </p:tavLst>
                                    </p:anim>
                                    <p:anim calcmode="lin" valueType="num">
                                      <p:cBhvr additive="base">
                                        <p:cTn id="36" dur="500" fill="hold"/>
                                        <p:tgtEl>
                                          <p:spTgt spid="6"/>
                                        </p:tgtEl>
                                        <p:attrNameLst>
                                          <p:attrName>ppt_y</p:attrName>
                                        </p:attrNameLst>
                                      </p:cBhvr>
                                      <p:tavLst>
                                        <p:tav tm="0">
                                          <p:val>
                                            <p:strVal val="#ppt_y"/>
                                          </p:val>
                                        </p:tav>
                                        <p:tav tm="100000">
                                          <p:val>
                                            <p:strVal val="#ppt_y"/>
                                          </p:val>
                                        </p:tav>
                                      </p:tavLst>
                                    </p:anim>
                                  </p:childTnLst>
                                </p:cTn>
                              </p:par>
                              <p:par>
                                <p:cTn id="37" presetID="2" presetClass="entr" presetSubtype="2" fill="hold" nodeType="withEffect">
                                  <p:stCondLst>
                                    <p:cond delay="0"/>
                                  </p:stCondLst>
                                  <p:childTnLst>
                                    <p:set>
                                      <p:cBhvr>
                                        <p:cTn id="38" dur="1" fill="hold">
                                          <p:stCondLst>
                                            <p:cond delay="0"/>
                                          </p:stCondLst>
                                        </p:cTn>
                                        <p:tgtEl>
                                          <p:spTgt spid="2053"/>
                                        </p:tgtEl>
                                        <p:attrNameLst>
                                          <p:attrName>style.visibility</p:attrName>
                                        </p:attrNameLst>
                                      </p:cBhvr>
                                      <p:to>
                                        <p:strVal val="visible"/>
                                      </p:to>
                                    </p:set>
                                    <p:anim calcmode="lin" valueType="num">
                                      <p:cBhvr additive="base">
                                        <p:cTn id="39" dur="500" fill="hold"/>
                                        <p:tgtEl>
                                          <p:spTgt spid="2053"/>
                                        </p:tgtEl>
                                        <p:attrNameLst>
                                          <p:attrName>ppt_x</p:attrName>
                                        </p:attrNameLst>
                                      </p:cBhvr>
                                      <p:tavLst>
                                        <p:tav tm="0">
                                          <p:val>
                                            <p:strVal val="1+#ppt_w/2"/>
                                          </p:val>
                                        </p:tav>
                                        <p:tav tm="100000">
                                          <p:val>
                                            <p:strVal val="#ppt_x"/>
                                          </p:val>
                                        </p:tav>
                                      </p:tavLst>
                                    </p:anim>
                                    <p:anim calcmode="lin" valueType="num">
                                      <p:cBhvr additive="base">
                                        <p:cTn id="40" dur="500" fill="hold"/>
                                        <p:tgtEl>
                                          <p:spTgt spid="20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495300" y="457200"/>
            <a:ext cx="8191500" cy="1651000"/>
          </a:xfrm>
          <a:prstGeom prst="rect">
            <a:avLst/>
          </a:prstGeom>
          <a:noFill/>
          <a:ln w="9525">
            <a:noFill/>
            <a:miter lim="800000"/>
            <a:headEnd/>
            <a:tailEnd/>
          </a:ln>
        </p:spPr>
        <p:txBody>
          <a:bodyPr>
            <a:spAutoFit/>
          </a:bodyPr>
          <a:lstStyle/>
          <a:p>
            <a:pPr>
              <a:spcBef>
                <a:spcPct val="20000"/>
              </a:spcBef>
            </a:pPr>
            <a:r>
              <a:rPr lang="it-IT" sz="3200" i="1" u="sng"/>
              <a:t>Complessità</a:t>
            </a:r>
            <a:r>
              <a:rPr lang="it-IT" sz="3200"/>
              <a:t>.</a:t>
            </a:r>
          </a:p>
          <a:p>
            <a:pPr>
              <a:spcBef>
                <a:spcPct val="20000"/>
              </a:spcBef>
            </a:pPr>
            <a:r>
              <a:rPr lang="it-IT" sz="3200"/>
              <a:t>Valutiamo la complessità di </a:t>
            </a:r>
            <a:r>
              <a:rPr lang="it-IT" sz="3200" b="1" i="1">
                <a:sym typeface="Symbol" pitchFamily="18" charset="2"/>
              </a:rPr>
              <a:t>BFS</a:t>
            </a:r>
            <a:r>
              <a:rPr lang="it-IT" sz="3200"/>
              <a:t> in funzione del numero </a:t>
            </a:r>
            <a:r>
              <a:rPr lang="it-IT" sz="3200" b="1" i="1"/>
              <a:t>n</a:t>
            </a:r>
            <a:r>
              <a:rPr lang="it-IT" sz="3200"/>
              <a:t> di vertici e del numero </a:t>
            </a:r>
            <a:r>
              <a:rPr lang="it-IT" sz="3200" b="1" i="1"/>
              <a:t>m</a:t>
            </a:r>
            <a:r>
              <a:rPr lang="it-IT" sz="3200"/>
              <a:t> di archi. </a:t>
            </a:r>
          </a:p>
        </p:txBody>
      </p:sp>
      <p:sp>
        <p:nvSpPr>
          <p:cNvPr id="985091" name="Text Box 3"/>
          <p:cNvSpPr txBox="1">
            <a:spLocks noChangeArrowheads="1"/>
          </p:cNvSpPr>
          <p:nvPr/>
        </p:nvSpPr>
        <p:spPr bwMode="auto">
          <a:xfrm>
            <a:off x="488950" y="2420938"/>
            <a:ext cx="8832850" cy="1066800"/>
          </a:xfrm>
          <a:prstGeom prst="rect">
            <a:avLst/>
          </a:prstGeom>
          <a:noFill/>
          <a:ln w="9525">
            <a:noFill/>
            <a:miter lim="800000"/>
            <a:headEnd/>
            <a:tailEnd/>
          </a:ln>
        </p:spPr>
        <p:txBody>
          <a:bodyPr>
            <a:spAutoFit/>
          </a:bodyPr>
          <a:lstStyle/>
          <a:p>
            <a:pPr>
              <a:spcBef>
                <a:spcPct val="20000"/>
              </a:spcBef>
            </a:pPr>
            <a:r>
              <a:rPr lang="it-IT" sz="3200"/>
              <a:t>L’inizializzazione richiede tempo </a:t>
            </a:r>
            <a:r>
              <a:rPr lang="it-IT" sz="3200" b="1" i="1"/>
              <a:t>O</a:t>
            </a:r>
            <a:r>
              <a:rPr lang="it-IT" sz="3200" b="1"/>
              <a:t>(</a:t>
            </a:r>
            <a:r>
              <a:rPr lang="it-IT" sz="3200" b="1" i="1"/>
              <a:t>n</a:t>
            </a:r>
            <a:r>
              <a:rPr lang="it-IT" sz="3200" b="1"/>
              <a:t>)</a:t>
            </a:r>
            <a:r>
              <a:rPr lang="it-IT" sz="3200"/>
              <a:t> dovendo percorrere tutti i vertici del grafo.</a:t>
            </a:r>
          </a:p>
        </p:txBody>
      </p:sp>
      <p:sp>
        <p:nvSpPr>
          <p:cNvPr id="985092" name="Text Box 4"/>
          <p:cNvSpPr txBox="1">
            <a:spLocks noChangeArrowheads="1"/>
          </p:cNvSpPr>
          <p:nvPr/>
        </p:nvSpPr>
        <p:spPr bwMode="auto">
          <a:xfrm>
            <a:off x="488950" y="3860800"/>
            <a:ext cx="8832850" cy="2138363"/>
          </a:xfrm>
          <a:prstGeom prst="rect">
            <a:avLst/>
          </a:prstGeom>
          <a:noFill/>
          <a:ln w="9525">
            <a:noFill/>
            <a:miter lim="800000"/>
            <a:headEnd/>
            <a:tailEnd/>
          </a:ln>
        </p:spPr>
        <p:txBody>
          <a:bodyPr>
            <a:spAutoFit/>
          </a:bodyPr>
          <a:lstStyle/>
          <a:p>
            <a:pPr>
              <a:spcBef>
                <a:spcPct val="20000"/>
              </a:spcBef>
            </a:pPr>
            <a:r>
              <a:rPr lang="it-IT" sz="3200"/>
              <a:t>Dopo l’inizializzazione nessun vertice viene più colorato </a:t>
            </a:r>
            <a:r>
              <a:rPr lang="it-IT" sz="3200" b="1" i="1"/>
              <a:t>bianco</a:t>
            </a:r>
            <a:r>
              <a:rPr lang="it-IT" sz="3200"/>
              <a:t> e questo ci assicura che ogni vertice verrà inserito nella coda al più una sola volta.</a:t>
            </a:r>
          </a:p>
          <a:p>
            <a:pPr>
              <a:spcBef>
                <a:spcPct val="20000"/>
              </a:spcBef>
            </a:pPr>
            <a:r>
              <a:rPr lang="it-IT" sz="3200"/>
              <a:t>Quindi il ciclo </a:t>
            </a:r>
            <a:r>
              <a:rPr lang="it-IT" sz="3200" b="1"/>
              <a:t>while</a:t>
            </a:r>
            <a:r>
              <a:rPr lang="it-IT" sz="3200"/>
              <a:t> viene eseguito al più </a:t>
            </a:r>
            <a:r>
              <a:rPr lang="it-IT" sz="3200" b="1" i="1"/>
              <a:t>n</a:t>
            </a:r>
            <a:r>
              <a:rPr lang="it-IT" sz="3200"/>
              <a:t> volte.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50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850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5091" grpId="0"/>
      <p:bldP spid="98509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457200" y="685800"/>
            <a:ext cx="8832850" cy="1066800"/>
          </a:xfrm>
          <a:prstGeom prst="rect">
            <a:avLst/>
          </a:prstGeom>
          <a:noFill/>
          <a:ln w="9525">
            <a:noFill/>
            <a:miter lim="800000"/>
            <a:headEnd/>
            <a:tailEnd/>
          </a:ln>
        </p:spPr>
        <p:txBody>
          <a:bodyPr>
            <a:spAutoFit/>
          </a:bodyPr>
          <a:lstStyle/>
          <a:p>
            <a:pPr>
              <a:spcBef>
                <a:spcPct val="20000"/>
              </a:spcBef>
            </a:pPr>
            <a:r>
              <a:rPr lang="it-IT" sz="3200"/>
              <a:t>Il tempo richiesto per il ciclo </a:t>
            </a:r>
            <a:r>
              <a:rPr lang="it-IT" sz="3200" b="1"/>
              <a:t>while</a:t>
            </a:r>
            <a:r>
              <a:rPr lang="it-IT" sz="3200"/>
              <a:t> è dunque </a:t>
            </a:r>
            <a:r>
              <a:rPr lang="it-IT" sz="3200" b="1" i="1"/>
              <a:t>O</a:t>
            </a:r>
            <a:r>
              <a:rPr lang="it-IT" sz="3200" b="1"/>
              <a:t>(</a:t>
            </a:r>
            <a:r>
              <a:rPr lang="it-IT" sz="3200" b="1" i="1"/>
              <a:t>n</a:t>
            </a:r>
            <a:r>
              <a:rPr lang="it-IT" sz="3200" b="1"/>
              <a:t>)</a:t>
            </a:r>
            <a:r>
              <a:rPr lang="it-IT" sz="3200"/>
              <a:t> più il tempo richiesto per eseguire i cicli </a:t>
            </a:r>
            <a:r>
              <a:rPr lang="it-IT" sz="3200" b="1"/>
              <a:t>for</a:t>
            </a:r>
            <a:r>
              <a:rPr lang="it-IT" sz="3200"/>
              <a:t> interni.</a:t>
            </a:r>
          </a:p>
        </p:txBody>
      </p:sp>
      <p:sp>
        <p:nvSpPr>
          <p:cNvPr id="986115" name="Text Box 3"/>
          <p:cNvSpPr txBox="1">
            <a:spLocks noChangeArrowheads="1"/>
          </p:cNvSpPr>
          <p:nvPr/>
        </p:nvSpPr>
        <p:spPr bwMode="auto">
          <a:xfrm>
            <a:off x="533400" y="2133600"/>
            <a:ext cx="8832850" cy="1066800"/>
          </a:xfrm>
          <a:prstGeom prst="rect">
            <a:avLst/>
          </a:prstGeom>
          <a:noFill/>
          <a:ln w="9525">
            <a:noFill/>
            <a:miter lim="800000"/>
            <a:headEnd/>
            <a:tailEnd/>
          </a:ln>
        </p:spPr>
        <p:txBody>
          <a:bodyPr>
            <a:spAutoFit/>
          </a:bodyPr>
          <a:lstStyle/>
          <a:p>
            <a:pPr>
              <a:spcBef>
                <a:spcPct val="20000"/>
              </a:spcBef>
            </a:pPr>
            <a:r>
              <a:rPr lang="it-IT" sz="3200"/>
              <a:t>I cicli </a:t>
            </a:r>
            <a:r>
              <a:rPr lang="it-IT" sz="3200" b="1"/>
              <a:t>for</a:t>
            </a:r>
            <a:r>
              <a:rPr lang="it-IT" sz="3200"/>
              <a:t> interni percorrono una sola volta le liste delle adiacenze di ciascun vertice visitato.</a:t>
            </a:r>
          </a:p>
        </p:txBody>
      </p:sp>
      <p:sp>
        <p:nvSpPr>
          <p:cNvPr id="986116" name="Text Box 4"/>
          <p:cNvSpPr txBox="1">
            <a:spLocks noChangeArrowheads="1"/>
          </p:cNvSpPr>
          <p:nvPr/>
        </p:nvSpPr>
        <p:spPr bwMode="auto">
          <a:xfrm>
            <a:off x="533400" y="3733800"/>
            <a:ext cx="8832850" cy="1554163"/>
          </a:xfrm>
          <a:prstGeom prst="rect">
            <a:avLst/>
          </a:prstGeom>
          <a:noFill/>
          <a:ln w="9525">
            <a:noFill/>
            <a:miter lim="800000"/>
            <a:headEnd/>
            <a:tailEnd/>
          </a:ln>
        </p:spPr>
        <p:txBody>
          <a:bodyPr>
            <a:spAutoFit/>
          </a:bodyPr>
          <a:lstStyle/>
          <a:p>
            <a:pPr>
              <a:spcBef>
                <a:spcPct val="20000"/>
              </a:spcBef>
            </a:pPr>
            <a:r>
              <a:rPr lang="it-IT" sz="3200"/>
              <a:t>Siccome la somma delle lunghezze di tutte  le liste è </a:t>
            </a:r>
            <a:r>
              <a:rPr lang="it-IT" sz="3200" b="1" i="1"/>
              <a:t>O</a:t>
            </a:r>
            <a:r>
              <a:rPr lang="it-IT" sz="3200" b="1"/>
              <a:t>(</a:t>
            </a:r>
            <a:r>
              <a:rPr lang="it-IT" sz="3200" b="1" i="1"/>
              <a:t>m</a:t>
            </a:r>
            <a:r>
              <a:rPr lang="it-IT" sz="3200" b="1"/>
              <a:t>)</a:t>
            </a:r>
            <a:r>
              <a:rPr lang="it-IT" sz="3200"/>
              <a:t> possiamo concludere che la complessità è </a:t>
            </a:r>
            <a:r>
              <a:rPr lang="it-IT" sz="3200" b="1" i="1"/>
              <a:t>O</a:t>
            </a:r>
            <a:r>
              <a:rPr lang="it-IT" sz="3200" b="1"/>
              <a:t>(</a:t>
            </a:r>
            <a:r>
              <a:rPr lang="it-IT" sz="3200" b="1" i="1"/>
              <a:t>n+m</a:t>
            </a:r>
            <a:r>
              <a:rPr lang="it-IT" sz="3200" b="1"/>
              <a:t>)</a:t>
            </a:r>
            <a:r>
              <a:rPr lang="it-IT" sz="32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61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86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6115" grpId="0"/>
      <p:bldP spid="98611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495300" y="457200"/>
            <a:ext cx="8832850" cy="3209925"/>
          </a:xfrm>
          <a:prstGeom prst="rect">
            <a:avLst/>
          </a:prstGeom>
          <a:noFill/>
          <a:ln w="9525">
            <a:noFill/>
            <a:miter lim="800000"/>
            <a:headEnd/>
            <a:tailEnd/>
          </a:ln>
        </p:spPr>
        <p:txBody>
          <a:bodyPr>
            <a:spAutoFit/>
          </a:bodyPr>
          <a:lstStyle/>
          <a:p>
            <a:pPr>
              <a:spcBef>
                <a:spcPct val="20000"/>
              </a:spcBef>
            </a:pPr>
            <a:r>
              <a:rPr lang="it-IT" sz="3200" i="1" u="sng"/>
              <a:t>Correttezza</a:t>
            </a:r>
            <a:r>
              <a:rPr lang="it-IT" sz="3200"/>
              <a:t>.</a:t>
            </a:r>
          </a:p>
          <a:p>
            <a:pPr>
              <a:spcBef>
                <a:spcPct val="20000"/>
              </a:spcBef>
            </a:pPr>
            <a:r>
              <a:rPr lang="it-IT" sz="3200"/>
              <a:t>Indichiamo con </a:t>
            </a:r>
            <a:r>
              <a:rPr lang="el-GR" sz="3200" b="1" i="1">
                <a:cs typeface="Times New Roman" pitchFamily="18" charset="0"/>
              </a:rPr>
              <a:t>δ</a:t>
            </a:r>
            <a:r>
              <a:rPr lang="it-IT" sz="3200" b="1"/>
              <a:t>(</a:t>
            </a:r>
            <a:r>
              <a:rPr lang="it-IT" sz="3200" b="1" i="1"/>
              <a:t>u,v</a:t>
            </a:r>
            <a:r>
              <a:rPr lang="it-IT" sz="3200" b="1"/>
              <a:t>)</a:t>
            </a:r>
            <a:r>
              <a:rPr lang="it-IT" sz="3200"/>
              <a:t> la </a:t>
            </a:r>
            <a:r>
              <a:rPr lang="it-IT" sz="3200" i="1" u="sng"/>
              <a:t>distanza</a:t>
            </a:r>
            <a:r>
              <a:rPr lang="it-IT" sz="3200"/>
              <a:t> del vertice </a:t>
            </a:r>
            <a:r>
              <a:rPr lang="it-IT" sz="3200" b="1" i="1"/>
              <a:t>v</a:t>
            </a:r>
            <a:r>
              <a:rPr lang="it-IT" sz="3200"/>
              <a:t> dal vertice </a:t>
            </a:r>
            <a:r>
              <a:rPr lang="it-IT" sz="3200" b="1" i="1"/>
              <a:t>u</a:t>
            </a:r>
            <a:r>
              <a:rPr lang="it-IT" sz="3200"/>
              <a:t>, ossia la lunghezza di un </a:t>
            </a:r>
            <a:r>
              <a:rPr lang="it-IT" sz="3200" i="1" u="sng"/>
              <a:t>cammino minimo</a:t>
            </a:r>
            <a:r>
              <a:rPr lang="it-IT" sz="3200"/>
              <a:t>  che congiunge </a:t>
            </a:r>
            <a:r>
              <a:rPr lang="it-IT" sz="3200" b="1" i="1"/>
              <a:t>u</a:t>
            </a:r>
            <a:r>
              <a:rPr lang="it-IT" sz="3200"/>
              <a:t> a </a:t>
            </a:r>
            <a:r>
              <a:rPr lang="it-IT" sz="3200" b="1" i="1"/>
              <a:t>v</a:t>
            </a:r>
            <a:r>
              <a:rPr lang="it-IT" sz="3200"/>
              <a:t>. </a:t>
            </a:r>
          </a:p>
          <a:p>
            <a:pPr>
              <a:spcBef>
                <a:spcPct val="20000"/>
              </a:spcBef>
            </a:pPr>
            <a:r>
              <a:rPr lang="it-IT" sz="3200"/>
              <a:t>Convenzionalmente, se </a:t>
            </a:r>
            <a:r>
              <a:rPr lang="it-IT" sz="3200" b="1" i="1"/>
              <a:t>v</a:t>
            </a:r>
            <a:r>
              <a:rPr lang="it-IT" sz="3200"/>
              <a:t> non è raggiungibile da </a:t>
            </a:r>
            <a:r>
              <a:rPr lang="it-IT" sz="3200" b="1" i="1"/>
              <a:t>u</a:t>
            </a:r>
            <a:r>
              <a:rPr lang="it-IT" sz="3200"/>
              <a:t> poniamo </a:t>
            </a:r>
            <a:r>
              <a:rPr lang="it-IT" sz="3200" b="1" i="1"/>
              <a:t>δ(u,v</a:t>
            </a:r>
            <a:r>
              <a:rPr lang="it-IT" sz="3200" b="1"/>
              <a:t>)</a:t>
            </a:r>
            <a:r>
              <a:rPr lang="it-IT" sz="3200"/>
              <a:t> </a:t>
            </a:r>
            <a:r>
              <a:rPr lang="it-IT" sz="3200" b="1"/>
              <a:t>= </a:t>
            </a:r>
            <a:r>
              <a:rPr lang="it-IT" sz="3200" b="1">
                <a:sym typeface="Symbol" pitchFamily="18" charset="2"/>
              </a:rPr>
              <a:t></a:t>
            </a:r>
            <a:r>
              <a:rPr lang="it-IT" sz="3200"/>
              <a:t>.</a:t>
            </a:r>
          </a:p>
        </p:txBody>
      </p:sp>
      <p:sp>
        <p:nvSpPr>
          <p:cNvPr id="987139" name="Text Box 3"/>
          <p:cNvSpPr txBox="1">
            <a:spLocks noChangeArrowheads="1"/>
          </p:cNvSpPr>
          <p:nvPr/>
        </p:nvSpPr>
        <p:spPr bwMode="auto">
          <a:xfrm>
            <a:off x="577850" y="4038600"/>
            <a:ext cx="8832850" cy="1163638"/>
          </a:xfrm>
          <a:prstGeom prst="rect">
            <a:avLst/>
          </a:prstGeom>
          <a:noFill/>
          <a:ln w="9525">
            <a:noFill/>
            <a:miter lim="800000"/>
            <a:headEnd/>
            <a:tailEnd/>
          </a:ln>
        </p:spPr>
        <p:txBody>
          <a:bodyPr>
            <a:spAutoFit/>
          </a:bodyPr>
          <a:lstStyle/>
          <a:p>
            <a:pPr>
              <a:spcBef>
                <a:spcPct val="20000"/>
              </a:spcBef>
            </a:pPr>
            <a:r>
              <a:rPr lang="it-IT" sz="3200" i="1" u="sng"/>
              <a:t>Proprietà delle distanze</a:t>
            </a:r>
            <a:r>
              <a:rPr lang="it-IT" sz="3200"/>
              <a:t>.</a:t>
            </a:r>
          </a:p>
          <a:p>
            <a:pPr>
              <a:spcBef>
                <a:spcPct val="20000"/>
              </a:spcBef>
            </a:pPr>
            <a:r>
              <a:rPr lang="it-IT" sz="3200" b="1" i="1"/>
              <a:t>δ(x,v</a:t>
            </a:r>
            <a:r>
              <a:rPr lang="it-IT" sz="3200" b="1"/>
              <a:t>) </a:t>
            </a:r>
            <a:r>
              <a:rPr lang="it-IT" sz="3200">
                <a:sym typeface="Symbol" pitchFamily="18" charset="2"/>
              </a:rPr>
              <a:t> </a:t>
            </a:r>
            <a:r>
              <a:rPr lang="it-IT" sz="3200" b="1" i="1"/>
              <a:t>δ(x,u</a:t>
            </a:r>
            <a:r>
              <a:rPr lang="it-IT" sz="3200" b="1"/>
              <a:t>) + 1</a:t>
            </a:r>
            <a:r>
              <a:rPr lang="it-IT" sz="3200"/>
              <a:t> per ogni </a:t>
            </a:r>
            <a:r>
              <a:rPr lang="it-IT" sz="3200" b="1" i="1"/>
              <a:t>x </a:t>
            </a:r>
            <a:r>
              <a:rPr lang="it-IT" sz="3200" b="1">
                <a:sym typeface="Symbol" pitchFamily="18" charset="2"/>
              </a:rPr>
              <a:t> </a:t>
            </a:r>
            <a:r>
              <a:rPr lang="it-IT" sz="3200" b="1" i="1"/>
              <a:t>V</a:t>
            </a:r>
            <a:r>
              <a:rPr lang="it-IT" sz="3200"/>
              <a:t> e ogni </a:t>
            </a:r>
            <a:r>
              <a:rPr lang="it-IT" sz="3200" b="1" i="1"/>
              <a:t>uv</a:t>
            </a:r>
            <a:r>
              <a:rPr lang="it-IT" sz="3200" b="1"/>
              <a:t> </a:t>
            </a:r>
            <a:r>
              <a:rPr lang="it-IT" sz="3200" b="1">
                <a:sym typeface="Symbol" pitchFamily="18" charset="2"/>
              </a:rPr>
              <a:t> </a:t>
            </a:r>
            <a:r>
              <a:rPr lang="it-IT" sz="3200" b="1" i="1"/>
              <a:t>E</a:t>
            </a:r>
            <a:r>
              <a:rPr lang="it-IT" sz="32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71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713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495300" y="762000"/>
            <a:ext cx="8705850" cy="4425827"/>
          </a:xfrm>
          <a:prstGeom prst="rect">
            <a:avLst/>
          </a:prstGeom>
          <a:noFill/>
          <a:ln w="9525">
            <a:noFill/>
            <a:miter lim="800000"/>
            <a:headEnd/>
            <a:tailEnd/>
          </a:ln>
        </p:spPr>
        <p:txBody>
          <a:bodyPr>
            <a:spAutoFit/>
          </a:bodyPr>
          <a:lstStyle/>
          <a:p>
            <a:pPr>
              <a:spcBef>
                <a:spcPct val="20000"/>
              </a:spcBef>
            </a:pPr>
            <a:r>
              <a:rPr lang="it-IT" sz="3200" i="1" u="sng" dirty="0"/>
              <a:t>Dimostrazione</a:t>
            </a:r>
            <a:r>
              <a:rPr lang="it-IT" sz="3200" dirty="0"/>
              <a:t>.</a:t>
            </a:r>
          </a:p>
          <a:p>
            <a:pPr>
              <a:spcBef>
                <a:spcPct val="20000"/>
              </a:spcBef>
            </a:pPr>
            <a:r>
              <a:rPr lang="it-IT" sz="3200" dirty="0"/>
              <a:t>Se </a:t>
            </a:r>
            <a:r>
              <a:rPr lang="it-IT" sz="3200" b="1" i="1" dirty="0"/>
              <a:t>u</a:t>
            </a:r>
            <a:r>
              <a:rPr lang="it-IT" sz="3200" dirty="0"/>
              <a:t> non è </a:t>
            </a:r>
            <a:r>
              <a:rPr lang="it-IT" sz="3200" dirty="0" smtClean="0"/>
              <a:t>raggiungibile </a:t>
            </a:r>
            <a:r>
              <a:rPr lang="it-IT" sz="3200" dirty="0"/>
              <a:t>da </a:t>
            </a:r>
            <a:r>
              <a:rPr lang="it-IT" sz="3200" b="1" i="1" dirty="0" smtClean="0"/>
              <a:t>x</a:t>
            </a:r>
            <a:r>
              <a:rPr lang="it-IT" sz="3200" dirty="0" smtClean="0"/>
              <a:t> </a:t>
            </a:r>
            <a:r>
              <a:rPr lang="it-IT" sz="3200" dirty="0"/>
              <a:t>allora</a:t>
            </a:r>
          </a:p>
          <a:p>
            <a:pPr>
              <a:spcBef>
                <a:spcPct val="20000"/>
              </a:spcBef>
            </a:pPr>
            <a:r>
              <a:rPr lang="it-IT" sz="3200" b="1" i="1" dirty="0"/>
              <a:t>δ</a:t>
            </a:r>
            <a:r>
              <a:rPr lang="it-IT" sz="3200" b="1" dirty="0"/>
              <a:t>(</a:t>
            </a:r>
            <a:r>
              <a:rPr lang="it-IT" sz="3200" b="1" i="1" dirty="0"/>
              <a:t>x,v</a:t>
            </a:r>
            <a:r>
              <a:rPr lang="it-IT" sz="3200" b="1" dirty="0"/>
              <a:t>) </a:t>
            </a:r>
            <a:r>
              <a:rPr lang="it-IT" sz="3200" dirty="0">
                <a:sym typeface="Symbol" pitchFamily="18" charset="2"/>
              </a:rPr>
              <a:t> </a:t>
            </a:r>
            <a:r>
              <a:rPr lang="it-IT" sz="3200" b="1" i="1" dirty="0"/>
              <a:t>δ</a:t>
            </a:r>
            <a:r>
              <a:rPr lang="it-IT" sz="3200" b="1" dirty="0"/>
              <a:t>(</a:t>
            </a:r>
            <a:r>
              <a:rPr lang="it-IT" sz="3200" b="1" i="1" dirty="0"/>
              <a:t>x,u</a:t>
            </a:r>
            <a:r>
              <a:rPr lang="it-IT" sz="3200" b="1" dirty="0"/>
              <a:t>) + 1</a:t>
            </a:r>
            <a:r>
              <a:rPr lang="it-IT" sz="3200" b="1" i="1" dirty="0"/>
              <a:t> = </a:t>
            </a:r>
            <a:r>
              <a:rPr lang="it-IT" sz="3200" b="1" dirty="0">
                <a:sym typeface="Symbol" pitchFamily="18" charset="2"/>
              </a:rPr>
              <a:t></a:t>
            </a:r>
            <a:r>
              <a:rPr lang="it-IT" sz="3200" b="1" i="1" dirty="0"/>
              <a:t> </a:t>
            </a:r>
            <a:r>
              <a:rPr lang="it-IT" sz="3200" b="1" dirty="0"/>
              <a:t>+ </a:t>
            </a:r>
            <a:r>
              <a:rPr lang="it-IT" sz="3200" b="1" dirty="0" err="1"/>
              <a:t>1</a:t>
            </a:r>
            <a:r>
              <a:rPr lang="it-IT" sz="3200" b="1" i="1" dirty="0"/>
              <a:t> = </a:t>
            </a:r>
            <a:r>
              <a:rPr lang="it-IT" sz="3200" b="1" dirty="0">
                <a:sym typeface="Symbol" pitchFamily="18" charset="2"/>
              </a:rPr>
              <a:t></a:t>
            </a:r>
            <a:r>
              <a:rPr lang="it-IT" sz="3200" dirty="0"/>
              <a:t>. </a:t>
            </a:r>
          </a:p>
          <a:p>
            <a:pPr>
              <a:spcBef>
                <a:spcPct val="20000"/>
              </a:spcBef>
            </a:pPr>
            <a:r>
              <a:rPr lang="it-IT" sz="3200" dirty="0"/>
              <a:t>Altrimenti esiste un cammino di lunghezza </a:t>
            </a:r>
            <a:r>
              <a:rPr lang="it-IT" sz="3200" b="1" i="1" dirty="0"/>
              <a:t>δ</a:t>
            </a:r>
            <a:r>
              <a:rPr lang="it-IT" sz="3200" b="1" dirty="0"/>
              <a:t>(</a:t>
            </a:r>
            <a:r>
              <a:rPr lang="it-IT" sz="3200" b="1" i="1" dirty="0"/>
              <a:t>x,u</a:t>
            </a:r>
            <a:r>
              <a:rPr lang="it-IT" sz="3200" b="1" dirty="0"/>
              <a:t>)</a:t>
            </a:r>
            <a:r>
              <a:rPr lang="it-IT" sz="3200" dirty="0"/>
              <a:t> che congiunge </a:t>
            </a:r>
            <a:r>
              <a:rPr lang="it-IT" sz="3200" b="1" i="1" dirty="0"/>
              <a:t>x</a:t>
            </a:r>
            <a:r>
              <a:rPr lang="it-IT" sz="3200" dirty="0"/>
              <a:t> a </a:t>
            </a:r>
            <a:r>
              <a:rPr lang="it-IT" sz="3200" b="1" i="1" dirty="0"/>
              <a:t>u</a:t>
            </a:r>
            <a:r>
              <a:rPr lang="it-IT" sz="3200" dirty="0"/>
              <a:t>. </a:t>
            </a:r>
          </a:p>
          <a:p>
            <a:pPr>
              <a:spcBef>
                <a:spcPct val="20000"/>
              </a:spcBef>
            </a:pPr>
            <a:r>
              <a:rPr lang="it-IT" sz="3200" dirty="0"/>
              <a:t>Aggiungendo l’arco </a:t>
            </a:r>
            <a:r>
              <a:rPr lang="it-IT" sz="3200" b="1" i="1" dirty="0" err="1"/>
              <a:t>uv</a:t>
            </a:r>
            <a:r>
              <a:rPr lang="it-IT" sz="3200" dirty="0"/>
              <a:t> a tale cammino otteniamo un cammino di lunghezza </a:t>
            </a:r>
            <a:r>
              <a:rPr lang="it-IT" sz="3200" b="1" i="1" dirty="0"/>
              <a:t>δ</a:t>
            </a:r>
            <a:r>
              <a:rPr lang="it-IT" sz="3200" b="1" dirty="0"/>
              <a:t>(</a:t>
            </a:r>
            <a:r>
              <a:rPr lang="it-IT" sz="3200" b="1" i="1" dirty="0"/>
              <a:t>x,u</a:t>
            </a:r>
            <a:r>
              <a:rPr lang="it-IT" sz="3200" b="1" dirty="0"/>
              <a:t>) + 1 </a:t>
            </a:r>
            <a:r>
              <a:rPr lang="it-IT" sz="3200" dirty="0"/>
              <a:t>che congiunge </a:t>
            </a:r>
            <a:r>
              <a:rPr lang="it-IT" sz="3200" b="1" i="1" dirty="0"/>
              <a:t>x</a:t>
            </a:r>
            <a:r>
              <a:rPr lang="it-IT" sz="3200" dirty="0"/>
              <a:t> a </a:t>
            </a:r>
            <a:r>
              <a:rPr lang="it-IT" sz="3200" b="1" i="1" dirty="0"/>
              <a:t>v</a:t>
            </a:r>
            <a:r>
              <a:rPr lang="it-IT" sz="3200" dirty="0"/>
              <a: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495300" y="762000"/>
            <a:ext cx="8832850" cy="2259080"/>
          </a:xfrm>
          <a:prstGeom prst="rect">
            <a:avLst/>
          </a:prstGeom>
          <a:noFill/>
          <a:ln w="9525">
            <a:noFill/>
            <a:miter lim="800000"/>
            <a:headEnd/>
            <a:tailEnd/>
          </a:ln>
        </p:spPr>
        <p:txBody>
          <a:bodyPr>
            <a:spAutoFit/>
          </a:bodyPr>
          <a:lstStyle/>
          <a:p>
            <a:pPr>
              <a:spcBef>
                <a:spcPct val="20000"/>
              </a:spcBef>
            </a:pPr>
            <a:r>
              <a:rPr lang="it-IT" sz="3200" i="1" u="sng" dirty="0"/>
              <a:t>Proprietà del limite superiore</a:t>
            </a:r>
            <a:r>
              <a:rPr lang="it-IT" sz="3200" dirty="0"/>
              <a:t>.</a:t>
            </a:r>
          </a:p>
          <a:p>
            <a:pPr>
              <a:spcBef>
                <a:spcPct val="20000"/>
              </a:spcBef>
            </a:pPr>
            <a:r>
              <a:rPr lang="it-IT" sz="3200" dirty="0"/>
              <a:t>Per ogni vertice </a:t>
            </a:r>
            <a:r>
              <a:rPr lang="it-IT" sz="3200" b="1" i="1" dirty="0"/>
              <a:t>u</a:t>
            </a:r>
            <a:r>
              <a:rPr lang="it-IT" sz="3200" dirty="0"/>
              <a:t> e per tutta l’esecuzione di </a:t>
            </a:r>
            <a:r>
              <a:rPr lang="it-IT" sz="3200" b="1" i="1" dirty="0">
                <a:sym typeface="Symbol" pitchFamily="18" charset="2"/>
              </a:rPr>
              <a:t>BFS</a:t>
            </a:r>
            <a:r>
              <a:rPr lang="it-IT" sz="3200" dirty="0"/>
              <a:t> vale la diseguaglianza:</a:t>
            </a:r>
          </a:p>
          <a:p>
            <a:pPr>
              <a:spcBef>
                <a:spcPct val="20000"/>
              </a:spcBef>
            </a:pPr>
            <a:r>
              <a:rPr lang="it-IT" sz="3200" b="1" dirty="0">
                <a:sym typeface="Symbol" pitchFamily="18" charset="2"/>
              </a:rPr>
              <a:t>                           </a:t>
            </a:r>
            <a:r>
              <a:rPr lang="it-IT" sz="3200" b="1" i="1" dirty="0" err="1">
                <a:sym typeface="Symbol" pitchFamily="18" charset="2"/>
              </a:rPr>
              <a:t>u.d</a:t>
            </a:r>
            <a:r>
              <a:rPr lang="it-IT" sz="3200" b="1" dirty="0">
                <a:sym typeface="Symbol" pitchFamily="18" charset="2"/>
              </a:rPr>
              <a:t> </a:t>
            </a:r>
            <a:r>
              <a:rPr lang="it-IT" sz="3200" dirty="0">
                <a:sym typeface="Symbol" pitchFamily="18" charset="2"/>
              </a:rPr>
              <a:t> </a:t>
            </a:r>
            <a:r>
              <a:rPr lang="it-IT" sz="3200" b="1" i="1" dirty="0"/>
              <a:t>δ</a:t>
            </a:r>
            <a:r>
              <a:rPr lang="it-IT" sz="3200" b="1" dirty="0"/>
              <a:t>(</a:t>
            </a:r>
            <a:r>
              <a:rPr lang="it-IT" sz="3200" b="1" i="1" dirty="0"/>
              <a:t>s,u</a:t>
            </a:r>
            <a:r>
              <a:rPr lang="it-IT" sz="3200" b="1" dirty="0"/>
              <a:t>)</a:t>
            </a:r>
            <a:r>
              <a:rPr lang="it-IT" sz="3200" dirty="0"/>
              <a:t> </a:t>
            </a:r>
          </a:p>
        </p:txBody>
      </p:sp>
      <p:sp>
        <p:nvSpPr>
          <p:cNvPr id="989187" name="Text Box 3"/>
          <p:cNvSpPr txBox="1">
            <a:spLocks noChangeArrowheads="1"/>
          </p:cNvSpPr>
          <p:nvPr/>
        </p:nvSpPr>
        <p:spPr bwMode="auto">
          <a:xfrm>
            <a:off x="495300" y="3200400"/>
            <a:ext cx="8832850" cy="2948499"/>
          </a:xfrm>
          <a:prstGeom prst="rect">
            <a:avLst/>
          </a:prstGeom>
          <a:noFill/>
          <a:ln w="9525">
            <a:noFill/>
            <a:miter lim="800000"/>
            <a:headEnd/>
            <a:tailEnd/>
          </a:ln>
        </p:spPr>
        <p:txBody>
          <a:bodyPr>
            <a:spAutoFit/>
          </a:bodyPr>
          <a:lstStyle/>
          <a:p>
            <a:pPr>
              <a:spcBef>
                <a:spcPct val="20000"/>
              </a:spcBef>
            </a:pPr>
            <a:r>
              <a:rPr lang="it-IT" sz="3200" i="1" u="sng" dirty="0"/>
              <a:t>Dimostrazione</a:t>
            </a:r>
            <a:r>
              <a:rPr lang="it-IT" sz="3200" dirty="0"/>
              <a:t>.</a:t>
            </a:r>
          </a:p>
          <a:p>
            <a:pPr>
              <a:spcBef>
                <a:spcPct val="20000"/>
              </a:spcBef>
            </a:pPr>
            <a:r>
              <a:rPr lang="it-IT" sz="3200" dirty="0"/>
              <a:t>Dopo l’inizializzazione</a:t>
            </a:r>
          </a:p>
          <a:p>
            <a:pPr>
              <a:spcBef>
                <a:spcPct val="20000"/>
              </a:spcBef>
            </a:pPr>
            <a:r>
              <a:rPr lang="it-IT" sz="3200" b="1" dirty="0">
                <a:sym typeface="Symbol" pitchFamily="18" charset="2"/>
              </a:rPr>
              <a:t>                </a:t>
            </a:r>
            <a:r>
              <a:rPr lang="it-IT" sz="3200" b="1" i="1" dirty="0" err="1">
                <a:sym typeface="Symbol" pitchFamily="18" charset="2"/>
              </a:rPr>
              <a:t>s.d</a:t>
            </a:r>
            <a:r>
              <a:rPr lang="it-IT" sz="3200" b="1" dirty="0">
                <a:sym typeface="Symbol" pitchFamily="18" charset="2"/>
              </a:rPr>
              <a:t> </a:t>
            </a:r>
            <a:r>
              <a:rPr lang="it-IT" sz="3200" b="1" i="1" dirty="0"/>
              <a:t>= </a:t>
            </a:r>
            <a:r>
              <a:rPr lang="it-IT" sz="3200" b="1" dirty="0">
                <a:sym typeface="Symbol" pitchFamily="18" charset="2"/>
              </a:rPr>
              <a:t>0 </a:t>
            </a:r>
            <a:r>
              <a:rPr lang="it-IT" sz="3200" b="1" i="1" dirty="0"/>
              <a:t>=</a:t>
            </a:r>
            <a:r>
              <a:rPr lang="it-IT" sz="3200" dirty="0">
                <a:sym typeface="Symbol" pitchFamily="18" charset="2"/>
              </a:rPr>
              <a:t> </a:t>
            </a:r>
            <a:r>
              <a:rPr lang="it-IT" sz="3200" b="1" i="1" dirty="0"/>
              <a:t>δ</a:t>
            </a:r>
            <a:r>
              <a:rPr lang="it-IT" sz="3200" b="1" dirty="0"/>
              <a:t>(</a:t>
            </a:r>
            <a:r>
              <a:rPr lang="it-IT" sz="3200" b="1" i="1" dirty="0"/>
              <a:t>s,</a:t>
            </a:r>
            <a:r>
              <a:rPr lang="it-IT" sz="3200" b="1" i="1" dirty="0" err="1"/>
              <a:t>s</a:t>
            </a:r>
            <a:r>
              <a:rPr lang="it-IT" sz="3200" b="1" dirty="0"/>
              <a:t>)</a:t>
            </a:r>
            <a:r>
              <a:rPr lang="it-IT" sz="3200" dirty="0"/>
              <a:t> </a:t>
            </a:r>
          </a:p>
          <a:p>
            <a:pPr>
              <a:spcBef>
                <a:spcPct val="20000"/>
              </a:spcBef>
            </a:pPr>
            <a:r>
              <a:rPr lang="it-IT" sz="3200" dirty="0"/>
              <a:t>mentre per ogni vertice </a:t>
            </a:r>
            <a:r>
              <a:rPr lang="it-IT" sz="3200" b="1" i="1" dirty="0"/>
              <a:t>u </a:t>
            </a:r>
            <a:r>
              <a:rPr lang="it-IT" sz="3200" dirty="0">
                <a:sym typeface="Symbol" pitchFamily="18" charset="2"/>
              </a:rPr>
              <a:t> </a:t>
            </a:r>
            <a:r>
              <a:rPr lang="it-IT" sz="3200" b="1" i="1" dirty="0"/>
              <a:t>s</a:t>
            </a:r>
            <a:r>
              <a:rPr lang="it-IT" sz="3200" dirty="0"/>
              <a:t> </a:t>
            </a:r>
          </a:p>
          <a:p>
            <a:pPr>
              <a:spcBef>
                <a:spcPct val="20000"/>
              </a:spcBef>
            </a:pPr>
            <a:r>
              <a:rPr lang="it-IT" sz="3200" dirty="0"/>
              <a:t>                </a:t>
            </a:r>
            <a:r>
              <a:rPr lang="it-IT" sz="3200" b="1" i="1" dirty="0" err="1"/>
              <a:t>u.</a:t>
            </a:r>
            <a:r>
              <a:rPr lang="it-IT" sz="3200" b="1" i="1" dirty="0" err="1">
                <a:sym typeface="Symbol" pitchFamily="18" charset="2"/>
              </a:rPr>
              <a:t>d</a:t>
            </a:r>
            <a:r>
              <a:rPr lang="it-IT" sz="3200" b="1" dirty="0">
                <a:sym typeface="Symbol" pitchFamily="18" charset="2"/>
              </a:rPr>
              <a:t> </a:t>
            </a:r>
            <a:r>
              <a:rPr lang="it-IT" sz="3200" b="1" dirty="0"/>
              <a:t>=</a:t>
            </a:r>
            <a:r>
              <a:rPr lang="it-IT" sz="3200" b="1" i="1" dirty="0"/>
              <a:t> </a:t>
            </a:r>
            <a:r>
              <a:rPr lang="it-IT" sz="3200" b="1" dirty="0">
                <a:sym typeface="Symbol" pitchFamily="18" charset="2"/>
              </a:rPr>
              <a:t> </a:t>
            </a:r>
            <a:r>
              <a:rPr lang="it-IT" sz="3200" dirty="0">
                <a:sym typeface="Symbol" pitchFamily="18" charset="2"/>
              </a:rPr>
              <a:t> </a:t>
            </a:r>
            <a:r>
              <a:rPr lang="it-IT" sz="3200" b="1" i="1" dirty="0"/>
              <a:t>δ</a:t>
            </a:r>
            <a:r>
              <a:rPr lang="it-IT" sz="3200" b="1" dirty="0"/>
              <a:t>(</a:t>
            </a:r>
            <a:r>
              <a:rPr lang="it-IT" sz="3200" b="1" i="1" dirty="0"/>
              <a:t>s,u</a:t>
            </a:r>
            <a:r>
              <a:rPr lang="it-IT" sz="3200" b="1" dirty="0"/>
              <a:t>)</a:t>
            </a:r>
            <a:r>
              <a:rPr lang="it-IT" sz="32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9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918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2"/>
          <p:cNvSpPr>
            <a:spLocks noChangeArrowheads="1"/>
          </p:cNvSpPr>
          <p:nvPr/>
        </p:nvSpPr>
        <p:spPr bwMode="auto">
          <a:xfrm>
            <a:off x="825500" y="1495425"/>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19" name="Oval 3"/>
          <p:cNvSpPr>
            <a:spLocks noChangeArrowheads="1"/>
          </p:cNvSpPr>
          <p:nvPr/>
        </p:nvSpPr>
        <p:spPr bwMode="auto">
          <a:xfrm>
            <a:off x="1320800" y="2028825"/>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20" name="Oval 4"/>
          <p:cNvSpPr>
            <a:spLocks noChangeArrowheads="1"/>
          </p:cNvSpPr>
          <p:nvPr/>
        </p:nvSpPr>
        <p:spPr bwMode="auto">
          <a:xfrm>
            <a:off x="1568450" y="2638425"/>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21" name="Oval 5"/>
          <p:cNvSpPr>
            <a:spLocks noChangeArrowheads="1"/>
          </p:cNvSpPr>
          <p:nvPr/>
        </p:nvSpPr>
        <p:spPr bwMode="auto">
          <a:xfrm>
            <a:off x="1898650" y="1495425"/>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22" name="Oval 6"/>
          <p:cNvSpPr>
            <a:spLocks noChangeArrowheads="1"/>
          </p:cNvSpPr>
          <p:nvPr/>
        </p:nvSpPr>
        <p:spPr bwMode="auto">
          <a:xfrm>
            <a:off x="2476500" y="2409825"/>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23" name="Oval 7"/>
          <p:cNvSpPr>
            <a:spLocks noChangeArrowheads="1"/>
          </p:cNvSpPr>
          <p:nvPr/>
        </p:nvSpPr>
        <p:spPr bwMode="auto">
          <a:xfrm>
            <a:off x="2806700" y="1495425"/>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24" name="Line 8"/>
          <p:cNvSpPr>
            <a:spLocks noChangeShapeType="1"/>
          </p:cNvSpPr>
          <p:nvPr/>
        </p:nvSpPr>
        <p:spPr bwMode="auto">
          <a:xfrm>
            <a:off x="1155700" y="1647825"/>
            <a:ext cx="742950" cy="0"/>
          </a:xfrm>
          <a:prstGeom prst="line">
            <a:avLst/>
          </a:prstGeom>
          <a:noFill/>
          <a:ln w="9525">
            <a:solidFill>
              <a:schemeClr val="tx1"/>
            </a:solidFill>
            <a:round/>
            <a:headEnd/>
            <a:tailEnd/>
          </a:ln>
        </p:spPr>
        <p:txBody>
          <a:bodyPr wrap="none" anchor="ctr"/>
          <a:lstStyle/>
          <a:p>
            <a:endParaRPr lang="it-IT"/>
          </a:p>
        </p:txBody>
      </p:sp>
      <p:sp>
        <p:nvSpPr>
          <p:cNvPr id="9225" name="Line 9"/>
          <p:cNvSpPr>
            <a:spLocks noChangeShapeType="1"/>
          </p:cNvSpPr>
          <p:nvPr/>
        </p:nvSpPr>
        <p:spPr bwMode="auto">
          <a:xfrm flipH="1">
            <a:off x="1816100" y="1800225"/>
            <a:ext cx="247650" cy="838200"/>
          </a:xfrm>
          <a:prstGeom prst="line">
            <a:avLst/>
          </a:prstGeom>
          <a:noFill/>
          <a:ln w="9525">
            <a:solidFill>
              <a:schemeClr val="tx1"/>
            </a:solidFill>
            <a:round/>
            <a:headEnd/>
            <a:tailEnd/>
          </a:ln>
        </p:spPr>
        <p:txBody>
          <a:bodyPr wrap="none" anchor="ctr"/>
          <a:lstStyle/>
          <a:p>
            <a:endParaRPr lang="it-IT"/>
          </a:p>
        </p:txBody>
      </p:sp>
      <p:sp>
        <p:nvSpPr>
          <p:cNvPr id="9226" name="Line 10"/>
          <p:cNvSpPr>
            <a:spLocks noChangeShapeType="1"/>
          </p:cNvSpPr>
          <p:nvPr/>
        </p:nvSpPr>
        <p:spPr bwMode="auto">
          <a:xfrm>
            <a:off x="1073150" y="1800225"/>
            <a:ext cx="330200" cy="304800"/>
          </a:xfrm>
          <a:prstGeom prst="line">
            <a:avLst/>
          </a:prstGeom>
          <a:noFill/>
          <a:ln w="9525">
            <a:solidFill>
              <a:schemeClr val="tx1"/>
            </a:solidFill>
            <a:round/>
            <a:headEnd/>
            <a:tailEnd/>
          </a:ln>
        </p:spPr>
        <p:txBody>
          <a:bodyPr wrap="none" anchor="ctr"/>
          <a:lstStyle/>
          <a:p>
            <a:endParaRPr lang="it-IT"/>
          </a:p>
        </p:txBody>
      </p:sp>
      <p:sp>
        <p:nvSpPr>
          <p:cNvPr id="9227" name="Line 11"/>
          <p:cNvSpPr>
            <a:spLocks noChangeShapeType="1"/>
          </p:cNvSpPr>
          <p:nvPr/>
        </p:nvSpPr>
        <p:spPr bwMode="auto">
          <a:xfrm>
            <a:off x="1651000" y="2257425"/>
            <a:ext cx="825500" cy="228600"/>
          </a:xfrm>
          <a:prstGeom prst="line">
            <a:avLst/>
          </a:prstGeom>
          <a:noFill/>
          <a:ln w="9525">
            <a:solidFill>
              <a:schemeClr val="tx1"/>
            </a:solidFill>
            <a:round/>
            <a:headEnd/>
            <a:tailEnd/>
          </a:ln>
        </p:spPr>
        <p:txBody>
          <a:bodyPr wrap="none" anchor="ctr"/>
          <a:lstStyle/>
          <a:p>
            <a:endParaRPr lang="it-IT"/>
          </a:p>
        </p:txBody>
      </p:sp>
      <p:sp>
        <p:nvSpPr>
          <p:cNvPr id="9228" name="Line 12"/>
          <p:cNvSpPr>
            <a:spLocks noChangeShapeType="1"/>
          </p:cNvSpPr>
          <p:nvPr/>
        </p:nvSpPr>
        <p:spPr bwMode="auto">
          <a:xfrm flipV="1">
            <a:off x="1898650" y="2562225"/>
            <a:ext cx="577850" cy="152400"/>
          </a:xfrm>
          <a:prstGeom prst="line">
            <a:avLst/>
          </a:prstGeom>
          <a:noFill/>
          <a:ln w="9525">
            <a:solidFill>
              <a:schemeClr val="tx1"/>
            </a:solidFill>
            <a:round/>
            <a:headEnd/>
            <a:tailEnd/>
          </a:ln>
        </p:spPr>
        <p:txBody>
          <a:bodyPr wrap="none" anchor="ctr"/>
          <a:lstStyle/>
          <a:p>
            <a:endParaRPr lang="it-IT"/>
          </a:p>
        </p:txBody>
      </p:sp>
      <p:sp>
        <p:nvSpPr>
          <p:cNvPr id="9229" name="Line 13"/>
          <p:cNvSpPr>
            <a:spLocks noChangeShapeType="1"/>
          </p:cNvSpPr>
          <p:nvPr/>
        </p:nvSpPr>
        <p:spPr bwMode="auto">
          <a:xfrm flipV="1">
            <a:off x="1651000" y="1724025"/>
            <a:ext cx="1238250" cy="457200"/>
          </a:xfrm>
          <a:prstGeom prst="line">
            <a:avLst/>
          </a:prstGeom>
          <a:noFill/>
          <a:ln w="9525">
            <a:solidFill>
              <a:schemeClr val="tx1"/>
            </a:solidFill>
            <a:round/>
            <a:headEnd/>
            <a:tailEnd/>
          </a:ln>
        </p:spPr>
        <p:txBody>
          <a:bodyPr wrap="none" anchor="ctr"/>
          <a:lstStyle/>
          <a:p>
            <a:endParaRPr lang="it-IT"/>
          </a:p>
        </p:txBody>
      </p:sp>
      <p:sp>
        <p:nvSpPr>
          <p:cNvPr id="9230" name="Oval 14"/>
          <p:cNvSpPr>
            <a:spLocks noChangeArrowheads="1"/>
          </p:cNvSpPr>
          <p:nvPr/>
        </p:nvSpPr>
        <p:spPr bwMode="auto">
          <a:xfrm>
            <a:off x="4540250" y="1447800"/>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31" name="Oval 15"/>
          <p:cNvSpPr>
            <a:spLocks noChangeArrowheads="1"/>
          </p:cNvSpPr>
          <p:nvPr/>
        </p:nvSpPr>
        <p:spPr bwMode="auto">
          <a:xfrm>
            <a:off x="5035550" y="1981200"/>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32" name="Oval 16"/>
          <p:cNvSpPr>
            <a:spLocks noChangeArrowheads="1"/>
          </p:cNvSpPr>
          <p:nvPr/>
        </p:nvSpPr>
        <p:spPr bwMode="auto">
          <a:xfrm>
            <a:off x="5283200" y="2590800"/>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33" name="Oval 17"/>
          <p:cNvSpPr>
            <a:spLocks noChangeArrowheads="1"/>
          </p:cNvSpPr>
          <p:nvPr/>
        </p:nvSpPr>
        <p:spPr bwMode="auto">
          <a:xfrm>
            <a:off x="5613400" y="1447800"/>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34" name="Oval 18"/>
          <p:cNvSpPr>
            <a:spLocks noChangeArrowheads="1"/>
          </p:cNvSpPr>
          <p:nvPr/>
        </p:nvSpPr>
        <p:spPr bwMode="auto">
          <a:xfrm>
            <a:off x="6191250" y="2362200"/>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35" name="Oval 19"/>
          <p:cNvSpPr>
            <a:spLocks noChangeArrowheads="1"/>
          </p:cNvSpPr>
          <p:nvPr/>
        </p:nvSpPr>
        <p:spPr bwMode="auto">
          <a:xfrm>
            <a:off x="6521450" y="1447800"/>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36" name="Line 20"/>
          <p:cNvSpPr>
            <a:spLocks noChangeShapeType="1"/>
          </p:cNvSpPr>
          <p:nvPr/>
        </p:nvSpPr>
        <p:spPr bwMode="auto">
          <a:xfrm>
            <a:off x="4870450" y="1600200"/>
            <a:ext cx="742950" cy="0"/>
          </a:xfrm>
          <a:prstGeom prst="line">
            <a:avLst/>
          </a:prstGeom>
          <a:noFill/>
          <a:ln w="9525">
            <a:solidFill>
              <a:schemeClr val="tx1"/>
            </a:solidFill>
            <a:round/>
            <a:headEnd/>
            <a:tailEnd/>
          </a:ln>
        </p:spPr>
        <p:txBody>
          <a:bodyPr wrap="none" anchor="ctr"/>
          <a:lstStyle/>
          <a:p>
            <a:endParaRPr lang="it-IT"/>
          </a:p>
        </p:txBody>
      </p:sp>
      <p:sp>
        <p:nvSpPr>
          <p:cNvPr id="9237" name="Line 21"/>
          <p:cNvSpPr>
            <a:spLocks noChangeShapeType="1"/>
          </p:cNvSpPr>
          <p:nvPr/>
        </p:nvSpPr>
        <p:spPr bwMode="auto">
          <a:xfrm flipH="1">
            <a:off x="5448300" y="1752600"/>
            <a:ext cx="247650" cy="838200"/>
          </a:xfrm>
          <a:prstGeom prst="line">
            <a:avLst/>
          </a:prstGeom>
          <a:noFill/>
          <a:ln w="9525">
            <a:solidFill>
              <a:schemeClr val="tx1"/>
            </a:solidFill>
            <a:round/>
            <a:headEnd/>
            <a:tailEnd/>
          </a:ln>
        </p:spPr>
        <p:txBody>
          <a:bodyPr wrap="none" anchor="ctr"/>
          <a:lstStyle/>
          <a:p>
            <a:endParaRPr lang="it-IT"/>
          </a:p>
        </p:txBody>
      </p:sp>
      <p:sp>
        <p:nvSpPr>
          <p:cNvPr id="9238" name="Line 22"/>
          <p:cNvSpPr>
            <a:spLocks noChangeShapeType="1"/>
          </p:cNvSpPr>
          <p:nvPr/>
        </p:nvSpPr>
        <p:spPr bwMode="auto">
          <a:xfrm>
            <a:off x="4787900" y="1752600"/>
            <a:ext cx="330200" cy="304800"/>
          </a:xfrm>
          <a:prstGeom prst="line">
            <a:avLst/>
          </a:prstGeom>
          <a:noFill/>
          <a:ln w="9525">
            <a:solidFill>
              <a:schemeClr val="tx1"/>
            </a:solidFill>
            <a:round/>
            <a:headEnd/>
            <a:tailEnd/>
          </a:ln>
        </p:spPr>
        <p:txBody>
          <a:bodyPr wrap="none" anchor="ctr"/>
          <a:lstStyle/>
          <a:p>
            <a:endParaRPr lang="it-IT"/>
          </a:p>
        </p:txBody>
      </p:sp>
      <p:cxnSp>
        <p:nvCxnSpPr>
          <p:cNvPr id="9239" name="AutoShape 23"/>
          <p:cNvCxnSpPr>
            <a:cxnSpLocks noChangeShapeType="1"/>
          </p:cNvCxnSpPr>
          <p:nvPr/>
        </p:nvCxnSpPr>
        <p:spPr bwMode="auto">
          <a:xfrm rot="5400000" flipV="1">
            <a:off x="6705600" y="1447800"/>
            <a:ext cx="152400" cy="152400"/>
          </a:xfrm>
          <a:prstGeom prst="curvedConnector4">
            <a:avLst>
              <a:gd name="adj1" fmla="val -150000"/>
              <a:gd name="adj2" fmla="val 250000"/>
            </a:avLst>
          </a:prstGeom>
          <a:noFill/>
          <a:ln w="9525">
            <a:solidFill>
              <a:schemeClr val="tx1"/>
            </a:solidFill>
            <a:round/>
            <a:headEnd/>
            <a:tailEnd/>
          </a:ln>
        </p:spPr>
      </p:cxnSp>
      <p:sp>
        <p:nvSpPr>
          <p:cNvPr id="9240" name="Line 24"/>
          <p:cNvSpPr>
            <a:spLocks noChangeShapeType="1"/>
          </p:cNvSpPr>
          <p:nvPr/>
        </p:nvSpPr>
        <p:spPr bwMode="auto">
          <a:xfrm flipV="1">
            <a:off x="5530850" y="1752600"/>
            <a:ext cx="247650" cy="838200"/>
          </a:xfrm>
          <a:prstGeom prst="line">
            <a:avLst/>
          </a:prstGeom>
          <a:noFill/>
          <a:ln w="9525">
            <a:solidFill>
              <a:schemeClr val="tx1"/>
            </a:solidFill>
            <a:round/>
            <a:headEnd/>
            <a:tailEnd/>
          </a:ln>
        </p:spPr>
        <p:txBody>
          <a:bodyPr wrap="none" anchor="ctr"/>
          <a:lstStyle/>
          <a:p>
            <a:endParaRPr lang="it-IT"/>
          </a:p>
        </p:txBody>
      </p:sp>
      <p:sp>
        <p:nvSpPr>
          <p:cNvPr id="9241" name="Line 25"/>
          <p:cNvSpPr>
            <a:spLocks noChangeShapeType="1"/>
          </p:cNvSpPr>
          <p:nvPr/>
        </p:nvSpPr>
        <p:spPr bwMode="auto">
          <a:xfrm>
            <a:off x="5365750" y="2209800"/>
            <a:ext cx="825500" cy="228600"/>
          </a:xfrm>
          <a:prstGeom prst="line">
            <a:avLst/>
          </a:prstGeom>
          <a:noFill/>
          <a:ln w="9525">
            <a:solidFill>
              <a:schemeClr val="tx1"/>
            </a:solidFill>
            <a:round/>
            <a:headEnd/>
            <a:tailEnd/>
          </a:ln>
        </p:spPr>
        <p:txBody>
          <a:bodyPr wrap="none" anchor="ctr"/>
          <a:lstStyle/>
          <a:p>
            <a:endParaRPr lang="it-IT"/>
          </a:p>
        </p:txBody>
      </p:sp>
      <p:sp>
        <p:nvSpPr>
          <p:cNvPr id="9242" name="Line 26"/>
          <p:cNvSpPr>
            <a:spLocks noChangeShapeType="1"/>
          </p:cNvSpPr>
          <p:nvPr/>
        </p:nvSpPr>
        <p:spPr bwMode="auto">
          <a:xfrm flipV="1">
            <a:off x="5613400" y="2514600"/>
            <a:ext cx="577850" cy="152400"/>
          </a:xfrm>
          <a:prstGeom prst="line">
            <a:avLst/>
          </a:prstGeom>
          <a:noFill/>
          <a:ln w="9525">
            <a:solidFill>
              <a:schemeClr val="tx1"/>
            </a:solidFill>
            <a:round/>
            <a:headEnd/>
            <a:tailEnd/>
          </a:ln>
        </p:spPr>
        <p:txBody>
          <a:bodyPr wrap="none" anchor="ctr"/>
          <a:lstStyle/>
          <a:p>
            <a:endParaRPr lang="it-IT"/>
          </a:p>
        </p:txBody>
      </p:sp>
      <p:sp>
        <p:nvSpPr>
          <p:cNvPr id="9243" name="Line 27"/>
          <p:cNvSpPr>
            <a:spLocks noChangeShapeType="1"/>
          </p:cNvSpPr>
          <p:nvPr/>
        </p:nvSpPr>
        <p:spPr bwMode="auto">
          <a:xfrm flipV="1">
            <a:off x="5613400" y="2590800"/>
            <a:ext cx="577850" cy="152400"/>
          </a:xfrm>
          <a:prstGeom prst="line">
            <a:avLst/>
          </a:prstGeom>
          <a:noFill/>
          <a:ln w="9525">
            <a:solidFill>
              <a:schemeClr val="tx1"/>
            </a:solidFill>
            <a:round/>
            <a:headEnd/>
            <a:tailEnd/>
          </a:ln>
        </p:spPr>
        <p:txBody>
          <a:bodyPr wrap="none" anchor="ctr"/>
          <a:lstStyle/>
          <a:p>
            <a:endParaRPr lang="it-IT"/>
          </a:p>
        </p:txBody>
      </p:sp>
      <p:sp>
        <p:nvSpPr>
          <p:cNvPr id="9244" name="Line 28"/>
          <p:cNvSpPr>
            <a:spLocks noChangeShapeType="1"/>
          </p:cNvSpPr>
          <p:nvPr/>
        </p:nvSpPr>
        <p:spPr bwMode="auto">
          <a:xfrm flipV="1">
            <a:off x="5365750" y="1600200"/>
            <a:ext cx="1155700" cy="457200"/>
          </a:xfrm>
          <a:prstGeom prst="line">
            <a:avLst/>
          </a:prstGeom>
          <a:noFill/>
          <a:ln w="9525">
            <a:solidFill>
              <a:schemeClr val="tx1"/>
            </a:solidFill>
            <a:round/>
            <a:headEnd/>
            <a:tailEnd/>
          </a:ln>
        </p:spPr>
        <p:txBody>
          <a:bodyPr wrap="none" anchor="ctr"/>
          <a:lstStyle/>
          <a:p>
            <a:endParaRPr lang="it-IT"/>
          </a:p>
        </p:txBody>
      </p:sp>
      <p:sp>
        <p:nvSpPr>
          <p:cNvPr id="9245" name="Line 29"/>
          <p:cNvSpPr>
            <a:spLocks noChangeShapeType="1"/>
          </p:cNvSpPr>
          <p:nvPr/>
        </p:nvSpPr>
        <p:spPr bwMode="auto">
          <a:xfrm flipV="1">
            <a:off x="5365750" y="1676400"/>
            <a:ext cx="1238250" cy="457200"/>
          </a:xfrm>
          <a:prstGeom prst="line">
            <a:avLst/>
          </a:prstGeom>
          <a:noFill/>
          <a:ln w="9525">
            <a:solidFill>
              <a:schemeClr val="tx1"/>
            </a:solidFill>
            <a:round/>
            <a:headEnd/>
            <a:tailEnd/>
          </a:ln>
        </p:spPr>
        <p:txBody>
          <a:bodyPr wrap="none" anchor="ctr"/>
          <a:lstStyle/>
          <a:p>
            <a:endParaRPr lang="it-IT"/>
          </a:p>
        </p:txBody>
      </p:sp>
      <p:sp>
        <p:nvSpPr>
          <p:cNvPr id="9246" name="Oval 30"/>
          <p:cNvSpPr>
            <a:spLocks noChangeArrowheads="1"/>
          </p:cNvSpPr>
          <p:nvPr/>
        </p:nvSpPr>
        <p:spPr bwMode="auto">
          <a:xfrm>
            <a:off x="825500" y="4010025"/>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47" name="Oval 31"/>
          <p:cNvSpPr>
            <a:spLocks noChangeArrowheads="1"/>
          </p:cNvSpPr>
          <p:nvPr/>
        </p:nvSpPr>
        <p:spPr bwMode="auto">
          <a:xfrm>
            <a:off x="1320800" y="4543425"/>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48" name="Oval 32"/>
          <p:cNvSpPr>
            <a:spLocks noChangeArrowheads="1"/>
          </p:cNvSpPr>
          <p:nvPr/>
        </p:nvSpPr>
        <p:spPr bwMode="auto">
          <a:xfrm>
            <a:off x="1568450" y="5153025"/>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49" name="Oval 33"/>
          <p:cNvSpPr>
            <a:spLocks noChangeArrowheads="1"/>
          </p:cNvSpPr>
          <p:nvPr/>
        </p:nvSpPr>
        <p:spPr bwMode="auto">
          <a:xfrm>
            <a:off x="1898650" y="4010025"/>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50" name="Oval 34"/>
          <p:cNvSpPr>
            <a:spLocks noChangeArrowheads="1"/>
          </p:cNvSpPr>
          <p:nvPr/>
        </p:nvSpPr>
        <p:spPr bwMode="auto">
          <a:xfrm>
            <a:off x="2476500" y="4924425"/>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51" name="Oval 35"/>
          <p:cNvSpPr>
            <a:spLocks noChangeArrowheads="1"/>
          </p:cNvSpPr>
          <p:nvPr/>
        </p:nvSpPr>
        <p:spPr bwMode="auto">
          <a:xfrm>
            <a:off x="2806700" y="4010025"/>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52" name="Line 36"/>
          <p:cNvSpPr>
            <a:spLocks noChangeShapeType="1"/>
          </p:cNvSpPr>
          <p:nvPr/>
        </p:nvSpPr>
        <p:spPr bwMode="auto">
          <a:xfrm>
            <a:off x="1155700" y="4162425"/>
            <a:ext cx="742950" cy="0"/>
          </a:xfrm>
          <a:prstGeom prst="line">
            <a:avLst/>
          </a:prstGeom>
          <a:noFill/>
          <a:ln w="9525">
            <a:solidFill>
              <a:schemeClr val="tx1"/>
            </a:solidFill>
            <a:round/>
            <a:headEnd/>
            <a:tailEnd type="triangle" w="med" len="med"/>
          </a:ln>
        </p:spPr>
        <p:txBody>
          <a:bodyPr wrap="none" anchor="ctr"/>
          <a:lstStyle/>
          <a:p>
            <a:endParaRPr lang="it-IT"/>
          </a:p>
        </p:txBody>
      </p:sp>
      <p:sp>
        <p:nvSpPr>
          <p:cNvPr id="9253" name="Line 37"/>
          <p:cNvSpPr>
            <a:spLocks noChangeShapeType="1"/>
          </p:cNvSpPr>
          <p:nvPr/>
        </p:nvSpPr>
        <p:spPr bwMode="auto">
          <a:xfrm flipH="1">
            <a:off x="1733550" y="4314825"/>
            <a:ext cx="247650" cy="838200"/>
          </a:xfrm>
          <a:prstGeom prst="line">
            <a:avLst/>
          </a:prstGeom>
          <a:noFill/>
          <a:ln w="9525">
            <a:solidFill>
              <a:schemeClr val="tx1"/>
            </a:solidFill>
            <a:round/>
            <a:headEnd/>
            <a:tailEnd type="triangle" w="med" len="med"/>
          </a:ln>
        </p:spPr>
        <p:txBody>
          <a:bodyPr wrap="none" anchor="ctr"/>
          <a:lstStyle/>
          <a:p>
            <a:endParaRPr lang="it-IT"/>
          </a:p>
        </p:txBody>
      </p:sp>
      <p:sp>
        <p:nvSpPr>
          <p:cNvPr id="9254" name="Line 38"/>
          <p:cNvSpPr>
            <a:spLocks noChangeShapeType="1"/>
          </p:cNvSpPr>
          <p:nvPr/>
        </p:nvSpPr>
        <p:spPr bwMode="auto">
          <a:xfrm>
            <a:off x="1073150" y="4314825"/>
            <a:ext cx="330200" cy="304800"/>
          </a:xfrm>
          <a:prstGeom prst="line">
            <a:avLst/>
          </a:prstGeom>
          <a:noFill/>
          <a:ln w="9525">
            <a:solidFill>
              <a:schemeClr val="tx1"/>
            </a:solidFill>
            <a:round/>
            <a:headEnd/>
            <a:tailEnd type="triangle" w="med" len="med"/>
          </a:ln>
        </p:spPr>
        <p:txBody>
          <a:bodyPr wrap="none" anchor="ctr"/>
          <a:lstStyle/>
          <a:p>
            <a:endParaRPr lang="it-IT"/>
          </a:p>
        </p:txBody>
      </p:sp>
      <p:sp>
        <p:nvSpPr>
          <p:cNvPr id="9255" name="Line 39"/>
          <p:cNvSpPr>
            <a:spLocks noChangeShapeType="1"/>
          </p:cNvSpPr>
          <p:nvPr/>
        </p:nvSpPr>
        <p:spPr bwMode="auto">
          <a:xfrm flipV="1">
            <a:off x="1816100" y="4314825"/>
            <a:ext cx="247650" cy="838200"/>
          </a:xfrm>
          <a:prstGeom prst="line">
            <a:avLst/>
          </a:prstGeom>
          <a:noFill/>
          <a:ln w="9525">
            <a:solidFill>
              <a:schemeClr val="tx1"/>
            </a:solidFill>
            <a:round/>
            <a:headEnd/>
            <a:tailEnd type="triangle" w="med" len="med"/>
          </a:ln>
        </p:spPr>
        <p:txBody>
          <a:bodyPr wrap="none" anchor="ctr"/>
          <a:lstStyle/>
          <a:p>
            <a:endParaRPr lang="it-IT"/>
          </a:p>
        </p:txBody>
      </p:sp>
      <p:sp>
        <p:nvSpPr>
          <p:cNvPr id="9256" name="Line 40"/>
          <p:cNvSpPr>
            <a:spLocks noChangeShapeType="1"/>
          </p:cNvSpPr>
          <p:nvPr/>
        </p:nvSpPr>
        <p:spPr bwMode="auto">
          <a:xfrm>
            <a:off x="1651000" y="4772025"/>
            <a:ext cx="825500" cy="228600"/>
          </a:xfrm>
          <a:prstGeom prst="line">
            <a:avLst/>
          </a:prstGeom>
          <a:noFill/>
          <a:ln w="9525">
            <a:solidFill>
              <a:schemeClr val="tx1"/>
            </a:solidFill>
            <a:round/>
            <a:headEnd/>
            <a:tailEnd type="triangle" w="med" len="med"/>
          </a:ln>
        </p:spPr>
        <p:txBody>
          <a:bodyPr wrap="none" anchor="ctr"/>
          <a:lstStyle/>
          <a:p>
            <a:endParaRPr lang="it-IT"/>
          </a:p>
        </p:txBody>
      </p:sp>
      <p:sp>
        <p:nvSpPr>
          <p:cNvPr id="9257" name="Line 41"/>
          <p:cNvSpPr>
            <a:spLocks noChangeShapeType="1"/>
          </p:cNvSpPr>
          <p:nvPr/>
        </p:nvSpPr>
        <p:spPr bwMode="auto">
          <a:xfrm flipV="1">
            <a:off x="1898650" y="5076825"/>
            <a:ext cx="577850" cy="152400"/>
          </a:xfrm>
          <a:prstGeom prst="line">
            <a:avLst/>
          </a:prstGeom>
          <a:noFill/>
          <a:ln w="9525">
            <a:solidFill>
              <a:schemeClr val="tx1"/>
            </a:solidFill>
            <a:round/>
            <a:headEnd/>
            <a:tailEnd type="triangle" w="med" len="med"/>
          </a:ln>
        </p:spPr>
        <p:txBody>
          <a:bodyPr wrap="none" anchor="ctr"/>
          <a:lstStyle/>
          <a:p>
            <a:endParaRPr lang="it-IT"/>
          </a:p>
        </p:txBody>
      </p:sp>
      <p:sp>
        <p:nvSpPr>
          <p:cNvPr id="9258" name="Line 42"/>
          <p:cNvSpPr>
            <a:spLocks noChangeShapeType="1"/>
          </p:cNvSpPr>
          <p:nvPr/>
        </p:nvSpPr>
        <p:spPr bwMode="auto">
          <a:xfrm flipV="1">
            <a:off x="1651000" y="4238625"/>
            <a:ext cx="1238250" cy="457200"/>
          </a:xfrm>
          <a:prstGeom prst="line">
            <a:avLst/>
          </a:prstGeom>
          <a:noFill/>
          <a:ln w="9525">
            <a:solidFill>
              <a:schemeClr val="tx1"/>
            </a:solidFill>
            <a:round/>
            <a:headEnd/>
            <a:tailEnd type="triangle" w="med" len="med"/>
          </a:ln>
        </p:spPr>
        <p:txBody>
          <a:bodyPr wrap="none" anchor="ctr"/>
          <a:lstStyle/>
          <a:p>
            <a:endParaRPr lang="it-IT"/>
          </a:p>
        </p:txBody>
      </p:sp>
      <p:cxnSp>
        <p:nvCxnSpPr>
          <p:cNvPr id="9259" name="AutoShape 43"/>
          <p:cNvCxnSpPr>
            <a:cxnSpLocks noChangeShapeType="1"/>
          </p:cNvCxnSpPr>
          <p:nvPr/>
        </p:nvCxnSpPr>
        <p:spPr bwMode="auto">
          <a:xfrm rot="5400000" flipV="1">
            <a:off x="2971800" y="4038600"/>
            <a:ext cx="152400" cy="152400"/>
          </a:xfrm>
          <a:prstGeom prst="curvedConnector4">
            <a:avLst>
              <a:gd name="adj1" fmla="val -150000"/>
              <a:gd name="adj2" fmla="val 250000"/>
            </a:avLst>
          </a:prstGeom>
          <a:noFill/>
          <a:ln w="9525">
            <a:solidFill>
              <a:schemeClr val="tx1"/>
            </a:solidFill>
            <a:round/>
            <a:headEnd/>
            <a:tailEnd type="triangle" w="med" len="med"/>
          </a:ln>
        </p:spPr>
      </p:cxnSp>
      <p:sp>
        <p:nvSpPr>
          <p:cNvPr id="9260" name="Oval 44"/>
          <p:cNvSpPr>
            <a:spLocks noChangeArrowheads="1"/>
          </p:cNvSpPr>
          <p:nvPr/>
        </p:nvSpPr>
        <p:spPr bwMode="auto">
          <a:xfrm>
            <a:off x="4457700" y="3962400"/>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61" name="Oval 45"/>
          <p:cNvSpPr>
            <a:spLocks noChangeArrowheads="1"/>
          </p:cNvSpPr>
          <p:nvPr/>
        </p:nvSpPr>
        <p:spPr bwMode="auto">
          <a:xfrm>
            <a:off x="4953000" y="4495800"/>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62" name="Oval 46"/>
          <p:cNvSpPr>
            <a:spLocks noChangeArrowheads="1"/>
          </p:cNvSpPr>
          <p:nvPr/>
        </p:nvSpPr>
        <p:spPr bwMode="auto">
          <a:xfrm>
            <a:off x="5200650" y="5105400"/>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63" name="Oval 47"/>
          <p:cNvSpPr>
            <a:spLocks noChangeArrowheads="1"/>
          </p:cNvSpPr>
          <p:nvPr/>
        </p:nvSpPr>
        <p:spPr bwMode="auto">
          <a:xfrm>
            <a:off x="5530850" y="3962400"/>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64" name="Oval 48"/>
          <p:cNvSpPr>
            <a:spLocks noChangeArrowheads="1"/>
          </p:cNvSpPr>
          <p:nvPr/>
        </p:nvSpPr>
        <p:spPr bwMode="auto">
          <a:xfrm>
            <a:off x="6108700" y="4876800"/>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65" name="Oval 49"/>
          <p:cNvSpPr>
            <a:spLocks noChangeArrowheads="1"/>
          </p:cNvSpPr>
          <p:nvPr/>
        </p:nvSpPr>
        <p:spPr bwMode="auto">
          <a:xfrm>
            <a:off x="6438900" y="3962400"/>
            <a:ext cx="330200" cy="304800"/>
          </a:xfrm>
          <a:prstGeom prst="ellipse">
            <a:avLst/>
          </a:prstGeom>
          <a:solidFill>
            <a:schemeClr val="accent1"/>
          </a:solidFill>
          <a:ln w="9525">
            <a:solidFill>
              <a:schemeClr val="tx1"/>
            </a:solidFill>
            <a:round/>
            <a:headEnd/>
            <a:tailEnd/>
          </a:ln>
        </p:spPr>
        <p:txBody>
          <a:bodyPr wrap="none" anchor="ctr"/>
          <a:lstStyle/>
          <a:p>
            <a:endParaRPr lang="it-IT"/>
          </a:p>
        </p:txBody>
      </p:sp>
      <p:sp>
        <p:nvSpPr>
          <p:cNvPr id="9266" name="Line 50"/>
          <p:cNvSpPr>
            <a:spLocks noChangeShapeType="1"/>
          </p:cNvSpPr>
          <p:nvPr/>
        </p:nvSpPr>
        <p:spPr bwMode="auto">
          <a:xfrm>
            <a:off x="4787900" y="4114800"/>
            <a:ext cx="742950" cy="0"/>
          </a:xfrm>
          <a:prstGeom prst="line">
            <a:avLst/>
          </a:prstGeom>
          <a:noFill/>
          <a:ln w="9525">
            <a:solidFill>
              <a:schemeClr val="tx1"/>
            </a:solidFill>
            <a:round/>
            <a:headEnd/>
            <a:tailEnd type="triangle" w="med" len="med"/>
          </a:ln>
        </p:spPr>
        <p:txBody>
          <a:bodyPr wrap="none" anchor="ctr"/>
          <a:lstStyle/>
          <a:p>
            <a:endParaRPr lang="it-IT"/>
          </a:p>
        </p:txBody>
      </p:sp>
      <p:sp>
        <p:nvSpPr>
          <p:cNvPr id="9267" name="Line 51"/>
          <p:cNvSpPr>
            <a:spLocks noChangeShapeType="1"/>
          </p:cNvSpPr>
          <p:nvPr/>
        </p:nvSpPr>
        <p:spPr bwMode="auto">
          <a:xfrm flipH="1">
            <a:off x="5365750" y="4267200"/>
            <a:ext cx="247650" cy="838200"/>
          </a:xfrm>
          <a:prstGeom prst="line">
            <a:avLst/>
          </a:prstGeom>
          <a:noFill/>
          <a:ln w="9525">
            <a:solidFill>
              <a:schemeClr val="tx1"/>
            </a:solidFill>
            <a:round/>
            <a:headEnd/>
            <a:tailEnd type="triangle" w="med" len="med"/>
          </a:ln>
        </p:spPr>
        <p:txBody>
          <a:bodyPr wrap="none" anchor="ctr"/>
          <a:lstStyle/>
          <a:p>
            <a:endParaRPr lang="it-IT"/>
          </a:p>
        </p:txBody>
      </p:sp>
      <p:sp>
        <p:nvSpPr>
          <p:cNvPr id="9268" name="Line 52"/>
          <p:cNvSpPr>
            <a:spLocks noChangeShapeType="1"/>
          </p:cNvSpPr>
          <p:nvPr/>
        </p:nvSpPr>
        <p:spPr bwMode="auto">
          <a:xfrm>
            <a:off x="4705350" y="4267200"/>
            <a:ext cx="330200" cy="304800"/>
          </a:xfrm>
          <a:prstGeom prst="line">
            <a:avLst/>
          </a:prstGeom>
          <a:noFill/>
          <a:ln w="9525">
            <a:solidFill>
              <a:schemeClr val="tx1"/>
            </a:solidFill>
            <a:round/>
            <a:headEnd/>
            <a:tailEnd type="triangle" w="med" len="med"/>
          </a:ln>
        </p:spPr>
        <p:txBody>
          <a:bodyPr wrap="none" anchor="ctr"/>
          <a:lstStyle/>
          <a:p>
            <a:endParaRPr lang="it-IT"/>
          </a:p>
        </p:txBody>
      </p:sp>
      <p:sp>
        <p:nvSpPr>
          <p:cNvPr id="9269" name="Line 53"/>
          <p:cNvSpPr>
            <a:spLocks noChangeShapeType="1"/>
          </p:cNvSpPr>
          <p:nvPr/>
        </p:nvSpPr>
        <p:spPr bwMode="auto">
          <a:xfrm flipV="1">
            <a:off x="5448300" y="4267200"/>
            <a:ext cx="247650" cy="838200"/>
          </a:xfrm>
          <a:prstGeom prst="line">
            <a:avLst/>
          </a:prstGeom>
          <a:noFill/>
          <a:ln w="9525">
            <a:solidFill>
              <a:schemeClr val="tx1"/>
            </a:solidFill>
            <a:round/>
            <a:headEnd/>
            <a:tailEnd type="triangle" w="med" len="med"/>
          </a:ln>
        </p:spPr>
        <p:txBody>
          <a:bodyPr wrap="none" anchor="ctr"/>
          <a:lstStyle/>
          <a:p>
            <a:endParaRPr lang="it-IT"/>
          </a:p>
        </p:txBody>
      </p:sp>
      <p:sp>
        <p:nvSpPr>
          <p:cNvPr id="9270" name="Line 54"/>
          <p:cNvSpPr>
            <a:spLocks noChangeShapeType="1"/>
          </p:cNvSpPr>
          <p:nvPr/>
        </p:nvSpPr>
        <p:spPr bwMode="auto">
          <a:xfrm>
            <a:off x="5283200" y="4724400"/>
            <a:ext cx="825500" cy="228600"/>
          </a:xfrm>
          <a:prstGeom prst="line">
            <a:avLst/>
          </a:prstGeom>
          <a:noFill/>
          <a:ln w="9525">
            <a:solidFill>
              <a:schemeClr val="tx1"/>
            </a:solidFill>
            <a:round/>
            <a:headEnd/>
            <a:tailEnd type="triangle" w="med" len="med"/>
          </a:ln>
        </p:spPr>
        <p:txBody>
          <a:bodyPr wrap="none" anchor="ctr"/>
          <a:lstStyle/>
          <a:p>
            <a:endParaRPr lang="it-IT"/>
          </a:p>
        </p:txBody>
      </p:sp>
      <p:sp>
        <p:nvSpPr>
          <p:cNvPr id="9271" name="Line 55"/>
          <p:cNvSpPr>
            <a:spLocks noChangeShapeType="1"/>
          </p:cNvSpPr>
          <p:nvPr/>
        </p:nvSpPr>
        <p:spPr bwMode="auto">
          <a:xfrm flipV="1">
            <a:off x="5530850" y="5029200"/>
            <a:ext cx="577850" cy="152400"/>
          </a:xfrm>
          <a:prstGeom prst="line">
            <a:avLst/>
          </a:prstGeom>
          <a:noFill/>
          <a:ln w="9525">
            <a:solidFill>
              <a:schemeClr val="tx1"/>
            </a:solidFill>
            <a:round/>
            <a:headEnd/>
            <a:tailEnd type="triangle" w="med" len="med"/>
          </a:ln>
        </p:spPr>
        <p:txBody>
          <a:bodyPr wrap="none" anchor="ctr"/>
          <a:lstStyle/>
          <a:p>
            <a:endParaRPr lang="it-IT"/>
          </a:p>
        </p:txBody>
      </p:sp>
      <p:sp>
        <p:nvSpPr>
          <p:cNvPr id="9272" name="Line 56"/>
          <p:cNvSpPr>
            <a:spLocks noChangeShapeType="1"/>
          </p:cNvSpPr>
          <p:nvPr/>
        </p:nvSpPr>
        <p:spPr bwMode="auto">
          <a:xfrm flipV="1">
            <a:off x="5283200" y="4191000"/>
            <a:ext cx="1238250" cy="457200"/>
          </a:xfrm>
          <a:prstGeom prst="line">
            <a:avLst/>
          </a:prstGeom>
          <a:noFill/>
          <a:ln w="9525">
            <a:solidFill>
              <a:schemeClr val="tx1"/>
            </a:solidFill>
            <a:round/>
            <a:headEnd/>
            <a:tailEnd type="triangle" w="med" len="med"/>
          </a:ln>
        </p:spPr>
        <p:txBody>
          <a:bodyPr wrap="none" anchor="ctr"/>
          <a:lstStyle/>
          <a:p>
            <a:endParaRPr lang="it-IT"/>
          </a:p>
        </p:txBody>
      </p:sp>
      <p:cxnSp>
        <p:nvCxnSpPr>
          <p:cNvPr id="9273" name="AutoShape 57"/>
          <p:cNvCxnSpPr>
            <a:cxnSpLocks noChangeShapeType="1"/>
          </p:cNvCxnSpPr>
          <p:nvPr/>
        </p:nvCxnSpPr>
        <p:spPr bwMode="auto">
          <a:xfrm rot="5400000" flipV="1">
            <a:off x="6629400" y="3962400"/>
            <a:ext cx="152400" cy="152400"/>
          </a:xfrm>
          <a:prstGeom prst="curvedConnector4">
            <a:avLst>
              <a:gd name="adj1" fmla="val -150000"/>
              <a:gd name="adj2" fmla="val 250000"/>
            </a:avLst>
          </a:prstGeom>
          <a:noFill/>
          <a:ln w="9525">
            <a:solidFill>
              <a:schemeClr val="tx1"/>
            </a:solidFill>
            <a:round/>
            <a:headEnd/>
            <a:tailEnd type="triangle" w="med" len="med"/>
          </a:ln>
        </p:spPr>
      </p:cxnSp>
      <p:sp>
        <p:nvSpPr>
          <p:cNvPr id="9274" name="Line 58"/>
          <p:cNvSpPr>
            <a:spLocks noChangeShapeType="1"/>
          </p:cNvSpPr>
          <p:nvPr/>
        </p:nvSpPr>
        <p:spPr bwMode="auto">
          <a:xfrm flipV="1">
            <a:off x="5530850" y="5105400"/>
            <a:ext cx="577850" cy="152400"/>
          </a:xfrm>
          <a:prstGeom prst="line">
            <a:avLst/>
          </a:prstGeom>
          <a:noFill/>
          <a:ln w="9525">
            <a:solidFill>
              <a:schemeClr val="tx1"/>
            </a:solidFill>
            <a:round/>
            <a:headEnd/>
            <a:tailEnd type="triangle" w="med" len="med"/>
          </a:ln>
        </p:spPr>
        <p:txBody>
          <a:bodyPr wrap="none" anchor="ctr"/>
          <a:lstStyle/>
          <a:p>
            <a:endParaRPr lang="it-IT"/>
          </a:p>
        </p:txBody>
      </p:sp>
      <p:sp>
        <p:nvSpPr>
          <p:cNvPr id="9275" name="Line 59"/>
          <p:cNvSpPr>
            <a:spLocks noChangeShapeType="1"/>
          </p:cNvSpPr>
          <p:nvPr/>
        </p:nvSpPr>
        <p:spPr bwMode="auto">
          <a:xfrm flipV="1">
            <a:off x="5200650" y="4114800"/>
            <a:ext cx="1238250" cy="457200"/>
          </a:xfrm>
          <a:prstGeom prst="line">
            <a:avLst/>
          </a:prstGeom>
          <a:noFill/>
          <a:ln w="9525">
            <a:solidFill>
              <a:schemeClr val="tx1"/>
            </a:solidFill>
            <a:round/>
            <a:headEnd/>
            <a:tailEnd type="triangle" w="med" len="med"/>
          </a:ln>
        </p:spPr>
        <p:txBody>
          <a:bodyPr wrap="none" anchor="ctr"/>
          <a:lstStyle/>
          <a:p>
            <a:endParaRPr lang="it-IT"/>
          </a:p>
        </p:txBody>
      </p:sp>
      <p:sp>
        <p:nvSpPr>
          <p:cNvPr id="9276" name="Text Box 60"/>
          <p:cNvSpPr txBox="1">
            <a:spLocks noChangeArrowheads="1"/>
          </p:cNvSpPr>
          <p:nvPr/>
        </p:nvSpPr>
        <p:spPr bwMode="auto">
          <a:xfrm>
            <a:off x="825500" y="457200"/>
            <a:ext cx="2805113" cy="579438"/>
          </a:xfrm>
          <a:prstGeom prst="rect">
            <a:avLst/>
          </a:prstGeom>
          <a:noFill/>
          <a:ln w="9525">
            <a:noFill/>
            <a:miter lim="800000"/>
            <a:headEnd/>
            <a:tailEnd/>
          </a:ln>
        </p:spPr>
        <p:txBody>
          <a:bodyPr wrap="none">
            <a:spAutoFit/>
          </a:bodyPr>
          <a:lstStyle/>
          <a:p>
            <a:r>
              <a:rPr lang="it-IT" sz="3200"/>
              <a:t>grafo semplice</a:t>
            </a:r>
          </a:p>
        </p:txBody>
      </p:sp>
      <p:sp>
        <p:nvSpPr>
          <p:cNvPr id="9277" name="Text Box 61"/>
          <p:cNvSpPr txBox="1">
            <a:spLocks noChangeArrowheads="1"/>
          </p:cNvSpPr>
          <p:nvPr/>
        </p:nvSpPr>
        <p:spPr bwMode="auto">
          <a:xfrm>
            <a:off x="4622800" y="457200"/>
            <a:ext cx="2057400" cy="579438"/>
          </a:xfrm>
          <a:prstGeom prst="rect">
            <a:avLst/>
          </a:prstGeom>
          <a:noFill/>
          <a:ln w="9525">
            <a:noFill/>
            <a:miter lim="800000"/>
            <a:headEnd/>
            <a:tailEnd/>
          </a:ln>
        </p:spPr>
        <p:txBody>
          <a:bodyPr wrap="none">
            <a:spAutoFit/>
          </a:bodyPr>
          <a:lstStyle/>
          <a:p>
            <a:r>
              <a:rPr lang="it-IT" sz="3200"/>
              <a:t>multigrafo</a:t>
            </a:r>
          </a:p>
        </p:txBody>
      </p:sp>
      <p:sp>
        <p:nvSpPr>
          <p:cNvPr id="9278" name="Text Box 62"/>
          <p:cNvSpPr txBox="1">
            <a:spLocks noChangeArrowheads="1"/>
          </p:cNvSpPr>
          <p:nvPr/>
        </p:nvSpPr>
        <p:spPr bwMode="auto">
          <a:xfrm>
            <a:off x="7594600" y="4267200"/>
            <a:ext cx="1765300" cy="579438"/>
          </a:xfrm>
          <a:prstGeom prst="rect">
            <a:avLst/>
          </a:prstGeom>
          <a:noFill/>
          <a:ln w="9525">
            <a:noFill/>
            <a:miter lim="800000"/>
            <a:headEnd/>
            <a:tailEnd/>
          </a:ln>
        </p:spPr>
        <p:txBody>
          <a:bodyPr wrap="none">
            <a:spAutoFit/>
          </a:bodyPr>
          <a:lstStyle/>
          <a:p>
            <a:r>
              <a:rPr lang="it-IT" sz="3200"/>
              <a:t>orientato</a:t>
            </a:r>
          </a:p>
        </p:txBody>
      </p:sp>
      <p:sp>
        <p:nvSpPr>
          <p:cNvPr id="9279" name="Text Box 63"/>
          <p:cNvSpPr txBox="1">
            <a:spLocks noChangeArrowheads="1"/>
          </p:cNvSpPr>
          <p:nvPr/>
        </p:nvSpPr>
        <p:spPr bwMode="auto">
          <a:xfrm>
            <a:off x="7512050" y="1524000"/>
            <a:ext cx="1765300" cy="1066800"/>
          </a:xfrm>
          <a:prstGeom prst="rect">
            <a:avLst/>
          </a:prstGeom>
          <a:noFill/>
          <a:ln w="9525">
            <a:noFill/>
            <a:miter lim="800000"/>
            <a:headEnd/>
            <a:tailEnd/>
          </a:ln>
        </p:spPr>
        <p:txBody>
          <a:bodyPr wrap="none">
            <a:spAutoFit/>
          </a:bodyPr>
          <a:lstStyle/>
          <a:p>
            <a:r>
              <a:rPr lang="it-IT" sz="3200"/>
              <a:t>non </a:t>
            </a:r>
          </a:p>
          <a:p>
            <a:r>
              <a:rPr lang="it-IT" sz="3200"/>
              <a:t>orientato</a:t>
            </a:r>
          </a:p>
        </p:txBody>
      </p:sp>
      <p:cxnSp>
        <p:nvCxnSpPr>
          <p:cNvPr id="64" name="AutoShape 57"/>
          <p:cNvCxnSpPr>
            <a:cxnSpLocks noChangeShapeType="1"/>
            <a:stCxn id="9265" idx="6"/>
            <a:endCxn id="9265" idx="4"/>
          </p:cNvCxnSpPr>
          <p:nvPr/>
        </p:nvCxnSpPr>
        <p:spPr bwMode="auto">
          <a:xfrm flipH="1">
            <a:off x="6604000" y="4114800"/>
            <a:ext cx="165100" cy="152400"/>
          </a:xfrm>
          <a:prstGeom prst="curvedConnector4">
            <a:avLst>
              <a:gd name="adj1" fmla="val -138462"/>
              <a:gd name="adj2" fmla="val 250000"/>
            </a:avLst>
          </a:prstGeom>
          <a:noFill/>
          <a:ln w="9525">
            <a:solidFill>
              <a:schemeClr val="tx1"/>
            </a:solidFill>
            <a:round/>
            <a:headEnd/>
            <a:tailEnd type="triangle" w="med" len="med"/>
          </a:ln>
        </p:spPr>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488950" y="333375"/>
            <a:ext cx="8832850" cy="579438"/>
          </a:xfrm>
          <a:prstGeom prst="rect">
            <a:avLst/>
          </a:prstGeom>
          <a:noFill/>
          <a:ln w="9525">
            <a:noFill/>
            <a:miter lim="800000"/>
            <a:headEnd/>
            <a:tailEnd/>
          </a:ln>
        </p:spPr>
        <p:txBody>
          <a:bodyPr>
            <a:spAutoFit/>
          </a:bodyPr>
          <a:lstStyle/>
          <a:p>
            <a:pPr>
              <a:spcBef>
                <a:spcPct val="20000"/>
              </a:spcBef>
            </a:pPr>
            <a:r>
              <a:rPr lang="it-IT" sz="3200"/>
              <a:t>L’unica istruzione che modifica la distanza è </a:t>
            </a:r>
          </a:p>
        </p:txBody>
      </p:sp>
      <p:sp>
        <p:nvSpPr>
          <p:cNvPr id="34819" name="Text Box 3"/>
          <p:cNvSpPr txBox="1">
            <a:spLocks noChangeArrowheads="1"/>
          </p:cNvSpPr>
          <p:nvPr/>
        </p:nvSpPr>
        <p:spPr bwMode="auto">
          <a:xfrm>
            <a:off x="488950" y="1773238"/>
            <a:ext cx="8832850" cy="579437"/>
          </a:xfrm>
          <a:prstGeom prst="rect">
            <a:avLst/>
          </a:prstGeom>
          <a:noFill/>
          <a:ln w="9525">
            <a:noFill/>
            <a:miter lim="800000"/>
            <a:headEnd/>
            <a:tailEnd/>
          </a:ln>
        </p:spPr>
        <p:txBody>
          <a:bodyPr>
            <a:spAutoFit/>
          </a:bodyPr>
          <a:lstStyle/>
          <a:p>
            <a:pPr>
              <a:spcBef>
                <a:spcPct val="20000"/>
              </a:spcBef>
            </a:pPr>
            <a:r>
              <a:rPr lang="it-IT" sz="3200"/>
              <a:t>che viene eseguita soltanto se esiste l’arco </a:t>
            </a:r>
            <a:r>
              <a:rPr lang="it-IT" sz="3200" b="1" i="1"/>
              <a:t>uv</a:t>
            </a:r>
            <a:r>
              <a:rPr lang="it-IT" sz="3200"/>
              <a:t>.</a:t>
            </a:r>
            <a:r>
              <a:rPr lang="it-IT" sz="3200" b="1"/>
              <a:t> </a:t>
            </a:r>
            <a:endParaRPr lang="it-IT" sz="3200"/>
          </a:p>
        </p:txBody>
      </p:sp>
      <p:sp>
        <p:nvSpPr>
          <p:cNvPr id="34820" name="Text Box 4"/>
          <p:cNvSpPr txBox="1">
            <a:spLocks noChangeArrowheads="1"/>
          </p:cNvSpPr>
          <p:nvPr/>
        </p:nvSpPr>
        <p:spPr bwMode="auto">
          <a:xfrm>
            <a:off x="2936875" y="981075"/>
            <a:ext cx="2895600" cy="604838"/>
          </a:xfrm>
          <a:prstGeom prst="rect">
            <a:avLst/>
          </a:prstGeom>
          <a:solidFill>
            <a:srgbClr val="FFFF99"/>
          </a:solidFill>
          <a:ln w="25400">
            <a:solidFill>
              <a:schemeClr val="tx1"/>
            </a:solidFill>
            <a:miter lim="800000"/>
            <a:headEnd/>
            <a:tailEnd/>
          </a:ln>
        </p:spPr>
        <p:txBody>
          <a:bodyPr>
            <a:spAutoFit/>
          </a:bodyPr>
          <a:lstStyle/>
          <a:p>
            <a:r>
              <a:rPr lang="it-IT" sz="3200" b="1" i="1">
                <a:sym typeface="Symbol" pitchFamily="18" charset="2"/>
              </a:rPr>
              <a:t>v.d =</a:t>
            </a:r>
            <a:r>
              <a:rPr lang="it-IT" sz="3200" b="1">
                <a:sym typeface="Symbol" pitchFamily="18" charset="2"/>
              </a:rPr>
              <a:t> </a:t>
            </a:r>
            <a:r>
              <a:rPr lang="it-IT" sz="3200" b="1" i="1">
                <a:sym typeface="Symbol" pitchFamily="18" charset="2"/>
              </a:rPr>
              <a:t>u.d</a:t>
            </a:r>
            <a:r>
              <a:rPr lang="it-IT" sz="3200" b="1">
                <a:sym typeface="Symbol" pitchFamily="18" charset="2"/>
              </a:rPr>
              <a:t> + 1</a:t>
            </a:r>
            <a:endParaRPr lang="it-IT" sz="3200" b="1" i="1">
              <a:sym typeface="Symbol" pitchFamily="18" charset="2"/>
            </a:endParaRPr>
          </a:p>
        </p:txBody>
      </p:sp>
      <p:sp>
        <p:nvSpPr>
          <p:cNvPr id="990213" name="Text Box 5"/>
          <p:cNvSpPr txBox="1">
            <a:spLocks noChangeArrowheads="1"/>
          </p:cNvSpPr>
          <p:nvPr/>
        </p:nvSpPr>
        <p:spPr bwMode="auto">
          <a:xfrm>
            <a:off x="560388" y="2492375"/>
            <a:ext cx="8832850" cy="3342453"/>
          </a:xfrm>
          <a:prstGeom prst="rect">
            <a:avLst/>
          </a:prstGeom>
          <a:noFill/>
          <a:ln w="9525">
            <a:noFill/>
            <a:miter lim="800000"/>
            <a:headEnd/>
            <a:tailEnd/>
          </a:ln>
        </p:spPr>
        <p:txBody>
          <a:bodyPr>
            <a:spAutoFit/>
          </a:bodyPr>
          <a:lstStyle/>
          <a:p>
            <a:pPr>
              <a:spcBef>
                <a:spcPct val="20000"/>
              </a:spcBef>
            </a:pPr>
            <a:r>
              <a:rPr lang="it-IT" sz="3200" dirty="0"/>
              <a:t>Supponiamo, per ipotesi induttiva, che la proprietà sia vera prima di eseguirla.</a:t>
            </a:r>
            <a:r>
              <a:rPr lang="it-IT" sz="3200" b="1" dirty="0"/>
              <a:t> </a:t>
            </a:r>
          </a:p>
          <a:p>
            <a:pPr>
              <a:spcBef>
                <a:spcPct val="20000"/>
              </a:spcBef>
            </a:pPr>
            <a:r>
              <a:rPr lang="it-IT" sz="3200" dirty="0"/>
              <a:t>Allora dopo averla eseguita</a:t>
            </a:r>
          </a:p>
          <a:p>
            <a:pPr>
              <a:spcBef>
                <a:spcPct val="20000"/>
              </a:spcBef>
            </a:pPr>
            <a:r>
              <a:rPr lang="it-IT" sz="3200" b="1" dirty="0">
                <a:sym typeface="Symbol" pitchFamily="18" charset="2"/>
              </a:rPr>
              <a:t>                  </a:t>
            </a:r>
            <a:r>
              <a:rPr lang="it-IT" sz="3200" b="1" i="1" dirty="0" err="1">
                <a:sym typeface="Symbol" pitchFamily="18" charset="2"/>
              </a:rPr>
              <a:t>v.d</a:t>
            </a:r>
            <a:r>
              <a:rPr lang="it-IT" sz="3200" b="1" dirty="0">
                <a:sym typeface="Symbol" pitchFamily="18" charset="2"/>
              </a:rPr>
              <a:t> = </a:t>
            </a:r>
            <a:r>
              <a:rPr lang="it-IT" sz="3200" b="1" i="1" dirty="0" err="1">
                <a:sym typeface="Symbol" pitchFamily="18" charset="2"/>
              </a:rPr>
              <a:t>u.d</a:t>
            </a:r>
            <a:r>
              <a:rPr lang="it-IT" sz="3200" b="1" dirty="0">
                <a:sym typeface="Symbol" pitchFamily="18" charset="2"/>
              </a:rPr>
              <a:t> + 1</a:t>
            </a:r>
          </a:p>
          <a:p>
            <a:pPr>
              <a:spcBef>
                <a:spcPct val="20000"/>
              </a:spcBef>
            </a:pPr>
            <a:r>
              <a:rPr lang="it-IT" sz="3200" b="1" i="1" dirty="0"/>
              <a:t>                         </a:t>
            </a:r>
            <a:r>
              <a:rPr lang="it-IT" sz="3200" dirty="0">
                <a:sym typeface="Symbol" pitchFamily="18" charset="2"/>
              </a:rPr>
              <a:t> </a:t>
            </a:r>
            <a:r>
              <a:rPr lang="it-IT" sz="3200" b="1" i="1" dirty="0"/>
              <a:t>δ</a:t>
            </a:r>
            <a:r>
              <a:rPr lang="it-IT" sz="3200" b="1" dirty="0"/>
              <a:t>(</a:t>
            </a:r>
            <a:r>
              <a:rPr lang="it-IT" sz="3200" b="1" i="1" dirty="0"/>
              <a:t>s,u</a:t>
            </a:r>
            <a:r>
              <a:rPr lang="it-IT" sz="3200" b="1" dirty="0"/>
              <a:t>) + 1      </a:t>
            </a:r>
            <a:r>
              <a:rPr lang="it-IT" sz="3200" dirty="0"/>
              <a:t>(</a:t>
            </a:r>
            <a:r>
              <a:rPr lang="it-IT" sz="3200" dirty="0" err="1"/>
              <a:t>ipot</a:t>
            </a:r>
            <a:r>
              <a:rPr lang="it-IT" sz="3200" dirty="0"/>
              <a:t>. induttiva)</a:t>
            </a:r>
          </a:p>
          <a:p>
            <a:r>
              <a:rPr lang="it-IT" sz="3200" dirty="0">
                <a:sym typeface="Symbol" pitchFamily="18" charset="2"/>
              </a:rPr>
              <a:t>                          </a:t>
            </a:r>
            <a:r>
              <a:rPr lang="it-IT" sz="3200" b="1" i="1" dirty="0"/>
              <a:t>δ</a:t>
            </a:r>
            <a:r>
              <a:rPr lang="it-IT" sz="3200" b="1" dirty="0"/>
              <a:t>(</a:t>
            </a:r>
            <a:r>
              <a:rPr lang="it-IT" sz="3200" b="1" i="1" dirty="0"/>
              <a:t>s,v</a:t>
            </a:r>
            <a:r>
              <a:rPr lang="it-IT" sz="3200" b="1" dirty="0"/>
              <a:t>)             </a:t>
            </a:r>
            <a:r>
              <a:rPr lang="it-IT" sz="3200" dirty="0"/>
              <a:t>(</a:t>
            </a:r>
            <a:r>
              <a:rPr lang="it-IT" sz="3200" dirty="0" err="1"/>
              <a:t>propr</a:t>
            </a:r>
            <a:r>
              <a:rPr lang="it-IT" sz="3200" dirty="0"/>
              <a:t>. distanze)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0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021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488950" y="404813"/>
            <a:ext cx="7429500" cy="3440942"/>
          </a:xfrm>
          <a:prstGeom prst="rect">
            <a:avLst/>
          </a:prstGeom>
          <a:noFill/>
          <a:ln w="9525">
            <a:noFill/>
            <a:miter lim="800000"/>
            <a:headEnd/>
            <a:tailEnd/>
          </a:ln>
        </p:spPr>
        <p:txBody>
          <a:bodyPr>
            <a:spAutoFit/>
          </a:bodyPr>
          <a:lstStyle/>
          <a:p>
            <a:pPr>
              <a:spcBef>
                <a:spcPct val="20000"/>
              </a:spcBef>
            </a:pPr>
            <a:r>
              <a:rPr lang="it-IT" sz="3200" i="1" u="sng" dirty="0"/>
              <a:t>Proprietà della coda</a:t>
            </a:r>
            <a:r>
              <a:rPr lang="it-IT" sz="3200" dirty="0"/>
              <a:t>.</a:t>
            </a:r>
          </a:p>
          <a:p>
            <a:pPr>
              <a:spcBef>
                <a:spcPct val="20000"/>
              </a:spcBef>
            </a:pPr>
            <a:r>
              <a:rPr lang="it-IT" sz="3200" dirty="0"/>
              <a:t>Se la coda </a:t>
            </a:r>
            <a:r>
              <a:rPr lang="it-IT" sz="3200" b="1" i="1" dirty="0"/>
              <a:t>Q</a:t>
            </a:r>
            <a:r>
              <a:rPr lang="it-IT" sz="3200" dirty="0"/>
              <a:t> non è vuota e contiene i vertici </a:t>
            </a:r>
            <a:r>
              <a:rPr lang="it-IT" sz="3200" b="1" i="1" dirty="0"/>
              <a:t>v</a:t>
            </a:r>
            <a:r>
              <a:rPr lang="it-IT" sz="3200" b="1" baseline="-25000" dirty="0"/>
              <a:t>1</a:t>
            </a:r>
            <a:r>
              <a:rPr lang="it-IT" sz="3200" b="1" i="1" dirty="0"/>
              <a:t>,v</a:t>
            </a:r>
            <a:r>
              <a:rPr lang="it-IT" sz="3200" b="1" baseline="-25000" dirty="0"/>
              <a:t>2</a:t>
            </a:r>
            <a:r>
              <a:rPr lang="it-IT" sz="3200" b="1" i="1" dirty="0"/>
              <a:t>, ... ,</a:t>
            </a:r>
            <a:r>
              <a:rPr lang="it-IT" sz="3200" b="1" i="1" dirty="0" err="1" smtClean="0"/>
              <a:t>v</a:t>
            </a:r>
            <a:r>
              <a:rPr lang="it-IT" sz="3200" b="1" i="1" baseline="-25000" dirty="0" err="1" smtClean="0"/>
              <a:t>r</a:t>
            </a:r>
            <a:r>
              <a:rPr lang="it-IT" sz="3200" dirty="0" smtClean="0"/>
              <a:t> </a:t>
            </a:r>
            <a:r>
              <a:rPr lang="it-IT" sz="3200" dirty="0"/>
              <a:t>allora per ogni </a:t>
            </a:r>
            <a:r>
              <a:rPr lang="it-IT" sz="3200" b="1" i="1" dirty="0"/>
              <a:t>i = </a:t>
            </a:r>
            <a:r>
              <a:rPr lang="it-IT" sz="3200" b="1" dirty="0"/>
              <a:t>1</a:t>
            </a:r>
            <a:r>
              <a:rPr lang="it-IT" sz="3200" b="1" i="1" dirty="0"/>
              <a:t>, ..., </a:t>
            </a:r>
            <a:r>
              <a:rPr lang="it-IT" sz="3200" b="1" i="1" dirty="0" smtClean="0"/>
              <a:t>r </a:t>
            </a:r>
            <a:r>
              <a:rPr lang="it-IT" sz="3200" b="1" dirty="0"/>
              <a:t>-1</a:t>
            </a:r>
            <a:r>
              <a:rPr lang="it-IT" sz="3200" dirty="0"/>
              <a:t> </a:t>
            </a:r>
          </a:p>
          <a:p>
            <a:pPr>
              <a:spcBef>
                <a:spcPct val="20000"/>
              </a:spcBef>
            </a:pPr>
            <a:r>
              <a:rPr lang="it-IT" sz="3200" b="1" dirty="0">
                <a:sym typeface="Symbol" pitchFamily="18" charset="2"/>
              </a:rPr>
              <a:t>                </a:t>
            </a:r>
            <a:r>
              <a:rPr lang="it-IT" sz="3200" b="1" i="1" dirty="0">
                <a:sym typeface="Symbol" pitchFamily="18" charset="2"/>
              </a:rPr>
              <a:t>v</a:t>
            </a:r>
            <a:r>
              <a:rPr lang="it-IT" sz="3200" b="1" i="1" baseline="-25000" dirty="0">
                <a:sym typeface="Symbol" pitchFamily="18" charset="2"/>
              </a:rPr>
              <a:t>i </a:t>
            </a:r>
            <a:r>
              <a:rPr lang="it-IT" sz="3200" b="1" i="1" dirty="0">
                <a:sym typeface="Symbol" pitchFamily="18" charset="2"/>
              </a:rPr>
              <a:t>.d</a:t>
            </a:r>
            <a:r>
              <a:rPr lang="it-IT" sz="3200" b="1" dirty="0">
                <a:sym typeface="Symbol" pitchFamily="18" charset="2"/>
              </a:rPr>
              <a:t>  </a:t>
            </a:r>
            <a:r>
              <a:rPr lang="it-IT" sz="3200" b="1" i="1" dirty="0">
                <a:sym typeface="Symbol" pitchFamily="18" charset="2"/>
              </a:rPr>
              <a:t>v</a:t>
            </a:r>
            <a:r>
              <a:rPr lang="it-IT" sz="3200" b="1" i="1" baseline="-25000" dirty="0">
                <a:sym typeface="Symbol" pitchFamily="18" charset="2"/>
              </a:rPr>
              <a:t>i</a:t>
            </a:r>
            <a:r>
              <a:rPr lang="it-IT" sz="3200" b="1" baseline="-25000" dirty="0">
                <a:sym typeface="Symbol" pitchFamily="18" charset="2"/>
              </a:rPr>
              <a:t>+1</a:t>
            </a:r>
            <a:r>
              <a:rPr lang="it-IT" sz="3200" b="1" i="1" dirty="0">
                <a:sym typeface="Symbol" pitchFamily="18" charset="2"/>
              </a:rPr>
              <a:t>.d</a:t>
            </a:r>
            <a:endParaRPr lang="it-IT" sz="3200" i="1" dirty="0"/>
          </a:p>
          <a:p>
            <a:pPr>
              <a:spcBef>
                <a:spcPct val="20000"/>
              </a:spcBef>
            </a:pPr>
            <a:r>
              <a:rPr lang="it-IT" sz="3200" dirty="0"/>
              <a:t>ed inoltre</a:t>
            </a:r>
          </a:p>
          <a:p>
            <a:pPr>
              <a:spcBef>
                <a:spcPct val="20000"/>
              </a:spcBef>
            </a:pPr>
            <a:r>
              <a:rPr lang="it-IT" sz="3200" b="1" dirty="0">
                <a:sym typeface="Symbol" pitchFamily="18" charset="2"/>
              </a:rPr>
              <a:t>                </a:t>
            </a:r>
            <a:r>
              <a:rPr lang="it-IT" sz="3200" b="1" i="1" dirty="0" err="1" smtClean="0">
                <a:sym typeface="Symbol" pitchFamily="18" charset="2"/>
              </a:rPr>
              <a:t>v</a:t>
            </a:r>
            <a:r>
              <a:rPr lang="it-IT" sz="3200" b="1" i="1" baseline="-25000" dirty="0" err="1" smtClean="0">
                <a:sym typeface="Symbol" pitchFamily="18" charset="2"/>
              </a:rPr>
              <a:t>r</a:t>
            </a:r>
            <a:r>
              <a:rPr lang="it-IT" sz="3200" b="1" i="1" dirty="0" smtClean="0">
                <a:sym typeface="Symbol" pitchFamily="18" charset="2"/>
              </a:rPr>
              <a:t> </a:t>
            </a:r>
            <a:r>
              <a:rPr lang="it-IT" sz="3200" b="1" i="1" dirty="0">
                <a:sym typeface="Symbol" pitchFamily="18" charset="2"/>
              </a:rPr>
              <a:t>.d</a:t>
            </a:r>
            <a:r>
              <a:rPr lang="it-IT" sz="3200" b="1" dirty="0">
                <a:sym typeface="Symbol" pitchFamily="18" charset="2"/>
              </a:rPr>
              <a:t>  </a:t>
            </a:r>
            <a:r>
              <a:rPr lang="it-IT" sz="3200" b="1" i="1" dirty="0">
                <a:sym typeface="Symbol" pitchFamily="18" charset="2"/>
              </a:rPr>
              <a:t>v</a:t>
            </a:r>
            <a:r>
              <a:rPr lang="it-IT" sz="3200" b="1" baseline="-25000" dirty="0">
                <a:sym typeface="Symbol" pitchFamily="18" charset="2"/>
              </a:rPr>
              <a:t>1</a:t>
            </a:r>
            <a:r>
              <a:rPr lang="it-IT" sz="3200" b="1" i="1" dirty="0">
                <a:sym typeface="Symbol" pitchFamily="18" charset="2"/>
              </a:rPr>
              <a:t>.d </a:t>
            </a:r>
            <a:r>
              <a:rPr lang="it-IT" sz="3200" b="1" dirty="0">
                <a:sym typeface="Symbol" pitchFamily="18" charset="2"/>
              </a:rPr>
              <a:t>+</a:t>
            </a:r>
            <a:r>
              <a:rPr lang="it-IT" sz="3200" dirty="0"/>
              <a:t> </a:t>
            </a:r>
            <a:r>
              <a:rPr lang="it-IT" sz="3200" b="1" dirty="0">
                <a:sym typeface="Symbol" pitchFamily="18" charset="2"/>
              </a:rPr>
              <a:t>1 </a:t>
            </a:r>
          </a:p>
        </p:txBody>
      </p:sp>
      <p:sp>
        <p:nvSpPr>
          <p:cNvPr id="35843" name="Text Box 3"/>
          <p:cNvSpPr txBox="1">
            <a:spLocks noChangeArrowheads="1"/>
          </p:cNvSpPr>
          <p:nvPr/>
        </p:nvSpPr>
        <p:spPr bwMode="auto">
          <a:xfrm>
            <a:off x="495300" y="4038600"/>
            <a:ext cx="8832850" cy="1651000"/>
          </a:xfrm>
          <a:prstGeom prst="rect">
            <a:avLst/>
          </a:prstGeom>
          <a:noFill/>
          <a:ln w="9525">
            <a:noFill/>
            <a:miter lim="800000"/>
            <a:headEnd/>
            <a:tailEnd/>
          </a:ln>
        </p:spPr>
        <p:txBody>
          <a:bodyPr>
            <a:spAutoFit/>
          </a:bodyPr>
          <a:lstStyle/>
          <a:p>
            <a:pPr>
              <a:spcBef>
                <a:spcPct val="20000"/>
              </a:spcBef>
            </a:pPr>
            <a:r>
              <a:rPr lang="it-IT" sz="3200" i="1" u="sng"/>
              <a:t>Dimostrazione</a:t>
            </a:r>
            <a:r>
              <a:rPr lang="it-IT" sz="3200"/>
              <a:t>.</a:t>
            </a:r>
          </a:p>
          <a:p>
            <a:pPr>
              <a:spcBef>
                <a:spcPct val="20000"/>
              </a:spcBef>
            </a:pPr>
            <a:r>
              <a:rPr lang="it-IT" sz="3200"/>
              <a:t>Dopo l’inizializzazione la proprietà è vera perché la coda contiene solo </a:t>
            </a:r>
            <a:r>
              <a:rPr lang="it-IT" sz="3200" b="1" i="1"/>
              <a:t>s</a:t>
            </a:r>
            <a:r>
              <a:rPr lang="it-IT" sz="3200"/>
              <a: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495300" y="533400"/>
            <a:ext cx="8832850" cy="579438"/>
          </a:xfrm>
          <a:prstGeom prst="rect">
            <a:avLst/>
          </a:prstGeom>
          <a:noFill/>
          <a:ln w="9525">
            <a:noFill/>
            <a:miter lim="800000"/>
            <a:headEnd/>
            <a:tailEnd/>
          </a:ln>
        </p:spPr>
        <p:txBody>
          <a:bodyPr>
            <a:spAutoFit/>
          </a:bodyPr>
          <a:lstStyle/>
          <a:p>
            <a:pPr>
              <a:spcBef>
                <a:spcPct val="20000"/>
              </a:spcBef>
            </a:pPr>
            <a:r>
              <a:rPr lang="it-IT" sz="3200"/>
              <a:t>Le istruzione che modificano la coda sono </a:t>
            </a:r>
          </a:p>
        </p:txBody>
      </p:sp>
      <p:sp>
        <p:nvSpPr>
          <p:cNvPr id="36867" name="Text Box 3"/>
          <p:cNvSpPr txBox="1">
            <a:spLocks noChangeArrowheads="1"/>
          </p:cNvSpPr>
          <p:nvPr/>
        </p:nvSpPr>
        <p:spPr bwMode="auto">
          <a:xfrm>
            <a:off x="1143000" y="1295400"/>
            <a:ext cx="2667000" cy="604838"/>
          </a:xfrm>
          <a:prstGeom prst="rect">
            <a:avLst/>
          </a:prstGeom>
          <a:solidFill>
            <a:srgbClr val="FFFF99"/>
          </a:solidFill>
          <a:ln w="25400">
            <a:solidFill>
              <a:schemeClr val="tx1"/>
            </a:solidFill>
            <a:miter lim="800000"/>
            <a:headEnd/>
            <a:tailEnd/>
          </a:ln>
        </p:spPr>
        <p:txBody>
          <a:bodyPr>
            <a:spAutoFit/>
          </a:bodyPr>
          <a:lstStyle/>
          <a:p>
            <a:r>
              <a:rPr lang="it-IT" sz="3200" b="1" i="1">
                <a:solidFill>
                  <a:srgbClr val="C00000"/>
                </a:solidFill>
                <a:sym typeface="Symbol" pitchFamily="18" charset="2"/>
              </a:rPr>
              <a:t>Enqueue</a:t>
            </a:r>
            <a:r>
              <a:rPr lang="it-IT" sz="3200" b="1" i="1">
                <a:sym typeface="Symbol" pitchFamily="18" charset="2"/>
              </a:rPr>
              <a:t> </a:t>
            </a:r>
            <a:r>
              <a:rPr lang="it-IT" sz="3200" b="1">
                <a:sym typeface="Symbol" pitchFamily="18" charset="2"/>
              </a:rPr>
              <a:t>(</a:t>
            </a:r>
            <a:r>
              <a:rPr lang="it-IT" sz="3200" b="1" i="1">
                <a:sym typeface="Symbol" pitchFamily="18" charset="2"/>
              </a:rPr>
              <a:t>Q</a:t>
            </a:r>
            <a:r>
              <a:rPr lang="it-IT" sz="3200" b="1">
                <a:sym typeface="Symbol" pitchFamily="18" charset="2"/>
              </a:rPr>
              <a:t>,</a:t>
            </a:r>
            <a:r>
              <a:rPr lang="it-IT" sz="3200" b="1" i="1">
                <a:sym typeface="Symbol" pitchFamily="18" charset="2"/>
              </a:rPr>
              <a:t>v</a:t>
            </a:r>
            <a:r>
              <a:rPr lang="it-IT" sz="3200" b="1">
                <a:sym typeface="Symbol" pitchFamily="18" charset="2"/>
              </a:rPr>
              <a:t>)</a:t>
            </a:r>
          </a:p>
        </p:txBody>
      </p:sp>
      <p:sp>
        <p:nvSpPr>
          <p:cNvPr id="36868" name="Text Box 4"/>
          <p:cNvSpPr txBox="1">
            <a:spLocks noChangeArrowheads="1"/>
          </p:cNvSpPr>
          <p:nvPr/>
        </p:nvSpPr>
        <p:spPr bwMode="auto">
          <a:xfrm>
            <a:off x="488950" y="2276475"/>
            <a:ext cx="8832850" cy="3834896"/>
          </a:xfrm>
          <a:prstGeom prst="rect">
            <a:avLst/>
          </a:prstGeom>
          <a:noFill/>
          <a:ln w="9525">
            <a:noFill/>
            <a:miter lim="800000"/>
            <a:headEnd/>
            <a:tailEnd/>
          </a:ln>
        </p:spPr>
        <p:txBody>
          <a:bodyPr>
            <a:spAutoFit/>
          </a:bodyPr>
          <a:lstStyle/>
          <a:p>
            <a:pPr>
              <a:spcBef>
                <a:spcPct val="20000"/>
              </a:spcBef>
            </a:pPr>
            <a:r>
              <a:rPr lang="it-IT" sz="3200" dirty="0"/>
              <a:t>Per ipotesi induttiva, assumiamo che la proprietà sia vera prima di eseguire </a:t>
            </a:r>
            <a:r>
              <a:rPr lang="it-IT" sz="3200" b="1" i="1" dirty="0" err="1">
                <a:sym typeface="Symbol" pitchFamily="18" charset="2"/>
              </a:rPr>
              <a:t>Dequeue</a:t>
            </a:r>
            <a:r>
              <a:rPr lang="it-IT" sz="3200" b="1" dirty="0">
                <a:sym typeface="Symbol" pitchFamily="18" charset="2"/>
              </a:rPr>
              <a:t>(</a:t>
            </a:r>
            <a:r>
              <a:rPr lang="it-IT" sz="3200" b="1" i="1" dirty="0">
                <a:sym typeface="Symbol" pitchFamily="18" charset="2"/>
              </a:rPr>
              <a:t>Q</a:t>
            </a:r>
            <a:r>
              <a:rPr lang="it-IT" sz="3200" b="1" dirty="0">
                <a:sym typeface="Symbol" pitchFamily="18" charset="2"/>
              </a:rPr>
              <a:t>)</a:t>
            </a:r>
            <a:r>
              <a:rPr lang="it-IT" sz="3200" dirty="0"/>
              <a:t>.</a:t>
            </a:r>
            <a:r>
              <a:rPr lang="it-IT" sz="3200" b="1" dirty="0"/>
              <a:t> </a:t>
            </a:r>
          </a:p>
          <a:p>
            <a:pPr>
              <a:spcBef>
                <a:spcPct val="20000"/>
              </a:spcBef>
            </a:pPr>
            <a:r>
              <a:rPr lang="it-IT" sz="3200" dirty="0"/>
              <a:t>Se </a:t>
            </a:r>
            <a:r>
              <a:rPr lang="it-IT" sz="3200" b="1" i="1" dirty="0" smtClean="0"/>
              <a:t>r </a:t>
            </a:r>
            <a:r>
              <a:rPr lang="it-IT" sz="3200" b="1" dirty="0"/>
              <a:t>= 1</a:t>
            </a:r>
            <a:r>
              <a:rPr lang="it-IT" sz="3200" dirty="0"/>
              <a:t> la coda si svuota e la proprietà rimane vera, altrimenti</a:t>
            </a:r>
          </a:p>
          <a:p>
            <a:pPr>
              <a:spcBef>
                <a:spcPct val="20000"/>
              </a:spcBef>
            </a:pPr>
            <a:r>
              <a:rPr lang="it-IT" sz="3200" b="1" dirty="0">
                <a:sym typeface="Symbol" pitchFamily="18" charset="2"/>
              </a:rPr>
              <a:t>             </a:t>
            </a:r>
            <a:r>
              <a:rPr lang="it-IT" sz="3200" b="1" i="1" dirty="0" err="1" smtClean="0">
                <a:sym typeface="Symbol" pitchFamily="18" charset="2"/>
              </a:rPr>
              <a:t>v</a:t>
            </a:r>
            <a:r>
              <a:rPr lang="it-IT" sz="3200" b="1" i="1" baseline="-25000" dirty="0" err="1" smtClean="0">
                <a:sym typeface="Symbol" pitchFamily="18" charset="2"/>
              </a:rPr>
              <a:t>r</a:t>
            </a:r>
            <a:r>
              <a:rPr lang="it-IT" sz="3200" b="1" dirty="0" smtClean="0">
                <a:sym typeface="Symbol" pitchFamily="18" charset="2"/>
              </a:rPr>
              <a:t> </a:t>
            </a:r>
            <a:r>
              <a:rPr lang="it-IT" sz="3200" b="1" i="1" dirty="0">
                <a:sym typeface="Symbol" pitchFamily="18" charset="2"/>
              </a:rPr>
              <a:t>.d</a:t>
            </a:r>
            <a:r>
              <a:rPr lang="it-IT" sz="3200" b="1" dirty="0">
                <a:sym typeface="Symbol" pitchFamily="18" charset="2"/>
              </a:rPr>
              <a:t>  </a:t>
            </a:r>
            <a:r>
              <a:rPr lang="it-IT" sz="3200" b="1" i="1" dirty="0">
                <a:sym typeface="Symbol" pitchFamily="18" charset="2"/>
              </a:rPr>
              <a:t>v</a:t>
            </a:r>
            <a:r>
              <a:rPr lang="it-IT" sz="3200" b="1" baseline="-25000" dirty="0">
                <a:sym typeface="Symbol" pitchFamily="18" charset="2"/>
              </a:rPr>
              <a:t>1</a:t>
            </a:r>
            <a:r>
              <a:rPr lang="it-IT" sz="3200" b="1" i="1" dirty="0">
                <a:sym typeface="Symbol" pitchFamily="18" charset="2"/>
              </a:rPr>
              <a:t>.d</a:t>
            </a:r>
            <a:r>
              <a:rPr lang="it-IT" sz="3200" b="1" dirty="0">
                <a:sym typeface="Symbol" pitchFamily="18" charset="2"/>
              </a:rPr>
              <a:t> +</a:t>
            </a:r>
            <a:r>
              <a:rPr lang="it-IT" sz="3200" dirty="0"/>
              <a:t> </a:t>
            </a:r>
            <a:r>
              <a:rPr lang="it-IT" sz="3200" b="1" dirty="0">
                <a:sym typeface="Symbol" pitchFamily="18" charset="2"/>
              </a:rPr>
              <a:t>1</a:t>
            </a:r>
            <a:r>
              <a:rPr lang="it-IT" sz="3200" dirty="0"/>
              <a:t> </a:t>
            </a:r>
            <a:r>
              <a:rPr lang="it-IT" sz="3200" b="1" dirty="0">
                <a:sym typeface="Symbol" pitchFamily="18" charset="2"/>
              </a:rPr>
              <a:t> </a:t>
            </a:r>
            <a:r>
              <a:rPr lang="it-IT" sz="3200" b="1" i="1" dirty="0">
                <a:sym typeface="Symbol" pitchFamily="18" charset="2"/>
              </a:rPr>
              <a:t>v</a:t>
            </a:r>
            <a:r>
              <a:rPr lang="it-IT" sz="3200" b="1" baseline="-25000" dirty="0">
                <a:sym typeface="Symbol" pitchFamily="18" charset="2"/>
              </a:rPr>
              <a:t>2</a:t>
            </a:r>
            <a:r>
              <a:rPr lang="it-IT" sz="3200" b="1" i="1" dirty="0">
                <a:sym typeface="Symbol" pitchFamily="18" charset="2"/>
              </a:rPr>
              <a:t>.d</a:t>
            </a:r>
            <a:r>
              <a:rPr lang="it-IT" sz="3200" b="1" dirty="0">
                <a:sym typeface="Symbol" pitchFamily="18" charset="2"/>
              </a:rPr>
              <a:t> +</a:t>
            </a:r>
            <a:r>
              <a:rPr lang="it-IT" sz="3200" dirty="0"/>
              <a:t> </a:t>
            </a:r>
            <a:r>
              <a:rPr lang="it-IT" sz="3200" b="1" dirty="0">
                <a:sym typeface="Symbol" pitchFamily="18" charset="2"/>
              </a:rPr>
              <a:t>1</a:t>
            </a:r>
            <a:endParaRPr lang="it-IT" sz="3200" dirty="0"/>
          </a:p>
          <a:p>
            <a:pPr>
              <a:spcBef>
                <a:spcPct val="20000"/>
              </a:spcBef>
            </a:pPr>
            <a:r>
              <a:rPr lang="it-IT" sz="3200" dirty="0"/>
              <a:t>e quindi la proprietà è vera anche dopo la rimozione di </a:t>
            </a:r>
            <a:r>
              <a:rPr lang="it-IT" sz="3200" b="1" i="1" dirty="0">
                <a:sym typeface="Symbol" pitchFamily="18" charset="2"/>
              </a:rPr>
              <a:t>v</a:t>
            </a:r>
            <a:r>
              <a:rPr lang="it-IT" sz="3200" b="1" baseline="-25000" dirty="0">
                <a:sym typeface="Symbol" pitchFamily="18" charset="2"/>
              </a:rPr>
              <a:t>1</a:t>
            </a:r>
            <a:r>
              <a:rPr lang="it-IT" sz="3200" dirty="0"/>
              <a:t>. </a:t>
            </a:r>
          </a:p>
        </p:txBody>
      </p:sp>
      <p:sp>
        <p:nvSpPr>
          <p:cNvPr id="36869" name="Text Box 5"/>
          <p:cNvSpPr txBox="1">
            <a:spLocks noChangeArrowheads="1"/>
          </p:cNvSpPr>
          <p:nvPr/>
        </p:nvSpPr>
        <p:spPr bwMode="auto">
          <a:xfrm>
            <a:off x="4724400" y="1295400"/>
            <a:ext cx="2362200" cy="604838"/>
          </a:xfrm>
          <a:prstGeom prst="rect">
            <a:avLst/>
          </a:prstGeom>
          <a:solidFill>
            <a:srgbClr val="FFFF99"/>
          </a:solidFill>
          <a:ln w="25400">
            <a:solidFill>
              <a:schemeClr val="tx1"/>
            </a:solidFill>
            <a:miter lim="800000"/>
            <a:headEnd/>
            <a:tailEnd/>
          </a:ln>
        </p:spPr>
        <p:txBody>
          <a:bodyPr>
            <a:spAutoFit/>
          </a:bodyPr>
          <a:lstStyle/>
          <a:p>
            <a:r>
              <a:rPr lang="it-IT" sz="3200" b="1" i="1">
                <a:solidFill>
                  <a:srgbClr val="C00000"/>
                </a:solidFill>
                <a:sym typeface="Symbol" pitchFamily="18" charset="2"/>
              </a:rPr>
              <a:t>Dequeue</a:t>
            </a:r>
            <a:r>
              <a:rPr lang="it-IT" sz="3200" b="1" i="1">
                <a:sym typeface="Symbol" pitchFamily="18" charset="2"/>
              </a:rPr>
              <a:t> </a:t>
            </a:r>
            <a:r>
              <a:rPr lang="it-IT" sz="3200" b="1">
                <a:sym typeface="Symbol" pitchFamily="18" charset="2"/>
              </a:rPr>
              <a:t>(</a:t>
            </a:r>
            <a:r>
              <a:rPr lang="it-IT" sz="3200" b="1" i="1">
                <a:sym typeface="Symbol" pitchFamily="18" charset="2"/>
              </a:rPr>
              <a:t>Q</a:t>
            </a:r>
            <a:r>
              <a:rPr lang="it-IT" sz="3200" b="1">
                <a:sym typeface="Symbol" pitchFamily="18" charset="2"/>
              </a:rPr>
              <a:t>)</a:t>
            </a:r>
          </a:p>
        </p:txBody>
      </p:sp>
      <p:sp>
        <p:nvSpPr>
          <p:cNvPr id="36870" name="Text Box 6"/>
          <p:cNvSpPr txBox="1">
            <a:spLocks noChangeArrowheads="1"/>
          </p:cNvSpPr>
          <p:nvPr/>
        </p:nvSpPr>
        <p:spPr bwMode="auto">
          <a:xfrm>
            <a:off x="3962400" y="1295400"/>
            <a:ext cx="577850" cy="579438"/>
          </a:xfrm>
          <a:prstGeom prst="rect">
            <a:avLst/>
          </a:prstGeom>
          <a:noFill/>
          <a:ln w="9525">
            <a:noFill/>
            <a:miter lim="800000"/>
            <a:headEnd/>
            <a:tailEnd/>
          </a:ln>
        </p:spPr>
        <p:txBody>
          <a:bodyPr>
            <a:spAutoFit/>
          </a:bodyPr>
          <a:lstStyle/>
          <a:p>
            <a:pPr>
              <a:spcBef>
                <a:spcPct val="20000"/>
              </a:spcBef>
            </a:pPr>
            <a:r>
              <a:rPr lang="it-IT" sz="3200"/>
              <a:t> e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415925" y="620713"/>
            <a:ext cx="8832850" cy="579437"/>
          </a:xfrm>
          <a:prstGeom prst="rect">
            <a:avLst/>
          </a:prstGeom>
          <a:noFill/>
          <a:ln w="9525">
            <a:noFill/>
            <a:miter lim="800000"/>
            <a:headEnd/>
            <a:tailEnd/>
          </a:ln>
        </p:spPr>
        <p:txBody>
          <a:bodyPr>
            <a:spAutoFit/>
          </a:bodyPr>
          <a:lstStyle/>
          <a:p>
            <a:pPr>
              <a:spcBef>
                <a:spcPct val="10000"/>
              </a:spcBef>
            </a:pPr>
            <a:r>
              <a:rPr lang="it-IT" sz="3200" dirty="0"/>
              <a:t>Consideriamo l’operazione  </a:t>
            </a:r>
            <a:r>
              <a:rPr lang="it-IT" sz="3200" b="1" i="1" dirty="0" err="1">
                <a:sym typeface="Symbol" pitchFamily="18" charset="2"/>
              </a:rPr>
              <a:t>Enqueue</a:t>
            </a:r>
            <a:r>
              <a:rPr lang="it-IT" sz="3200" b="1" dirty="0">
                <a:sym typeface="Symbol" pitchFamily="18" charset="2"/>
              </a:rPr>
              <a:t>(</a:t>
            </a:r>
            <a:r>
              <a:rPr lang="it-IT" sz="3200" b="1" i="1" dirty="0">
                <a:sym typeface="Symbol" pitchFamily="18" charset="2"/>
              </a:rPr>
              <a:t>Q</a:t>
            </a:r>
            <a:r>
              <a:rPr lang="it-IT" sz="3200" b="1" dirty="0">
                <a:sym typeface="Symbol" pitchFamily="18" charset="2"/>
              </a:rPr>
              <a:t>,</a:t>
            </a:r>
            <a:r>
              <a:rPr lang="it-IT" sz="3200" b="1" i="1" dirty="0">
                <a:sym typeface="Symbol" pitchFamily="18" charset="2"/>
              </a:rPr>
              <a:t>v</a:t>
            </a:r>
            <a:r>
              <a:rPr lang="it-IT" sz="3200" b="1" dirty="0">
                <a:sym typeface="Symbol" pitchFamily="18" charset="2"/>
              </a:rPr>
              <a:t>)</a:t>
            </a:r>
            <a:r>
              <a:rPr lang="it-IT" sz="3200" dirty="0"/>
              <a:t>. </a:t>
            </a:r>
          </a:p>
        </p:txBody>
      </p:sp>
      <p:sp>
        <p:nvSpPr>
          <p:cNvPr id="37891" name="Text Box 3"/>
          <p:cNvSpPr txBox="1">
            <a:spLocks noChangeArrowheads="1"/>
          </p:cNvSpPr>
          <p:nvPr/>
        </p:nvSpPr>
        <p:spPr bwMode="auto">
          <a:xfrm>
            <a:off x="416496" y="1340768"/>
            <a:ext cx="8832850" cy="2062103"/>
          </a:xfrm>
          <a:prstGeom prst="rect">
            <a:avLst/>
          </a:prstGeom>
          <a:noFill/>
          <a:ln w="9525">
            <a:noFill/>
            <a:miter lim="800000"/>
            <a:headEnd/>
            <a:tailEnd/>
          </a:ln>
        </p:spPr>
        <p:txBody>
          <a:bodyPr>
            <a:spAutoFit/>
          </a:bodyPr>
          <a:lstStyle/>
          <a:p>
            <a:pPr>
              <a:spcBef>
                <a:spcPct val="10000"/>
              </a:spcBef>
            </a:pPr>
            <a:r>
              <a:rPr lang="it-IT" sz="3200" dirty="0"/>
              <a:t>Quando eseguiamo </a:t>
            </a:r>
            <a:r>
              <a:rPr lang="it-IT" sz="3200" b="1" i="1" dirty="0" err="1" smtClean="0">
                <a:sym typeface="Symbol" pitchFamily="18" charset="2"/>
              </a:rPr>
              <a:t>Enqueue</a:t>
            </a:r>
            <a:r>
              <a:rPr lang="it-IT" sz="3200" b="1" dirty="0" smtClean="0">
                <a:sym typeface="Symbol" pitchFamily="18" charset="2"/>
              </a:rPr>
              <a:t>(</a:t>
            </a:r>
            <a:r>
              <a:rPr lang="it-IT" sz="3200" b="1" i="1" dirty="0" smtClean="0">
                <a:sym typeface="Symbol" pitchFamily="18" charset="2"/>
              </a:rPr>
              <a:t>Q</a:t>
            </a:r>
            <a:r>
              <a:rPr lang="it-IT" sz="3200" b="1" dirty="0" smtClean="0">
                <a:sym typeface="Symbol" pitchFamily="18" charset="2"/>
              </a:rPr>
              <a:t>,</a:t>
            </a:r>
            <a:r>
              <a:rPr lang="it-IT" sz="3200" b="1" i="1" dirty="0" smtClean="0">
                <a:sym typeface="Symbol" pitchFamily="18" charset="2"/>
              </a:rPr>
              <a:t>v</a:t>
            </a:r>
            <a:r>
              <a:rPr lang="it-IT" sz="3200" b="1" dirty="0" smtClean="0">
                <a:sym typeface="Symbol" pitchFamily="18" charset="2"/>
              </a:rPr>
              <a:t>) </a:t>
            </a:r>
            <a:r>
              <a:rPr lang="it-IT" sz="3200" dirty="0" smtClean="0"/>
              <a:t>abbiamo </a:t>
            </a:r>
            <a:r>
              <a:rPr lang="it-IT" sz="3200" dirty="0"/>
              <a:t>già tolto dalla coda il vertice </a:t>
            </a:r>
            <a:r>
              <a:rPr lang="it-IT" sz="3200" b="1" i="1" dirty="0"/>
              <a:t>u</a:t>
            </a:r>
            <a:r>
              <a:rPr lang="it-IT" sz="3200" dirty="0"/>
              <a:t> la cui lista delle adiacenze stiamo </a:t>
            </a:r>
            <a:r>
              <a:rPr lang="it-IT" sz="3200" dirty="0" smtClean="0"/>
              <a:t>esaminando e a tutti gli elementi di tale lista che aggiungiamo alla coda assegniamo </a:t>
            </a:r>
            <a:r>
              <a:rPr lang="it-IT" sz="3200" b="1" i="1" dirty="0" err="1" smtClean="0"/>
              <a:t>v.d</a:t>
            </a:r>
            <a:r>
              <a:rPr lang="it-IT" sz="3200" b="1" dirty="0" smtClean="0"/>
              <a:t> = </a:t>
            </a:r>
            <a:r>
              <a:rPr lang="it-IT" sz="3200" b="1" i="1" dirty="0" err="1" smtClean="0"/>
              <a:t>u.d</a:t>
            </a:r>
            <a:r>
              <a:rPr lang="it-IT" sz="3200" b="1" i="1" dirty="0" smtClean="0"/>
              <a:t> </a:t>
            </a:r>
            <a:r>
              <a:rPr lang="it-IT" sz="3200" b="1" dirty="0" smtClean="0"/>
              <a:t>+1</a:t>
            </a:r>
            <a:r>
              <a:rPr lang="it-IT" sz="3200" dirty="0" smtClean="0"/>
              <a:t>.</a:t>
            </a:r>
          </a:p>
        </p:txBody>
      </p:sp>
      <p:sp>
        <p:nvSpPr>
          <p:cNvPr id="993284" name="Text Box 4"/>
          <p:cNvSpPr txBox="1">
            <a:spLocks noChangeArrowheads="1"/>
          </p:cNvSpPr>
          <p:nvPr/>
        </p:nvSpPr>
        <p:spPr bwMode="auto">
          <a:xfrm>
            <a:off x="488504" y="3645024"/>
            <a:ext cx="8569325" cy="2062103"/>
          </a:xfrm>
          <a:prstGeom prst="rect">
            <a:avLst/>
          </a:prstGeom>
          <a:noFill/>
          <a:ln w="9525">
            <a:noFill/>
            <a:miter lim="800000"/>
            <a:headEnd/>
            <a:tailEnd/>
          </a:ln>
        </p:spPr>
        <p:txBody>
          <a:bodyPr>
            <a:spAutoFit/>
          </a:bodyPr>
          <a:lstStyle/>
          <a:p>
            <a:pPr>
              <a:spcBef>
                <a:spcPct val="10000"/>
              </a:spcBef>
            </a:pPr>
            <a:r>
              <a:rPr lang="it-IT" sz="3200" dirty="0"/>
              <a:t>Se </a:t>
            </a:r>
            <a:r>
              <a:rPr lang="it-IT" sz="3200" b="1" i="1" dirty="0"/>
              <a:t>u</a:t>
            </a:r>
            <a:r>
              <a:rPr lang="it-IT" sz="3200" dirty="0"/>
              <a:t> era l’unico elemento la lista viene svuotata dopo di che tutti i vertici </a:t>
            </a:r>
            <a:r>
              <a:rPr lang="it-IT" sz="3200" b="1" i="1" dirty="0"/>
              <a:t>v</a:t>
            </a:r>
            <a:r>
              <a:rPr lang="it-IT" sz="3200" dirty="0"/>
              <a:t> adiacenti ad </a:t>
            </a:r>
            <a:r>
              <a:rPr lang="it-IT" sz="3200" b="1" i="1" dirty="0"/>
              <a:t>u</a:t>
            </a:r>
            <a:r>
              <a:rPr lang="it-IT" sz="3200" dirty="0"/>
              <a:t> che vengono inseriti nella lista hanno lo stesso </a:t>
            </a:r>
            <a:r>
              <a:rPr lang="it-IT" sz="3200" dirty="0" smtClean="0"/>
              <a:t>valore </a:t>
            </a:r>
            <a:r>
              <a:rPr lang="it-IT" sz="3200" b="1" i="1" dirty="0" err="1" smtClean="0"/>
              <a:t>v.d</a:t>
            </a:r>
            <a:r>
              <a:rPr lang="it-IT" sz="3200" b="1" dirty="0" smtClean="0"/>
              <a:t> = </a:t>
            </a:r>
            <a:r>
              <a:rPr lang="it-IT" sz="3200" b="1" i="1" dirty="0" err="1" smtClean="0"/>
              <a:t>u.d</a:t>
            </a:r>
            <a:r>
              <a:rPr lang="it-IT" sz="3200" b="1" i="1" dirty="0" smtClean="0"/>
              <a:t> </a:t>
            </a:r>
            <a:r>
              <a:rPr lang="it-IT" sz="3200" b="1" dirty="0" smtClean="0"/>
              <a:t>+1 </a:t>
            </a:r>
            <a:r>
              <a:rPr lang="it-IT" sz="3200" dirty="0" smtClean="0"/>
              <a:t>e </a:t>
            </a:r>
            <a:r>
              <a:rPr lang="it-IT" sz="3200" dirty="0"/>
              <a:t>quindi la proprietà rimane vera.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32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28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560388" y="476250"/>
            <a:ext cx="8832850" cy="3046988"/>
          </a:xfrm>
          <a:prstGeom prst="rect">
            <a:avLst/>
          </a:prstGeom>
          <a:noFill/>
          <a:ln w="9525">
            <a:noFill/>
            <a:miter lim="800000"/>
            <a:headEnd/>
            <a:tailEnd/>
          </a:ln>
        </p:spPr>
        <p:txBody>
          <a:bodyPr>
            <a:spAutoFit/>
          </a:bodyPr>
          <a:lstStyle/>
          <a:p>
            <a:pPr>
              <a:spcBef>
                <a:spcPct val="10000"/>
              </a:spcBef>
            </a:pPr>
            <a:r>
              <a:rPr lang="it-IT" sz="3200" dirty="0"/>
              <a:t>Altrimenti sia </a:t>
            </a:r>
            <a:r>
              <a:rPr lang="it-IT" sz="3200" b="1" i="1" dirty="0"/>
              <a:t>v</a:t>
            </a:r>
            <a:r>
              <a:rPr lang="it-IT" sz="3200" b="1" baseline="-25000" dirty="0"/>
              <a:t>1</a:t>
            </a:r>
            <a:r>
              <a:rPr lang="it-IT" sz="3200" dirty="0"/>
              <a:t> il primo e </a:t>
            </a:r>
            <a:r>
              <a:rPr lang="it-IT" sz="3200" b="1" i="1" dirty="0" err="1" smtClean="0"/>
              <a:t>v</a:t>
            </a:r>
            <a:r>
              <a:rPr lang="it-IT" sz="3200" b="1" i="1" baseline="-25000" dirty="0" err="1" smtClean="0"/>
              <a:t>r</a:t>
            </a:r>
            <a:r>
              <a:rPr lang="it-IT" sz="3200" dirty="0" smtClean="0"/>
              <a:t> </a:t>
            </a:r>
            <a:r>
              <a:rPr lang="it-IT" sz="3200" dirty="0"/>
              <a:t>l’ultimo elemento in coda prima </a:t>
            </a:r>
            <a:r>
              <a:rPr lang="it-IT" sz="3200" dirty="0" smtClean="0"/>
              <a:t>dell’operazione. Per ipotesi induttiva tutti gli elementi che stavano nella coda prima di togliere </a:t>
            </a:r>
            <a:r>
              <a:rPr lang="it-IT" sz="3200" b="1" i="1" dirty="0" smtClean="0"/>
              <a:t>u</a:t>
            </a:r>
            <a:r>
              <a:rPr lang="it-IT" sz="3200" dirty="0" smtClean="0"/>
              <a:t> hanno valore compreso tra </a:t>
            </a:r>
            <a:r>
              <a:rPr lang="it-IT" sz="3200" b="1" i="1" dirty="0" err="1" smtClean="0"/>
              <a:t>u.d</a:t>
            </a:r>
            <a:r>
              <a:rPr lang="it-IT" sz="3200" dirty="0" smtClean="0"/>
              <a:t> e </a:t>
            </a:r>
            <a:r>
              <a:rPr lang="it-IT" sz="3200" b="1" i="1" dirty="0" err="1" smtClean="0"/>
              <a:t>u.d</a:t>
            </a:r>
            <a:r>
              <a:rPr lang="it-IT" sz="3200" b="1" dirty="0" smtClean="0"/>
              <a:t> +1 </a:t>
            </a:r>
            <a:r>
              <a:rPr lang="it-IT" sz="3200" dirty="0" smtClean="0"/>
              <a:t>mentre tutti quelli inseriti successivamente hanno esattamente valore </a:t>
            </a:r>
            <a:r>
              <a:rPr lang="it-IT" sz="3200" b="1" i="1" dirty="0" err="1" smtClean="0"/>
              <a:t>u.d</a:t>
            </a:r>
            <a:r>
              <a:rPr lang="it-IT" sz="3200" b="1" dirty="0" smtClean="0"/>
              <a:t> +1</a:t>
            </a:r>
            <a:r>
              <a:rPr lang="it-IT" sz="3200" dirty="0" smtClean="0"/>
              <a:t>. </a:t>
            </a:r>
          </a:p>
        </p:txBody>
      </p:sp>
      <p:sp>
        <p:nvSpPr>
          <p:cNvPr id="6" name="Text Box 2"/>
          <p:cNvSpPr txBox="1">
            <a:spLocks noChangeArrowheads="1"/>
          </p:cNvSpPr>
          <p:nvPr/>
        </p:nvSpPr>
        <p:spPr bwMode="auto">
          <a:xfrm>
            <a:off x="632520" y="3789040"/>
            <a:ext cx="8832850" cy="2160591"/>
          </a:xfrm>
          <a:prstGeom prst="rect">
            <a:avLst/>
          </a:prstGeom>
          <a:noFill/>
          <a:ln w="9525">
            <a:noFill/>
            <a:miter lim="800000"/>
            <a:headEnd/>
            <a:tailEnd/>
          </a:ln>
        </p:spPr>
        <p:txBody>
          <a:bodyPr>
            <a:spAutoFit/>
          </a:bodyPr>
          <a:lstStyle/>
          <a:p>
            <a:pPr>
              <a:spcBef>
                <a:spcPct val="10000"/>
              </a:spcBef>
            </a:pPr>
            <a:r>
              <a:rPr lang="it-IT" sz="3200" dirty="0" smtClean="0"/>
              <a:t>Il nuovo elemento </a:t>
            </a:r>
            <a:r>
              <a:rPr lang="it-IT" sz="3200" b="1" i="1" dirty="0" smtClean="0"/>
              <a:t>v</a:t>
            </a:r>
            <a:r>
              <a:rPr lang="it-IT" sz="3200" dirty="0" smtClean="0"/>
              <a:t> inserito nella coda diventa </a:t>
            </a:r>
            <a:r>
              <a:rPr lang="it-IT" sz="3200" b="1" i="1" dirty="0" smtClean="0"/>
              <a:t>v</a:t>
            </a:r>
            <a:r>
              <a:rPr lang="it-IT" sz="3200" b="1" i="1" baseline="-25000" dirty="0" smtClean="0"/>
              <a:t>r+</a:t>
            </a:r>
            <a:r>
              <a:rPr lang="it-IT" sz="3200" b="1" baseline="-25000" dirty="0" smtClean="0"/>
              <a:t>1</a:t>
            </a:r>
            <a:r>
              <a:rPr lang="it-IT" sz="3200" dirty="0" smtClean="0"/>
              <a:t> e dunque </a:t>
            </a:r>
          </a:p>
          <a:p>
            <a:pPr>
              <a:spcBef>
                <a:spcPct val="10000"/>
              </a:spcBef>
            </a:pPr>
            <a:r>
              <a:rPr lang="it-IT" sz="3200" b="1" i="1" dirty="0" smtClean="0"/>
              <a:t>v</a:t>
            </a:r>
            <a:r>
              <a:rPr lang="it-IT" sz="3200" b="1" i="1" baseline="-25000" dirty="0" smtClean="0"/>
              <a:t>r+</a:t>
            </a:r>
            <a:r>
              <a:rPr lang="it-IT" sz="3200" b="1" baseline="-25000" dirty="0" smtClean="0"/>
              <a:t>1</a:t>
            </a:r>
            <a:r>
              <a:rPr lang="it-IT" sz="3200" b="1" i="1" dirty="0" smtClean="0"/>
              <a:t>.d = u.d+</a:t>
            </a:r>
            <a:r>
              <a:rPr lang="it-IT" sz="3200" b="1" dirty="0" smtClean="0"/>
              <a:t>1</a:t>
            </a:r>
            <a:r>
              <a:rPr lang="it-IT" sz="3200" b="1" i="1" dirty="0" smtClean="0"/>
              <a:t> ≤ v</a:t>
            </a:r>
            <a:r>
              <a:rPr lang="it-IT" sz="3200" b="1" baseline="-25000" dirty="0" smtClean="0"/>
              <a:t>1</a:t>
            </a:r>
            <a:r>
              <a:rPr lang="it-IT" sz="3200" b="1" i="1" dirty="0" smtClean="0"/>
              <a:t>.d+</a:t>
            </a:r>
            <a:r>
              <a:rPr lang="it-IT" sz="3200" b="1" dirty="0" smtClean="0"/>
              <a:t>1</a:t>
            </a:r>
            <a:r>
              <a:rPr lang="it-IT" sz="3200" b="1" i="1" dirty="0" smtClean="0"/>
              <a:t>    </a:t>
            </a:r>
            <a:r>
              <a:rPr lang="it-IT" sz="3200" dirty="0" smtClean="0"/>
              <a:t>e   </a:t>
            </a:r>
            <a:r>
              <a:rPr lang="it-IT" sz="3200" b="1" i="1" dirty="0" smtClean="0"/>
              <a:t> </a:t>
            </a:r>
            <a:r>
              <a:rPr lang="it-IT" sz="3200" b="1" i="1" dirty="0" err="1" smtClean="0"/>
              <a:t>v</a:t>
            </a:r>
            <a:r>
              <a:rPr lang="it-IT" sz="3200" b="1" i="1" baseline="-25000" dirty="0" err="1" smtClean="0"/>
              <a:t>r</a:t>
            </a:r>
            <a:r>
              <a:rPr lang="it-IT" sz="3200" b="1" i="1" baseline="-25000" dirty="0" smtClean="0"/>
              <a:t> </a:t>
            </a:r>
            <a:r>
              <a:rPr lang="it-IT" sz="3200" b="1" i="1" dirty="0" smtClean="0"/>
              <a:t>.d ≤ u.d+</a:t>
            </a:r>
            <a:r>
              <a:rPr lang="it-IT" sz="3200" b="1" dirty="0" smtClean="0"/>
              <a:t>1</a:t>
            </a:r>
            <a:r>
              <a:rPr lang="it-IT" sz="3200" b="1" i="1" dirty="0" smtClean="0"/>
              <a:t> = v</a:t>
            </a:r>
            <a:r>
              <a:rPr lang="it-IT" sz="3200" b="1" i="1" baseline="-25000" dirty="0" smtClean="0"/>
              <a:t>r+</a:t>
            </a:r>
            <a:r>
              <a:rPr lang="it-IT" sz="3200" b="1" baseline="-25000" dirty="0" smtClean="0"/>
              <a:t>1</a:t>
            </a:r>
            <a:r>
              <a:rPr lang="it-IT" sz="3200" b="1" i="1" dirty="0" smtClean="0"/>
              <a:t>.d</a:t>
            </a:r>
          </a:p>
          <a:p>
            <a:pPr>
              <a:spcBef>
                <a:spcPct val="10000"/>
              </a:spcBef>
            </a:pPr>
            <a:r>
              <a:rPr lang="it-IT" sz="3200" dirty="0" smtClean="0"/>
              <a:t>e la proprietà rimane vera. </a:t>
            </a:r>
            <a:endParaRPr lang="it-IT" sz="3200" dirty="0" smtClean="0">
              <a:sym typeface="Symbol" pitchFamily="18" charset="2"/>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495300" y="609600"/>
            <a:ext cx="8832850" cy="5706177"/>
          </a:xfrm>
          <a:prstGeom prst="rect">
            <a:avLst/>
          </a:prstGeom>
          <a:noFill/>
          <a:ln w="9525">
            <a:noFill/>
            <a:miter lim="800000"/>
            <a:headEnd/>
            <a:tailEnd/>
          </a:ln>
        </p:spPr>
        <p:txBody>
          <a:bodyPr>
            <a:spAutoFit/>
          </a:bodyPr>
          <a:lstStyle/>
          <a:p>
            <a:pPr>
              <a:spcBef>
                <a:spcPct val="20000"/>
              </a:spcBef>
            </a:pPr>
            <a:r>
              <a:rPr lang="it-IT" sz="3200" i="1" u="sng" dirty="0"/>
              <a:t>Correttezza di </a:t>
            </a:r>
            <a:r>
              <a:rPr lang="it-IT" sz="3200" b="1" i="1" u="sng" dirty="0"/>
              <a:t>BFS</a:t>
            </a:r>
            <a:r>
              <a:rPr lang="it-IT" sz="3200" dirty="0"/>
              <a:t>.</a:t>
            </a:r>
          </a:p>
          <a:p>
            <a:pPr>
              <a:spcBef>
                <a:spcPct val="20000"/>
              </a:spcBef>
            </a:pPr>
            <a:r>
              <a:rPr lang="it-IT" sz="3200" b="1" i="1" dirty="0"/>
              <a:t>BFS</a:t>
            </a:r>
            <a:r>
              <a:rPr lang="it-IT" sz="3200" dirty="0"/>
              <a:t> visita </a:t>
            </a:r>
            <a:r>
              <a:rPr lang="it-IT" sz="3200" dirty="0" smtClean="0"/>
              <a:t>tutti e soli </a:t>
            </a:r>
            <a:r>
              <a:rPr lang="it-IT" sz="3200" dirty="0"/>
              <a:t>i vertici raggiungibili da </a:t>
            </a:r>
            <a:r>
              <a:rPr lang="it-IT" sz="3200" b="1" i="1" dirty="0"/>
              <a:t>s</a:t>
            </a:r>
            <a:r>
              <a:rPr lang="it-IT" sz="3200" dirty="0"/>
              <a:t> e quando termina </a:t>
            </a:r>
            <a:r>
              <a:rPr lang="it-IT" sz="3200" b="1" i="1" dirty="0" err="1">
                <a:sym typeface="Symbol" pitchFamily="18" charset="2"/>
              </a:rPr>
              <a:t>v.d</a:t>
            </a:r>
            <a:r>
              <a:rPr lang="it-IT" sz="3200" dirty="0"/>
              <a:t> </a:t>
            </a:r>
            <a:r>
              <a:rPr lang="it-IT" sz="3200" b="1" dirty="0">
                <a:sym typeface="Symbol" pitchFamily="18" charset="2"/>
              </a:rPr>
              <a:t>= </a:t>
            </a:r>
            <a:r>
              <a:rPr lang="it-IT" sz="3200" b="1" i="1" dirty="0"/>
              <a:t>δ(s,v</a:t>
            </a:r>
            <a:r>
              <a:rPr lang="it-IT" sz="3200" b="1" dirty="0"/>
              <a:t>) </a:t>
            </a:r>
            <a:r>
              <a:rPr lang="it-IT" sz="3200" dirty="0"/>
              <a:t>per ogni vertice </a:t>
            </a:r>
            <a:r>
              <a:rPr lang="it-IT" sz="3200" b="1" i="1" dirty="0"/>
              <a:t>v </a:t>
            </a:r>
            <a:r>
              <a:rPr lang="it-IT" sz="3200" dirty="0"/>
              <a:t>del grafo. </a:t>
            </a:r>
          </a:p>
          <a:p>
            <a:pPr>
              <a:spcBef>
                <a:spcPct val="20000"/>
              </a:spcBef>
            </a:pPr>
            <a:r>
              <a:rPr lang="it-IT" sz="3200" dirty="0"/>
              <a:t>Inoltre per ogni vertice </a:t>
            </a:r>
            <a:r>
              <a:rPr lang="it-IT" sz="3200" b="1" i="1" dirty="0"/>
              <a:t>v </a:t>
            </a:r>
            <a:r>
              <a:rPr lang="it-IT" sz="3200" dirty="0">
                <a:sym typeface="Symbol" pitchFamily="18" charset="2"/>
              </a:rPr>
              <a:t> </a:t>
            </a:r>
            <a:r>
              <a:rPr lang="it-IT" sz="3200" b="1" i="1" dirty="0"/>
              <a:t>s </a:t>
            </a:r>
            <a:r>
              <a:rPr lang="it-IT" sz="3200" dirty="0"/>
              <a:t>raggiungibile da </a:t>
            </a:r>
            <a:r>
              <a:rPr lang="it-IT" sz="3200" b="1" i="1" dirty="0"/>
              <a:t>s</a:t>
            </a:r>
            <a:endParaRPr lang="it-IT" sz="3200" dirty="0"/>
          </a:p>
          <a:p>
            <a:pPr>
              <a:spcBef>
                <a:spcPct val="20000"/>
              </a:spcBef>
              <a:buFontTx/>
              <a:buChar char="•"/>
            </a:pPr>
            <a:r>
              <a:rPr lang="it-IT" sz="3200" b="1" i="1" dirty="0" smtClean="0">
                <a:sym typeface="Symbol" pitchFamily="18" charset="2"/>
              </a:rPr>
              <a:t> v.</a:t>
            </a:r>
            <a:r>
              <a:rPr lang="el-GR" sz="2800" b="1" i="1" dirty="0">
                <a:cs typeface="Times New Roman" pitchFamily="18" charset="0"/>
                <a:sym typeface="Symbol" pitchFamily="18" charset="2"/>
              </a:rPr>
              <a:t>π</a:t>
            </a:r>
            <a:r>
              <a:rPr lang="it-IT" sz="3200" b="1" dirty="0">
                <a:sym typeface="Symbol" pitchFamily="18" charset="2"/>
              </a:rPr>
              <a:t> </a:t>
            </a:r>
            <a:r>
              <a:rPr lang="it-IT" sz="3200" b="1" dirty="0"/>
              <a:t>=</a:t>
            </a:r>
            <a:r>
              <a:rPr lang="it-IT" sz="3200" dirty="0"/>
              <a:t> </a:t>
            </a:r>
            <a:r>
              <a:rPr lang="it-IT" sz="3200" b="1" i="1" dirty="0"/>
              <a:t>u </a:t>
            </a:r>
            <a:r>
              <a:rPr lang="it-IT" sz="3200" dirty="0">
                <a:sym typeface="Symbol" pitchFamily="18" charset="2"/>
              </a:rPr>
              <a:t> </a:t>
            </a:r>
            <a:r>
              <a:rPr lang="it-IT" sz="3200" b="1" i="1" dirty="0" err="1">
                <a:sym typeface="Symbol" pitchFamily="18" charset="2"/>
              </a:rPr>
              <a:t>nil</a:t>
            </a:r>
            <a:r>
              <a:rPr lang="it-IT" sz="3200" dirty="0"/>
              <a:t>,   </a:t>
            </a:r>
          </a:p>
          <a:p>
            <a:pPr>
              <a:spcBef>
                <a:spcPct val="20000"/>
              </a:spcBef>
              <a:buFontTx/>
              <a:buChar char="•"/>
            </a:pPr>
            <a:r>
              <a:rPr lang="it-IT" sz="3200" b="1" i="1" dirty="0" smtClean="0"/>
              <a:t> </a:t>
            </a:r>
            <a:r>
              <a:rPr lang="it-IT" sz="3200" b="1" i="1" dirty="0" err="1" smtClean="0"/>
              <a:t>uv</a:t>
            </a:r>
            <a:r>
              <a:rPr lang="it-IT" sz="3200" b="1" dirty="0" smtClean="0"/>
              <a:t> </a:t>
            </a:r>
            <a:r>
              <a:rPr lang="it-IT" sz="3200" b="1" dirty="0">
                <a:sym typeface="Symbol" pitchFamily="18" charset="2"/>
              </a:rPr>
              <a:t> </a:t>
            </a:r>
            <a:r>
              <a:rPr lang="it-IT" sz="3200" b="1" i="1" dirty="0"/>
              <a:t>E</a:t>
            </a:r>
            <a:r>
              <a:rPr lang="it-IT" sz="3200" dirty="0"/>
              <a:t>   </a:t>
            </a:r>
            <a:r>
              <a:rPr lang="it-IT" sz="3200" dirty="0" err="1"/>
              <a:t>e</a:t>
            </a:r>
            <a:r>
              <a:rPr lang="it-IT" sz="3200" dirty="0"/>
              <a:t>    </a:t>
            </a:r>
          </a:p>
          <a:p>
            <a:pPr>
              <a:spcBef>
                <a:spcPct val="20000"/>
              </a:spcBef>
              <a:buFontTx/>
              <a:buChar char="•"/>
            </a:pPr>
            <a:r>
              <a:rPr lang="it-IT" sz="3200" dirty="0" smtClean="0"/>
              <a:t> uno dei cammini minimi sa </a:t>
            </a:r>
            <a:r>
              <a:rPr lang="it-IT" sz="3200" b="1" i="1" dirty="0" smtClean="0"/>
              <a:t>s</a:t>
            </a:r>
            <a:r>
              <a:rPr lang="it-IT" sz="3200" dirty="0" smtClean="0"/>
              <a:t> a </a:t>
            </a:r>
            <a:r>
              <a:rPr lang="it-IT" sz="3200" b="1" i="1" dirty="0" smtClean="0"/>
              <a:t>v</a:t>
            </a:r>
            <a:r>
              <a:rPr lang="it-IT" sz="3200" dirty="0" smtClean="0"/>
              <a:t> è costituito </a:t>
            </a:r>
          </a:p>
          <a:p>
            <a:pPr>
              <a:spcBef>
                <a:spcPct val="20000"/>
              </a:spcBef>
            </a:pPr>
            <a:r>
              <a:rPr lang="it-IT" sz="3200" dirty="0" smtClean="0"/>
              <a:t>   da un cammino minimo da </a:t>
            </a:r>
            <a:r>
              <a:rPr lang="it-IT" sz="3200" b="1" i="1" dirty="0" smtClean="0"/>
              <a:t>s</a:t>
            </a:r>
            <a:r>
              <a:rPr lang="it-IT" sz="3200" dirty="0" smtClean="0"/>
              <a:t> a </a:t>
            </a:r>
            <a:r>
              <a:rPr lang="it-IT" sz="3200" b="1" i="1" dirty="0" smtClean="0"/>
              <a:t>u</a:t>
            </a:r>
            <a:r>
              <a:rPr lang="it-IT" sz="3200" dirty="0" smtClean="0"/>
              <a:t> seguito</a:t>
            </a:r>
          </a:p>
          <a:p>
            <a:pPr>
              <a:spcBef>
                <a:spcPct val="20000"/>
              </a:spcBef>
            </a:pPr>
            <a:r>
              <a:rPr lang="it-IT" sz="3200" dirty="0" smtClean="0"/>
              <a:t>   dall’arco </a:t>
            </a:r>
            <a:r>
              <a:rPr lang="it-IT" sz="3200" b="1" i="1" dirty="0" err="1" smtClean="0"/>
              <a:t>uv</a:t>
            </a:r>
            <a:r>
              <a:rPr lang="it-IT" sz="3200" dirty="0" smtClean="0"/>
              <a:t>.</a:t>
            </a:r>
            <a:r>
              <a:rPr lang="it-IT" sz="3200" b="1" dirty="0" smtClean="0"/>
              <a:t> </a:t>
            </a:r>
            <a:endParaRPr lang="it-IT" sz="3200" b="1"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415925" y="333375"/>
            <a:ext cx="9074150" cy="2653034"/>
          </a:xfrm>
          <a:prstGeom prst="rect">
            <a:avLst/>
          </a:prstGeom>
          <a:noFill/>
          <a:ln w="9525">
            <a:noFill/>
            <a:miter lim="800000"/>
            <a:headEnd/>
            <a:tailEnd/>
          </a:ln>
        </p:spPr>
        <p:txBody>
          <a:bodyPr>
            <a:spAutoFit/>
          </a:bodyPr>
          <a:lstStyle/>
          <a:p>
            <a:pPr>
              <a:spcBef>
                <a:spcPct val="20000"/>
              </a:spcBef>
            </a:pPr>
            <a:r>
              <a:rPr lang="it-IT" sz="3200" i="1" u="sng" dirty="0"/>
              <a:t>Dimostrazione</a:t>
            </a:r>
            <a:r>
              <a:rPr lang="it-IT" sz="3200" dirty="0"/>
              <a:t>.</a:t>
            </a:r>
          </a:p>
          <a:p>
            <a:pPr>
              <a:spcBef>
                <a:spcPct val="20000"/>
              </a:spcBef>
            </a:pPr>
            <a:r>
              <a:rPr lang="it-IT" sz="3200" dirty="0" smtClean="0"/>
              <a:t>Supponiamo che a qualche vertice venga assegnata una distanza </a:t>
            </a:r>
            <a:r>
              <a:rPr lang="it-IT" sz="3200" b="1" i="1" dirty="0" err="1" smtClean="0"/>
              <a:t>v.</a:t>
            </a:r>
            <a:r>
              <a:rPr lang="it-IT" sz="3200" b="1" i="1" dirty="0" err="1" smtClean="0">
                <a:sym typeface="Symbol" pitchFamily="18" charset="2"/>
              </a:rPr>
              <a:t>d</a:t>
            </a:r>
            <a:r>
              <a:rPr lang="it-IT" sz="3200" dirty="0" smtClean="0"/>
              <a:t> </a:t>
            </a:r>
            <a:r>
              <a:rPr lang="it-IT" sz="3200" b="1" dirty="0" smtClean="0"/>
              <a:t>≠</a:t>
            </a:r>
            <a:r>
              <a:rPr lang="it-IT" sz="3200" b="1" i="1" dirty="0" smtClean="0"/>
              <a:t> δ</a:t>
            </a:r>
            <a:r>
              <a:rPr lang="it-IT" sz="3200" b="1" dirty="0" smtClean="0"/>
              <a:t>(</a:t>
            </a:r>
            <a:r>
              <a:rPr lang="it-IT" sz="3200" b="1" i="1" dirty="0" smtClean="0"/>
              <a:t>s,v</a:t>
            </a:r>
            <a:r>
              <a:rPr lang="it-IT" sz="3200" b="1" dirty="0" smtClean="0"/>
              <a:t>) </a:t>
            </a:r>
            <a:r>
              <a:rPr lang="it-IT" sz="3200" dirty="0" smtClean="0"/>
              <a:t>e tra questi consideriamo quello con distanza </a:t>
            </a:r>
            <a:r>
              <a:rPr lang="it-IT" sz="3200" b="1" i="1" dirty="0" smtClean="0"/>
              <a:t>δ</a:t>
            </a:r>
            <a:r>
              <a:rPr lang="it-IT" sz="3200" b="1" dirty="0" smtClean="0"/>
              <a:t>(</a:t>
            </a:r>
            <a:r>
              <a:rPr lang="it-IT" sz="3200" b="1" i="1" dirty="0" smtClean="0"/>
              <a:t>s,v</a:t>
            </a:r>
            <a:r>
              <a:rPr lang="it-IT" sz="3200" b="1" dirty="0" smtClean="0"/>
              <a:t>) </a:t>
            </a:r>
            <a:r>
              <a:rPr lang="it-IT" sz="3200" dirty="0" smtClean="0"/>
              <a:t>minima. Naturalmente </a:t>
            </a:r>
            <a:r>
              <a:rPr lang="it-IT" sz="3200" b="1" i="1" dirty="0" smtClean="0"/>
              <a:t>v</a:t>
            </a:r>
            <a:r>
              <a:rPr lang="it-IT" sz="3200" dirty="0" smtClean="0"/>
              <a:t> </a:t>
            </a:r>
            <a:r>
              <a:rPr lang="it-IT" sz="3200" b="1" dirty="0" smtClean="0"/>
              <a:t>≠</a:t>
            </a:r>
            <a:r>
              <a:rPr lang="it-IT" sz="3200" b="1" i="1" dirty="0" smtClean="0"/>
              <a:t> s</a:t>
            </a:r>
            <a:r>
              <a:rPr lang="it-IT" sz="3200" b="1" dirty="0" smtClean="0"/>
              <a:t> </a:t>
            </a:r>
            <a:r>
              <a:rPr lang="it-IT" sz="3200" dirty="0" smtClean="0"/>
              <a:t>e per il limite inferiore </a:t>
            </a:r>
            <a:r>
              <a:rPr lang="it-IT" sz="3200" b="1" i="1" dirty="0" err="1" smtClean="0"/>
              <a:t>v.</a:t>
            </a:r>
            <a:r>
              <a:rPr lang="it-IT" sz="3200" b="1" i="1" dirty="0" err="1" smtClean="0">
                <a:sym typeface="Symbol" pitchFamily="18" charset="2"/>
              </a:rPr>
              <a:t>d</a:t>
            </a:r>
            <a:r>
              <a:rPr lang="it-IT" sz="3200" dirty="0" smtClean="0"/>
              <a:t> </a:t>
            </a:r>
            <a:r>
              <a:rPr lang="it-IT" sz="3200" b="1" dirty="0" smtClean="0"/>
              <a:t>&gt;</a:t>
            </a:r>
            <a:r>
              <a:rPr lang="it-IT" sz="3200" b="1" i="1" dirty="0" smtClean="0"/>
              <a:t> δ</a:t>
            </a:r>
            <a:r>
              <a:rPr lang="it-IT" sz="3200" b="1" dirty="0" smtClean="0"/>
              <a:t>(</a:t>
            </a:r>
            <a:r>
              <a:rPr lang="it-IT" sz="3200" b="1" i="1" dirty="0" smtClean="0"/>
              <a:t>s,v</a:t>
            </a:r>
            <a:r>
              <a:rPr lang="it-IT" sz="3200" b="1" dirty="0" smtClean="0"/>
              <a:t>).</a:t>
            </a:r>
            <a:endParaRPr lang="it-IT" sz="3200" dirty="0"/>
          </a:p>
        </p:txBody>
      </p:sp>
      <p:sp>
        <p:nvSpPr>
          <p:cNvPr id="996355" name="Text Box 3"/>
          <p:cNvSpPr txBox="1">
            <a:spLocks noChangeArrowheads="1"/>
          </p:cNvSpPr>
          <p:nvPr/>
        </p:nvSpPr>
        <p:spPr bwMode="auto">
          <a:xfrm>
            <a:off x="416496" y="3140968"/>
            <a:ext cx="9074150" cy="584775"/>
          </a:xfrm>
          <a:prstGeom prst="rect">
            <a:avLst/>
          </a:prstGeom>
          <a:noFill/>
          <a:ln w="9525">
            <a:noFill/>
            <a:miter lim="800000"/>
            <a:headEnd/>
            <a:tailEnd/>
          </a:ln>
        </p:spPr>
        <p:txBody>
          <a:bodyPr>
            <a:spAutoFit/>
          </a:bodyPr>
          <a:lstStyle/>
          <a:p>
            <a:pPr>
              <a:spcBef>
                <a:spcPct val="20000"/>
              </a:spcBef>
            </a:pPr>
            <a:r>
              <a:rPr lang="it-IT" sz="3200" b="1" i="1" dirty="0" smtClean="0"/>
              <a:t>v</a:t>
            </a:r>
            <a:r>
              <a:rPr lang="it-IT" sz="3200" dirty="0" smtClean="0"/>
              <a:t> deve essere raggiungibile altrimenti </a:t>
            </a:r>
            <a:r>
              <a:rPr lang="it-IT" sz="3200" b="1" i="1" dirty="0" err="1" smtClean="0"/>
              <a:t>v.</a:t>
            </a:r>
            <a:r>
              <a:rPr lang="it-IT" sz="3200" b="1" i="1" dirty="0" err="1" smtClean="0">
                <a:sym typeface="Symbol" pitchFamily="18" charset="2"/>
              </a:rPr>
              <a:t>d</a:t>
            </a:r>
            <a:r>
              <a:rPr lang="it-IT" sz="3200" dirty="0" smtClean="0"/>
              <a:t> </a:t>
            </a:r>
            <a:r>
              <a:rPr lang="it-IT" sz="3200" b="1" dirty="0" smtClean="0"/>
              <a:t>≤</a:t>
            </a:r>
            <a:r>
              <a:rPr lang="it-IT" sz="3200" b="1" i="1" dirty="0" smtClean="0"/>
              <a:t> δ</a:t>
            </a:r>
            <a:r>
              <a:rPr lang="it-IT" sz="3200" b="1" dirty="0" smtClean="0"/>
              <a:t>(</a:t>
            </a:r>
            <a:r>
              <a:rPr lang="it-IT" sz="3200" b="1" i="1" dirty="0" smtClean="0"/>
              <a:t>s,v</a:t>
            </a:r>
            <a:r>
              <a:rPr lang="it-IT" sz="3200" b="1" dirty="0" smtClean="0"/>
              <a:t>) = </a:t>
            </a:r>
            <a:r>
              <a:rPr lang="it-IT" sz="3200" b="1" dirty="0" smtClean="0">
                <a:sym typeface="Symbol" pitchFamily="18" charset="2"/>
              </a:rPr>
              <a:t></a:t>
            </a:r>
            <a:r>
              <a:rPr lang="it-IT" sz="3200" dirty="0" smtClean="0"/>
              <a:t>.</a:t>
            </a:r>
            <a:endParaRPr lang="it-IT" sz="3200" dirty="0"/>
          </a:p>
        </p:txBody>
      </p:sp>
      <p:sp>
        <p:nvSpPr>
          <p:cNvPr id="996356" name="Text Box 4"/>
          <p:cNvSpPr txBox="1">
            <a:spLocks noChangeArrowheads="1"/>
          </p:cNvSpPr>
          <p:nvPr/>
        </p:nvSpPr>
        <p:spPr bwMode="auto">
          <a:xfrm>
            <a:off x="416496" y="3789040"/>
            <a:ext cx="9145016" cy="1077218"/>
          </a:xfrm>
          <a:prstGeom prst="rect">
            <a:avLst/>
          </a:prstGeom>
          <a:noFill/>
          <a:ln w="9525">
            <a:noFill/>
            <a:miter lim="800000"/>
            <a:headEnd/>
            <a:tailEnd/>
          </a:ln>
        </p:spPr>
        <p:txBody>
          <a:bodyPr wrap="square">
            <a:spAutoFit/>
          </a:bodyPr>
          <a:lstStyle/>
          <a:p>
            <a:pPr>
              <a:spcBef>
                <a:spcPct val="20000"/>
              </a:spcBef>
            </a:pPr>
            <a:r>
              <a:rPr lang="it-IT" sz="3200" dirty="0" smtClean="0"/>
              <a:t>Sia </a:t>
            </a:r>
            <a:r>
              <a:rPr lang="it-IT" sz="3200" b="1" i="1" dirty="0" smtClean="0"/>
              <a:t>u</a:t>
            </a:r>
            <a:r>
              <a:rPr lang="it-IT" sz="3200" dirty="0" smtClean="0"/>
              <a:t> un vertice che precede </a:t>
            </a:r>
            <a:r>
              <a:rPr lang="it-IT" sz="3200" b="1" i="1" dirty="0"/>
              <a:t>v</a:t>
            </a:r>
            <a:r>
              <a:rPr lang="it-IT" sz="3200" dirty="0"/>
              <a:t> </a:t>
            </a:r>
            <a:r>
              <a:rPr lang="it-IT" sz="3200" dirty="0" smtClean="0"/>
              <a:t>in un cammino minimo. Quindi </a:t>
            </a:r>
            <a:r>
              <a:rPr lang="it-IT" sz="3200" b="1" i="1" dirty="0" err="1" smtClean="0"/>
              <a:t>v.</a:t>
            </a:r>
            <a:r>
              <a:rPr lang="it-IT" sz="3200" b="1" i="1" dirty="0" err="1" smtClean="0">
                <a:sym typeface="Symbol" pitchFamily="18" charset="2"/>
              </a:rPr>
              <a:t>d</a:t>
            </a:r>
            <a:r>
              <a:rPr lang="it-IT" sz="3200" dirty="0" smtClean="0"/>
              <a:t> </a:t>
            </a:r>
            <a:r>
              <a:rPr lang="it-IT" sz="3200" b="1" dirty="0" smtClean="0"/>
              <a:t>&gt;</a:t>
            </a:r>
            <a:r>
              <a:rPr lang="it-IT" sz="3200" b="1" i="1" dirty="0" smtClean="0"/>
              <a:t> δ</a:t>
            </a:r>
            <a:r>
              <a:rPr lang="it-IT" sz="3200" b="1" dirty="0" smtClean="0"/>
              <a:t>(</a:t>
            </a:r>
            <a:r>
              <a:rPr lang="it-IT" sz="3200" b="1" i="1" dirty="0" smtClean="0"/>
              <a:t>s,v</a:t>
            </a:r>
            <a:r>
              <a:rPr lang="it-IT" sz="3200" b="1" dirty="0" smtClean="0"/>
              <a:t>)</a:t>
            </a:r>
            <a:r>
              <a:rPr lang="it-IT" sz="3200" dirty="0" smtClean="0"/>
              <a:t> </a:t>
            </a:r>
            <a:r>
              <a:rPr lang="it-IT" sz="3200" b="1" dirty="0" smtClean="0"/>
              <a:t>=</a:t>
            </a:r>
            <a:r>
              <a:rPr lang="it-IT" sz="3200" b="1" i="1" dirty="0" smtClean="0"/>
              <a:t> δ</a:t>
            </a:r>
            <a:r>
              <a:rPr lang="it-IT" sz="3200" b="1" dirty="0" smtClean="0"/>
              <a:t>(</a:t>
            </a:r>
            <a:r>
              <a:rPr lang="it-IT" sz="3200" b="1" i="1" dirty="0" smtClean="0"/>
              <a:t>s,u</a:t>
            </a:r>
            <a:r>
              <a:rPr lang="it-IT" sz="3200" b="1" dirty="0" smtClean="0"/>
              <a:t>) + 1 = </a:t>
            </a:r>
            <a:r>
              <a:rPr lang="it-IT" sz="3200" b="1" i="1" dirty="0" err="1" smtClean="0"/>
              <a:t>u.</a:t>
            </a:r>
            <a:r>
              <a:rPr lang="it-IT" sz="3200" b="1" i="1" dirty="0" err="1" smtClean="0">
                <a:sym typeface="Symbol" pitchFamily="18" charset="2"/>
              </a:rPr>
              <a:t>d</a:t>
            </a:r>
            <a:r>
              <a:rPr lang="it-IT" sz="3200" b="1" dirty="0" smtClean="0"/>
              <a:t> + 1.</a:t>
            </a:r>
            <a:endParaRPr lang="it-IT"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63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963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6355" grpId="0"/>
      <p:bldP spid="99635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416496" y="476672"/>
            <a:ext cx="9289604" cy="4130361"/>
          </a:xfrm>
          <a:prstGeom prst="rect">
            <a:avLst/>
          </a:prstGeom>
          <a:noFill/>
          <a:ln w="9525">
            <a:noFill/>
            <a:miter lim="800000"/>
            <a:headEnd/>
            <a:tailEnd/>
          </a:ln>
        </p:spPr>
        <p:txBody>
          <a:bodyPr wrap="square">
            <a:spAutoFit/>
          </a:bodyPr>
          <a:lstStyle/>
          <a:p>
            <a:pPr>
              <a:spcBef>
                <a:spcPct val="20000"/>
              </a:spcBef>
            </a:pPr>
            <a:r>
              <a:rPr lang="it-IT" sz="3200" dirty="0" smtClean="0"/>
              <a:t>Quando l’algoritmo toglie </a:t>
            </a:r>
            <a:r>
              <a:rPr lang="it-IT" sz="3200" b="1" i="1" dirty="0" smtClean="0"/>
              <a:t>u</a:t>
            </a:r>
            <a:r>
              <a:rPr lang="it-IT" sz="3200" dirty="0" smtClean="0"/>
              <a:t> dalla coda</a:t>
            </a:r>
          </a:p>
          <a:p>
            <a:pPr>
              <a:spcBef>
                <a:spcPct val="20000"/>
              </a:spcBef>
              <a:buFontTx/>
              <a:buChar char="-"/>
            </a:pPr>
            <a:r>
              <a:rPr lang="it-IT" sz="3200" dirty="0" smtClean="0"/>
              <a:t> </a:t>
            </a:r>
            <a:r>
              <a:rPr lang="it-IT" sz="3200" b="1" i="1" dirty="0" smtClean="0"/>
              <a:t>v</a:t>
            </a:r>
            <a:r>
              <a:rPr lang="it-IT" sz="3200" dirty="0" smtClean="0"/>
              <a:t> non può essere bianco altrimenti </a:t>
            </a:r>
            <a:r>
              <a:rPr lang="it-IT" sz="3200" b="1" i="1" dirty="0" err="1" smtClean="0">
                <a:sym typeface="Symbol" pitchFamily="18" charset="2"/>
              </a:rPr>
              <a:t>v.d</a:t>
            </a:r>
            <a:r>
              <a:rPr lang="it-IT" sz="3200" dirty="0" smtClean="0"/>
              <a:t> </a:t>
            </a:r>
            <a:r>
              <a:rPr lang="it-IT" sz="3200" b="1" i="1" dirty="0" smtClean="0"/>
              <a:t>= </a:t>
            </a:r>
            <a:r>
              <a:rPr lang="it-IT" sz="3200" b="1" i="1" dirty="0" err="1" smtClean="0">
                <a:sym typeface="Symbol" pitchFamily="18" charset="2"/>
              </a:rPr>
              <a:t>u.d</a:t>
            </a:r>
            <a:r>
              <a:rPr lang="it-IT" sz="3200" dirty="0" smtClean="0"/>
              <a:t> </a:t>
            </a:r>
            <a:r>
              <a:rPr lang="it-IT" sz="3200" b="1" dirty="0" smtClean="0">
                <a:sym typeface="Symbol" pitchFamily="18" charset="2"/>
              </a:rPr>
              <a:t>+ 1</a:t>
            </a:r>
            <a:r>
              <a:rPr lang="it-IT" sz="3200" dirty="0" smtClean="0"/>
              <a:t> </a:t>
            </a:r>
          </a:p>
          <a:p>
            <a:pPr>
              <a:spcBef>
                <a:spcPct val="20000"/>
              </a:spcBef>
              <a:buFontTx/>
              <a:buChar char="-"/>
            </a:pPr>
            <a:r>
              <a:rPr lang="it-IT" sz="3200" dirty="0" smtClean="0"/>
              <a:t> </a:t>
            </a:r>
            <a:r>
              <a:rPr lang="it-IT" sz="3200" b="1" i="1" dirty="0" smtClean="0"/>
              <a:t>v</a:t>
            </a:r>
            <a:r>
              <a:rPr lang="it-IT" sz="3200" dirty="0" smtClean="0"/>
              <a:t> non può essere nero altrimenti dovrebbe essere</a:t>
            </a:r>
          </a:p>
          <a:p>
            <a:pPr>
              <a:spcBef>
                <a:spcPct val="20000"/>
              </a:spcBef>
            </a:pPr>
            <a:r>
              <a:rPr lang="it-IT" sz="3200" dirty="0" smtClean="0"/>
              <a:t>  già stato tolto e quindi </a:t>
            </a:r>
            <a:r>
              <a:rPr lang="it-IT" sz="3200" b="1" i="1" dirty="0" err="1" smtClean="0">
                <a:sym typeface="Symbol" pitchFamily="18" charset="2"/>
              </a:rPr>
              <a:t>v.d</a:t>
            </a:r>
            <a:r>
              <a:rPr lang="it-IT" sz="3200" dirty="0" smtClean="0"/>
              <a:t> </a:t>
            </a:r>
            <a:r>
              <a:rPr lang="it-IT" sz="3200" b="1" i="1" dirty="0" smtClean="0"/>
              <a:t>≤ </a:t>
            </a:r>
            <a:r>
              <a:rPr lang="it-IT" sz="3200" b="1" i="1" dirty="0" err="1" smtClean="0">
                <a:sym typeface="Symbol" pitchFamily="18" charset="2"/>
              </a:rPr>
              <a:t>u.d</a:t>
            </a:r>
            <a:r>
              <a:rPr lang="it-IT" sz="3200" b="1" i="1" dirty="0" smtClean="0"/>
              <a:t> &lt; </a:t>
            </a:r>
            <a:r>
              <a:rPr lang="it-IT" sz="3200" b="1" i="1" dirty="0" err="1" smtClean="0">
                <a:sym typeface="Symbol" pitchFamily="18" charset="2"/>
              </a:rPr>
              <a:t>u.d</a:t>
            </a:r>
            <a:r>
              <a:rPr lang="it-IT" sz="3200" dirty="0" smtClean="0"/>
              <a:t> </a:t>
            </a:r>
            <a:r>
              <a:rPr lang="it-IT" sz="3200" b="1" dirty="0" smtClean="0">
                <a:sym typeface="Symbol" pitchFamily="18" charset="2"/>
              </a:rPr>
              <a:t>+ 1</a:t>
            </a:r>
            <a:r>
              <a:rPr lang="it-IT" sz="3200" dirty="0" smtClean="0"/>
              <a:t> </a:t>
            </a:r>
            <a:endParaRPr lang="it-IT" sz="3200" b="1" i="1" dirty="0" smtClean="0">
              <a:sym typeface="Symbol" pitchFamily="18" charset="2"/>
            </a:endParaRPr>
          </a:p>
          <a:p>
            <a:pPr>
              <a:spcBef>
                <a:spcPct val="20000"/>
              </a:spcBef>
              <a:buFontTx/>
              <a:buChar char="-"/>
            </a:pPr>
            <a:r>
              <a:rPr lang="it-IT" sz="3200" dirty="0" smtClean="0"/>
              <a:t> </a:t>
            </a:r>
            <a:r>
              <a:rPr lang="it-IT" sz="3200" b="1" i="1" dirty="0" smtClean="0"/>
              <a:t>v</a:t>
            </a:r>
            <a:r>
              <a:rPr lang="it-IT" sz="3200" dirty="0" smtClean="0"/>
              <a:t> non può essere grigio altrimenti dovrebbe essere</a:t>
            </a:r>
          </a:p>
          <a:p>
            <a:pPr>
              <a:spcBef>
                <a:spcPct val="20000"/>
              </a:spcBef>
            </a:pPr>
            <a:r>
              <a:rPr lang="it-IT" sz="3200" dirty="0" smtClean="0"/>
              <a:t>  stato aggiunto alla coda visitando un vertice </a:t>
            </a:r>
            <a:r>
              <a:rPr lang="it-IT" sz="3200" b="1" i="1" dirty="0" smtClean="0"/>
              <a:t>w</a:t>
            </a:r>
            <a:r>
              <a:rPr lang="it-IT" sz="3200" dirty="0" smtClean="0"/>
              <a:t> tolto</a:t>
            </a:r>
          </a:p>
          <a:p>
            <a:pPr>
              <a:spcBef>
                <a:spcPct val="20000"/>
              </a:spcBef>
            </a:pPr>
            <a:r>
              <a:rPr lang="it-IT" sz="3200" dirty="0" smtClean="0"/>
              <a:t>  dalla coda prima di </a:t>
            </a:r>
            <a:r>
              <a:rPr lang="it-IT" sz="3200" b="1" i="1" dirty="0" smtClean="0"/>
              <a:t>u</a:t>
            </a:r>
            <a:r>
              <a:rPr lang="it-IT" sz="3200" dirty="0" smtClean="0"/>
              <a:t> e quindi </a:t>
            </a:r>
            <a:r>
              <a:rPr lang="it-IT" sz="3200" b="1" i="1" dirty="0" err="1" smtClean="0">
                <a:sym typeface="Symbol" pitchFamily="18" charset="2"/>
              </a:rPr>
              <a:t>v.d</a:t>
            </a:r>
            <a:r>
              <a:rPr lang="it-IT" sz="3200" dirty="0" smtClean="0"/>
              <a:t> </a:t>
            </a:r>
            <a:r>
              <a:rPr lang="it-IT" sz="3200" b="1" i="1" dirty="0" smtClean="0"/>
              <a:t>= </a:t>
            </a:r>
            <a:r>
              <a:rPr lang="it-IT" sz="3200" b="1" i="1" dirty="0" err="1" smtClean="0">
                <a:sym typeface="Symbol" pitchFamily="18" charset="2"/>
              </a:rPr>
              <a:t>w.d</a:t>
            </a:r>
            <a:r>
              <a:rPr lang="it-IT" sz="3200" dirty="0" smtClean="0"/>
              <a:t> </a:t>
            </a:r>
            <a:r>
              <a:rPr lang="it-IT" sz="3200" b="1" dirty="0" smtClean="0">
                <a:sym typeface="Symbol" pitchFamily="18" charset="2"/>
              </a:rPr>
              <a:t>+ 1</a:t>
            </a:r>
            <a:r>
              <a:rPr lang="it-IT" sz="3200" dirty="0" smtClean="0"/>
              <a:t> </a:t>
            </a:r>
            <a:r>
              <a:rPr lang="it-IT" sz="3200" b="1" i="1" dirty="0" smtClean="0"/>
              <a:t>≤ </a:t>
            </a:r>
            <a:r>
              <a:rPr lang="it-IT" sz="3200" b="1" i="1" dirty="0" err="1" smtClean="0">
                <a:sym typeface="Symbol" pitchFamily="18" charset="2"/>
              </a:rPr>
              <a:t>u.d</a:t>
            </a:r>
            <a:r>
              <a:rPr lang="it-IT" sz="3200" dirty="0" smtClean="0"/>
              <a:t> </a:t>
            </a:r>
            <a:r>
              <a:rPr lang="it-IT" sz="3200" b="1" dirty="0" smtClean="0">
                <a:sym typeface="Symbol" pitchFamily="18" charset="2"/>
              </a:rPr>
              <a:t>+ 1</a:t>
            </a:r>
            <a:r>
              <a:rPr lang="it-IT" sz="3200" dirty="0" smtClean="0"/>
              <a:t>.</a:t>
            </a:r>
            <a:endParaRPr lang="it-IT" sz="3200" b="1" i="1" dirty="0" smtClean="0">
              <a:sym typeface="Symbol" pitchFamily="18" charset="2"/>
            </a:endParaRPr>
          </a:p>
        </p:txBody>
      </p:sp>
      <p:sp>
        <p:nvSpPr>
          <p:cNvPr id="3" name="Text Box 2"/>
          <p:cNvSpPr txBox="1">
            <a:spLocks noChangeArrowheads="1"/>
          </p:cNvSpPr>
          <p:nvPr/>
        </p:nvSpPr>
        <p:spPr bwMode="auto">
          <a:xfrm>
            <a:off x="416496" y="4725144"/>
            <a:ext cx="8794750" cy="584775"/>
          </a:xfrm>
          <a:prstGeom prst="rect">
            <a:avLst/>
          </a:prstGeom>
          <a:noFill/>
          <a:ln w="9525">
            <a:noFill/>
            <a:miter lim="800000"/>
            <a:headEnd/>
            <a:tailEnd/>
          </a:ln>
        </p:spPr>
        <p:txBody>
          <a:bodyPr>
            <a:spAutoFit/>
          </a:bodyPr>
          <a:lstStyle/>
          <a:p>
            <a:pPr>
              <a:spcBef>
                <a:spcPct val="20000"/>
              </a:spcBef>
            </a:pPr>
            <a:r>
              <a:rPr lang="it-IT" sz="3200" dirty="0" smtClean="0"/>
              <a:t>Quindi </a:t>
            </a:r>
            <a:r>
              <a:rPr lang="it-IT" sz="3200" b="1" i="1" dirty="0" err="1" smtClean="0"/>
              <a:t>v.</a:t>
            </a:r>
            <a:r>
              <a:rPr lang="it-IT" sz="3200" b="1" i="1" dirty="0" err="1" smtClean="0">
                <a:sym typeface="Symbol" pitchFamily="18" charset="2"/>
              </a:rPr>
              <a:t>d</a:t>
            </a:r>
            <a:r>
              <a:rPr lang="it-IT" sz="3200" dirty="0" smtClean="0"/>
              <a:t> </a:t>
            </a:r>
            <a:r>
              <a:rPr lang="it-IT" sz="3200" b="1" dirty="0" smtClean="0"/>
              <a:t>=</a:t>
            </a:r>
            <a:r>
              <a:rPr lang="it-IT" sz="3200" b="1" i="1" dirty="0" smtClean="0"/>
              <a:t> δ(s,v</a:t>
            </a:r>
            <a:r>
              <a:rPr lang="it-IT" sz="3200" b="1" dirty="0" smtClean="0"/>
              <a:t>) </a:t>
            </a:r>
            <a:r>
              <a:rPr lang="it-IT" sz="3200" dirty="0" smtClean="0"/>
              <a:t>è corretta per ogni </a:t>
            </a:r>
            <a:r>
              <a:rPr lang="it-IT" sz="3200" dirty="0" smtClean="0"/>
              <a:t>vertice </a:t>
            </a:r>
            <a:r>
              <a:rPr lang="it-IT" sz="3200" b="1" i="1" dirty="0" smtClean="0"/>
              <a:t>v</a:t>
            </a:r>
            <a:r>
              <a:rPr lang="it-IT" sz="3200" dirty="0" smtClean="0"/>
              <a:t>. </a:t>
            </a:r>
          </a:p>
        </p:txBody>
      </p:sp>
      <p:sp>
        <p:nvSpPr>
          <p:cNvPr id="4" name="Text Box 2"/>
          <p:cNvSpPr txBox="1">
            <a:spLocks noChangeArrowheads="1"/>
          </p:cNvSpPr>
          <p:nvPr/>
        </p:nvSpPr>
        <p:spPr bwMode="auto">
          <a:xfrm>
            <a:off x="488504" y="5373216"/>
            <a:ext cx="8794750" cy="1077218"/>
          </a:xfrm>
          <a:prstGeom prst="rect">
            <a:avLst/>
          </a:prstGeom>
          <a:noFill/>
          <a:ln w="9525">
            <a:noFill/>
            <a:miter lim="800000"/>
            <a:headEnd/>
            <a:tailEnd/>
          </a:ln>
        </p:spPr>
        <p:txBody>
          <a:bodyPr>
            <a:spAutoFit/>
          </a:bodyPr>
          <a:lstStyle/>
          <a:p>
            <a:pPr>
              <a:spcBef>
                <a:spcPct val="20000"/>
              </a:spcBef>
            </a:pPr>
            <a:r>
              <a:rPr lang="it-IT" sz="3200" dirty="0" smtClean="0"/>
              <a:t>Inoltre tutti i vertici </a:t>
            </a:r>
            <a:r>
              <a:rPr lang="it-IT" sz="3200" b="1" i="1" dirty="0" smtClean="0"/>
              <a:t>v</a:t>
            </a:r>
            <a:r>
              <a:rPr lang="it-IT" sz="3200" dirty="0" smtClean="0"/>
              <a:t> raggiungibili vengono visitati altrimenti </a:t>
            </a:r>
            <a:r>
              <a:rPr lang="it-IT" sz="3200" b="1" i="1" dirty="0" err="1" smtClean="0">
                <a:sym typeface="Symbol" pitchFamily="18" charset="2"/>
              </a:rPr>
              <a:t>v.d</a:t>
            </a:r>
            <a:r>
              <a:rPr lang="it-IT" sz="3200" dirty="0" smtClean="0"/>
              <a:t> rimarrebbe</a:t>
            </a:r>
            <a:r>
              <a:rPr lang="it-IT" sz="3200" b="1" i="1" dirty="0" smtClean="0"/>
              <a:t> </a:t>
            </a:r>
            <a:r>
              <a:rPr lang="it-IT" sz="3200" b="1" dirty="0" smtClean="0">
                <a:sym typeface="Symbol" pitchFamily="18" charset="2"/>
              </a:rPr>
              <a:t> </a:t>
            </a:r>
            <a:r>
              <a:rPr lang="it-IT" sz="3200" dirty="0" smtClean="0">
                <a:sym typeface="Symbol" pitchFamily="18" charset="2"/>
              </a:rPr>
              <a:t>e sarebbe errata.</a:t>
            </a:r>
            <a:endParaRPr lang="it-IT" sz="32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32520" y="476672"/>
            <a:ext cx="8794750" cy="3342453"/>
          </a:xfrm>
          <a:prstGeom prst="rect">
            <a:avLst/>
          </a:prstGeom>
          <a:noFill/>
          <a:ln w="9525">
            <a:noFill/>
            <a:miter lim="800000"/>
            <a:headEnd/>
            <a:tailEnd/>
          </a:ln>
        </p:spPr>
        <p:txBody>
          <a:bodyPr>
            <a:spAutoFit/>
          </a:bodyPr>
          <a:lstStyle/>
          <a:p>
            <a:pPr>
              <a:spcBef>
                <a:spcPct val="20000"/>
              </a:spcBef>
            </a:pPr>
            <a:r>
              <a:rPr lang="it-IT" sz="3200" dirty="0" smtClean="0"/>
              <a:t>Quando </a:t>
            </a:r>
            <a:r>
              <a:rPr lang="it-IT" sz="3200" dirty="0" smtClean="0">
                <a:sym typeface="Symbol" pitchFamily="18" charset="2"/>
              </a:rPr>
              <a:t>viene eseguita </a:t>
            </a:r>
            <a:r>
              <a:rPr lang="it-IT" sz="3200" dirty="0" smtClean="0"/>
              <a:t>l’assegnazione </a:t>
            </a:r>
            <a:r>
              <a:rPr lang="it-IT" sz="3200" b="1" i="1" dirty="0" err="1" smtClean="0"/>
              <a:t>v.</a:t>
            </a:r>
            <a:r>
              <a:rPr lang="it-IT" sz="3200" b="1" i="1" dirty="0" err="1" smtClean="0">
                <a:sym typeface="Symbol" pitchFamily="18" charset="2"/>
              </a:rPr>
              <a:t>d</a:t>
            </a:r>
            <a:r>
              <a:rPr lang="it-IT" sz="3200" dirty="0" smtClean="0"/>
              <a:t> </a:t>
            </a:r>
            <a:r>
              <a:rPr lang="it-IT" sz="3200" b="1" dirty="0" smtClean="0"/>
              <a:t>=</a:t>
            </a:r>
            <a:r>
              <a:rPr lang="it-IT" sz="3200" b="1" i="1" dirty="0" smtClean="0"/>
              <a:t> u.</a:t>
            </a:r>
            <a:r>
              <a:rPr lang="it-IT" sz="3200" b="1" i="1" dirty="0" smtClean="0">
                <a:sym typeface="Symbol" pitchFamily="18" charset="2"/>
              </a:rPr>
              <a:t>d</a:t>
            </a:r>
            <a:r>
              <a:rPr lang="it-IT" sz="3200" b="1" dirty="0" smtClean="0">
                <a:sym typeface="Symbol" pitchFamily="18" charset="2"/>
              </a:rPr>
              <a:t>+1 </a:t>
            </a:r>
            <a:r>
              <a:rPr lang="it-IT" sz="3200" dirty="0" smtClean="0">
                <a:sym typeface="Symbol" pitchFamily="18" charset="2"/>
              </a:rPr>
              <a:t>esiste l’arco </a:t>
            </a:r>
            <a:r>
              <a:rPr lang="it-IT" sz="3200" b="1" i="1" dirty="0" err="1" smtClean="0">
                <a:sym typeface="Symbol" pitchFamily="18" charset="2"/>
              </a:rPr>
              <a:t>uv</a:t>
            </a:r>
            <a:r>
              <a:rPr lang="it-IT" sz="3200" dirty="0" smtClean="0">
                <a:sym typeface="Symbol" pitchFamily="18" charset="2"/>
              </a:rPr>
              <a:t> e viene posto </a:t>
            </a:r>
            <a:r>
              <a:rPr lang="it-IT" sz="3200" b="1" i="1" dirty="0" smtClean="0"/>
              <a:t>v.</a:t>
            </a:r>
            <a:r>
              <a:rPr lang="el-GR" sz="3200" b="1" i="1" dirty="0" smtClean="0">
                <a:sym typeface="Symbol" pitchFamily="18" charset="2"/>
              </a:rPr>
              <a:t>π</a:t>
            </a:r>
            <a:r>
              <a:rPr lang="it-IT" sz="3200" dirty="0" smtClean="0"/>
              <a:t> </a:t>
            </a:r>
            <a:r>
              <a:rPr lang="it-IT" sz="3200" b="1" dirty="0" smtClean="0"/>
              <a:t>=</a:t>
            </a:r>
            <a:r>
              <a:rPr lang="it-IT" sz="3200" b="1" i="1" dirty="0" smtClean="0"/>
              <a:t> </a:t>
            </a:r>
            <a:r>
              <a:rPr lang="it-IT" sz="3200" b="1" i="1" dirty="0" err="1" smtClean="0"/>
              <a:t>u</a:t>
            </a:r>
            <a:r>
              <a:rPr lang="it-IT" sz="3200" dirty="0" smtClean="0"/>
              <a:t>.</a:t>
            </a:r>
          </a:p>
          <a:p>
            <a:pPr>
              <a:spcBef>
                <a:spcPct val="20000"/>
              </a:spcBef>
            </a:pPr>
            <a:r>
              <a:rPr lang="it-IT" sz="3200" dirty="0" smtClean="0"/>
              <a:t>Siccome</a:t>
            </a:r>
          </a:p>
          <a:p>
            <a:pPr>
              <a:spcBef>
                <a:spcPct val="20000"/>
              </a:spcBef>
            </a:pPr>
            <a:r>
              <a:rPr lang="it-IT" sz="3200" b="1" i="1" dirty="0" smtClean="0"/>
              <a:t>        </a:t>
            </a:r>
            <a:r>
              <a:rPr lang="it-IT" sz="3200" b="1" i="1" dirty="0" err="1" smtClean="0"/>
              <a:t>v.</a:t>
            </a:r>
            <a:r>
              <a:rPr lang="it-IT" sz="3200" b="1" i="1" dirty="0" err="1" smtClean="0">
                <a:sym typeface="Symbol" pitchFamily="18" charset="2"/>
              </a:rPr>
              <a:t>d</a:t>
            </a:r>
            <a:r>
              <a:rPr lang="it-IT" sz="3200" dirty="0" smtClean="0"/>
              <a:t> </a:t>
            </a:r>
            <a:r>
              <a:rPr lang="it-IT" sz="3200" b="1" dirty="0" smtClean="0"/>
              <a:t>=</a:t>
            </a:r>
            <a:r>
              <a:rPr lang="it-IT" sz="3200" b="1" i="1" dirty="0" smtClean="0"/>
              <a:t> δ</a:t>
            </a:r>
            <a:r>
              <a:rPr lang="it-IT" sz="3200" b="1" dirty="0" smtClean="0"/>
              <a:t>(</a:t>
            </a:r>
            <a:r>
              <a:rPr lang="it-IT" sz="3200" b="1" i="1" dirty="0" smtClean="0"/>
              <a:t>s,v</a:t>
            </a:r>
            <a:r>
              <a:rPr lang="it-IT" sz="3200" b="1" dirty="0" smtClean="0"/>
              <a:t>) =</a:t>
            </a:r>
            <a:r>
              <a:rPr lang="it-IT" sz="3200" b="1" i="1" dirty="0" smtClean="0"/>
              <a:t> u.</a:t>
            </a:r>
            <a:r>
              <a:rPr lang="it-IT" sz="3200" b="1" i="1" dirty="0" smtClean="0">
                <a:sym typeface="Symbol" pitchFamily="18" charset="2"/>
              </a:rPr>
              <a:t>d</a:t>
            </a:r>
            <a:r>
              <a:rPr lang="it-IT" sz="3200" b="1" dirty="0" smtClean="0">
                <a:sym typeface="Symbol" pitchFamily="18" charset="2"/>
              </a:rPr>
              <a:t>+1</a:t>
            </a:r>
            <a:r>
              <a:rPr lang="it-IT" sz="3200" dirty="0" smtClean="0"/>
              <a:t> </a:t>
            </a:r>
            <a:r>
              <a:rPr lang="it-IT" sz="3200" b="1" dirty="0" smtClean="0"/>
              <a:t>=</a:t>
            </a:r>
            <a:r>
              <a:rPr lang="it-IT" sz="3200" b="1" i="1" dirty="0" smtClean="0"/>
              <a:t> δ</a:t>
            </a:r>
            <a:r>
              <a:rPr lang="it-IT" sz="3200" b="1" dirty="0" smtClean="0"/>
              <a:t>(</a:t>
            </a:r>
            <a:r>
              <a:rPr lang="it-IT" sz="3200" b="1" i="1" dirty="0" smtClean="0"/>
              <a:t>s,u</a:t>
            </a:r>
            <a:r>
              <a:rPr lang="it-IT" sz="3200" b="1" dirty="0" smtClean="0"/>
              <a:t>)+1</a:t>
            </a:r>
            <a:endParaRPr lang="it-IT" sz="3200" dirty="0" smtClean="0"/>
          </a:p>
          <a:p>
            <a:pPr>
              <a:spcBef>
                <a:spcPct val="20000"/>
              </a:spcBef>
            </a:pPr>
            <a:r>
              <a:rPr lang="it-IT" sz="3200" dirty="0" smtClean="0"/>
              <a:t>L’arco </a:t>
            </a:r>
            <a:r>
              <a:rPr lang="it-IT" sz="3200" b="1" i="1" dirty="0" err="1" smtClean="0"/>
              <a:t>uv</a:t>
            </a:r>
            <a:r>
              <a:rPr lang="it-IT" sz="3200" dirty="0" smtClean="0"/>
              <a:t> estende ogni cammino minimo da </a:t>
            </a:r>
            <a:r>
              <a:rPr lang="it-IT" sz="3200" b="1" i="1" dirty="0" smtClean="0"/>
              <a:t>s</a:t>
            </a:r>
            <a:r>
              <a:rPr lang="it-IT" sz="3200" dirty="0" smtClean="0"/>
              <a:t> a </a:t>
            </a:r>
            <a:r>
              <a:rPr lang="it-IT" sz="3200" b="1" i="1" dirty="0" smtClean="0"/>
              <a:t>u</a:t>
            </a:r>
            <a:r>
              <a:rPr lang="it-IT" sz="3200" dirty="0" smtClean="0"/>
              <a:t> in un cammino minimo da </a:t>
            </a:r>
            <a:r>
              <a:rPr lang="it-IT" sz="3200" b="1" i="1" dirty="0" smtClean="0"/>
              <a:t>s</a:t>
            </a:r>
            <a:r>
              <a:rPr lang="it-IT" sz="3200" dirty="0" smtClean="0"/>
              <a:t> a </a:t>
            </a:r>
            <a:r>
              <a:rPr lang="it-IT" sz="3200" b="1" i="1" dirty="0" smtClean="0"/>
              <a:t>v</a:t>
            </a:r>
            <a:r>
              <a:rPr lang="it-IT" sz="3200" dirty="0" smtClean="0"/>
              <a:t>.</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632520" y="476672"/>
            <a:ext cx="8794750" cy="4327338"/>
          </a:xfrm>
          <a:prstGeom prst="rect">
            <a:avLst/>
          </a:prstGeom>
          <a:noFill/>
          <a:ln w="9525">
            <a:noFill/>
            <a:miter lim="800000"/>
            <a:headEnd/>
            <a:tailEnd/>
          </a:ln>
        </p:spPr>
        <p:txBody>
          <a:bodyPr>
            <a:spAutoFit/>
          </a:bodyPr>
          <a:lstStyle/>
          <a:p>
            <a:pPr>
              <a:spcBef>
                <a:spcPct val="20000"/>
              </a:spcBef>
            </a:pPr>
            <a:r>
              <a:rPr lang="it-IT" sz="3200" dirty="0" smtClean="0"/>
              <a:t>Definiamo il </a:t>
            </a:r>
            <a:r>
              <a:rPr lang="it-IT" sz="3200" u="sng" dirty="0" smtClean="0"/>
              <a:t>grafo dei predecessori</a:t>
            </a:r>
            <a:r>
              <a:rPr lang="it-IT" sz="3200" dirty="0" smtClean="0"/>
              <a:t> </a:t>
            </a:r>
            <a:r>
              <a:rPr lang="it-IT" sz="3200" b="1" i="1" dirty="0" smtClean="0"/>
              <a:t>G</a:t>
            </a:r>
            <a:r>
              <a:rPr lang="el-GR" sz="3200" b="1" i="1" baseline="-25000" dirty="0" smtClean="0">
                <a:sym typeface="Symbol" pitchFamily="18" charset="2"/>
              </a:rPr>
              <a:t>π</a:t>
            </a:r>
            <a:r>
              <a:rPr lang="it-IT" sz="3200" b="1" i="1" dirty="0" smtClean="0"/>
              <a:t> = </a:t>
            </a:r>
            <a:r>
              <a:rPr lang="it-IT" sz="3200" b="1" dirty="0" smtClean="0"/>
              <a:t>(</a:t>
            </a:r>
            <a:r>
              <a:rPr lang="it-IT" sz="3200" b="1" i="1" dirty="0" smtClean="0"/>
              <a:t>V</a:t>
            </a:r>
            <a:r>
              <a:rPr lang="el-GR" sz="3200" b="1" i="1" baseline="-25000" dirty="0" smtClean="0">
                <a:sym typeface="Symbol" pitchFamily="18" charset="2"/>
              </a:rPr>
              <a:t>π</a:t>
            </a:r>
            <a:r>
              <a:rPr lang="it-IT" sz="3200" b="1" i="1" baseline="-25000" dirty="0" smtClean="0">
                <a:sym typeface="Symbol" pitchFamily="18" charset="2"/>
              </a:rPr>
              <a:t> </a:t>
            </a:r>
            <a:r>
              <a:rPr lang="it-IT" sz="3200" b="1" i="1" dirty="0" smtClean="0"/>
              <a:t>, </a:t>
            </a:r>
            <a:r>
              <a:rPr lang="it-IT" sz="3200" b="1" i="1" dirty="0" err="1" smtClean="0"/>
              <a:t>E</a:t>
            </a:r>
            <a:r>
              <a:rPr lang="el-GR" sz="3200" b="1" i="1" baseline="-25000" dirty="0" smtClean="0">
                <a:sym typeface="Symbol" pitchFamily="18" charset="2"/>
              </a:rPr>
              <a:t>π</a:t>
            </a:r>
            <a:r>
              <a:rPr lang="it-IT" sz="3200" b="1" dirty="0" smtClean="0"/>
              <a:t>)</a:t>
            </a:r>
            <a:r>
              <a:rPr lang="it-IT" sz="3200" dirty="0" smtClean="0"/>
              <a:t> ponendo </a:t>
            </a:r>
            <a:r>
              <a:rPr lang="it-IT" sz="3200" b="1" i="1" dirty="0" smtClean="0"/>
              <a:t>V</a:t>
            </a:r>
            <a:r>
              <a:rPr lang="el-GR" sz="3200" b="1" i="1" baseline="-25000" dirty="0" smtClean="0">
                <a:sym typeface="Symbol" pitchFamily="18" charset="2"/>
              </a:rPr>
              <a:t>π</a:t>
            </a:r>
            <a:r>
              <a:rPr lang="it-IT" sz="3200" b="1" i="1" baseline="-25000" dirty="0" smtClean="0">
                <a:sym typeface="Symbol" pitchFamily="18" charset="2"/>
              </a:rPr>
              <a:t> </a:t>
            </a:r>
            <a:r>
              <a:rPr lang="it-IT" sz="3200" b="1" dirty="0" smtClean="0"/>
              <a:t>= {</a:t>
            </a:r>
            <a:r>
              <a:rPr lang="it-IT" sz="3200" b="1" i="1" dirty="0" smtClean="0"/>
              <a:t>s</a:t>
            </a:r>
            <a:r>
              <a:rPr lang="it-IT" sz="3200" b="1" dirty="0" smtClean="0"/>
              <a:t>}</a:t>
            </a:r>
            <a:r>
              <a:rPr lang="it-IT" sz="2400" b="1" dirty="0" smtClean="0"/>
              <a:t>U</a:t>
            </a:r>
            <a:r>
              <a:rPr lang="it-IT" sz="3200" b="1" dirty="0" smtClean="0"/>
              <a:t>{</a:t>
            </a:r>
            <a:r>
              <a:rPr lang="it-IT" sz="3200" b="1" i="1" dirty="0" smtClean="0"/>
              <a:t>v</a:t>
            </a:r>
            <a:r>
              <a:rPr lang="it-IT" sz="3200" b="1" i="1" dirty="0" smtClean="0">
                <a:sym typeface="Symbol" pitchFamily="18" charset="2"/>
              </a:rPr>
              <a:t> </a:t>
            </a:r>
            <a:r>
              <a:rPr lang="it-IT" sz="3200" b="1" dirty="0" smtClean="0">
                <a:sym typeface="Symbol" pitchFamily="18" charset="2"/>
              </a:rPr>
              <a:t> </a:t>
            </a:r>
            <a:r>
              <a:rPr lang="it-IT" sz="3200" b="1" i="1" dirty="0" smtClean="0"/>
              <a:t>V</a:t>
            </a:r>
            <a:r>
              <a:rPr lang="it-IT" sz="3200" b="1" dirty="0" smtClean="0"/>
              <a:t> : </a:t>
            </a:r>
            <a:r>
              <a:rPr lang="it-IT" sz="3200" b="1" i="1" dirty="0" smtClean="0"/>
              <a:t>v.</a:t>
            </a:r>
            <a:r>
              <a:rPr lang="el-GR" sz="3200" b="1" i="1" dirty="0" smtClean="0"/>
              <a:t>π</a:t>
            </a:r>
            <a:r>
              <a:rPr lang="it-IT" sz="3200" b="1" i="1" dirty="0" smtClean="0"/>
              <a:t> ≠ </a:t>
            </a:r>
            <a:r>
              <a:rPr lang="it-IT" sz="3200" b="1" i="1" dirty="0" err="1" smtClean="0"/>
              <a:t>nil</a:t>
            </a:r>
            <a:r>
              <a:rPr lang="it-IT" sz="3200" b="1" dirty="0" smtClean="0"/>
              <a:t>} </a:t>
            </a:r>
          </a:p>
          <a:p>
            <a:pPr>
              <a:spcBef>
                <a:spcPct val="20000"/>
              </a:spcBef>
            </a:pPr>
            <a:r>
              <a:rPr lang="it-IT" sz="3200" dirty="0" smtClean="0"/>
              <a:t>ed           </a:t>
            </a:r>
            <a:r>
              <a:rPr lang="it-IT" sz="3200" b="1" i="1" dirty="0" smtClean="0"/>
              <a:t>E</a:t>
            </a:r>
            <a:r>
              <a:rPr lang="el-GR" sz="3200" b="1" i="1" baseline="-25000" dirty="0" smtClean="0">
                <a:sym typeface="Symbol" pitchFamily="18" charset="2"/>
              </a:rPr>
              <a:t>π</a:t>
            </a:r>
            <a:r>
              <a:rPr lang="it-IT" sz="3200" b="1" i="1" baseline="-25000" dirty="0" smtClean="0">
                <a:sym typeface="Symbol" pitchFamily="18" charset="2"/>
              </a:rPr>
              <a:t> </a:t>
            </a:r>
            <a:r>
              <a:rPr lang="it-IT" sz="3200" b="1" dirty="0" smtClean="0"/>
              <a:t>= {(</a:t>
            </a:r>
            <a:r>
              <a:rPr lang="it-IT" sz="3200" b="1" i="1" dirty="0" err="1" smtClean="0"/>
              <a:t>v.</a:t>
            </a:r>
            <a:r>
              <a:rPr lang="el-GR" sz="3200" b="1" i="1" dirty="0" smtClean="0"/>
              <a:t>π</a:t>
            </a:r>
            <a:r>
              <a:rPr lang="it-IT" sz="3200" b="1" dirty="0" smtClean="0"/>
              <a:t>)</a:t>
            </a:r>
            <a:r>
              <a:rPr lang="it-IT" sz="3200" b="1" i="1" dirty="0" smtClean="0"/>
              <a:t>v </a:t>
            </a:r>
            <a:r>
              <a:rPr lang="it-IT" sz="3200" b="1" dirty="0" smtClean="0"/>
              <a:t>: </a:t>
            </a:r>
            <a:r>
              <a:rPr lang="it-IT" sz="3200" b="1" i="1" dirty="0" smtClean="0"/>
              <a:t>v.</a:t>
            </a:r>
            <a:r>
              <a:rPr lang="el-GR" sz="3200" b="1" i="1" dirty="0" smtClean="0"/>
              <a:t>π</a:t>
            </a:r>
            <a:r>
              <a:rPr lang="it-IT" sz="3200" b="1" i="1" dirty="0" smtClean="0"/>
              <a:t> ≠ </a:t>
            </a:r>
            <a:r>
              <a:rPr lang="it-IT" sz="3200" b="1" i="1" dirty="0" err="1" smtClean="0"/>
              <a:t>nil</a:t>
            </a:r>
            <a:r>
              <a:rPr lang="it-IT" sz="3200" b="1" dirty="0" smtClean="0"/>
              <a:t>}.</a:t>
            </a:r>
          </a:p>
          <a:p>
            <a:pPr>
              <a:spcBef>
                <a:spcPct val="20000"/>
              </a:spcBef>
            </a:pPr>
            <a:r>
              <a:rPr lang="it-IT" sz="3200" b="1" i="1" dirty="0" smtClean="0"/>
              <a:t>G</a:t>
            </a:r>
            <a:r>
              <a:rPr lang="el-GR" sz="3200" b="1" i="1" baseline="-25000" dirty="0" smtClean="0">
                <a:sym typeface="Symbol" pitchFamily="18" charset="2"/>
              </a:rPr>
              <a:t>π</a:t>
            </a:r>
            <a:r>
              <a:rPr lang="it-IT" sz="3200" b="1" i="1" dirty="0" smtClean="0"/>
              <a:t> </a:t>
            </a:r>
            <a:r>
              <a:rPr lang="it-IT" sz="3200" dirty="0" smtClean="0"/>
              <a:t>è connesso (aggiungiamo soltanto vertici connessi a un vertice precedente), i vertici </a:t>
            </a:r>
            <a:r>
              <a:rPr lang="it-IT" sz="3200" b="1" i="1" dirty="0" smtClean="0"/>
              <a:t>V</a:t>
            </a:r>
            <a:r>
              <a:rPr lang="el-GR" sz="3200" b="1" i="1" baseline="-25000" dirty="0" smtClean="0">
                <a:sym typeface="Symbol" pitchFamily="18" charset="2"/>
              </a:rPr>
              <a:t>π</a:t>
            </a:r>
            <a:r>
              <a:rPr lang="it-IT" sz="3200" b="1" i="1" baseline="-25000" dirty="0" smtClean="0">
                <a:sym typeface="Symbol" pitchFamily="18" charset="2"/>
              </a:rPr>
              <a:t> </a:t>
            </a:r>
            <a:r>
              <a:rPr lang="it-IT" sz="3200" dirty="0" smtClean="0"/>
              <a:t>sono tutti e soli quelli raggiungibili da </a:t>
            </a:r>
            <a:r>
              <a:rPr lang="it-IT" sz="3200" b="1" i="1" dirty="0" smtClean="0"/>
              <a:t>s</a:t>
            </a:r>
            <a:r>
              <a:rPr lang="it-IT" sz="3200" dirty="0" smtClean="0"/>
              <a:t> e tutti i vertici, escluso </a:t>
            </a:r>
            <a:r>
              <a:rPr lang="it-IT" sz="3200" b="1" i="1" dirty="0" smtClean="0"/>
              <a:t>s</a:t>
            </a:r>
            <a:r>
              <a:rPr lang="it-IT" sz="3200" dirty="0" smtClean="0"/>
              <a:t>, hanno un solo padre.</a:t>
            </a:r>
          </a:p>
          <a:p>
            <a:pPr>
              <a:spcBef>
                <a:spcPct val="20000"/>
              </a:spcBef>
            </a:pPr>
            <a:r>
              <a:rPr lang="it-IT" sz="3200" dirty="0" smtClean="0"/>
              <a:t>Dunque </a:t>
            </a:r>
            <a:r>
              <a:rPr lang="it-IT" sz="3200" b="1" i="1" dirty="0" smtClean="0"/>
              <a:t>G</a:t>
            </a:r>
            <a:r>
              <a:rPr lang="el-GR" sz="3200" b="1" i="1" baseline="-25000" dirty="0" smtClean="0">
                <a:sym typeface="Symbol" pitchFamily="18" charset="2"/>
              </a:rPr>
              <a:t>π</a:t>
            </a:r>
            <a:r>
              <a:rPr lang="it-IT" sz="3200" dirty="0" smtClean="0"/>
              <a:t> è un albero con radice </a:t>
            </a:r>
            <a:r>
              <a:rPr lang="it-IT" sz="3200" b="1" i="1" dirty="0" smtClean="0"/>
              <a:t>s</a:t>
            </a:r>
            <a:r>
              <a:rPr lang="it-IT" sz="3200"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685800" y="685800"/>
            <a:ext cx="8610600" cy="1066800"/>
          </a:xfrm>
          <a:prstGeom prst="rect">
            <a:avLst/>
          </a:prstGeom>
          <a:noFill/>
          <a:ln w="9525">
            <a:noFill/>
            <a:miter lim="800000"/>
            <a:headEnd/>
            <a:tailEnd/>
          </a:ln>
        </p:spPr>
        <p:txBody>
          <a:bodyPr>
            <a:spAutoFit/>
          </a:bodyPr>
          <a:lstStyle/>
          <a:p>
            <a:pPr>
              <a:spcBef>
                <a:spcPct val="100000"/>
              </a:spcBef>
            </a:pPr>
            <a:r>
              <a:rPr lang="it-IT" sz="3200"/>
              <a:t>Se un grafo è semplice possiamo identificare un arco con la coppia dei suoi estremi: </a:t>
            </a:r>
            <a:r>
              <a:rPr lang="it-IT" sz="3200" b="1" i="1"/>
              <a:t>e </a:t>
            </a:r>
            <a:r>
              <a:rPr lang="it-IT" sz="3200" b="1">
                <a:sym typeface="Symbol" pitchFamily="18" charset="2"/>
              </a:rPr>
              <a:t>= </a:t>
            </a:r>
            <a:r>
              <a:rPr lang="it-IT" sz="3200" b="1" i="1"/>
              <a:t>uv</a:t>
            </a:r>
            <a:r>
              <a:rPr lang="it-IT" sz="3200" b="1"/>
              <a:t> </a:t>
            </a:r>
            <a:r>
              <a:rPr lang="it-IT" sz="3200" b="1">
                <a:sym typeface="Symbol" pitchFamily="18" charset="2"/>
              </a:rPr>
              <a:t> </a:t>
            </a:r>
            <a:r>
              <a:rPr lang="it-IT" sz="3200" b="1" i="1"/>
              <a:t>E</a:t>
            </a:r>
            <a:r>
              <a:rPr lang="it-IT" sz="3200"/>
              <a:t>.</a:t>
            </a:r>
          </a:p>
        </p:txBody>
      </p:sp>
      <p:sp>
        <p:nvSpPr>
          <p:cNvPr id="862211" name="Text Box 3"/>
          <p:cNvSpPr txBox="1">
            <a:spLocks noChangeArrowheads="1"/>
          </p:cNvSpPr>
          <p:nvPr/>
        </p:nvSpPr>
        <p:spPr bwMode="auto">
          <a:xfrm>
            <a:off x="631825" y="2205038"/>
            <a:ext cx="8858250" cy="1066800"/>
          </a:xfrm>
          <a:prstGeom prst="rect">
            <a:avLst/>
          </a:prstGeom>
          <a:noFill/>
          <a:ln w="9525">
            <a:noFill/>
            <a:miter lim="800000"/>
            <a:headEnd/>
            <a:tailEnd/>
          </a:ln>
        </p:spPr>
        <p:txBody>
          <a:bodyPr>
            <a:spAutoFit/>
          </a:bodyPr>
          <a:lstStyle/>
          <a:p>
            <a:pPr>
              <a:spcBef>
                <a:spcPct val="100000"/>
              </a:spcBef>
            </a:pPr>
            <a:r>
              <a:rPr lang="it-IT" sz="3200"/>
              <a:t>Quando </a:t>
            </a:r>
            <a:r>
              <a:rPr lang="it-IT" sz="3200" b="1" i="1"/>
              <a:t>e </a:t>
            </a:r>
            <a:r>
              <a:rPr lang="it-IT" sz="3200" b="1">
                <a:sym typeface="Symbol" pitchFamily="18" charset="2"/>
              </a:rPr>
              <a:t>= </a:t>
            </a:r>
            <a:r>
              <a:rPr lang="it-IT" sz="3200" b="1" i="1"/>
              <a:t>uv</a:t>
            </a:r>
            <a:r>
              <a:rPr lang="it-IT" sz="3200" b="1"/>
              <a:t> </a:t>
            </a:r>
            <a:r>
              <a:rPr lang="it-IT" sz="3200" b="1">
                <a:sym typeface="Symbol" pitchFamily="18" charset="2"/>
              </a:rPr>
              <a:t> </a:t>
            </a:r>
            <a:r>
              <a:rPr lang="it-IT" sz="3200" b="1" i="1"/>
              <a:t>E</a:t>
            </a:r>
            <a:r>
              <a:rPr lang="it-IT" sz="3200"/>
              <a:t> diciamo che l’arco </a:t>
            </a:r>
            <a:r>
              <a:rPr lang="it-IT" sz="3200" b="1" i="1"/>
              <a:t>e</a:t>
            </a:r>
            <a:r>
              <a:rPr lang="it-IT" sz="3200"/>
              <a:t> è </a:t>
            </a:r>
            <a:r>
              <a:rPr lang="it-IT" sz="3200" i="1" u="sng"/>
              <a:t>incidente</a:t>
            </a:r>
            <a:r>
              <a:rPr lang="it-IT" sz="3200"/>
              <a:t> in </a:t>
            </a:r>
            <a:r>
              <a:rPr lang="it-IT" sz="3200" b="1" i="1"/>
              <a:t>u</a:t>
            </a:r>
            <a:r>
              <a:rPr lang="it-IT" sz="3200"/>
              <a:t> e in </a:t>
            </a:r>
            <a:r>
              <a:rPr lang="it-IT" sz="3200" b="1" i="1"/>
              <a:t>v</a:t>
            </a:r>
            <a:r>
              <a:rPr lang="it-IT" sz="3200"/>
              <a:t>. </a:t>
            </a:r>
          </a:p>
        </p:txBody>
      </p:sp>
      <p:sp>
        <p:nvSpPr>
          <p:cNvPr id="862212" name="Text Box 4"/>
          <p:cNvSpPr txBox="1">
            <a:spLocks noChangeArrowheads="1"/>
          </p:cNvSpPr>
          <p:nvPr/>
        </p:nvSpPr>
        <p:spPr bwMode="auto">
          <a:xfrm>
            <a:off x="704850" y="3716338"/>
            <a:ext cx="7921625" cy="1554162"/>
          </a:xfrm>
          <a:prstGeom prst="rect">
            <a:avLst/>
          </a:prstGeom>
          <a:noFill/>
          <a:ln w="9525">
            <a:noFill/>
            <a:miter lim="800000"/>
            <a:headEnd/>
            <a:tailEnd/>
          </a:ln>
        </p:spPr>
        <p:txBody>
          <a:bodyPr>
            <a:spAutoFit/>
          </a:bodyPr>
          <a:lstStyle/>
          <a:p>
            <a:pPr>
              <a:spcBef>
                <a:spcPct val="100000"/>
              </a:spcBef>
            </a:pPr>
            <a:r>
              <a:rPr lang="it-IT" sz="3200"/>
              <a:t>Se il grafo è orientato la coppia </a:t>
            </a:r>
            <a:r>
              <a:rPr lang="it-IT" sz="3200" b="1" i="1"/>
              <a:t>uv</a:t>
            </a:r>
            <a:r>
              <a:rPr lang="it-IT" sz="3200"/>
              <a:t> è ordinata. In questo caso diciamo che l’arco </a:t>
            </a:r>
            <a:r>
              <a:rPr lang="it-IT" sz="3200" b="1" i="1"/>
              <a:t>e</a:t>
            </a:r>
            <a:r>
              <a:rPr lang="it-IT" sz="3200"/>
              <a:t> </a:t>
            </a:r>
            <a:r>
              <a:rPr lang="it-IT" sz="3200" i="1" u="sng"/>
              <a:t>esce</a:t>
            </a:r>
            <a:r>
              <a:rPr lang="it-IT" sz="3200"/>
              <a:t> da </a:t>
            </a:r>
            <a:r>
              <a:rPr lang="it-IT" sz="3200" b="1" i="1"/>
              <a:t>u</a:t>
            </a:r>
            <a:r>
              <a:rPr lang="it-IT" sz="3200"/>
              <a:t> ed </a:t>
            </a:r>
            <a:r>
              <a:rPr lang="it-IT" sz="3200" i="1" u="sng"/>
              <a:t>entra</a:t>
            </a:r>
            <a:r>
              <a:rPr lang="it-IT" sz="3200"/>
              <a:t> in </a:t>
            </a:r>
            <a:r>
              <a:rPr lang="it-IT" sz="3200" b="1" i="1"/>
              <a:t>v</a:t>
            </a:r>
            <a:r>
              <a:rPr lang="it-IT" sz="32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22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22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1" grpId="0"/>
      <p:bldP spid="86221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632520" y="476672"/>
            <a:ext cx="8794750" cy="4327338"/>
          </a:xfrm>
          <a:prstGeom prst="rect">
            <a:avLst/>
          </a:prstGeom>
          <a:noFill/>
          <a:ln w="9525">
            <a:noFill/>
            <a:miter lim="800000"/>
            <a:headEnd/>
            <a:tailEnd/>
          </a:ln>
        </p:spPr>
        <p:txBody>
          <a:bodyPr>
            <a:spAutoFit/>
          </a:bodyPr>
          <a:lstStyle/>
          <a:p>
            <a:pPr>
              <a:spcBef>
                <a:spcPct val="20000"/>
              </a:spcBef>
            </a:pPr>
            <a:r>
              <a:rPr lang="it-IT" sz="3200" dirty="0" smtClean="0"/>
              <a:t>Sia </a:t>
            </a:r>
            <a:r>
              <a:rPr lang="it-IT" sz="3200" b="1" i="1" dirty="0" smtClean="0"/>
              <a:t>v</a:t>
            </a:r>
            <a:r>
              <a:rPr lang="it-IT" sz="3200" b="1" i="1" dirty="0" smtClean="0">
                <a:sym typeface="Symbol" pitchFamily="18" charset="2"/>
              </a:rPr>
              <a:t> </a:t>
            </a:r>
            <a:r>
              <a:rPr lang="it-IT" sz="3200" b="1" dirty="0" smtClean="0">
                <a:sym typeface="Symbol" pitchFamily="18" charset="2"/>
              </a:rPr>
              <a:t> </a:t>
            </a:r>
            <a:r>
              <a:rPr lang="it-IT" sz="3200" b="1" i="1" dirty="0" smtClean="0"/>
              <a:t>V</a:t>
            </a:r>
            <a:r>
              <a:rPr lang="el-GR" sz="3200" b="1" i="1" baseline="-25000" dirty="0" smtClean="0">
                <a:sym typeface="Symbol" pitchFamily="18" charset="2"/>
              </a:rPr>
              <a:t>π</a:t>
            </a:r>
            <a:r>
              <a:rPr lang="it-IT" sz="3200" dirty="0" smtClean="0"/>
              <a:t> e sia </a:t>
            </a:r>
            <a:r>
              <a:rPr lang="it-IT" sz="3200" b="1" i="1" dirty="0" smtClean="0"/>
              <a:t>s = x</a:t>
            </a:r>
            <a:r>
              <a:rPr lang="it-IT" sz="3200" b="1" baseline="-25000" dirty="0" smtClean="0">
                <a:sym typeface="Symbol" pitchFamily="18" charset="2"/>
              </a:rPr>
              <a:t>0</a:t>
            </a:r>
            <a:r>
              <a:rPr lang="el-GR" sz="3200" b="1" i="1" baseline="-25000" dirty="0" smtClean="0">
                <a:sym typeface="Symbol" pitchFamily="18" charset="2"/>
              </a:rPr>
              <a:t> </a:t>
            </a:r>
            <a:r>
              <a:rPr lang="it-IT" sz="3200" dirty="0" smtClean="0"/>
              <a:t>, </a:t>
            </a:r>
            <a:r>
              <a:rPr lang="it-IT" sz="3200" b="1" i="1" dirty="0" smtClean="0"/>
              <a:t>x</a:t>
            </a:r>
            <a:r>
              <a:rPr lang="it-IT" sz="3200" b="1" baseline="-25000" dirty="0" smtClean="0">
                <a:sym typeface="Symbol" pitchFamily="18" charset="2"/>
              </a:rPr>
              <a:t>1</a:t>
            </a:r>
            <a:r>
              <a:rPr lang="el-GR" sz="3200" b="1" i="1" baseline="-25000" dirty="0" smtClean="0">
                <a:sym typeface="Symbol" pitchFamily="18" charset="2"/>
              </a:rPr>
              <a:t> </a:t>
            </a:r>
            <a:r>
              <a:rPr lang="it-IT" sz="3200" dirty="0" smtClean="0"/>
              <a:t>,…, </a:t>
            </a:r>
            <a:r>
              <a:rPr lang="it-IT" sz="3200" b="1" i="1" dirty="0" err="1" smtClean="0"/>
              <a:t>x</a:t>
            </a:r>
            <a:r>
              <a:rPr lang="it-IT" sz="3200" b="1" i="1" baseline="-25000" dirty="0" err="1" smtClean="0">
                <a:sym typeface="Symbol" pitchFamily="18" charset="2"/>
              </a:rPr>
              <a:t>k</a:t>
            </a:r>
            <a:r>
              <a:rPr lang="el-GR" sz="3200" b="1" i="1" baseline="-25000" dirty="0" smtClean="0">
                <a:sym typeface="Symbol" pitchFamily="18" charset="2"/>
              </a:rPr>
              <a:t> </a:t>
            </a:r>
            <a:r>
              <a:rPr lang="it-IT" sz="3200" b="1" i="1" dirty="0" smtClean="0"/>
              <a:t>= v </a:t>
            </a:r>
            <a:r>
              <a:rPr lang="it-IT" sz="3200" dirty="0" smtClean="0"/>
              <a:t>l’unico cammino da </a:t>
            </a:r>
            <a:r>
              <a:rPr lang="it-IT" sz="3200" b="1" i="1" dirty="0" smtClean="0"/>
              <a:t>s </a:t>
            </a:r>
            <a:r>
              <a:rPr lang="it-IT" sz="3200" dirty="0" smtClean="0"/>
              <a:t>a </a:t>
            </a:r>
            <a:r>
              <a:rPr lang="it-IT" sz="3200" b="1" i="1" dirty="0" smtClean="0"/>
              <a:t>v</a:t>
            </a:r>
            <a:r>
              <a:rPr lang="it-IT" sz="3200" dirty="0" smtClean="0"/>
              <a:t> in </a:t>
            </a:r>
            <a:r>
              <a:rPr lang="it-IT" sz="3200" b="1" i="1" dirty="0" smtClean="0"/>
              <a:t>G</a:t>
            </a:r>
            <a:r>
              <a:rPr lang="el-GR" sz="3200" b="1" i="1" baseline="-25000" dirty="0" smtClean="0">
                <a:sym typeface="Symbol" pitchFamily="18" charset="2"/>
              </a:rPr>
              <a:t>π</a:t>
            </a:r>
            <a:r>
              <a:rPr lang="it-IT" sz="3200" dirty="0" smtClean="0"/>
              <a:t>. Dimostriamo per induzione su </a:t>
            </a:r>
            <a:r>
              <a:rPr lang="it-IT" sz="3200" b="1" i="1" dirty="0" smtClean="0"/>
              <a:t>k</a:t>
            </a:r>
            <a:r>
              <a:rPr lang="it-IT" sz="3200" dirty="0" smtClean="0"/>
              <a:t> che esso è un cammino minimo.</a:t>
            </a:r>
            <a:endParaRPr lang="it-IT" sz="3200" b="1" dirty="0" smtClean="0"/>
          </a:p>
          <a:p>
            <a:pPr>
              <a:spcBef>
                <a:spcPct val="20000"/>
              </a:spcBef>
            </a:pPr>
            <a:r>
              <a:rPr lang="it-IT" sz="3200" dirty="0" smtClean="0"/>
              <a:t>Se </a:t>
            </a:r>
            <a:r>
              <a:rPr lang="it-IT" sz="3200" b="1" i="1" dirty="0" smtClean="0"/>
              <a:t>k </a:t>
            </a:r>
            <a:r>
              <a:rPr lang="it-IT" sz="3200" b="1" dirty="0" smtClean="0"/>
              <a:t>= 0</a:t>
            </a:r>
            <a:r>
              <a:rPr lang="it-IT" sz="3200" dirty="0" smtClean="0"/>
              <a:t> allora </a:t>
            </a:r>
            <a:r>
              <a:rPr lang="it-IT" sz="3200" b="1" i="1" dirty="0" smtClean="0"/>
              <a:t>v = s</a:t>
            </a:r>
            <a:r>
              <a:rPr lang="it-IT" sz="3200" dirty="0" smtClean="0"/>
              <a:t> e </a:t>
            </a:r>
            <a:r>
              <a:rPr lang="it-IT" sz="3200" b="1" i="1" dirty="0" err="1" smtClean="0"/>
              <a:t>v.d</a:t>
            </a:r>
            <a:r>
              <a:rPr lang="it-IT" sz="3200" b="1" i="1" dirty="0" smtClean="0"/>
              <a:t> = 0 = δ(s,</a:t>
            </a:r>
            <a:r>
              <a:rPr lang="it-IT" sz="3200" b="1" i="1" dirty="0" err="1" smtClean="0"/>
              <a:t>s</a:t>
            </a:r>
            <a:r>
              <a:rPr lang="it-IT" sz="3200" b="1" dirty="0" smtClean="0"/>
              <a:t>)</a:t>
            </a:r>
            <a:r>
              <a:rPr lang="it-IT" sz="3200" b="1" i="1" dirty="0" smtClean="0"/>
              <a:t> </a:t>
            </a:r>
            <a:r>
              <a:rPr lang="it-IT" sz="3200" dirty="0" smtClean="0"/>
              <a:t>.</a:t>
            </a:r>
          </a:p>
          <a:p>
            <a:pPr>
              <a:spcBef>
                <a:spcPct val="20000"/>
              </a:spcBef>
            </a:pPr>
            <a:r>
              <a:rPr lang="it-IT" sz="3200" dirty="0" smtClean="0"/>
              <a:t>Se </a:t>
            </a:r>
            <a:r>
              <a:rPr lang="it-IT" sz="3200" b="1" i="1" dirty="0" smtClean="0"/>
              <a:t>k </a:t>
            </a:r>
            <a:r>
              <a:rPr lang="it-IT" sz="3200" b="1" dirty="0" smtClean="0"/>
              <a:t>&gt; 0</a:t>
            </a:r>
            <a:r>
              <a:rPr lang="it-IT" sz="3200" dirty="0" smtClean="0"/>
              <a:t>  sia </a:t>
            </a:r>
            <a:r>
              <a:rPr lang="it-IT" sz="3200" b="1" i="1" dirty="0" smtClean="0"/>
              <a:t>x</a:t>
            </a:r>
            <a:r>
              <a:rPr lang="it-IT" sz="3200" b="1" i="1" baseline="-25000" dirty="0" smtClean="0">
                <a:sym typeface="Symbol" pitchFamily="18" charset="2"/>
              </a:rPr>
              <a:t>k</a:t>
            </a:r>
            <a:r>
              <a:rPr lang="it-IT" sz="3200" b="1" baseline="-25000" dirty="0" smtClean="0">
                <a:sym typeface="Symbol" pitchFamily="18" charset="2"/>
              </a:rPr>
              <a:t>-1</a:t>
            </a:r>
            <a:r>
              <a:rPr lang="it-IT" sz="3200" b="1" i="1" baseline="-25000" dirty="0" smtClean="0">
                <a:sym typeface="Symbol" pitchFamily="18" charset="2"/>
              </a:rPr>
              <a:t> </a:t>
            </a:r>
            <a:r>
              <a:rPr lang="it-IT" sz="3200" b="1" i="1" dirty="0" smtClean="0"/>
              <a:t>= v.</a:t>
            </a:r>
            <a:r>
              <a:rPr lang="el-GR" sz="3200" b="1" i="1" dirty="0" smtClean="0"/>
              <a:t>π</a:t>
            </a:r>
            <a:r>
              <a:rPr lang="it-IT" sz="3200" dirty="0" smtClean="0"/>
              <a:t> il vertice precedente. Per ipotesi induttiva il cammino da </a:t>
            </a:r>
            <a:r>
              <a:rPr lang="it-IT" sz="3200" b="1" i="1" dirty="0" smtClean="0"/>
              <a:t>s</a:t>
            </a:r>
            <a:r>
              <a:rPr lang="it-IT" sz="3200" dirty="0" smtClean="0"/>
              <a:t> a </a:t>
            </a:r>
            <a:r>
              <a:rPr lang="it-IT" sz="3200" b="1" i="1" dirty="0" smtClean="0"/>
              <a:t>x</a:t>
            </a:r>
            <a:r>
              <a:rPr lang="it-IT" sz="3200" b="1" i="1" baseline="-25000" dirty="0" smtClean="0">
                <a:sym typeface="Symbol" pitchFamily="18" charset="2"/>
              </a:rPr>
              <a:t>k</a:t>
            </a:r>
            <a:r>
              <a:rPr lang="it-IT" sz="3200" b="1" baseline="-25000" dirty="0" smtClean="0">
                <a:sym typeface="Symbol" pitchFamily="18" charset="2"/>
              </a:rPr>
              <a:t>-1</a:t>
            </a:r>
            <a:r>
              <a:rPr lang="it-IT" sz="3200" dirty="0" smtClean="0"/>
              <a:t> è un cammino minimo di lunghezza </a:t>
            </a:r>
            <a:r>
              <a:rPr lang="it-IT" sz="3200" b="1" i="1" dirty="0" smtClean="0"/>
              <a:t>δ(s,x</a:t>
            </a:r>
            <a:r>
              <a:rPr lang="it-IT" sz="3200" b="1" i="1" baseline="-25000" dirty="0" smtClean="0">
                <a:sym typeface="Symbol" pitchFamily="18" charset="2"/>
              </a:rPr>
              <a:t>k</a:t>
            </a:r>
            <a:r>
              <a:rPr lang="it-IT" sz="3200" b="1" baseline="-25000" dirty="0" smtClean="0">
                <a:sym typeface="Symbol" pitchFamily="18" charset="2"/>
              </a:rPr>
              <a:t>-1</a:t>
            </a:r>
            <a:r>
              <a:rPr lang="it-IT" sz="3200" b="1" dirty="0" smtClean="0"/>
              <a:t>) = </a:t>
            </a:r>
            <a:r>
              <a:rPr lang="it-IT" sz="3200" b="1" i="1" dirty="0" smtClean="0"/>
              <a:t>k</a:t>
            </a:r>
            <a:r>
              <a:rPr lang="it-IT" sz="3200" b="1" dirty="0" smtClean="0"/>
              <a:t>-</a:t>
            </a:r>
            <a:r>
              <a:rPr lang="it-IT" sz="3200" dirty="0" smtClean="0"/>
              <a:t>1. </a:t>
            </a:r>
          </a:p>
          <a:p>
            <a:pPr>
              <a:spcBef>
                <a:spcPct val="20000"/>
              </a:spcBef>
            </a:pPr>
            <a:r>
              <a:rPr lang="it-IT" sz="3200" dirty="0" smtClean="0"/>
              <a:t>Dunque </a:t>
            </a:r>
            <a:r>
              <a:rPr lang="it-IT" sz="3200" b="1" i="1" dirty="0" smtClean="0"/>
              <a:t>δ(s,v</a:t>
            </a:r>
            <a:r>
              <a:rPr lang="it-IT" sz="3200" b="1" dirty="0" smtClean="0"/>
              <a:t>) = </a:t>
            </a:r>
            <a:r>
              <a:rPr lang="it-IT" sz="3200" b="1" i="1" dirty="0" err="1" smtClean="0"/>
              <a:t>v.d</a:t>
            </a:r>
            <a:r>
              <a:rPr lang="it-IT" sz="3200" b="1" dirty="0" smtClean="0"/>
              <a:t> = </a:t>
            </a:r>
            <a:r>
              <a:rPr lang="it-IT" sz="3200" b="1" i="1" dirty="0" smtClean="0"/>
              <a:t>x</a:t>
            </a:r>
            <a:r>
              <a:rPr lang="it-IT" sz="3200" b="1" i="1" baseline="-25000" dirty="0" smtClean="0">
                <a:sym typeface="Symbol" pitchFamily="18" charset="2"/>
              </a:rPr>
              <a:t>k</a:t>
            </a:r>
            <a:r>
              <a:rPr lang="it-IT" sz="3200" b="1" baseline="-25000" dirty="0" smtClean="0">
                <a:sym typeface="Symbol" pitchFamily="18" charset="2"/>
              </a:rPr>
              <a:t>-1</a:t>
            </a:r>
            <a:r>
              <a:rPr lang="it-IT" sz="3200" b="1" i="1" dirty="0" smtClean="0"/>
              <a:t>.d </a:t>
            </a:r>
            <a:r>
              <a:rPr lang="it-IT" sz="3200" b="1" dirty="0" smtClean="0"/>
              <a:t>+1 </a:t>
            </a:r>
            <a:r>
              <a:rPr lang="it-IT" sz="3200" b="1" smtClean="0"/>
              <a:t>= </a:t>
            </a:r>
            <a:r>
              <a:rPr lang="it-IT" sz="3200" b="1" i="1" smtClean="0"/>
              <a:t>δ(s,x</a:t>
            </a:r>
            <a:r>
              <a:rPr lang="it-IT" sz="3200" b="1" i="1" baseline="-25000" smtClean="0">
                <a:sym typeface="Symbol" pitchFamily="18" charset="2"/>
              </a:rPr>
              <a:t>k</a:t>
            </a:r>
            <a:r>
              <a:rPr lang="it-IT" sz="3200" b="1" baseline="-25000" smtClean="0">
                <a:sym typeface="Symbol" pitchFamily="18" charset="2"/>
              </a:rPr>
              <a:t>-1</a:t>
            </a:r>
            <a:r>
              <a:rPr lang="it-IT" sz="3200" b="1" smtClean="0"/>
              <a:t>)</a:t>
            </a:r>
            <a:r>
              <a:rPr lang="it-IT" sz="3200" b="1" i="1" smtClean="0"/>
              <a:t> </a:t>
            </a:r>
            <a:r>
              <a:rPr lang="it-IT" sz="3200" b="1" dirty="0" smtClean="0"/>
              <a:t>+1 = </a:t>
            </a:r>
            <a:r>
              <a:rPr lang="it-IT" sz="3200" b="1" i="1" dirty="0" smtClean="0"/>
              <a:t>k</a:t>
            </a:r>
            <a:r>
              <a:rPr lang="it-IT" sz="3200" dirty="0" smtClean="0"/>
              <a:t>.</a:t>
            </a:r>
            <a:endParaRPr lang="it-IT" sz="3200" b="1"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2438400" y="457200"/>
            <a:ext cx="4540250" cy="604838"/>
          </a:xfrm>
          <a:prstGeom prst="rect">
            <a:avLst/>
          </a:prstGeom>
          <a:noFill/>
          <a:ln w="25400">
            <a:solidFill>
              <a:schemeClr val="tx1"/>
            </a:solidFill>
            <a:miter lim="800000"/>
            <a:headEnd/>
            <a:tailEnd/>
          </a:ln>
        </p:spPr>
        <p:txBody>
          <a:bodyPr>
            <a:spAutoFit/>
          </a:bodyPr>
          <a:lstStyle/>
          <a:p>
            <a:pPr algn="ctr">
              <a:spcBef>
                <a:spcPct val="100000"/>
              </a:spcBef>
            </a:pPr>
            <a:r>
              <a:rPr lang="it-IT" sz="3200" b="1" dirty="0" smtClean="0">
                <a:solidFill>
                  <a:srgbClr val="FF0000"/>
                </a:solidFill>
              </a:rPr>
              <a:t>Visita in </a:t>
            </a:r>
            <a:r>
              <a:rPr lang="it-IT" sz="3200" b="1" dirty="0">
                <a:solidFill>
                  <a:srgbClr val="FF0000"/>
                </a:solidFill>
              </a:rPr>
              <a:t>profondità</a:t>
            </a:r>
            <a:endParaRPr lang="it-IT" sz="2400" i="1" dirty="0"/>
          </a:p>
        </p:txBody>
      </p:sp>
      <p:sp>
        <p:nvSpPr>
          <p:cNvPr id="51203" name="Text Box 3"/>
          <p:cNvSpPr txBox="1">
            <a:spLocks noChangeArrowheads="1"/>
          </p:cNvSpPr>
          <p:nvPr/>
        </p:nvSpPr>
        <p:spPr bwMode="auto">
          <a:xfrm>
            <a:off x="495300" y="1295400"/>
            <a:ext cx="8915400" cy="4622804"/>
          </a:xfrm>
          <a:prstGeom prst="rect">
            <a:avLst/>
          </a:prstGeom>
          <a:noFill/>
          <a:ln w="9525">
            <a:noFill/>
            <a:miter lim="800000"/>
            <a:headEnd/>
            <a:tailEnd/>
          </a:ln>
        </p:spPr>
        <p:txBody>
          <a:bodyPr>
            <a:spAutoFit/>
          </a:bodyPr>
          <a:lstStyle/>
          <a:p>
            <a:pPr>
              <a:spcBef>
                <a:spcPct val="20000"/>
              </a:spcBef>
            </a:pPr>
            <a:r>
              <a:rPr lang="it-IT" sz="3200" dirty="0"/>
              <a:t>La strategia della </a:t>
            </a:r>
            <a:r>
              <a:rPr lang="it-IT" sz="3200" i="1" u="sng" dirty="0" smtClean="0"/>
              <a:t>visita in </a:t>
            </a:r>
            <a:r>
              <a:rPr lang="it-IT" sz="3200" i="1" u="sng" dirty="0"/>
              <a:t>profondità</a:t>
            </a:r>
            <a:r>
              <a:rPr lang="it-IT" sz="3200" dirty="0"/>
              <a:t> è quella di avanzare in profondità nella ricerca finché è possibile.  </a:t>
            </a:r>
          </a:p>
          <a:p>
            <a:pPr>
              <a:spcBef>
                <a:spcPct val="20000"/>
              </a:spcBef>
            </a:pPr>
            <a:r>
              <a:rPr lang="it-IT" sz="3200" dirty="0"/>
              <a:t>Si esplorano quindi sempre gli archi uscenti dal vertice </a:t>
            </a:r>
            <a:r>
              <a:rPr lang="it-IT" sz="3200" b="1" i="1" dirty="0"/>
              <a:t>u</a:t>
            </a:r>
            <a:r>
              <a:rPr lang="it-IT" sz="3200" dirty="0"/>
              <a:t> raggiunto per ultimo. Se viene scoperto un nuovo vertice </a:t>
            </a:r>
            <a:r>
              <a:rPr lang="it-IT" sz="3200" b="1" i="1" dirty="0"/>
              <a:t>v</a:t>
            </a:r>
            <a:r>
              <a:rPr lang="it-IT" sz="3200" dirty="0"/>
              <a:t> ci si sposta su tale vertice. Se tutti gli archi uscenti da </a:t>
            </a:r>
            <a:r>
              <a:rPr lang="it-IT" sz="3200" b="1" i="1" dirty="0"/>
              <a:t>u</a:t>
            </a:r>
            <a:r>
              <a:rPr lang="it-IT" sz="3200" dirty="0"/>
              <a:t> portano a vertici già scoperti si torna indietro e si riprende </a:t>
            </a:r>
            <a:r>
              <a:rPr lang="it-IT" sz="3200" dirty="0" smtClean="0"/>
              <a:t>l’esplorazione degli </a:t>
            </a:r>
            <a:r>
              <a:rPr lang="it-IT" sz="3200" dirty="0"/>
              <a:t>archi </a:t>
            </a:r>
            <a:r>
              <a:rPr lang="it-IT" sz="3200" dirty="0" smtClean="0"/>
              <a:t>uscenti dal </a:t>
            </a:r>
            <a:r>
              <a:rPr lang="it-IT" sz="3200" dirty="0"/>
              <a:t>vertice da cui </a:t>
            </a:r>
            <a:r>
              <a:rPr lang="it-IT" sz="3200" b="1" i="1" dirty="0"/>
              <a:t>u</a:t>
            </a:r>
            <a:r>
              <a:rPr lang="it-IT" sz="3200" dirty="0"/>
              <a:t> è stato scoperto.</a:t>
            </a:r>
          </a:p>
        </p:txBody>
      </p:sp>
      <p:sp>
        <p:nvSpPr>
          <p:cNvPr id="51204" name="Rectangle 4"/>
          <p:cNvSpPr>
            <a:spLocks noGrp="1" noChangeArrowheads="1"/>
          </p:cNvSpPr>
          <p:nvPr>
            <p:ph type="title" idx="4294967295"/>
          </p:nvPr>
        </p:nvSpPr>
        <p:spPr>
          <a:xfrm>
            <a:off x="330200" y="6248400"/>
            <a:ext cx="6273800" cy="381000"/>
          </a:xfrm>
        </p:spPr>
        <p:txBody>
          <a:bodyPr/>
          <a:lstStyle/>
          <a:p>
            <a:r>
              <a:rPr lang="it-IT" sz="2400" smtClean="0">
                <a:solidFill>
                  <a:schemeClr val="bg1"/>
                </a:solidFill>
              </a:rPr>
              <a:t>Ricerca in profondità</a:t>
            </a:r>
            <a:endParaRPr lang="it-IT"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495300" y="685800"/>
            <a:ext cx="8832850" cy="2653034"/>
          </a:xfrm>
          <a:prstGeom prst="rect">
            <a:avLst/>
          </a:prstGeom>
          <a:noFill/>
          <a:ln w="9525">
            <a:noFill/>
            <a:miter lim="800000"/>
            <a:headEnd/>
            <a:tailEnd/>
          </a:ln>
        </p:spPr>
        <p:txBody>
          <a:bodyPr>
            <a:spAutoFit/>
          </a:bodyPr>
          <a:lstStyle/>
          <a:p>
            <a:pPr>
              <a:spcBef>
                <a:spcPct val="20000"/>
              </a:spcBef>
            </a:pPr>
            <a:r>
              <a:rPr lang="it-IT" sz="3200" dirty="0"/>
              <a:t>Il procedimento continua finché si sono </a:t>
            </a:r>
            <a:r>
              <a:rPr lang="it-IT" sz="3200" dirty="0" smtClean="0"/>
              <a:t>visitati tutti </a:t>
            </a:r>
            <a:r>
              <a:rPr lang="it-IT" sz="3200" dirty="0"/>
              <a:t>i vertici raggiungibili dal vertice iniziale scelto. </a:t>
            </a:r>
            <a:endParaRPr lang="it-IT" sz="3200" dirty="0" smtClean="0"/>
          </a:p>
          <a:p>
            <a:pPr>
              <a:spcBef>
                <a:spcPct val="20000"/>
              </a:spcBef>
            </a:pPr>
            <a:r>
              <a:rPr lang="it-IT" sz="3200" dirty="0" smtClean="0"/>
              <a:t>Se </a:t>
            </a:r>
            <a:r>
              <a:rPr lang="it-IT" sz="3200" dirty="0"/>
              <a:t>non sono stati </a:t>
            </a:r>
            <a:r>
              <a:rPr lang="it-IT" sz="3200" dirty="0" smtClean="0"/>
              <a:t>visitati tutti </a:t>
            </a:r>
            <a:r>
              <a:rPr lang="it-IT" sz="3200" dirty="0"/>
              <a:t>i vertici del grafo si ripete il procedimento partendo da un vertice non ancora </a:t>
            </a:r>
            <a:r>
              <a:rPr lang="it-IT" sz="3200" dirty="0" smtClean="0"/>
              <a:t>visitato.</a:t>
            </a:r>
            <a:endParaRPr lang="it-IT" sz="3200" dirty="0"/>
          </a:p>
        </p:txBody>
      </p:sp>
      <p:sp>
        <p:nvSpPr>
          <p:cNvPr id="52227" name="Text Box 3"/>
          <p:cNvSpPr txBox="1">
            <a:spLocks noChangeArrowheads="1"/>
          </p:cNvSpPr>
          <p:nvPr/>
        </p:nvSpPr>
        <p:spPr bwMode="auto">
          <a:xfrm>
            <a:off x="495300" y="3733800"/>
            <a:ext cx="8832850" cy="2062103"/>
          </a:xfrm>
          <a:prstGeom prst="rect">
            <a:avLst/>
          </a:prstGeom>
          <a:noFill/>
          <a:ln w="9525">
            <a:noFill/>
            <a:miter lim="800000"/>
            <a:headEnd/>
            <a:tailEnd/>
          </a:ln>
        </p:spPr>
        <p:txBody>
          <a:bodyPr>
            <a:spAutoFit/>
          </a:bodyPr>
          <a:lstStyle/>
          <a:p>
            <a:pPr>
              <a:spcBef>
                <a:spcPct val="20000"/>
              </a:spcBef>
            </a:pPr>
            <a:r>
              <a:rPr lang="it-IT" sz="3200" dirty="0"/>
              <a:t>Anche nella </a:t>
            </a:r>
            <a:r>
              <a:rPr lang="it-IT" sz="3200" dirty="0" smtClean="0"/>
              <a:t>visita in </a:t>
            </a:r>
            <a:r>
              <a:rPr lang="it-IT" sz="3200" dirty="0"/>
              <a:t>profondità quando viene scoperto un nuovo vertice </a:t>
            </a:r>
            <a:r>
              <a:rPr lang="it-IT" sz="3200" b="1" i="1" dirty="0"/>
              <a:t>v</a:t>
            </a:r>
            <a:r>
              <a:rPr lang="it-IT" sz="3200" dirty="0"/>
              <a:t> </a:t>
            </a:r>
            <a:r>
              <a:rPr lang="it-IT" sz="3200" dirty="0" smtClean="0"/>
              <a:t>esplorando la </a:t>
            </a:r>
            <a:r>
              <a:rPr lang="it-IT" sz="3200" dirty="0"/>
              <a:t>lista delle adiacenze di un vertice </a:t>
            </a:r>
            <a:r>
              <a:rPr lang="it-IT" sz="3200" b="1" i="1" dirty="0"/>
              <a:t>u</a:t>
            </a:r>
            <a:r>
              <a:rPr lang="it-IT" sz="3200" dirty="0"/>
              <a:t> si memorizza un puntatore </a:t>
            </a:r>
            <a:r>
              <a:rPr lang="it-IT" sz="3200" b="1" i="1" dirty="0"/>
              <a:t>v.</a:t>
            </a:r>
            <a:r>
              <a:rPr lang="el-GR" sz="3200" b="1" dirty="0">
                <a:cs typeface="Times New Roman" pitchFamily="18" charset="0"/>
              </a:rPr>
              <a:t>π</a:t>
            </a:r>
            <a:r>
              <a:rPr lang="it-IT" sz="3200" dirty="0"/>
              <a:t> da </a:t>
            </a:r>
            <a:r>
              <a:rPr lang="it-IT" sz="3200" b="1" i="1" dirty="0"/>
              <a:t>v</a:t>
            </a:r>
            <a:r>
              <a:rPr lang="it-IT" sz="3200" dirty="0"/>
              <a:t> ad </a:t>
            </a:r>
            <a:r>
              <a:rPr lang="it-IT" sz="3200" b="1" i="1" dirty="0"/>
              <a:t>u</a:t>
            </a:r>
            <a:r>
              <a:rPr lang="it-IT" sz="3200" dirty="0"/>
              <a:t>.</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495300" y="685800"/>
            <a:ext cx="8832850" cy="2062163"/>
          </a:xfrm>
          <a:prstGeom prst="rect">
            <a:avLst/>
          </a:prstGeom>
          <a:noFill/>
          <a:ln w="9525">
            <a:noFill/>
            <a:miter lim="800000"/>
            <a:headEnd/>
            <a:tailEnd/>
          </a:ln>
        </p:spPr>
        <p:txBody>
          <a:bodyPr>
            <a:spAutoFit/>
          </a:bodyPr>
          <a:lstStyle/>
          <a:p>
            <a:pPr>
              <a:spcBef>
                <a:spcPct val="20000"/>
              </a:spcBef>
            </a:pPr>
            <a:r>
              <a:rPr lang="it-IT" sz="3200" dirty="0"/>
              <a:t>A differenza della </a:t>
            </a:r>
            <a:r>
              <a:rPr lang="it-IT" sz="3200" dirty="0" smtClean="0"/>
              <a:t>visita in </a:t>
            </a:r>
            <a:r>
              <a:rPr lang="it-IT" sz="3200" dirty="0"/>
              <a:t>ampiezza in cui i puntatori al padre definiscono un albero, nella </a:t>
            </a:r>
            <a:r>
              <a:rPr lang="it-IT" sz="3200" dirty="0" smtClean="0"/>
              <a:t>visita in </a:t>
            </a:r>
            <a:r>
              <a:rPr lang="it-IT" sz="3200" dirty="0"/>
              <a:t>profondità essi definiscono un insieme di alberi: la </a:t>
            </a:r>
            <a:r>
              <a:rPr lang="it-IT" sz="3200" i="1" u="sng" dirty="0"/>
              <a:t>foresta di </a:t>
            </a:r>
            <a:r>
              <a:rPr lang="it-IT" sz="3200" i="1" u="sng" dirty="0" smtClean="0"/>
              <a:t>visita in </a:t>
            </a:r>
            <a:r>
              <a:rPr lang="it-IT" sz="3200" i="1" u="sng" dirty="0"/>
              <a:t>profondità</a:t>
            </a:r>
            <a:r>
              <a:rPr lang="it-IT" sz="3200" dirty="0"/>
              <a:t>.</a:t>
            </a:r>
          </a:p>
        </p:txBody>
      </p:sp>
      <p:sp>
        <p:nvSpPr>
          <p:cNvPr id="53251" name="Text Box 3"/>
          <p:cNvSpPr txBox="1">
            <a:spLocks noChangeArrowheads="1"/>
          </p:cNvSpPr>
          <p:nvPr/>
        </p:nvSpPr>
        <p:spPr bwMode="auto">
          <a:xfrm>
            <a:off x="495300" y="3505200"/>
            <a:ext cx="9029700" cy="2062103"/>
          </a:xfrm>
          <a:prstGeom prst="rect">
            <a:avLst/>
          </a:prstGeom>
          <a:noFill/>
          <a:ln w="9525">
            <a:noFill/>
            <a:miter lim="800000"/>
            <a:headEnd/>
            <a:tailEnd/>
          </a:ln>
        </p:spPr>
        <p:txBody>
          <a:bodyPr>
            <a:spAutoFit/>
          </a:bodyPr>
          <a:lstStyle/>
          <a:p>
            <a:pPr>
              <a:spcBef>
                <a:spcPct val="20000"/>
              </a:spcBef>
            </a:pPr>
            <a:r>
              <a:rPr lang="it-IT" sz="3200" dirty="0"/>
              <a:t>Anche nella </a:t>
            </a:r>
            <a:r>
              <a:rPr lang="it-IT" sz="3200" dirty="0" smtClean="0"/>
              <a:t>visita in </a:t>
            </a:r>
            <a:r>
              <a:rPr lang="it-IT" sz="3200" dirty="0"/>
              <a:t>profondità i vertici sono colorati </a:t>
            </a:r>
            <a:r>
              <a:rPr lang="it-IT" sz="3200" b="1" i="1" dirty="0"/>
              <a:t>bianco</a:t>
            </a:r>
            <a:r>
              <a:rPr lang="it-IT" sz="3200" dirty="0"/>
              <a:t> (vertici non ancora </a:t>
            </a:r>
            <a:r>
              <a:rPr lang="it-IT" sz="3200" dirty="0" smtClean="0"/>
              <a:t>scoperti), </a:t>
            </a:r>
            <a:r>
              <a:rPr lang="it-IT" sz="3200" b="1" i="1" dirty="0"/>
              <a:t>grigio</a:t>
            </a:r>
            <a:r>
              <a:rPr lang="it-IT" sz="3200" dirty="0"/>
              <a:t> (vertici </a:t>
            </a:r>
            <a:r>
              <a:rPr lang="it-IT" sz="3200" i="1" u="sng" dirty="0"/>
              <a:t>scoperti</a:t>
            </a:r>
            <a:r>
              <a:rPr lang="it-IT" sz="3200" dirty="0"/>
              <a:t>) e </a:t>
            </a:r>
            <a:r>
              <a:rPr lang="it-IT" sz="3200" b="1" i="1" dirty="0"/>
              <a:t>nero</a:t>
            </a:r>
            <a:r>
              <a:rPr lang="it-IT" sz="3200" dirty="0"/>
              <a:t> (vertici </a:t>
            </a:r>
            <a:r>
              <a:rPr lang="it-IT" sz="3200" i="1" u="sng" dirty="0"/>
              <a:t>finiti</a:t>
            </a:r>
            <a:r>
              <a:rPr lang="it-IT" sz="3200" dirty="0"/>
              <a:t> la cui lista delle adiacenze è stata completamente esplorata).</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577850" y="457200"/>
            <a:ext cx="8832850" cy="2554545"/>
          </a:xfrm>
          <a:prstGeom prst="rect">
            <a:avLst/>
          </a:prstGeom>
          <a:noFill/>
          <a:ln w="9525">
            <a:noFill/>
            <a:miter lim="800000"/>
            <a:headEnd/>
            <a:tailEnd/>
          </a:ln>
        </p:spPr>
        <p:txBody>
          <a:bodyPr>
            <a:spAutoFit/>
          </a:bodyPr>
          <a:lstStyle/>
          <a:p>
            <a:pPr>
              <a:spcBef>
                <a:spcPct val="20000"/>
              </a:spcBef>
            </a:pPr>
            <a:r>
              <a:rPr lang="it-IT" sz="3200" dirty="0"/>
              <a:t>La </a:t>
            </a:r>
            <a:r>
              <a:rPr lang="it-IT" sz="3200" dirty="0" smtClean="0"/>
              <a:t>visita in </a:t>
            </a:r>
            <a:r>
              <a:rPr lang="it-IT" sz="3200" dirty="0"/>
              <a:t>profondità pone due </a:t>
            </a:r>
            <a:r>
              <a:rPr lang="it-IT" sz="3200" i="1" u="sng" dirty="0" err="1"/>
              <a:t>marcatempi</a:t>
            </a:r>
            <a:r>
              <a:rPr lang="it-IT" sz="3200" dirty="0"/>
              <a:t> su ogni vertice </a:t>
            </a:r>
            <a:r>
              <a:rPr lang="it-IT" sz="3200" b="1" i="1" dirty="0"/>
              <a:t>u</a:t>
            </a:r>
            <a:r>
              <a:rPr lang="it-IT" sz="3200" dirty="0"/>
              <a:t>. Un primo marcatempo </a:t>
            </a:r>
            <a:r>
              <a:rPr lang="it-IT" sz="3200" b="1" i="1" dirty="0" err="1"/>
              <a:t>u.d</a:t>
            </a:r>
            <a:r>
              <a:rPr lang="it-IT" sz="3200" dirty="0"/>
              <a:t> viene posto quando il vertice viene scoperto e colorato </a:t>
            </a:r>
            <a:r>
              <a:rPr lang="it-IT" sz="3200" b="1" i="1" dirty="0"/>
              <a:t>grigio</a:t>
            </a:r>
            <a:r>
              <a:rPr lang="it-IT" sz="3200" dirty="0"/>
              <a:t> ed un secondo marcatempo </a:t>
            </a:r>
            <a:r>
              <a:rPr lang="it-IT" sz="3200" b="1" i="1" dirty="0" err="1"/>
              <a:t>u.f</a:t>
            </a:r>
            <a:r>
              <a:rPr lang="it-IT" sz="3200" dirty="0"/>
              <a:t> quando il vertice è finito e viene colorato </a:t>
            </a:r>
            <a:r>
              <a:rPr lang="it-IT" sz="3200" b="1" i="1" dirty="0"/>
              <a:t>nero</a:t>
            </a:r>
            <a:r>
              <a:rPr lang="it-IT" sz="3200" dirty="0"/>
              <a:t>.</a:t>
            </a:r>
          </a:p>
        </p:txBody>
      </p:sp>
      <p:sp>
        <p:nvSpPr>
          <p:cNvPr id="54275" name="Text Box 3"/>
          <p:cNvSpPr txBox="1">
            <a:spLocks noChangeArrowheads="1"/>
          </p:cNvSpPr>
          <p:nvPr/>
        </p:nvSpPr>
        <p:spPr bwMode="auto">
          <a:xfrm>
            <a:off x="577850" y="3581400"/>
            <a:ext cx="8832850" cy="1570038"/>
          </a:xfrm>
          <a:prstGeom prst="rect">
            <a:avLst/>
          </a:prstGeom>
          <a:noFill/>
          <a:ln w="9525">
            <a:noFill/>
            <a:miter lim="800000"/>
            <a:headEnd/>
            <a:tailEnd/>
          </a:ln>
        </p:spPr>
        <p:txBody>
          <a:bodyPr>
            <a:spAutoFit/>
          </a:bodyPr>
          <a:lstStyle/>
          <a:p>
            <a:pPr>
              <a:spcBef>
                <a:spcPct val="20000"/>
              </a:spcBef>
            </a:pPr>
            <a:r>
              <a:rPr lang="it-IT" sz="3200" dirty="0"/>
              <a:t>Tali </a:t>
            </a:r>
            <a:r>
              <a:rPr lang="it-IT" sz="3200" dirty="0" err="1"/>
              <a:t>marcatempi</a:t>
            </a:r>
            <a:r>
              <a:rPr lang="it-IT" sz="3200" dirty="0"/>
              <a:t> sono utili in molte applicazioni che usano la </a:t>
            </a:r>
            <a:r>
              <a:rPr lang="it-IT" sz="3200" dirty="0" smtClean="0"/>
              <a:t>visita in </a:t>
            </a:r>
            <a:r>
              <a:rPr lang="it-IT" sz="3200" dirty="0"/>
              <a:t>profondità e sono utili per ragionare sul funzionamento della </a:t>
            </a:r>
            <a:r>
              <a:rPr lang="it-IT" sz="3200" dirty="0" smtClean="0"/>
              <a:t>visita stessa</a:t>
            </a:r>
            <a:r>
              <a:rPr lang="it-IT" sz="3200" dirty="0"/>
              <a:t>.</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609600" y="381000"/>
            <a:ext cx="8832850" cy="579438"/>
          </a:xfrm>
          <a:prstGeom prst="rect">
            <a:avLst/>
          </a:prstGeom>
          <a:noFill/>
          <a:ln w="9525">
            <a:noFill/>
            <a:miter lim="800000"/>
            <a:headEnd/>
            <a:tailEnd/>
          </a:ln>
        </p:spPr>
        <p:txBody>
          <a:bodyPr>
            <a:spAutoFit/>
          </a:bodyPr>
          <a:lstStyle/>
          <a:p>
            <a:pPr>
              <a:spcBef>
                <a:spcPct val="20000"/>
              </a:spcBef>
            </a:pPr>
            <a:r>
              <a:rPr lang="it-IT" sz="3200" dirty="0"/>
              <a:t>L’algoritmo di </a:t>
            </a:r>
            <a:r>
              <a:rPr lang="it-IT" sz="3200" dirty="0" smtClean="0"/>
              <a:t>visita in </a:t>
            </a:r>
            <a:r>
              <a:rPr lang="it-IT" sz="3200" dirty="0"/>
              <a:t>profondità è:</a:t>
            </a:r>
          </a:p>
        </p:txBody>
      </p:sp>
      <p:sp>
        <p:nvSpPr>
          <p:cNvPr id="55299" name="Text Box 3"/>
          <p:cNvSpPr txBox="1">
            <a:spLocks noChangeArrowheads="1"/>
          </p:cNvSpPr>
          <p:nvPr/>
        </p:nvSpPr>
        <p:spPr bwMode="auto">
          <a:xfrm>
            <a:off x="685800" y="1219200"/>
            <a:ext cx="7162800" cy="3106738"/>
          </a:xfrm>
          <a:prstGeom prst="rect">
            <a:avLst/>
          </a:prstGeom>
          <a:solidFill>
            <a:srgbClr val="FFFF99"/>
          </a:solidFill>
          <a:ln w="25400">
            <a:solidFill>
              <a:schemeClr val="tx1"/>
            </a:solidFill>
            <a:miter lim="800000"/>
            <a:headEnd/>
            <a:tailEnd/>
          </a:ln>
        </p:spPr>
        <p:txBody>
          <a:bodyPr>
            <a:spAutoFit/>
          </a:bodyPr>
          <a:lstStyle/>
          <a:p>
            <a:r>
              <a:rPr lang="it-IT" sz="2800" b="1" i="1" dirty="0">
                <a:solidFill>
                  <a:srgbClr val="C00000"/>
                </a:solidFill>
                <a:sym typeface="Symbol" pitchFamily="18" charset="2"/>
              </a:rPr>
              <a:t>DFS</a:t>
            </a:r>
            <a:r>
              <a:rPr lang="it-IT" sz="2800" b="1" i="1" dirty="0">
                <a:sym typeface="Symbol" pitchFamily="18" charset="2"/>
              </a:rPr>
              <a:t> </a:t>
            </a:r>
            <a:r>
              <a:rPr lang="it-IT" sz="2800" b="1" dirty="0">
                <a:sym typeface="Symbol" pitchFamily="18" charset="2"/>
              </a:rPr>
              <a:t>(</a:t>
            </a:r>
            <a:r>
              <a:rPr lang="it-IT" sz="2800" b="1" i="1" dirty="0">
                <a:sym typeface="Symbol" pitchFamily="18" charset="2"/>
              </a:rPr>
              <a:t>G</a:t>
            </a:r>
            <a:r>
              <a:rPr lang="it-IT" sz="2800" b="1" dirty="0">
                <a:sym typeface="Symbol" pitchFamily="18" charset="2"/>
              </a:rPr>
              <a:t>)</a:t>
            </a:r>
          </a:p>
          <a:p>
            <a:r>
              <a:rPr lang="it-IT" sz="2800" b="1" dirty="0">
                <a:sym typeface="Symbol" pitchFamily="18" charset="2"/>
              </a:rPr>
              <a:t>   </a:t>
            </a:r>
            <a:r>
              <a:rPr lang="it-IT" sz="2800" b="1" dirty="0" err="1">
                <a:solidFill>
                  <a:srgbClr val="3333CC"/>
                </a:solidFill>
                <a:sym typeface="Symbol" pitchFamily="18" charset="2"/>
              </a:rPr>
              <a:t>for</a:t>
            </a:r>
            <a:r>
              <a:rPr lang="it-IT" sz="2800" b="1" dirty="0">
                <a:sym typeface="Symbol" pitchFamily="18" charset="2"/>
              </a:rPr>
              <a:t> “ogni </a:t>
            </a:r>
            <a:r>
              <a:rPr lang="it-IT" sz="2800" b="1" i="1" dirty="0">
                <a:sym typeface="Symbol" pitchFamily="18" charset="2"/>
              </a:rPr>
              <a:t>v</a:t>
            </a:r>
            <a:r>
              <a:rPr lang="it-IT" sz="2800" b="1" dirty="0">
                <a:sym typeface="Symbol" pitchFamily="18" charset="2"/>
              </a:rPr>
              <a:t>  </a:t>
            </a:r>
            <a:r>
              <a:rPr lang="it-IT" sz="2800" b="1" i="1" dirty="0" err="1">
                <a:sym typeface="Symbol" pitchFamily="18" charset="2"/>
              </a:rPr>
              <a:t>G.V</a:t>
            </a:r>
            <a:r>
              <a:rPr lang="it-IT" sz="2800" b="1" dirty="0">
                <a:sym typeface="Symbol" pitchFamily="18" charset="2"/>
              </a:rPr>
              <a:t>” </a:t>
            </a:r>
          </a:p>
          <a:p>
            <a:r>
              <a:rPr lang="it-IT" sz="2800" b="1" dirty="0">
                <a:sym typeface="Symbol" pitchFamily="18" charset="2"/>
              </a:rPr>
              <a:t>       </a:t>
            </a:r>
            <a:r>
              <a:rPr lang="it-IT" sz="2800" b="1" i="1" dirty="0" err="1">
                <a:sym typeface="Symbol" pitchFamily="18" charset="2"/>
              </a:rPr>
              <a:t>v.color</a:t>
            </a:r>
            <a:r>
              <a:rPr lang="it-IT" sz="2800" b="1" i="1" dirty="0">
                <a:sym typeface="Symbol" pitchFamily="18" charset="2"/>
              </a:rPr>
              <a:t> =</a:t>
            </a:r>
            <a:r>
              <a:rPr lang="it-IT" sz="2800" b="1" dirty="0">
                <a:sym typeface="Symbol" pitchFamily="18" charset="2"/>
              </a:rPr>
              <a:t> </a:t>
            </a:r>
            <a:r>
              <a:rPr lang="it-IT" sz="2800" b="1" i="1" dirty="0">
                <a:sym typeface="Symbol" pitchFamily="18" charset="2"/>
              </a:rPr>
              <a:t>bianco</a:t>
            </a:r>
            <a:r>
              <a:rPr lang="it-IT" sz="2800" b="1" dirty="0">
                <a:sym typeface="Symbol" pitchFamily="18" charset="2"/>
              </a:rPr>
              <a:t>, </a:t>
            </a:r>
            <a:r>
              <a:rPr lang="it-IT" sz="2800" b="1" i="1" dirty="0">
                <a:sym typeface="Symbol" pitchFamily="18" charset="2"/>
              </a:rPr>
              <a:t>v.</a:t>
            </a:r>
            <a:r>
              <a:rPr lang="el-GR" sz="2800" b="1" i="1" dirty="0">
                <a:cs typeface="Times New Roman" pitchFamily="18" charset="0"/>
                <a:sym typeface="Symbol" pitchFamily="18" charset="2"/>
              </a:rPr>
              <a:t>π</a:t>
            </a:r>
            <a:r>
              <a:rPr lang="it-IT" sz="2800" b="1" i="1" dirty="0">
                <a:cs typeface="Times New Roman" pitchFamily="18" charset="0"/>
                <a:sym typeface="Symbol" pitchFamily="18" charset="2"/>
              </a:rPr>
              <a:t> =</a:t>
            </a:r>
            <a:r>
              <a:rPr lang="it-IT" sz="2800" b="1" dirty="0">
                <a:sym typeface="Symbol" pitchFamily="18" charset="2"/>
              </a:rPr>
              <a:t> </a:t>
            </a:r>
            <a:r>
              <a:rPr lang="it-IT" sz="2800" b="1" i="1" dirty="0" err="1">
                <a:sym typeface="Symbol" pitchFamily="18" charset="2"/>
              </a:rPr>
              <a:t>nil</a:t>
            </a:r>
            <a:endParaRPr lang="it-IT" sz="2800" b="1" i="1" dirty="0">
              <a:sym typeface="Symbol" pitchFamily="18" charset="2"/>
            </a:endParaRPr>
          </a:p>
          <a:p>
            <a:r>
              <a:rPr lang="it-IT" sz="2800" b="1" dirty="0">
                <a:sym typeface="Symbol" pitchFamily="18" charset="2"/>
              </a:rPr>
              <a:t>   </a:t>
            </a:r>
            <a:r>
              <a:rPr lang="it-IT" sz="2800" b="1" i="1" dirty="0" err="1">
                <a:sym typeface="Symbol" pitchFamily="18" charset="2"/>
              </a:rPr>
              <a:t>time</a:t>
            </a:r>
            <a:r>
              <a:rPr lang="it-IT" sz="2800" b="1" dirty="0">
                <a:sym typeface="Symbol" pitchFamily="18" charset="2"/>
              </a:rPr>
              <a:t> = 0</a:t>
            </a:r>
          </a:p>
          <a:p>
            <a:r>
              <a:rPr lang="it-IT" sz="2800" b="1" dirty="0">
                <a:sym typeface="Symbol" pitchFamily="18" charset="2"/>
              </a:rPr>
              <a:t>   </a:t>
            </a:r>
            <a:r>
              <a:rPr lang="it-IT" sz="2800" b="1" dirty="0" err="1">
                <a:solidFill>
                  <a:srgbClr val="3333CC"/>
                </a:solidFill>
                <a:sym typeface="Symbol" pitchFamily="18" charset="2"/>
              </a:rPr>
              <a:t>for</a:t>
            </a:r>
            <a:r>
              <a:rPr lang="it-IT" sz="2800" b="1" dirty="0">
                <a:sym typeface="Symbol" pitchFamily="18" charset="2"/>
              </a:rPr>
              <a:t> “ogni </a:t>
            </a:r>
            <a:r>
              <a:rPr lang="it-IT" sz="2800" b="1" i="1" dirty="0">
                <a:sym typeface="Symbol" pitchFamily="18" charset="2"/>
              </a:rPr>
              <a:t>v</a:t>
            </a:r>
            <a:r>
              <a:rPr lang="it-IT" sz="2800" b="1" dirty="0">
                <a:sym typeface="Symbol" pitchFamily="18" charset="2"/>
              </a:rPr>
              <a:t>  </a:t>
            </a:r>
            <a:r>
              <a:rPr lang="it-IT" sz="2800" b="1" i="1" dirty="0" err="1">
                <a:sym typeface="Symbol" pitchFamily="18" charset="2"/>
              </a:rPr>
              <a:t>G.V</a:t>
            </a:r>
            <a:r>
              <a:rPr lang="it-IT" sz="2800" b="1" dirty="0">
                <a:sym typeface="Symbol" pitchFamily="18" charset="2"/>
              </a:rPr>
              <a:t>” </a:t>
            </a:r>
          </a:p>
          <a:p>
            <a:r>
              <a:rPr lang="it-IT" sz="2800" b="1" dirty="0">
                <a:sym typeface="Symbol" pitchFamily="18" charset="2"/>
              </a:rPr>
              <a:t>      </a:t>
            </a:r>
            <a:r>
              <a:rPr lang="it-IT" sz="2800" b="1" dirty="0" err="1">
                <a:solidFill>
                  <a:srgbClr val="3333CC"/>
                </a:solidFill>
                <a:sym typeface="Symbol" pitchFamily="18" charset="2"/>
              </a:rPr>
              <a:t>if</a:t>
            </a:r>
            <a:r>
              <a:rPr lang="it-IT" sz="2800" b="1" dirty="0">
                <a:sym typeface="Symbol" pitchFamily="18" charset="2"/>
              </a:rPr>
              <a:t> </a:t>
            </a:r>
            <a:r>
              <a:rPr lang="it-IT" sz="2800" b="1" i="1" dirty="0" err="1">
                <a:sym typeface="Symbol" pitchFamily="18" charset="2"/>
              </a:rPr>
              <a:t>v.color</a:t>
            </a:r>
            <a:r>
              <a:rPr lang="it-IT" sz="2800" b="1" dirty="0">
                <a:sym typeface="Symbol" pitchFamily="18" charset="2"/>
              </a:rPr>
              <a:t> == </a:t>
            </a:r>
            <a:r>
              <a:rPr lang="it-IT" sz="2800" b="1" i="1" dirty="0">
                <a:sym typeface="Symbol" pitchFamily="18" charset="2"/>
              </a:rPr>
              <a:t>bianco</a:t>
            </a:r>
            <a:r>
              <a:rPr lang="it-IT" sz="2800" b="1" dirty="0">
                <a:sym typeface="Symbol" pitchFamily="18" charset="2"/>
              </a:rPr>
              <a:t> </a:t>
            </a:r>
          </a:p>
          <a:p>
            <a:r>
              <a:rPr lang="it-IT" sz="2800" b="1" dirty="0">
                <a:sym typeface="Symbol" pitchFamily="18" charset="2"/>
              </a:rPr>
              <a:t>         </a:t>
            </a:r>
            <a:r>
              <a:rPr lang="it-IT" sz="2800" b="1" i="1" dirty="0" err="1">
                <a:solidFill>
                  <a:srgbClr val="C00000"/>
                </a:solidFill>
                <a:sym typeface="Symbol" pitchFamily="18" charset="2"/>
              </a:rPr>
              <a:t>DFS-Visit</a:t>
            </a:r>
            <a:r>
              <a:rPr lang="it-IT" sz="2800" b="1" i="1" dirty="0">
                <a:sym typeface="Symbol" pitchFamily="18" charset="2"/>
              </a:rPr>
              <a:t> </a:t>
            </a:r>
            <a:r>
              <a:rPr lang="it-IT" sz="2800" b="1" dirty="0">
                <a:sym typeface="Symbol" pitchFamily="18" charset="2"/>
              </a:rPr>
              <a:t>(</a:t>
            </a:r>
            <a:r>
              <a:rPr lang="it-IT" sz="2800" b="1" i="1" dirty="0">
                <a:sym typeface="Symbol" pitchFamily="18" charset="2"/>
              </a:rPr>
              <a:t>v</a:t>
            </a:r>
            <a:r>
              <a:rPr lang="it-IT" sz="2800" b="1" dirty="0">
                <a:sym typeface="Symbol" pitchFamily="18" charset="2"/>
              </a:rPr>
              <a:t>)</a:t>
            </a:r>
          </a:p>
        </p:txBody>
      </p:sp>
      <p:sp>
        <p:nvSpPr>
          <p:cNvPr id="55300" name="Text Box 4"/>
          <p:cNvSpPr txBox="1">
            <a:spLocks noChangeArrowheads="1"/>
          </p:cNvSpPr>
          <p:nvPr/>
        </p:nvSpPr>
        <p:spPr bwMode="auto">
          <a:xfrm>
            <a:off x="631825" y="4652963"/>
            <a:ext cx="8785225" cy="1570037"/>
          </a:xfrm>
          <a:prstGeom prst="rect">
            <a:avLst/>
          </a:prstGeom>
          <a:noFill/>
          <a:ln w="9525">
            <a:noFill/>
            <a:miter lim="800000"/>
            <a:headEnd/>
            <a:tailEnd/>
          </a:ln>
        </p:spPr>
        <p:txBody>
          <a:bodyPr>
            <a:spAutoFit/>
          </a:bodyPr>
          <a:lstStyle/>
          <a:p>
            <a:pPr>
              <a:spcBef>
                <a:spcPct val="20000"/>
              </a:spcBef>
            </a:pPr>
            <a:r>
              <a:rPr lang="it-IT" sz="3200" dirty="0"/>
              <a:t>richiama la procedura ricorsiva </a:t>
            </a:r>
            <a:r>
              <a:rPr lang="it-IT" sz="3200" b="1" i="1" dirty="0" err="1">
                <a:sym typeface="Symbol" pitchFamily="18" charset="2"/>
              </a:rPr>
              <a:t>DFS-Visit</a:t>
            </a:r>
            <a:r>
              <a:rPr lang="it-IT" sz="3200" b="1" dirty="0">
                <a:sym typeface="Symbol" pitchFamily="18" charset="2"/>
              </a:rPr>
              <a:t>(</a:t>
            </a:r>
            <a:r>
              <a:rPr lang="it-IT" sz="3200" b="1" i="1" dirty="0">
                <a:sym typeface="Symbol" pitchFamily="18" charset="2"/>
              </a:rPr>
              <a:t>v</a:t>
            </a:r>
            <a:r>
              <a:rPr lang="it-IT" sz="3200" b="1" dirty="0">
                <a:sym typeface="Symbol" pitchFamily="18" charset="2"/>
              </a:rPr>
              <a:t>)</a:t>
            </a:r>
            <a:r>
              <a:rPr lang="it-IT" sz="3200" dirty="0"/>
              <a:t> che esplora in profondità tutti i vertici raggiungibili dal vertice </a:t>
            </a:r>
            <a:r>
              <a:rPr lang="it-IT" sz="3200" b="1" i="1" dirty="0"/>
              <a:t>v</a:t>
            </a:r>
            <a:r>
              <a:rPr lang="it-IT" sz="32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5299">
                                            <p:txEl>
                                              <p:pRg st="1" end="1"/>
                                            </p:txEl>
                                          </p:spTgt>
                                        </p:tgtEl>
                                        <p:attrNameLst>
                                          <p:attrName>style.visibility</p:attrName>
                                        </p:attrNameLst>
                                      </p:cBhvr>
                                      <p:to>
                                        <p:strVal val="visible"/>
                                      </p:to>
                                    </p:set>
                                    <p:anim calcmode="lin" valueType="num">
                                      <p:cBhvr additive="base">
                                        <p:cTn id="7" dur="500" fill="hold"/>
                                        <p:tgtEl>
                                          <p:spTgt spid="5529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9">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5299">
                                            <p:txEl>
                                              <p:pRg st="2" end="2"/>
                                            </p:txEl>
                                          </p:spTgt>
                                        </p:tgtEl>
                                        <p:attrNameLst>
                                          <p:attrName>style.visibility</p:attrName>
                                        </p:attrNameLst>
                                      </p:cBhvr>
                                      <p:to>
                                        <p:strVal val="visible"/>
                                      </p:to>
                                    </p:set>
                                    <p:anim calcmode="lin" valueType="num">
                                      <p:cBhvr additive="base">
                                        <p:cTn id="11" dur="500" fill="hold"/>
                                        <p:tgtEl>
                                          <p:spTgt spid="5529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52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5299">
                                            <p:txEl>
                                              <p:pRg st="3" end="3"/>
                                            </p:txEl>
                                          </p:spTgt>
                                        </p:tgtEl>
                                        <p:attrNameLst>
                                          <p:attrName>style.visibility</p:attrName>
                                        </p:attrNameLst>
                                      </p:cBhvr>
                                      <p:to>
                                        <p:strVal val="visible"/>
                                      </p:to>
                                    </p:set>
                                    <p:anim calcmode="lin" valueType="num">
                                      <p:cBhvr additive="base">
                                        <p:cTn id="17" dur="500" fill="hold"/>
                                        <p:tgtEl>
                                          <p:spTgt spid="5529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52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5299">
                                            <p:txEl>
                                              <p:pRg st="4" end="4"/>
                                            </p:txEl>
                                          </p:spTgt>
                                        </p:tgtEl>
                                        <p:attrNameLst>
                                          <p:attrName>style.visibility</p:attrName>
                                        </p:attrNameLst>
                                      </p:cBhvr>
                                      <p:to>
                                        <p:strVal val="visible"/>
                                      </p:to>
                                    </p:set>
                                    <p:anim calcmode="lin" valueType="num">
                                      <p:cBhvr additive="base">
                                        <p:cTn id="23" dur="500" fill="hold"/>
                                        <p:tgtEl>
                                          <p:spTgt spid="5529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529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5299">
                                            <p:txEl>
                                              <p:pRg st="5" end="5"/>
                                            </p:txEl>
                                          </p:spTgt>
                                        </p:tgtEl>
                                        <p:attrNameLst>
                                          <p:attrName>style.visibility</p:attrName>
                                        </p:attrNameLst>
                                      </p:cBhvr>
                                      <p:to>
                                        <p:strVal val="visible"/>
                                      </p:to>
                                    </p:set>
                                    <p:anim calcmode="lin" valueType="num">
                                      <p:cBhvr additive="base">
                                        <p:cTn id="27" dur="500" fill="hold"/>
                                        <p:tgtEl>
                                          <p:spTgt spid="5529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5299">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5299">
                                            <p:txEl>
                                              <p:pRg st="6" end="6"/>
                                            </p:txEl>
                                          </p:spTgt>
                                        </p:tgtEl>
                                        <p:attrNameLst>
                                          <p:attrName>style.visibility</p:attrName>
                                        </p:attrNameLst>
                                      </p:cBhvr>
                                      <p:to>
                                        <p:strVal val="visible"/>
                                      </p:to>
                                    </p:set>
                                    <p:anim calcmode="lin" valueType="num">
                                      <p:cBhvr additive="base">
                                        <p:cTn id="31" dur="500" fill="hold"/>
                                        <p:tgtEl>
                                          <p:spTgt spid="5529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5300"/>
                                        </p:tgtEl>
                                        <p:attrNameLst>
                                          <p:attrName>style.visibility</p:attrName>
                                        </p:attrNameLst>
                                      </p:cBhvr>
                                      <p:to>
                                        <p:strVal val="visible"/>
                                      </p:to>
                                    </p:set>
                                    <p:anim calcmode="lin" valueType="num">
                                      <p:cBhvr additive="base">
                                        <p:cTn id="37" dur="500" fill="hold"/>
                                        <p:tgtEl>
                                          <p:spTgt spid="55300"/>
                                        </p:tgtEl>
                                        <p:attrNameLst>
                                          <p:attrName>ppt_x</p:attrName>
                                        </p:attrNameLst>
                                      </p:cBhvr>
                                      <p:tavLst>
                                        <p:tav tm="0">
                                          <p:val>
                                            <p:strVal val="#ppt_x"/>
                                          </p:val>
                                        </p:tav>
                                        <p:tav tm="100000">
                                          <p:val>
                                            <p:strVal val="#ppt_x"/>
                                          </p:val>
                                        </p:tav>
                                      </p:tavLst>
                                    </p:anim>
                                    <p:anim calcmode="lin" valueType="num">
                                      <p:cBhvr additive="base">
                                        <p:cTn id="38" dur="500" fill="hold"/>
                                        <p:tgtEl>
                                          <p:spTgt spid="553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704850" y="620713"/>
            <a:ext cx="6427788" cy="3970337"/>
          </a:xfrm>
          <a:prstGeom prst="rect">
            <a:avLst/>
          </a:prstGeom>
          <a:solidFill>
            <a:srgbClr val="FFFF99"/>
          </a:solidFill>
          <a:ln w="25400">
            <a:solidFill>
              <a:schemeClr val="tx1"/>
            </a:solidFill>
            <a:miter lim="800000"/>
            <a:headEnd/>
            <a:tailEnd/>
          </a:ln>
        </p:spPr>
        <p:txBody>
          <a:bodyPr>
            <a:spAutoFit/>
          </a:bodyPr>
          <a:lstStyle/>
          <a:p>
            <a:r>
              <a:rPr lang="it-IT" sz="2800" b="1" i="1" dirty="0" err="1">
                <a:solidFill>
                  <a:srgbClr val="C00000"/>
                </a:solidFill>
                <a:sym typeface="Symbol" pitchFamily="18" charset="2"/>
              </a:rPr>
              <a:t>DFS-Visit</a:t>
            </a:r>
            <a:r>
              <a:rPr lang="it-IT" sz="2800" b="1" i="1" dirty="0">
                <a:sym typeface="Symbol" pitchFamily="18" charset="2"/>
              </a:rPr>
              <a:t> </a:t>
            </a:r>
            <a:r>
              <a:rPr lang="it-IT" sz="2800" b="1" dirty="0">
                <a:sym typeface="Symbol" pitchFamily="18" charset="2"/>
              </a:rPr>
              <a:t>(</a:t>
            </a:r>
            <a:r>
              <a:rPr lang="it-IT" sz="2800" b="1" i="1" dirty="0">
                <a:sym typeface="Symbol" pitchFamily="18" charset="2"/>
              </a:rPr>
              <a:t>u</a:t>
            </a:r>
            <a:r>
              <a:rPr lang="it-IT" sz="2800" b="1" dirty="0">
                <a:sym typeface="Symbol" pitchFamily="18" charset="2"/>
              </a:rPr>
              <a:t>)</a:t>
            </a:r>
          </a:p>
          <a:p>
            <a:r>
              <a:rPr lang="it-IT" sz="2800" b="1" i="1" dirty="0">
                <a:sym typeface="Symbol" pitchFamily="18" charset="2"/>
              </a:rPr>
              <a:t>  </a:t>
            </a:r>
            <a:r>
              <a:rPr lang="it-IT" sz="2800" b="1" i="1" dirty="0" err="1">
                <a:sym typeface="Symbol" pitchFamily="18" charset="2"/>
              </a:rPr>
              <a:t>time</a:t>
            </a:r>
            <a:r>
              <a:rPr lang="it-IT" sz="2800" b="1" dirty="0">
                <a:sym typeface="Symbol" pitchFamily="18" charset="2"/>
              </a:rPr>
              <a:t> = </a:t>
            </a:r>
            <a:r>
              <a:rPr lang="it-IT" sz="2800" b="1" i="1" dirty="0" err="1">
                <a:sym typeface="Symbol" pitchFamily="18" charset="2"/>
              </a:rPr>
              <a:t>time</a:t>
            </a:r>
            <a:r>
              <a:rPr lang="it-IT" sz="2800" b="1" dirty="0">
                <a:sym typeface="Symbol" pitchFamily="18" charset="2"/>
              </a:rPr>
              <a:t> + 1, </a:t>
            </a:r>
            <a:r>
              <a:rPr lang="it-IT" sz="2800" b="1" i="1" dirty="0" err="1">
                <a:sym typeface="Symbol" pitchFamily="18" charset="2"/>
              </a:rPr>
              <a:t>u.d</a:t>
            </a:r>
            <a:r>
              <a:rPr lang="it-IT" sz="2800" b="1" i="1" dirty="0">
                <a:sym typeface="Symbol" pitchFamily="18" charset="2"/>
              </a:rPr>
              <a:t> =</a:t>
            </a:r>
            <a:r>
              <a:rPr lang="it-IT" sz="2800" b="1" dirty="0">
                <a:sym typeface="Symbol" pitchFamily="18" charset="2"/>
              </a:rPr>
              <a:t> </a:t>
            </a:r>
            <a:r>
              <a:rPr lang="it-IT" sz="2800" b="1" i="1" dirty="0" err="1">
                <a:sym typeface="Symbol" pitchFamily="18" charset="2"/>
              </a:rPr>
              <a:t>time</a:t>
            </a:r>
            <a:r>
              <a:rPr lang="it-IT" sz="2800" b="1" dirty="0">
                <a:sym typeface="Symbol" pitchFamily="18" charset="2"/>
              </a:rPr>
              <a:t> </a:t>
            </a:r>
            <a:endParaRPr lang="it-IT" sz="2800" b="1" i="1" dirty="0">
              <a:sym typeface="Symbol" pitchFamily="18" charset="2"/>
            </a:endParaRPr>
          </a:p>
          <a:p>
            <a:r>
              <a:rPr lang="it-IT" sz="2800" b="1" i="1" dirty="0">
                <a:sym typeface="Symbol" pitchFamily="18" charset="2"/>
              </a:rPr>
              <a:t> </a:t>
            </a:r>
            <a:r>
              <a:rPr lang="it-IT" sz="2800" b="1" dirty="0">
                <a:sym typeface="Symbol" pitchFamily="18" charset="2"/>
              </a:rPr>
              <a:t> </a:t>
            </a:r>
            <a:r>
              <a:rPr lang="it-IT" sz="2800" b="1" i="1" dirty="0" err="1">
                <a:sym typeface="Symbol" pitchFamily="18" charset="2"/>
              </a:rPr>
              <a:t>u.color</a:t>
            </a:r>
            <a:r>
              <a:rPr lang="it-IT" sz="2800" b="1" i="1" dirty="0">
                <a:sym typeface="Symbol" pitchFamily="18" charset="2"/>
              </a:rPr>
              <a:t> =</a:t>
            </a:r>
            <a:r>
              <a:rPr lang="it-IT" sz="2800" b="1" dirty="0">
                <a:sym typeface="Symbol" pitchFamily="18" charset="2"/>
              </a:rPr>
              <a:t> </a:t>
            </a:r>
            <a:r>
              <a:rPr lang="it-IT" sz="2800" b="1" i="1" dirty="0">
                <a:sym typeface="Symbol" pitchFamily="18" charset="2"/>
              </a:rPr>
              <a:t>grigio</a:t>
            </a:r>
            <a:endParaRPr lang="it-IT" sz="2800" b="1" dirty="0">
              <a:sym typeface="Symbol" pitchFamily="18" charset="2"/>
            </a:endParaRPr>
          </a:p>
          <a:p>
            <a:r>
              <a:rPr lang="it-IT" sz="2800" b="1" dirty="0">
                <a:sym typeface="Symbol" pitchFamily="18" charset="2"/>
              </a:rPr>
              <a:t>  </a:t>
            </a:r>
            <a:r>
              <a:rPr lang="it-IT" sz="2800" b="1" dirty="0" err="1">
                <a:solidFill>
                  <a:srgbClr val="3333CC"/>
                </a:solidFill>
                <a:sym typeface="Symbol" pitchFamily="18" charset="2"/>
              </a:rPr>
              <a:t>for</a:t>
            </a:r>
            <a:r>
              <a:rPr lang="it-IT" sz="2800" b="1" dirty="0">
                <a:sym typeface="Symbol" pitchFamily="18" charset="2"/>
              </a:rPr>
              <a:t> “ogni </a:t>
            </a:r>
            <a:r>
              <a:rPr lang="it-IT" sz="2800" b="1" i="1" dirty="0">
                <a:sym typeface="Symbol" pitchFamily="18" charset="2"/>
              </a:rPr>
              <a:t>v</a:t>
            </a:r>
            <a:r>
              <a:rPr lang="it-IT" sz="2800" b="1" dirty="0">
                <a:sym typeface="Symbol" pitchFamily="18" charset="2"/>
              </a:rPr>
              <a:t>  </a:t>
            </a:r>
            <a:r>
              <a:rPr lang="it-IT" sz="2800" b="1" i="1" dirty="0" err="1">
                <a:sym typeface="Symbol" pitchFamily="18" charset="2"/>
              </a:rPr>
              <a:t>Adj</a:t>
            </a:r>
            <a:r>
              <a:rPr lang="it-IT" sz="2800" b="1" dirty="0">
                <a:sym typeface="Symbol" pitchFamily="18" charset="2"/>
              </a:rPr>
              <a:t>[</a:t>
            </a:r>
            <a:r>
              <a:rPr lang="it-IT" sz="2800" b="1" i="1" dirty="0">
                <a:sym typeface="Symbol" pitchFamily="18" charset="2"/>
              </a:rPr>
              <a:t>u</a:t>
            </a:r>
            <a:r>
              <a:rPr lang="it-IT" sz="2800" b="1" dirty="0">
                <a:sym typeface="Symbol" pitchFamily="18" charset="2"/>
              </a:rPr>
              <a:t>]” </a:t>
            </a:r>
          </a:p>
          <a:p>
            <a:r>
              <a:rPr lang="it-IT" sz="2800" b="1" dirty="0">
                <a:sym typeface="Symbol" pitchFamily="18" charset="2"/>
              </a:rPr>
              <a:t>      </a:t>
            </a:r>
            <a:r>
              <a:rPr lang="it-IT" sz="2800" b="1" dirty="0" err="1">
                <a:solidFill>
                  <a:srgbClr val="3333CC"/>
                </a:solidFill>
                <a:sym typeface="Symbol" pitchFamily="18" charset="2"/>
              </a:rPr>
              <a:t>if</a:t>
            </a:r>
            <a:r>
              <a:rPr lang="it-IT" sz="2800" b="1" dirty="0">
                <a:sym typeface="Symbol" pitchFamily="18" charset="2"/>
              </a:rPr>
              <a:t> </a:t>
            </a:r>
            <a:r>
              <a:rPr lang="it-IT" sz="2800" b="1" i="1" dirty="0" err="1">
                <a:sym typeface="Symbol" pitchFamily="18" charset="2"/>
              </a:rPr>
              <a:t>v.color</a:t>
            </a:r>
            <a:r>
              <a:rPr lang="it-IT" sz="2800" b="1" dirty="0">
                <a:sym typeface="Symbol" pitchFamily="18" charset="2"/>
              </a:rPr>
              <a:t> == </a:t>
            </a:r>
            <a:r>
              <a:rPr lang="it-IT" sz="2800" b="1" i="1" dirty="0">
                <a:sym typeface="Symbol" pitchFamily="18" charset="2"/>
              </a:rPr>
              <a:t>bianco</a:t>
            </a:r>
            <a:r>
              <a:rPr lang="it-IT" sz="2800" b="1" dirty="0">
                <a:sym typeface="Symbol" pitchFamily="18" charset="2"/>
              </a:rPr>
              <a:t> </a:t>
            </a:r>
          </a:p>
          <a:p>
            <a:r>
              <a:rPr lang="it-IT" sz="2800" b="1" dirty="0">
                <a:sym typeface="Symbol" pitchFamily="18" charset="2"/>
              </a:rPr>
              <a:t>          </a:t>
            </a:r>
            <a:r>
              <a:rPr lang="it-IT" sz="2800" b="1" i="1" dirty="0">
                <a:sym typeface="Symbol" pitchFamily="18" charset="2"/>
              </a:rPr>
              <a:t>v.</a:t>
            </a:r>
            <a:r>
              <a:rPr lang="el-GR" sz="2800" b="1" i="1" dirty="0">
                <a:cs typeface="Times New Roman" pitchFamily="18" charset="0"/>
                <a:sym typeface="Symbol" pitchFamily="18" charset="2"/>
              </a:rPr>
              <a:t>π</a:t>
            </a:r>
            <a:r>
              <a:rPr lang="it-IT" sz="2800" b="1" dirty="0">
                <a:sym typeface="Symbol" pitchFamily="18" charset="2"/>
              </a:rPr>
              <a:t> = </a:t>
            </a:r>
            <a:r>
              <a:rPr lang="it-IT" sz="2800" b="1" i="1" dirty="0">
                <a:sym typeface="Symbol" pitchFamily="18" charset="2"/>
              </a:rPr>
              <a:t>u</a:t>
            </a:r>
            <a:endParaRPr lang="it-IT" sz="2800" b="1" dirty="0">
              <a:sym typeface="Symbol" pitchFamily="18" charset="2"/>
            </a:endParaRPr>
          </a:p>
          <a:p>
            <a:r>
              <a:rPr lang="it-IT" sz="2800" b="1" dirty="0">
                <a:sym typeface="Symbol" pitchFamily="18" charset="2"/>
              </a:rPr>
              <a:t>          </a:t>
            </a:r>
            <a:r>
              <a:rPr lang="it-IT" sz="2800" b="1" i="1" dirty="0" err="1">
                <a:solidFill>
                  <a:srgbClr val="C00000"/>
                </a:solidFill>
                <a:sym typeface="Symbol" pitchFamily="18" charset="2"/>
              </a:rPr>
              <a:t>DFS-Visit</a:t>
            </a:r>
            <a:r>
              <a:rPr lang="it-IT" sz="2800" b="1" i="1" dirty="0">
                <a:sym typeface="Symbol" pitchFamily="18" charset="2"/>
              </a:rPr>
              <a:t> </a:t>
            </a:r>
            <a:r>
              <a:rPr lang="it-IT" sz="2800" b="1" dirty="0">
                <a:sym typeface="Symbol" pitchFamily="18" charset="2"/>
              </a:rPr>
              <a:t>(</a:t>
            </a:r>
            <a:r>
              <a:rPr lang="it-IT" sz="2800" b="1" i="1" dirty="0">
                <a:sym typeface="Symbol" pitchFamily="18" charset="2"/>
              </a:rPr>
              <a:t>v</a:t>
            </a:r>
            <a:r>
              <a:rPr lang="it-IT" sz="2800" b="1" dirty="0">
                <a:sym typeface="Symbol" pitchFamily="18" charset="2"/>
              </a:rPr>
              <a:t>)</a:t>
            </a:r>
          </a:p>
          <a:p>
            <a:r>
              <a:rPr lang="it-IT" sz="2800" b="1" dirty="0">
                <a:sym typeface="Symbol" pitchFamily="18" charset="2"/>
              </a:rPr>
              <a:t>  </a:t>
            </a:r>
            <a:r>
              <a:rPr lang="it-IT" sz="2800" b="1" i="1" dirty="0" err="1">
                <a:sym typeface="Symbol" pitchFamily="18" charset="2"/>
              </a:rPr>
              <a:t>time</a:t>
            </a:r>
            <a:r>
              <a:rPr lang="it-IT" sz="2800" b="1" dirty="0">
                <a:sym typeface="Symbol" pitchFamily="18" charset="2"/>
              </a:rPr>
              <a:t> = </a:t>
            </a:r>
            <a:r>
              <a:rPr lang="it-IT" sz="2800" b="1" i="1" dirty="0" err="1">
                <a:sym typeface="Symbol" pitchFamily="18" charset="2"/>
              </a:rPr>
              <a:t>time</a:t>
            </a:r>
            <a:r>
              <a:rPr lang="it-IT" sz="2800" b="1" dirty="0">
                <a:sym typeface="Symbol" pitchFamily="18" charset="2"/>
              </a:rPr>
              <a:t> + 1, </a:t>
            </a:r>
            <a:r>
              <a:rPr lang="it-IT" sz="2800" b="1" i="1" dirty="0" err="1">
                <a:sym typeface="Symbol" pitchFamily="18" charset="2"/>
              </a:rPr>
              <a:t>u.f</a:t>
            </a:r>
            <a:r>
              <a:rPr lang="it-IT" sz="2800" b="1" i="1" dirty="0">
                <a:sym typeface="Symbol" pitchFamily="18" charset="2"/>
              </a:rPr>
              <a:t> =</a:t>
            </a:r>
            <a:r>
              <a:rPr lang="it-IT" sz="2800" b="1" dirty="0">
                <a:sym typeface="Symbol" pitchFamily="18" charset="2"/>
              </a:rPr>
              <a:t> </a:t>
            </a:r>
            <a:r>
              <a:rPr lang="it-IT" sz="2800" b="1" i="1" dirty="0" err="1">
                <a:sym typeface="Symbol" pitchFamily="18" charset="2"/>
              </a:rPr>
              <a:t>time</a:t>
            </a:r>
            <a:r>
              <a:rPr lang="it-IT" sz="2800" b="1" dirty="0">
                <a:sym typeface="Symbol" pitchFamily="18" charset="2"/>
              </a:rPr>
              <a:t> </a:t>
            </a:r>
            <a:endParaRPr lang="it-IT" sz="2800" b="1" i="1" dirty="0">
              <a:sym typeface="Symbol" pitchFamily="18" charset="2"/>
            </a:endParaRPr>
          </a:p>
          <a:p>
            <a:r>
              <a:rPr lang="it-IT" sz="2800" b="1" i="1" dirty="0">
                <a:sym typeface="Symbol" pitchFamily="18" charset="2"/>
              </a:rPr>
              <a:t>  </a:t>
            </a:r>
            <a:r>
              <a:rPr lang="it-IT" sz="2800" b="1" i="1" dirty="0" err="1">
                <a:sym typeface="Symbol" pitchFamily="18" charset="2"/>
              </a:rPr>
              <a:t>u.color</a:t>
            </a:r>
            <a:r>
              <a:rPr lang="it-IT" sz="2800" b="1" i="1" dirty="0">
                <a:sym typeface="Symbol" pitchFamily="18" charset="2"/>
              </a:rPr>
              <a:t> =</a:t>
            </a:r>
            <a:r>
              <a:rPr lang="it-IT" sz="2800" b="1" dirty="0">
                <a:sym typeface="Symbol" pitchFamily="18" charset="2"/>
              </a:rPr>
              <a:t> </a:t>
            </a:r>
            <a:r>
              <a:rPr lang="it-IT" sz="2800" b="1" i="1" dirty="0">
                <a:sym typeface="Symbol" pitchFamily="18" charset="2"/>
              </a:rPr>
              <a:t>nero</a:t>
            </a:r>
            <a:endParaRPr lang="it-IT" sz="2800" b="1" dirty="0">
              <a:sym typeface="Symbol" pitchFamily="18" charset="2"/>
            </a:endParaRPr>
          </a:p>
        </p:txBody>
      </p:sp>
      <p:sp>
        <p:nvSpPr>
          <p:cNvPr id="56323" name="Text Box 3"/>
          <p:cNvSpPr txBox="1">
            <a:spLocks noChangeArrowheads="1"/>
          </p:cNvSpPr>
          <p:nvPr/>
        </p:nvSpPr>
        <p:spPr bwMode="auto">
          <a:xfrm>
            <a:off x="577850" y="4953000"/>
            <a:ext cx="8832850" cy="1066800"/>
          </a:xfrm>
          <a:prstGeom prst="rect">
            <a:avLst/>
          </a:prstGeom>
          <a:noFill/>
          <a:ln w="9525">
            <a:noFill/>
            <a:miter lim="800000"/>
            <a:headEnd/>
            <a:tailEnd/>
          </a:ln>
        </p:spPr>
        <p:txBody>
          <a:bodyPr>
            <a:spAutoFit/>
          </a:bodyPr>
          <a:lstStyle/>
          <a:p>
            <a:pPr>
              <a:spcBef>
                <a:spcPct val="20000"/>
              </a:spcBef>
            </a:pPr>
            <a:r>
              <a:rPr lang="it-IT" sz="3200" dirty="0"/>
              <a:t>Vediamo su di un esempio come viene eseguito l’algoritmo.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6322">
                                            <p:txEl>
                                              <p:pRg st="1" end="1"/>
                                            </p:txEl>
                                          </p:spTgt>
                                        </p:tgtEl>
                                        <p:attrNameLst>
                                          <p:attrName>style.visibility</p:attrName>
                                        </p:attrNameLst>
                                      </p:cBhvr>
                                      <p:to>
                                        <p:strVal val="visible"/>
                                      </p:to>
                                    </p:set>
                                    <p:anim calcmode="lin" valueType="num">
                                      <p:cBhvr additive="base">
                                        <p:cTn id="7" dur="500" fill="hold"/>
                                        <p:tgtEl>
                                          <p:spTgt spid="5632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32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6322">
                                            <p:txEl>
                                              <p:pRg st="2" end="2"/>
                                            </p:txEl>
                                          </p:spTgt>
                                        </p:tgtEl>
                                        <p:attrNameLst>
                                          <p:attrName>style.visibility</p:attrName>
                                        </p:attrNameLst>
                                      </p:cBhvr>
                                      <p:to>
                                        <p:strVal val="visible"/>
                                      </p:to>
                                    </p:set>
                                    <p:anim calcmode="lin" valueType="num">
                                      <p:cBhvr additive="base">
                                        <p:cTn id="11" dur="500" fill="hold"/>
                                        <p:tgtEl>
                                          <p:spTgt spid="5632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63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6322">
                                            <p:txEl>
                                              <p:pRg st="3" end="3"/>
                                            </p:txEl>
                                          </p:spTgt>
                                        </p:tgtEl>
                                        <p:attrNameLst>
                                          <p:attrName>style.visibility</p:attrName>
                                        </p:attrNameLst>
                                      </p:cBhvr>
                                      <p:to>
                                        <p:strVal val="visible"/>
                                      </p:to>
                                    </p:set>
                                    <p:anim calcmode="lin" valueType="num">
                                      <p:cBhvr additive="base">
                                        <p:cTn id="17" dur="500" fill="hold"/>
                                        <p:tgtEl>
                                          <p:spTgt spid="5632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6322">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6322">
                                            <p:txEl>
                                              <p:pRg st="4" end="4"/>
                                            </p:txEl>
                                          </p:spTgt>
                                        </p:tgtEl>
                                        <p:attrNameLst>
                                          <p:attrName>style.visibility</p:attrName>
                                        </p:attrNameLst>
                                      </p:cBhvr>
                                      <p:to>
                                        <p:strVal val="visible"/>
                                      </p:to>
                                    </p:set>
                                    <p:anim calcmode="lin" valueType="num">
                                      <p:cBhvr additive="base">
                                        <p:cTn id="21" dur="500" fill="hold"/>
                                        <p:tgtEl>
                                          <p:spTgt spid="56322">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63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6322">
                                            <p:txEl>
                                              <p:pRg st="5" end="5"/>
                                            </p:txEl>
                                          </p:spTgt>
                                        </p:tgtEl>
                                        <p:attrNameLst>
                                          <p:attrName>style.visibility</p:attrName>
                                        </p:attrNameLst>
                                      </p:cBhvr>
                                      <p:to>
                                        <p:strVal val="visible"/>
                                      </p:to>
                                    </p:set>
                                    <p:anim calcmode="lin" valueType="num">
                                      <p:cBhvr additive="base">
                                        <p:cTn id="27" dur="500" fill="hold"/>
                                        <p:tgtEl>
                                          <p:spTgt spid="5632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632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6322">
                                            <p:txEl>
                                              <p:pRg st="6" end="6"/>
                                            </p:txEl>
                                          </p:spTgt>
                                        </p:tgtEl>
                                        <p:attrNameLst>
                                          <p:attrName>style.visibility</p:attrName>
                                        </p:attrNameLst>
                                      </p:cBhvr>
                                      <p:to>
                                        <p:strVal val="visible"/>
                                      </p:to>
                                    </p:set>
                                    <p:anim calcmode="lin" valueType="num">
                                      <p:cBhvr additive="base">
                                        <p:cTn id="31" dur="500" fill="hold"/>
                                        <p:tgtEl>
                                          <p:spTgt spid="5632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632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6322">
                                            <p:txEl>
                                              <p:pRg st="7" end="7"/>
                                            </p:txEl>
                                          </p:spTgt>
                                        </p:tgtEl>
                                        <p:attrNameLst>
                                          <p:attrName>style.visibility</p:attrName>
                                        </p:attrNameLst>
                                      </p:cBhvr>
                                      <p:to>
                                        <p:strVal val="visible"/>
                                      </p:to>
                                    </p:set>
                                    <p:anim calcmode="lin" valueType="num">
                                      <p:cBhvr additive="base">
                                        <p:cTn id="37" dur="500" fill="hold"/>
                                        <p:tgtEl>
                                          <p:spTgt spid="5632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6322">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6322">
                                            <p:txEl>
                                              <p:pRg st="8" end="8"/>
                                            </p:txEl>
                                          </p:spTgt>
                                        </p:tgtEl>
                                        <p:attrNameLst>
                                          <p:attrName>style.visibility</p:attrName>
                                        </p:attrNameLst>
                                      </p:cBhvr>
                                      <p:to>
                                        <p:strVal val="visible"/>
                                      </p:to>
                                    </p:set>
                                    <p:anim calcmode="lin" valueType="num">
                                      <p:cBhvr additive="base">
                                        <p:cTn id="41" dur="500" fill="hold"/>
                                        <p:tgtEl>
                                          <p:spTgt spid="56322">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632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56323"/>
                                        </p:tgtEl>
                                        <p:attrNameLst>
                                          <p:attrName>style.visibility</p:attrName>
                                        </p:attrNameLst>
                                      </p:cBhvr>
                                      <p:to>
                                        <p:strVal val="visible"/>
                                      </p:to>
                                    </p:set>
                                    <p:anim calcmode="lin" valueType="num">
                                      <p:cBhvr additive="base">
                                        <p:cTn id="47" dur="500" fill="hold"/>
                                        <p:tgtEl>
                                          <p:spTgt spid="56323"/>
                                        </p:tgtEl>
                                        <p:attrNameLst>
                                          <p:attrName>ppt_x</p:attrName>
                                        </p:attrNameLst>
                                      </p:cBhvr>
                                      <p:tavLst>
                                        <p:tav tm="0">
                                          <p:val>
                                            <p:strVal val="#ppt_x"/>
                                          </p:val>
                                        </p:tav>
                                        <p:tav tm="100000">
                                          <p:val>
                                            <p:strVal val="#ppt_x"/>
                                          </p:val>
                                        </p:tav>
                                      </p:tavLst>
                                    </p:anim>
                                    <p:anim calcmode="lin" valueType="num">
                                      <p:cBhvr additive="base">
                                        <p:cTn id="48" dur="500" fill="hold"/>
                                        <p:tgtEl>
                                          <p:spTgt spid="563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577850" y="101600"/>
            <a:ext cx="3467100" cy="2195513"/>
            <a:chOff x="364" y="64"/>
            <a:chExt cx="2184" cy="1383"/>
          </a:xfrm>
        </p:grpSpPr>
        <p:sp>
          <p:nvSpPr>
            <p:cNvPr id="57464" name="Text Box 3"/>
            <p:cNvSpPr txBox="1">
              <a:spLocks noChangeArrowheads="1"/>
            </p:cNvSpPr>
            <p:nvPr/>
          </p:nvSpPr>
          <p:spPr bwMode="auto">
            <a:xfrm>
              <a:off x="520" y="64"/>
              <a:ext cx="241" cy="327"/>
            </a:xfrm>
            <a:prstGeom prst="rect">
              <a:avLst/>
            </a:prstGeom>
            <a:noFill/>
            <a:ln w="9525">
              <a:noFill/>
              <a:miter lim="800000"/>
              <a:headEnd/>
              <a:tailEnd/>
            </a:ln>
          </p:spPr>
          <p:txBody>
            <a:bodyPr wrap="none">
              <a:spAutoFit/>
            </a:bodyPr>
            <a:lstStyle/>
            <a:p>
              <a:r>
                <a:rPr lang="it-IT" sz="2800" b="1" i="1"/>
                <a:t>u</a:t>
              </a:r>
            </a:p>
          </p:txBody>
        </p:sp>
        <p:sp>
          <p:nvSpPr>
            <p:cNvPr id="57465" name="Oval 4"/>
            <p:cNvSpPr>
              <a:spLocks noChangeArrowheads="1"/>
            </p:cNvSpPr>
            <p:nvPr/>
          </p:nvSpPr>
          <p:spPr bwMode="auto">
            <a:xfrm>
              <a:off x="364" y="336"/>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1/  </a:t>
              </a:r>
              <a:endParaRPr lang="en-GB" sz="2400" b="1"/>
            </a:p>
          </p:txBody>
        </p:sp>
        <p:sp>
          <p:nvSpPr>
            <p:cNvPr id="57466" name="Oval 5"/>
            <p:cNvSpPr>
              <a:spLocks noChangeArrowheads="1"/>
            </p:cNvSpPr>
            <p:nvPr/>
          </p:nvSpPr>
          <p:spPr bwMode="auto">
            <a:xfrm>
              <a:off x="1196" y="336"/>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67" name="Oval 6"/>
            <p:cNvSpPr>
              <a:spLocks noChangeArrowheads="1"/>
            </p:cNvSpPr>
            <p:nvPr/>
          </p:nvSpPr>
          <p:spPr bwMode="auto">
            <a:xfrm>
              <a:off x="2028" y="336"/>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68" name="Oval 7"/>
            <p:cNvSpPr>
              <a:spLocks noChangeArrowheads="1"/>
            </p:cNvSpPr>
            <p:nvPr/>
          </p:nvSpPr>
          <p:spPr bwMode="auto">
            <a:xfrm>
              <a:off x="364" y="960"/>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69" name="Oval 8"/>
            <p:cNvSpPr>
              <a:spLocks noChangeArrowheads="1"/>
            </p:cNvSpPr>
            <p:nvPr/>
          </p:nvSpPr>
          <p:spPr bwMode="auto">
            <a:xfrm>
              <a:off x="1196" y="960"/>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70" name="Oval 9"/>
            <p:cNvSpPr>
              <a:spLocks noChangeArrowheads="1"/>
            </p:cNvSpPr>
            <p:nvPr/>
          </p:nvSpPr>
          <p:spPr bwMode="auto">
            <a:xfrm>
              <a:off x="2028" y="960"/>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71" name="Line 10"/>
            <p:cNvSpPr>
              <a:spLocks noChangeShapeType="1"/>
            </p:cNvSpPr>
            <p:nvPr/>
          </p:nvSpPr>
          <p:spPr bwMode="auto">
            <a:xfrm>
              <a:off x="884" y="480"/>
              <a:ext cx="312" cy="0"/>
            </a:xfrm>
            <a:prstGeom prst="line">
              <a:avLst/>
            </a:prstGeom>
            <a:noFill/>
            <a:ln w="19050">
              <a:solidFill>
                <a:schemeClr val="tx1"/>
              </a:solidFill>
              <a:round/>
              <a:headEnd/>
              <a:tailEnd type="triangle" w="med" len="med"/>
            </a:ln>
          </p:spPr>
          <p:txBody>
            <a:bodyPr/>
            <a:lstStyle/>
            <a:p>
              <a:endParaRPr lang="it-IT"/>
            </a:p>
          </p:txBody>
        </p:sp>
        <p:sp>
          <p:nvSpPr>
            <p:cNvPr id="57472" name="Line 11"/>
            <p:cNvSpPr>
              <a:spLocks noChangeShapeType="1"/>
            </p:cNvSpPr>
            <p:nvPr/>
          </p:nvSpPr>
          <p:spPr bwMode="auto">
            <a:xfrm flipH="1">
              <a:off x="884" y="1104"/>
              <a:ext cx="312" cy="0"/>
            </a:xfrm>
            <a:prstGeom prst="line">
              <a:avLst/>
            </a:prstGeom>
            <a:noFill/>
            <a:ln w="19050">
              <a:solidFill>
                <a:schemeClr val="tx1"/>
              </a:solidFill>
              <a:round/>
              <a:headEnd/>
              <a:tailEnd type="triangle" w="med" len="med"/>
            </a:ln>
          </p:spPr>
          <p:txBody>
            <a:bodyPr/>
            <a:lstStyle/>
            <a:p>
              <a:endParaRPr lang="it-IT"/>
            </a:p>
          </p:txBody>
        </p:sp>
        <p:sp>
          <p:nvSpPr>
            <p:cNvPr id="57473" name="Line 12"/>
            <p:cNvSpPr>
              <a:spLocks noChangeShapeType="1"/>
            </p:cNvSpPr>
            <p:nvPr/>
          </p:nvSpPr>
          <p:spPr bwMode="auto">
            <a:xfrm flipH="1">
              <a:off x="624" y="624"/>
              <a:ext cx="0" cy="336"/>
            </a:xfrm>
            <a:prstGeom prst="line">
              <a:avLst/>
            </a:prstGeom>
            <a:noFill/>
            <a:ln w="19050">
              <a:solidFill>
                <a:schemeClr val="tx1"/>
              </a:solidFill>
              <a:round/>
              <a:headEnd/>
              <a:tailEnd type="triangle" w="med" len="med"/>
            </a:ln>
          </p:spPr>
          <p:txBody>
            <a:bodyPr/>
            <a:lstStyle/>
            <a:p>
              <a:endParaRPr lang="it-IT"/>
            </a:p>
          </p:txBody>
        </p:sp>
        <p:sp>
          <p:nvSpPr>
            <p:cNvPr id="57474" name="Line 13"/>
            <p:cNvSpPr>
              <a:spLocks noChangeShapeType="1"/>
            </p:cNvSpPr>
            <p:nvPr/>
          </p:nvSpPr>
          <p:spPr bwMode="auto">
            <a:xfrm flipH="1">
              <a:off x="1456" y="624"/>
              <a:ext cx="0" cy="336"/>
            </a:xfrm>
            <a:prstGeom prst="line">
              <a:avLst/>
            </a:prstGeom>
            <a:noFill/>
            <a:ln w="19050">
              <a:solidFill>
                <a:schemeClr val="tx1"/>
              </a:solidFill>
              <a:round/>
              <a:headEnd/>
              <a:tailEnd type="triangle" w="med" len="med"/>
            </a:ln>
          </p:spPr>
          <p:txBody>
            <a:bodyPr/>
            <a:lstStyle/>
            <a:p>
              <a:endParaRPr lang="it-IT"/>
            </a:p>
          </p:txBody>
        </p:sp>
        <p:sp>
          <p:nvSpPr>
            <p:cNvPr id="57475" name="Line 14"/>
            <p:cNvSpPr>
              <a:spLocks noChangeShapeType="1"/>
            </p:cNvSpPr>
            <p:nvPr/>
          </p:nvSpPr>
          <p:spPr bwMode="auto">
            <a:xfrm flipH="1">
              <a:off x="2288" y="624"/>
              <a:ext cx="0" cy="336"/>
            </a:xfrm>
            <a:prstGeom prst="line">
              <a:avLst/>
            </a:prstGeom>
            <a:noFill/>
            <a:ln w="19050">
              <a:solidFill>
                <a:schemeClr val="tx1"/>
              </a:solidFill>
              <a:round/>
              <a:headEnd/>
              <a:tailEnd type="triangle" w="med" len="med"/>
            </a:ln>
          </p:spPr>
          <p:txBody>
            <a:bodyPr/>
            <a:lstStyle/>
            <a:p>
              <a:endParaRPr lang="it-IT"/>
            </a:p>
          </p:txBody>
        </p:sp>
        <p:sp>
          <p:nvSpPr>
            <p:cNvPr id="57476" name="Line 15"/>
            <p:cNvSpPr>
              <a:spLocks noChangeShapeType="1"/>
            </p:cNvSpPr>
            <p:nvPr/>
          </p:nvSpPr>
          <p:spPr bwMode="auto">
            <a:xfrm flipV="1">
              <a:off x="832" y="576"/>
              <a:ext cx="416" cy="432"/>
            </a:xfrm>
            <a:prstGeom prst="line">
              <a:avLst/>
            </a:prstGeom>
            <a:noFill/>
            <a:ln w="19050">
              <a:solidFill>
                <a:schemeClr val="tx1"/>
              </a:solidFill>
              <a:round/>
              <a:headEnd/>
              <a:tailEnd type="triangle" w="med" len="med"/>
            </a:ln>
          </p:spPr>
          <p:txBody>
            <a:bodyPr/>
            <a:lstStyle/>
            <a:p>
              <a:endParaRPr lang="it-IT"/>
            </a:p>
          </p:txBody>
        </p:sp>
        <p:sp>
          <p:nvSpPr>
            <p:cNvPr id="57477" name="Line 16"/>
            <p:cNvSpPr>
              <a:spLocks noChangeShapeType="1"/>
            </p:cNvSpPr>
            <p:nvPr/>
          </p:nvSpPr>
          <p:spPr bwMode="auto">
            <a:xfrm flipH="1">
              <a:off x="1664" y="576"/>
              <a:ext cx="416" cy="432"/>
            </a:xfrm>
            <a:prstGeom prst="line">
              <a:avLst/>
            </a:prstGeom>
            <a:noFill/>
            <a:ln w="19050">
              <a:solidFill>
                <a:schemeClr val="tx1"/>
              </a:solidFill>
              <a:round/>
              <a:headEnd/>
              <a:tailEnd type="triangle" w="med" len="med"/>
            </a:ln>
          </p:spPr>
          <p:txBody>
            <a:bodyPr/>
            <a:lstStyle/>
            <a:p>
              <a:endParaRPr lang="it-IT"/>
            </a:p>
          </p:txBody>
        </p:sp>
        <p:cxnSp>
          <p:nvCxnSpPr>
            <p:cNvPr id="57478" name="AutoShape 17"/>
            <p:cNvCxnSpPr>
              <a:cxnSpLocks noChangeShapeType="1"/>
              <a:stCxn id="57470" idx="7"/>
              <a:endCxn id="57470" idx="5"/>
            </p:cNvCxnSpPr>
            <p:nvPr/>
          </p:nvCxnSpPr>
          <p:spPr bwMode="auto">
            <a:xfrm rot="5400000" flipV="1">
              <a:off x="2362" y="1103"/>
              <a:ext cx="222" cy="1"/>
            </a:xfrm>
            <a:prstGeom prst="curvedConnector5">
              <a:avLst>
                <a:gd name="adj1" fmla="val -18019"/>
                <a:gd name="adj2" fmla="val 26699991"/>
                <a:gd name="adj3" fmla="val 110810"/>
              </a:avLst>
            </a:prstGeom>
            <a:noFill/>
            <a:ln w="9525">
              <a:solidFill>
                <a:schemeClr val="tx1"/>
              </a:solidFill>
              <a:round/>
              <a:headEnd/>
              <a:tailEnd type="triangle" w="med" len="med"/>
            </a:ln>
          </p:spPr>
        </p:cxnSp>
        <p:sp>
          <p:nvSpPr>
            <p:cNvPr id="57479" name="Text Box 18"/>
            <p:cNvSpPr txBox="1">
              <a:spLocks noChangeArrowheads="1"/>
            </p:cNvSpPr>
            <p:nvPr/>
          </p:nvSpPr>
          <p:spPr bwMode="auto">
            <a:xfrm>
              <a:off x="1352" y="64"/>
              <a:ext cx="215" cy="327"/>
            </a:xfrm>
            <a:prstGeom prst="rect">
              <a:avLst/>
            </a:prstGeom>
            <a:noFill/>
            <a:ln w="9525">
              <a:noFill/>
              <a:miter lim="800000"/>
              <a:headEnd/>
              <a:tailEnd/>
            </a:ln>
          </p:spPr>
          <p:txBody>
            <a:bodyPr wrap="none">
              <a:spAutoFit/>
            </a:bodyPr>
            <a:lstStyle/>
            <a:p>
              <a:r>
                <a:rPr lang="it-IT" sz="2800" b="1" i="1"/>
                <a:t>v</a:t>
              </a:r>
            </a:p>
          </p:txBody>
        </p:sp>
        <p:sp>
          <p:nvSpPr>
            <p:cNvPr id="57480" name="Text Box 19"/>
            <p:cNvSpPr txBox="1">
              <a:spLocks noChangeArrowheads="1"/>
            </p:cNvSpPr>
            <p:nvPr/>
          </p:nvSpPr>
          <p:spPr bwMode="auto">
            <a:xfrm>
              <a:off x="2184" y="64"/>
              <a:ext cx="265" cy="327"/>
            </a:xfrm>
            <a:prstGeom prst="rect">
              <a:avLst/>
            </a:prstGeom>
            <a:noFill/>
            <a:ln w="9525">
              <a:noFill/>
              <a:miter lim="800000"/>
              <a:headEnd/>
              <a:tailEnd/>
            </a:ln>
          </p:spPr>
          <p:txBody>
            <a:bodyPr wrap="none">
              <a:spAutoFit/>
            </a:bodyPr>
            <a:lstStyle/>
            <a:p>
              <a:r>
                <a:rPr lang="it-IT" sz="2800" b="1" i="1"/>
                <a:t>w</a:t>
              </a:r>
            </a:p>
          </p:txBody>
        </p:sp>
        <p:sp>
          <p:nvSpPr>
            <p:cNvPr id="57481" name="Text Box 20"/>
            <p:cNvSpPr txBox="1">
              <a:spLocks noChangeArrowheads="1"/>
            </p:cNvSpPr>
            <p:nvPr/>
          </p:nvSpPr>
          <p:spPr bwMode="auto">
            <a:xfrm>
              <a:off x="520" y="1120"/>
              <a:ext cx="228" cy="327"/>
            </a:xfrm>
            <a:prstGeom prst="rect">
              <a:avLst/>
            </a:prstGeom>
            <a:noFill/>
            <a:ln w="9525">
              <a:noFill/>
              <a:miter lim="800000"/>
              <a:headEnd/>
              <a:tailEnd/>
            </a:ln>
          </p:spPr>
          <p:txBody>
            <a:bodyPr wrap="none">
              <a:spAutoFit/>
            </a:bodyPr>
            <a:lstStyle/>
            <a:p>
              <a:r>
                <a:rPr lang="it-IT" sz="2800" b="1" i="1"/>
                <a:t>x</a:t>
              </a:r>
            </a:p>
          </p:txBody>
        </p:sp>
        <p:sp>
          <p:nvSpPr>
            <p:cNvPr id="57482" name="Text Box 21"/>
            <p:cNvSpPr txBox="1">
              <a:spLocks noChangeArrowheads="1"/>
            </p:cNvSpPr>
            <p:nvPr/>
          </p:nvSpPr>
          <p:spPr bwMode="auto">
            <a:xfrm>
              <a:off x="1352" y="1120"/>
              <a:ext cx="215" cy="327"/>
            </a:xfrm>
            <a:prstGeom prst="rect">
              <a:avLst/>
            </a:prstGeom>
            <a:noFill/>
            <a:ln w="9525">
              <a:noFill/>
              <a:miter lim="800000"/>
              <a:headEnd/>
              <a:tailEnd/>
            </a:ln>
          </p:spPr>
          <p:txBody>
            <a:bodyPr wrap="none">
              <a:spAutoFit/>
            </a:bodyPr>
            <a:lstStyle/>
            <a:p>
              <a:r>
                <a:rPr lang="it-IT" sz="2800" b="1" i="1"/>
                <a:t>y</a:t>
              </a:r>
            </a:p>
          </p:txBody>
        </p:sp>
        <p:sp>
          <p:nvSpPr>
            <p:cNvPr id="57483" name="Text Box 22"/>
            <p:cNvSpPr txBox="1">
              <a:spLocks noChangeArrowheads="1"/>
            </p:cNvSpPr>
            <p:nvPr/>
          </p:nvSpPr>
          <p:spPr bwMode="auto">
            <a:xfrm>
              <a:off x="2184" y="1120"/>
              <a:ext cx="203" cy="327"/>
            </a:xfrm>
            <a:prstGeom prst="rect">
              <a:avLst/>
            </a:prstGeom>
            <a:noFill/>
            <a:ln w="9525">
              <a:noFill/>
              <a:miter lim="800000"/>
              <a:headEnd/>
              <a:tailEnd/>
            </a:ln>
          </p:spPr>
          <p:txBody>
            <a:bodyPr wrap="none">
              <a:spAutoFit/>
            </a:bodyPr>
            <a:lstStyle/>
            <a:p>
              <a:r>
                <a:rPr lang="it-IT" sz="2800" b="1" i="1"/>
                <a:t>z</a:t>
              </a:r>
            </a:p>
          </p:txBody>
        </p:sp>
      </p:grpSp>
      <p:grpSp>
        <p:nvGrpSpPr>
          <p:cNvPr id="3" name="Group 23"/>
          <p:cNvGrpSpPr>
            <a:grpSpLocks/>
          </p:cNvGrpSpPr>
          <p:nvPr/>
        </p:nvGrpSpPr>
        <p:grpSpPr bwMode="auto">
          <a:xfrm>
            <a:off x="5365750" y="101600"/>
            <a:ext cx="3467100" cy="2195513"/>
            <a:chOff x="3380" y="64"/>
            <a:chExt cx="2184" cy="1383"/>
          </a:xfrm>
        </p:grpSpPr>
        <p:sp>
          <p:nvSpPr>
            <p:cNvPr id="57443" name="Line 24"/>
            <p:cNvSpPr>
              <a:spLocks noChangeShapeType="1"/>
            </p:cNvSpPr>
            <p:nvPr/>
          </p:nvSpPr>
          <p:spPr bwMode="auto">
            <a:xfrm flipH="1" flipV="1">
              <a:off x="3900" y="480"/>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7444" name="Text Box 25"/>
            <p:cNvSpPr txBox="1">
              <a:spLocks noChangeArrowheads="1"/>
            </p:cNvSpPr>
            <p:nvPr/>
          </p:nvSpPr>
          <p:spPr bwMode="auto">
            <a:xfrm>
              <a:off x="3536" y="64"/>
              <a:ext cx="241" cy="327"/>
            </a:xfrm>
            <a:prstGeom prst="rect">
              <a:avLst/>
            </a:prstGeom>
            <a:noFill/>
            <a:ln w="9525">
              <a:noFill/>
              <a:miter lim="800000"/>
              <a:headEnd/>
              <a:tailEnd/>
            </a:ln>
          </p:spPr>
          <p:txBody>
            <a:bodyPr wrap="none">
              <a:spAutoFit/>
            </a:bodyPr>
            <a:lstStyle/>
            <a:p>
              <a:r>
                <a:rPr lang="it-IT" sz="2800" b="1" i="1"/>
                <a:t>u</a:t>
              </a:r>
            </a:p>
          </p:txBody>
        </p:sp>
        <p:sp>
          <p:nvSpPr>
            <p:cNvPr id="57445" name="Oval 26"/>
            <p:cNvSpPr>
              <a:spLocks noChangeArrowheads="1"/>
            </p:cNvSpPr>
            <p:nvPr/>
          </p:nvSpPr>
          <p:spPr bwMode="auto">
            <a:xfrm>
              <a:off x="3380" y="336"/>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1/  </a:t>
              </a:r>
              <a:endParaRPr lang="en-GB" sz="2400" b="1"/>
            </a:p>
          </p:txBody>
        </p:sp>
        <p:sp>
          <p:nvSpPr>
            <p:cNvPr id="57446" name="Oval 27"/>
            <p:cNvSpPr>
              <a:spLocks noChangeArrowheads="1"/>
            </p:cNvSpPr>
            <p:nvPr/>
          </p:nvSpPr>
          <p:spPr bwMode="auto">
            <a:xfrm>
              <a:off x="5044" y="336"/>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47" name="Oval 28"/>
            <p:cNvSpPr>
              <a:spLocks noChangeArrowheads="1"/>
            </p:cNvSpPr>
            <p:nvPr/>
          </p:nvSpPr>
          <p:spPr bwMode="auto">
            <a:xfrm>
              <a:off x="3380" y="960"/>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48" name="Oval 29"/>
            <p:cNvSpPr>
              <a:spLocks noChangeArrowheads="1"/>
            </p:cNvSpPr>
            <p:nvPr/>
          </p:nvSpPr>
          <p:spPr bwMode="auto">
            <a:xfrm>
              <a:off x="4212" y="960"/>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49" name="Oval 30"/>
            <p:cNvSpPr>
              <a:spLocks noChangeArrowheads="1"/>
            </p:cNvSpPr>
            <p:nvPr/>
          </p:nvSpPr>
          <p:spPr bwMode="auto">
            <a:xfrm>
              <a:off x="5044" y="960"/>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50" name="Line 31"/>
            <p:cNvSpPr>
              <a:spLocks noChangeShapeType="1"/>
            </p:cNvSpPr>
            <p:nvPr/>
          </p:nvSpPr>
          <p:spPr bwMode="auto">
            <a:xfrm>
              <a:off x="3900" y="480"/>
              <a:ext cx="312" cy="0"/>
            </a:xfrm>
            <a:prstGeom prst="line">
              <a:avLst/>
            </a:prstGeom>
            <a:noFill/>
            <a:ln w="19050">
              <a:solidFill>
                <a:schemeClr val="tx1"/>
              </a:solidFill>
              <a:round/>
              <a:headEnd/>
              <a:tailEnd type="triangle" w="med" len="med"/>
            </a:ln>
          </p:spPr>
          <p:txBody>
            <a:bodyPr/>
            <a:lstStyle/>
            <a:p>
              <a:endParaRPr lang="it-IT"/>
            </a:p>
          </p:txBody>
        </p:sp>
        <p:sp>
          <p:nvSpPr>
            <p:cNvPr id="57451" name="Line 32"/>
            <p:cNvSpPr>
              <a:spLocks noChangeShapeType="1"/>
            </p:cNvSpPr>
            <p:nvPr/>
          </p:nvSpPr>
          <p:spPr bwMode="auto">
            <a:xfrm flipH="1">
              <a:off x="3900" y="1104"/>
              <a:ext cx="312" cy="0"/>
            </a:xfrm>
            <a:prstGeom prst="line">
              <a:avLst/>
            </a:prstGeom>
            <a:noFill/>
            <a:ln w="19050">
              <a:solidFill>
                <a:schemeClr val="tx1"/>
              </a:solidFill>
              <a:round/>
              <a:headEnd/>
              <a:tailEnd type="triangle" w="med" len="med"/>
            </a:ln>
          </p:spPr>
          <p:txBody>
            <a:bodyPr/>
            <a:lstStyle/>
            <a:p>
              <a:endParaRPr lang="it-IT"/>
            </a:p>
          </p:txBody>
        </p:sp>
        <p:sp>
          <p:nvSpPr>
            <p:cNvPr id="57452" name="Line 33"/>
            <p:cNvSpPr>
              <a:spLocks noChangeShapeType="1"/>
            </p:cNvSpPr>
            <p:nvPr/>
          </p:nvSpPr>
          <p:spPr bwMode="auto">
            <a:xfrm flipH="1">
              <a:off x="3640" y="624"/>
              <a:ext cx="0" cy="336"/>
            </a:xfrm>
            <a:prstGeom prst="line">
              <a:avLst/>
            </a:prstGeom>
            <a:noFill/>
            <a:ln w="19050">
              <a:solidFill>
                <a:schemeClr val="tx1"/>
              </a:solidFill>
              <a:round/>
              <a:headEnd/>
              <a:tailEnd type="triangle" w="med" len="med"/>
            </a:ln>
          </p:spPr>
          <p:txBody>
            <a:bodyPr/>
            <a:lstStyle/>
            <a:p>
              <a:endParaRPr lang="it-IT"/>
            </a:p>
          </p:txBody>
        </p:sp>
        <p:sp>
          <p:nvSpPr>
            <p:cNvPr id="57453" name="Line 34"/>
            <p:cNvSpPr>
              <a:spLocks noChangeShapeType="1"/>
            </p:cNvSpPr>
            <p:nvPr/>
          </p:nvSpPr>
          <p:spPr bwMode="auto">
            <a:xfrm flipH="1">
              <a:off x="4472" y="624"/>
              <a:ext cx="0" cy="336"/>
            </a:xfrm>
            <a:prstGeom prst="line">
              <a:avLst/>
            </a:prstGeom>
            <a:noFill/>
            <a:ln w="19050">
              <a:solidFill>
                <a:schemeClr val="tx1"/>
              </a:solidFill>
              <a:round/>
              <a:headEnd/>
              <a:tailEnd type="triangle" w="med" len="med"/>
            </a:ln>
          </p:spPr>
          <p:txBody>
            <a:bodyPr/>
            <a:lstStyle/>
            <a:p>
              <a:endParaRPr lang="it-IT"/>
            </a:p>
          </p:txBody>
        </p:sp>
        <p:sp>
          <p:nvSpPr>
            <p:cNvPr id="57454" name="Line 35"/>
            <p:cNvSpPr>
              <a:spLocks noChangeShapeType="1"/>
            </p:cNvSpPr>
            <p:nvPr/>
          </p:nvSpPr>
          <p:spPr bwMode="auto">
            <a:xfrm flipH="1">
              <a:off x="5304" y="624"/>
              <a:ext cx="0" cy="336"/>
            </a:xfrm>
            <a:prstGeom prst="line">
              <a:avLst/>
            </a:prstGeom>
            <a:noFill/>
            <a:ln w="19050">
              <a:solidFill>
                <a:schemeClr val="tx1"/>
              </a:solidFill>
              <a:round/>
              <a:headEnd/>
              <a:tailEnd type="triangle" w="med" len="med"/>
            </a:ln>
          </p:spPr>
          <p:txBody>
            <a:bodyPr/>
            <a:lstStyle/>
            <a:p>
              <a:endParaRPr lang="it-IT"/>
            </a:p>
          </p:txBody>
        </p:sp>
        <p:sp>
          <p:nvSpPr>
            <p:cNvPr id="57455" name="Line 36"/>
            <p:cNvSpPr>
              <a:spLocks noChangeShapeType="1"/>
            </p:cNvSpPr>
            <p:nvPr/>
          </p:nvSpPr>
          <p:spPr bwMode="auto">
            <a:xfrm flipV="1">
              <a:off x="3848" y="576"/>
              <a:ext cx="416" cy="432"/>
            </a:xfrm>
            <a:prstGeom prst="line">
              <a:avLst/>
            </a:prstGeom>
            <a:noFill/>
            <a:ln w="19050">
              <a:solidFill>
                <a:schemeClr val="tx1"/>
              </a:solidFill>
              <a:round/>
              <a:headEnd/>
              <a:tailEnd type="triangle" w="med" len="med"/>
            </a:ln>
          </p:spPr>
          <p:txBody>
            <a:bodyPr/>
            <a:lstStyle/>
            <a:p>
              <a:endParaRPr lang="it-IT"/>
            </a:p>
          </p:txBody>
        </p:sp>
        <p:sp>
          <p:nvSpPr>
            <p:cNvPr id="57456" name="Line 37"/>
            <p:cNvSpPr>
              <a:spLocks noChangeShapeType="1"/>
            </p:cNvSpPr>
            <p:nvPr/>
          </p:nvSpPr>
          <p:spPr bwMode="auto">
            <a:xfrm flipH="1">
              <a:off x="4680" y="576"/>
              <a:ext cx="416" cy="432"/>
            </a:xfrm>
            <a:prstGeom prst="line">
              <a:avLst/>
            </a:prstGeom>
            <a:noFill/>
            <a:ln w="19050">
              <a:solidFill>
                <a:schemeClr val="tx1"/>
              </a:solidFill>
              <a:round/>
              <a:headEnd/>
              <a:tailEnd type="triangle" w="med" len="med"/>
            </a:ln>
          </p:spPr>
          <p:txBody>
            <a:bodyPr/>
            <a:lstStyle/>
            <a:p>
              <a:endParaRPr lang="it-IT"/>
            </a:p>
          </p:txBody>
        </p:sp>
        <p:cxnSp>
          <p:nvCxnSpPr>
            <p:cNvPr id="57457" name="AutoShape 38"/>
            <p:cNvCxnSpPr>
              <a:cxnSpLocks noChangeShapeType="1"/>
              <a:stCxn id="57449" idx="7"/>
              <a:endCxn id="57449" idx="5"/>
            </p:cNvCxnSpPr>
            <p:nvPr/>
          </p:nvCxnSpPr>
          <p:spPr bwMode="auto">
            <a:xfrm rot="5400000" flipV="1">
              <a:off x="5378" y="1103"/>
              <a:ext cx="222" cy="1"/>
            </a:xfrm>
            <a:prstGeom prst="curvedConnector5">
              <a:avLst>
                <a:gd name="adj1" fmla="val -18019"/>
                <a:gd name="adj2" fmla="val 26699991"/>
                <a:gd name="adj3" fmla="val 110810"/>
              </a:avLst>
            </a:prstGeom>
            <a:noFill/>
            <a:ln w="9525">
              <a:solidFill>
                <a:schemeClr val="tx1"/>
              </a:solidFill>
              <a:round/>
              <a:headEnd/>
              <a:tailEnd type="triangle" w="med" len="med"/>
            </a:ln>
          </p:spPr>
        </p:cxnSp>
        <p:sp>
          <p:nvSpPr>
            <p:cNvPr id="57458" name="Text Box 39"/>
            <p:cNvSpPr txBox="1">
              <a:spLocks noChangeArrowheads="1"/>
            </p:cNvSpPr>
            <p:nvPr/>
          </p:nvSpPr>
          <p:spPr bwMode="auto">
            <a:xfrm>
              <a:off x="4368" y="64"/>
              <a:ext cx="215" cy="327"/>
            </a:xfrm>
            <a:prstGeom prst="rect">
              <a:avLst/>
            </a:prstGeom>
            <a:noFill/>
            <a:ln w="9525">
              <a:noFill/>
              <a:miter lim="800000"/>
              <a:headEnd/>
              <a:tailEnd/>
            </a:ln>
          </p:spPr>
          <p:txBody>
            <a:bodyPr wrap="none">
              <a:spAutoFit/>
            </a:bodyPr>
            <a:lstStyle/>
            <a:p>
              <a:r>
                <a:rPr lang="it-IT" sz="2800" b="1" i="1"/>
                <a:t>v</a:t>
              </a:r>
            </a:p>
          </p:txBody>
        </p:sp>
        <p:sp>
          <p:nvSpPr>
            <p:cNvPr id="57459" name="Text Box 40"/>
            <p:cNvSpPr txBox="1">
              <a:spLocks noChangeArrowheads="1"/>
            </p:cNvSpPr>
            <p:nvPr/>
          </p:nvSpPr>
          <p:spPr bwMode="auto">
            <a:xfrm>
              <a:off x="5200" y="64"/>
              <a:ext cx="265" cy="327"/>
            </a:xfrm>
            <a:prstGeom prst="rect">
              <a:avLst/>
            </a:prstGeom>
            <a:noFill/>
            <a:ln w="9525">
              <a:noFill/>
              <a:miter lim="800000"/>
              <a:headEnd/>
              <a:tailEnd/>
            </a:ln>
          </p:spPr>
          <p:txBody>
            <a:bodyPr wrap="none">
              <a:spAutoFit/>
            </a:bodyPr>
            <a:lstStyle/>
            <a:p>
              <a:r>
                <a:rPr lang="it-IT" sz="2800" b="1" i="1"/>
                <a:t>w</a:t>
              </a:r>
            </a:p>
          </p:txBody>
        </p:sp>
        <p:sp>
          <p:nvSpPr>
            <p:cNvPr id="57460" name="Text Box 41"/>
            <p:cNvSpPr txBox="1">
              <a:spLocks noChangeArrowheads="1"/>
            </p:cNvSpPr>
            <p:nvPr/>
          </p:nvSpPr>
          <p:spPr bwMode="auto">
            <a:xfrm>
              <a:off x="3536" y="1120"/>
              <a:ext cx="228" cy="327"/>
            </a:xfrm>
            <a:prstGeom prst="rect">
              <a:avLst/>
            </a:prstGeom>
            <a:noFill/>
            <a:ln w="9525">
              <a:noFill/>
              <a:miter lim="800000"/>
              <a:headEnd/>
              <a:tailEnd/>
            </a:ln>
          </p:spPr>
          <p:txBody>
            <a:bodyPr wrap="none">
              <a:spAutoFit/>
            </a:bodyPr>
            <a:lstStyle/>
            <a:p>
              <a:r>
                <a:rPr lang="it-IT" sz="2800" b="1" i="1"/>
                <a:t>x</a:t>
              </a:r>
            </a:p>
          </p:txBody>
        </p:sp>
        <p:sp>
          <p:nvSpPr>
            <p:cNvPr id="57461" name="Text Box 42"/>
            <p:cNvSpPr txBox="1">
              <a:spLocks noChangeArrowheads="1"/>
            </p:cNvSpPr>
            <p:nvPr/>
          </p:nvSpPr>
          <p:spPr bwMode="auto">
            <a:xfrm>
              <a:off x="4368" y="1120"/>
              <a:ext cx="215" cy="327"/>
            </a:xfrm>
            <a:prstGeom prst="rect">
              <a:avLst/>
            </a:prstGeom>
            <a:noFill/>
            <a:ln w="9525">
              <a:noFill/>
              <a:miter lim="800000"/>
              <a:headEnd/>
              <a:tailEnd/>
            </a:ln>
          </p:spPr>
          <p:txBody>
            <a:bodyPr wrap="none">
              <a:spAutoFit/>
            </a:bodyPr>
            <a:lstStyle/>
            <a:p>
              <a:r>
                <a:rPr lang="it-IT" sz="2800" b="1" i="1"/>
                <a:t>y</a:t>
              </a:r>
            </a:p>
          </p:txBody>
        </p:sp>
        <p:sp>
          <p:nvSpPr>
            <p:cNvPr id="57462" name="Text Box 43"/>
            <p:cNvSpPr txBox="1">
              <a:spLocks noChangeArrowheads="1"/>
            </p:cNvSpPr>
            <p:nvPr/>
          </p:nvSpPr>
          <p:spPr bwMode="auto">
            <a:xfrm>
              <a:off x="5200" y="1120"/>
              <a:ext cx="203" cy="327"/>
            </a:xfrm>
            <a:prstGeom prst="rect">
              <a:avLst/>
            </a:prstGeom>
            <a:noFill/>
            <a:ln w="9525">
              <a:noFill/>
              <a:miter lim="800000"/>
              <a:headEnd/>
              <a:tailEnd/>
            </a:ln>
          </p:spPr>
          <p:txBody>
            <a:bodyPr wrap="none">
              <a:spAutoFit/>
            </a:bodyPr>
            <a:lstStyle/>
            <a:p>
              <a:r>
                <a:rPr lang="it-IT" sz="2800" b="1" i="1"/>
                <a:t>z</a:t>
              </a:r>
            </a:p>
          </p:txBody>
        </p:sp>
        <p:sp>
          <p:nvSpPr>
            <p:cNvPr id="57463" name="Oval 44"/>
            <p:cNvSpPr>
              <a:spLocks noChangeArrowheads="1"/>
            </p:cNvSpPr>
            <p:nvPr/>
          </p:nvSpPr>
          <p:spPr bwMode="auto">
            <a:xfrm>
              <a:off x="4212" y="336"/>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2/  </a:t>
              </a:r>
              <a:endParaRPr lang="en-GB" sz="2400" b="1"/>
            </a:p>
          </p:txBody>
        </p:sp>
      </p:grpSp>
      <p:grpSp>
        <p:nvGrpSpPr>
          <p:cNvPr id="4" name="Group 45"/>
          <p:cNvGrpSpPr>
            <a:grpSpLocks/>
          </p:cNvGrpSpPr>
          <p:nvPr/>
        </p:nvGrpSpPr>
        <p:grpSpPr bwMode="auto">
          <a:xfrm>
            <a:off x="577850" y="2286000"/>
            <a:ext cx="3467100" cy="2144713"/>
            <a:chOff x="364" y="1440"/>
            <a:chExt cx="2184" cy="1351"/>
          </a:xfrm>
        </p:grpSpPr>
        <p:sp>
          <p:nvSpPr>
            <p:cNvPr id="57421" name="Line 46"/>
            <p:cNvSpPr>
              <a:spLocks noChangeShapeType="1"/>
            </p:cNvSpPr>
            <p:nvPr/>
          </p:nvSpPr>
          <p:spPr bwMode="auto">
            <a:xfrm flipV="1">
              <a:off x="1456" y="1968"/>
              <a:ext cx="0" cy="336"/>
            </a:xfrm>
            <a:prstGeom prst="line">
              <a:avLst/>
            </a:prstGeom>
            <a:noFill/>
            <a:ln w="57150">
              <a:solidFill>
                <a:srgbClr val="00FF00"/>
              </a:solidFill>
              <a:round/>
              <a:headEnd/>
              <a:tailEnd type="triangle" w="med" len="med"/>
            </a:ln>
          </p:spPr>
          <p:txBody>
            <a:bodyPr wrap="none" anchor="ctr"/>
            <a:lstStyle/>
            <a:p>
              <a:endParaRPr lang="it-IT"/>
            </a:p>
          </p:txBody>
        </p:sp>
        <p:sp>
          <p:nvSpPr>
            <p:cNvPr id="57422" name="Line 47"/>
            <p:cNvSpPr>
              <a:spLocks noChangeShapeType="1"/>
            </p:cNvSpPr>
            <p:nvPr/>
          </p:nvSpPr>
          <p:spPr bwMode="auto">
            <a:xfrm flipH="1" flipV="1">
              <a:off x="884" y="1824"/>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7423" name="Text Box 48"/>
            <p:cNvSpPr txBox="1">
              <a:spLocks noChangeArrowheads="1"/>
            </p:cNvSpPr>
            <p:nvPr/>
          </p:nvSpPr>
          <p:spPr bwMode="auto">
            <a:xfrm>
              <a:off x="520" y="1440"/>
              <a:ext cx="223" cy="288"/>
            </a:xfrm>
            <a:prstGeom prst="rect">
              <a:avLst/>
            </a:prstGeom>
            <a:noFill/>
            <a:ln w="9525">
              <a:noFill/>
              <a:miter lim="800000"/>
              <a:headEnd/>
              <a:tailEnd/>
            </a:ln>
          </p:spPr>
          <p:txBody>
            <a:bodyPr wrap="none">
              <a:spAutoFit/>
            </a:bodyPr>
            <a:lstStyle/>
            <a:p>
              <a:r>
                <a:rPr lang="it-IT" sz="2400" b="1" i="1"/>
                <a:t>u</a:t>
              </a:r>
            </a:p>
          </p:txBody>
        </p:sp>
        <p:sp>
          <p:nvSpPr>
            <p:cNvPr id="57424" name="Oval 49"/>
            <p:cNvSpPr>
              <a:spLocks noChangeArrowheads="1"/>
            </p:cNvSpPr>
            <p:nvPr/>
          </p:nvSpPr>
          <p:spPr bwMode="auto">
            <a:xfrm>
              <a:off x="364" y="1680"/>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1/  </a:t>
              </a:r>
              <a:endParaRPr lang="en-GB" sz="2400" b="1"/>
            </a:p>
          </p:txBody>
        </p:sp>
        <p:sp>
          <p:nvSpPr>
            <p:cNvPr id="57425" name="Oval 50"/>
            <p:cNvSpPr>
              <a:spLocks noChangeArrowheads="1"/>
            </p:cNvSpPr>
            <p:nvPr/>
          </p:nvSpPr>
          <p:spPr bwMode="auto">
            <a:xfrm>
              <a:off x="2028" y="1680"/>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26" name="Oval 51"/>
            <p:cNvSpPr>
              <a:spLocks noChangeArrowheads="1"/>
            </p:cNvSpPr>
            <p:nvPr/>
          </p:nvSpPr>
          <p:spPr bwMode="auto">
            <a:xfrm>
              <a:off x="364" y="2304"/>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27" name="Oval 52"/>
            <p:cNvSpPr>
              <a:spLocks noChangeArrowheads="1"/>
            </p:cNvSpPr>
            <p:nvPr/>
          </p:nvSpPr>
          <p:spPr bwMode="auto">
            <a:xfrm>
              <a:off x="2028" y="2304"/>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28" name="Line 53"/>
            <p:cNvSpPr>
              <a:spLocks noChangeShapeType="1"/>
            </p:cNvSpPr>
            <p:nvPr/>
          </p:nvSpPr>
          <p:spPr bwMode="auto">
            <a:xfrm>
              <a:off x="884" y="1824"/>
              <a:ext cx="312" cy="0"/>
            </a:xfrm>
            <a:prstGeom prst="line">
              <a:avLst/>
            </a:prstGeom>
            <a:noFill/>
            <a:ln w="19050">
              <a:solidFill>
                <a:schemeClr val="tx1"/>
              </a:solidFill>
              <a:round/>
              <a:headEnd/>
              <a:tailEnd type="triangle" w="med" len="med"/>
            </a:ln>
          </p:spPr>
          <p:txBody>
            <a:bodyPr/>
            <a:lstStyle/>
            <a:p>
              <a:endParaRPr lang="it-IT"/>
            </a:p>
          </p:txBody>
        </p:sp>
        <p:sp>
          <p:nvSpPr>
            <p:cNvPr id="57429" name="Line 54"/>
            <p:cNvSpPr>
              <a:spLocks noChangeShapeType="1"/>
            </p:cNvSpPr>
            <p:nvPr/>
          </p:nvSpPr>
          <p:spPr bwMode="auto">
            <a:xfrm flipH="1">
              <a:off x="884" y="2448"/>
              <a:ext cx="312" cy="0"/>
            </a:xfrm>
            <a:prstGeom prst="line">
              <a:avLst/>
            </a:prstGeom>
            <a:noFill/>
            <a:ln w="19050">
              <a:solidFill>
                <a:schemeClr val="tx1"/>
              </a:solidFill>
              <a:round/>
              <a:headEnd/>
              <a:tailEnd type="triangle" w="med" len="med"/>
            </a:ln>
          </p:spPr>
          <p:txBody>
            <a:bodyPr/>
            <a:lstStyle/>
            <a:p>
              <a:endParaRPr lang="it-IT"/>
            </a:p>
          </p:txBody>
        </p:sp>
        <p:sp>
          <p:nvSpPr>
            <p:cNvPr id="57430" name="Line 55"/>
            <p:cNvSpPr>
              <a:spLocks noChangeShapeType="1"/>
            </p:cNvSpPr>
            <p:nvPr/>
          </p:nvSpPr>
          <p:spPr bwMode="auto">
            <a:xfrm flipH="1">
              <a:off x="624" y="1968"/>
              <a:ext cx="0" cy="336"/>
            </a:xfrm>
            <a:prstGeom prst="line">
              <a:avLst/>
            </a:prstGeom>
            <a:noFill/>
            <a:ln w="19050">
              <a:solidFill>
                <a:schemeClr val="tx1"/>
              </a:solidFill>
              <a:round/>
              <a:headEnd/>
              <a:tailEnd type="triangle" w="med" len="med"/>
            </a:ln>
          </p:spPr>
          <p:txBody>
            <a:bodyPr/>
            <a:lstStyle/>
            <a:p>
              <a:endParaRPr lang="it-IT"/>
            </a:p>
          </p:txBody>
        </p:sp>
        <p:sp>
          <p:nvSpPr>
            <p:cNvPr id="57431" name="Line 56"/>
            <p:cNvSpPr>
              <a:spLocks noChangeShapeType="1"/>
            </p:cNvSpPr>
            <p:nvPr/>
          </p:nvSpPr>
          <p:spPr bwMode="auto">
            <a:xfrm flipH="1">
              <a:off x="1456" y="1968"/>
              <a:ext cx="0" cy="336"/>
            </a:xfrm>
            <a:prstGeom prst="line">
              <a:avLst/>
            </a:prstGeom>
            <a:noFill/>
            <a:ln w="19050">
              <a:solidFill>
                <a:schemeClr val="tx1"/>
              </a:solidFill>
              <a:round/>
              <a:headEnd/>
              <a:tailEnd type="triangle" w="med" len="med"/>
            </a:ln>
          </p:spPr>
          <p:txBody>
            <a:bodyPr/>
            <a:lstStyle/>
            <a:p>
              <a:endParaRPr lang="it-IT"/>
            </a:p>
          </p:txBody>
        </p:sp>
        <p:sp>
          <p:nvSpPr>
            <p:cNvPr id="57432" name="Line 57"/>
            <p:cNvSpPr>
              <a:spLocks noChangeShapeType="1"/>
            </p:cNvSpPr>
            <p:nvPr/>
          </p:nvSpPr>
          <p:spPr bwMode="auto">
            <a:xfrm flipH="1">
              <a:off x="2288" y="1968"/>
              <a:ext cx="0" cy="336"/>
            </a:xfrm>
            <a:prstGeom prst="line">
              <a:avLst/>
            </a:prstGeom>
            <a:noFill/>
            <a:ln w="19050">
              <a:solidFill>
                <a:schemeClr val="tx1"/>
              </a:solidFill>
              <a:round/>
              <a:headEnd/>
              <a:tailEnd type="triangle" w="med" len="med"/>
            </a:ln>
          </p:spPr>
          <p:txBody>
            <a:bodyPr/>
            <a:lstStyle/>
            <a:p>
              <a:endParaRPr lang="it-IT"/>
            </a:p>
          </p:txBody>
        </p:sp>
        <p:sp>
          <p:nvSpPr>
            <p:cNvPr id="57433" name="Line 58"/>
            <p:cNvSpPr>
              <a:spLocks noChangeShapeType="1"/>
            </p:cNvSpPr>
            <p:nvPr/>
          </p:nvSpPr>
          <p:spPr bwMode="auto">
            <a:xfrm flipV="1">
              <a:off x="832" y="1920"/>
              <a:ext cx="416" cy="432"/>
            </a:xfrm>
            <a:prstGeom prst="line">
              <a:avLst/>
            </a:prstGeom>
            <a:noFill/>
            <a:ln w="19050">
              <a:solidFill>
                <a:schemeClr val="tx1"/>
              </a:solidFill>
              <a:round/>
              <a:headEnd/>
              <a:tailEnd type="triangle" w="med" len="med"/>
            </a:ln>
          </p:spPr>
          <p:txBody>
            <a:bodyPr/>
            <a:lstStyle/>
            <a:p>
              <a:endParaRPr lang="it-IT"/>
            </a:p>
          </p:txBody>
        </p:sp>
        <p:sp>
          <p:nvSpPr>
            <p:cNvPr id="57434" name="Line 59"/>
            <p:cNvSpPr>
              <a:spLocks noChangeShapeType="1"/>
            </p:cNvSpPr>
            <p:nvPr/>
          </p:nvSpPr>
          <p:spPr bwMode="auto">
            <a:xfrm flipH="1">
              <a:off x="1664" y="1920"/>
              <a:ext cx="416" cy="432"/>
            </a:xfrm>
            <a:prstGeom prst="line">
              <a:avLst/>
            </a:prstGeom>
            <a:noFill/>
            <a:ln w="19050">
              <a:solidFill>
                <a:schemeClr val="tx1"/>
              </a:solidFill>
              <a:round/>
              <a:headEnd/>
              <a:tailEnd type="triangle" w="med" len="med"/>
            </a:ln>
          </p:spPr>
          <p:txBody>
            <a:bodyPr/>
            <a:lstStyle/>
            <a:p>
              <a:endParaRPr lang="it-IT"/>
            </a:p>
          </p:txBody>
        </p:sp>
        <p:cxnSp>
          <p:nvCxnSpPr>
            <p:cNvPr id="57435" name="AutoShape 60"/>
            <p:cNvCxnSpPr>
              <a:cxnSpLocks noChangeShapeType="1"/>
              <a:stCxn id="57427" idx="7"/>
              <a:endCxn id="57427" idx="5"/>
            </p:cNvCxnSpPr>
            <p:nvPr/>
          </p:nvCxnSpPr>
          <p:spPr bwMode="auto">
            <a:xfrm rot="5400000" flipV="1">
              <a:off x="2362" y="2447"/>
              <a:ext cx="222" cy="1"/>
            </a:xfrm>
            <a:prstGeom prst="curvedConnector5">
              <a:avLst>
                <a:gd name="adj1" fmla="val -18019"/>
                <a:gd name="adj2" fmla="val 26699991"/>
                <a:gd name="adj3" fmla="val 110810"/>
              </a:avLst>
            </a:prstGeom>
            <a:noFill/>
            <a:ln w="9525">
              <a:solidFill>
                <a:schemeClr val="tx1"/>
              </a:solidFill>
              <a:round/>
              <a:headEnd/>
              <a:tailEnd type="triangle" w="med" len="med"/>
            </a:ln>
          </p:spPr>
        </p:cxnSp>
        <p:sp>
          <p:nvSpPr>
            <p:cNvPr id="57436" name="Text Box 61"/>
            <p:cNvSpPr txBox="1">
              <a:spLocks noChangeArrowheads="1"/>
            </p:cNvSpPr>
            <p:nvPr/>
          </p:nvSpPr>
          <p:spPr bwMode="auto">
            <a:xfrm>
              <a:off x="1352" y="1440"/>
              <a:ext cx="201" cy="288"/>
            </a:xfrm>
            <a:prstGeom prst="rect">
              <a:avLst/>
            </a:prstGeom>
            <a:noFill/>
            <a:ln w="9525">
              <a:noFill/>
              <a:miter lim="800000"/>
              <a:headEnd/>
              <a:tailEnd/>
            </a:ln>
          </p:spPr>
          <p:txBody>
            <a:bodyPr wrap="none">
              <a:spAutoFit/>
            </a:bodyPr>
            <a:lstStyle/>
            <a:p>
              <a:r>
                <a:rPr lang="it-IT" sz="2400" b="1" i="1"/>
                <a:t>v</a:t>
              </a:r>
            </a:p>
          </p:txBody>
        </p:sp>
        <p:sp>
          <p:nvSpPr>
            <p:cNvPr id="57437" name="Text Box 62"/>
            <p:cNvSpPr txBox="1">
              <a:spLocks noChangeArrowheads="1"/>
            </p:cNvSpPr>
            <p:nvPr/>
          </p:nvSpPr>
          <p:spPr bwMode="auto">
            <a:xfrm>
              <a:off x="2184" y="1440"/>
              <a:ext cx="244" cy="288"/>
            </a:xfrm>
            <a:prstGeom prst="rect">
              <a:avLst/>
            </a:prstGeom>
            <a:noFill/>
            <a:ln w="9525">
              <a:noFill/>
              <a:miter lim="800000"/>
              <a:headEnd/>
              <a:tailEnd/>
            </a:ln>
          </p:spPr>
          <p:txBody>
            <a:bodyPr wrap="none">
              <a:spAutoFit/>
            </a:bodyPr>
            <a:lstStyle/>
            <a:p>
              <a:r>
                <a:rPr lang="it-IT" sz="2400" b="1" i="1"/>
                <a:t>w</a:t>
              </a:r>
            </a:p>
          </p:txBody>
        </p:sp>
        <p:sp>
          <p:nvSpPr>
            <p:cNvPr id="57438" name="Text Box 63"/>
            <p:cNvSpPr txBox="1">
              <a:spLocks noChangeArrowheads="1"/>
            </p:cNvSpPr>
            <p:nvPr/>
          </p:nvSpPr>
          <p:spPr bwMode="auto">
            <a:xfrm>
              <a:off x="520" y="2464"/>
              <a:ext cx="228" cy="327"/>
            </a:xfrm>
            <a:prstGeom prst="rect">
              <a:avLst/>
            </a:prstGeom>
            <a:noFill/>
            <a:ln w="9525">
              <a:noFill/>
              <a:miter lim="800000"/>
              <a:headEnd/>
              <a:tailEnd/>
            </a:ln>
          </p:spPr>
          <p:txBody>
            <a:bodyPr wrap="none">
              <a:spAutoFit/>
            </a:bodyPr>
            <a:lstStyle/>
            <a:p>
              <a:r>
                <a:rPr lang="it-IT" sz="2800" b="1" i="1"/>
                <a:t>x</a:t>
              </a:r>
            </a:p>
          </p:txBody>
        </p:sp>
        <p:sp>
          <p:nvSpPr>
            <p:cNvPr id="57439" name="Text Box 64"/>
            <p:cNvSpPr txBox="1">
              <a:spLocks noChangeArrowheads="1"/>
            </p:cNvSpPr>
            <p:nvPr/>
          </p:nvSpPr>
          <p:spPr bwMode="auto">
            <a:xfrm>
              <a:off x="1352" y="2464"/>
              <a:ext cx="215" cy="327"/>
            </a:xfrm>
            <a:prstGeom prst="rect">
              <a:avLst/>
            </a:prstGeom>
            <a:noFill/>
            <a:ln w="9525">
              <a:noFill/>
              <a:miter lim="800000"/>
              <a:headEnd/>
              <a:tailEnd/>
            </a:ln>
          </p:spPr>
          <p:txBody>
            <a:bodyPr wrap="none">
              <a:spAutoFit/>
            </a:bodyPr>
            <a:lstStyle/>
            <a:p>
              <a:r>
                <a:rPr lang="it-IT" sz="2800" b="1" i="1"/>
                <a:t>y</a:t>
              </a:r>
            </a:p>
          </p:txBody>
        </p:sp>
        <p:sp>
          <p:nvSpPr>
            <p:cNvPr id="57440" name="Text Box 65"/>
            <p:cNvSpPr txBox="1">
              <a:spLocks noChangeArrowheads="1"/>
            </p:cNvSpPr>
            <p:nvPr/>
          </p:nvSpPr>
          <p:spPr bwMode="auto">
            <a:xfrm>
              <a:off x="2184" y="2464"/>
              <a:ext cx="203" cy="327"/>
            </a:xfrm>
            <a:prstGeom prst="rect">
              <a:avLst/>
            </a:prstGeom>
            <a:noFill/>
            <a:ln w="9525">
              <a:noFill/>
              <a:miter lim="800000"/>
              <a:headEnd/>
              <a:tailEnd/>
            </a:ln>
          </p:spPr>
          <p:txBody>
            <a:bodyPr wrap="none">
              <a:spAutoFit/>
            </a:bodyPr>
            <a:lstStyle/>
            <a:p>
              <a:r>
                <a:rPr lang="it-IT" sz="2800" b="1" i="1"/>
                <a:t>z</a:t>
              </a:r>
            </a:p>
          </p:txBody>
        </p:sp>
        <p:sp>
          <p:nvSpPr>
            <p:cNvPr id="57441" name="Oval 66"/>
            <p:cNvSpPr>
              <a:spLocks noChangeArrowheads="1"/>
            </p:cNvSpPr>
            <p:nvPr/>
          </p:nvSpPr>
          <p:spPr bwMode="auto">
            <a:xfrm>
              <a:off x="1196" y="1680"/>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2/  </a:t>
              </a:r>
              <a:endParaRPr lang="en-GB" sz="2400" b="1"/>
            </a:p>
          </p:txBody>
        </p:sp>
        <p:sp>
          <p:nvSpPr>
            <p:cNvPr id="57442" name="Oval 67"/>
            <p:cNvSpPr>
              <a:spLocks noChangeArrowheads="1"/>
            </p:cNvSpPr>
            <p:nvPr/>
          </p:nvSpPr>
          <p:spPr bwMode="auto">
            <a:xfrm>
              <a:off x="1196" y="2304"/>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3/  </a:t>
              </a:r>
              <a:endParaRPr lang="en-GB" sz="2400" b="1"/>
            </a:p>
          </p:txBody>
        </p:sp>
      </p:grpSp>
      <p:grpSp>
        <p:nvGrpSpPr>
          <p:cNvPr id="5" name="Group 68"/>
          <p:cNvGrpSpPr>
            <a:grpSpLocks/>
          </p:cNvGrpSpPr>
          <p:nvPr/>
        </p:nvGrpSpPr>
        <p:grpSpPr bwMode="auto">
          <a:xfrm>
            <a:off x="5365750" y="2286000"/>
            <a:ext cx="3467100" cy="2144713"/>
            <a:chOff x="3380" y="1440"/>
            <a:chExt cx="2184" cy="1351"/>
          </a:xfrm>
        </p:grpSpPr>
        <p:sp>
          <p:nvSpPr>
            <p:cNvPr id="57398" name="Line 69"/>
            <p:cNvSpPr>
              <a:spLocks noChangeShapeType="1"/>
            </p:cNvSpPr>
            <p:nvPr/>
          </p:nvSpPr>
          <p:spPr bwMode="auto">
            <a:xfrm>
              <a:off x="3900" y="2448"/>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7399" name="Line 70"/>
            <p:cNvSpPr>
              <a:spLocks noChangeShapeType="1"/>
            </p:cNvSpPr>
            <p:nvPr/>
          </p:nvSpPr>
          <p:spPr bwMode="auto">
            <a:xfrm flipV="1">
              <a:off x="4472" y="1968"/>
              <a:ext cx="0" cy="336"/>
            </a:xfrm>
            <a:prstGeom prst="line">
              <a:avLst/>
            </a:prstGeom>
            <a:noFill/>
            <a:ln w="57150">
              <a:solidFill>
                <a:srgbClr val="00FF00"/>
              </a:solidFill>
              <a:round/>
              <a:headEnd/>
              <a:tailEnd type="triangle" w="med" len="med"/>
            </a:ln>
          </p:spPr>
          <p:txBody>
            <a:bodyPr wrap="none" anchor="ctr"/>
            <a:lstStyle/>
            <a:p>
              <a:endParaRPr lang="it-IT"/>
            </a:p>
          </p:txBody>
        </p:sp>
        <p:sp>
          <p:nvSpPr>
            <p:cNvPr id="57400" name="Line 71"/>
            <p:cNvSpPr>
              <a:spLocks noChangeShapeType="1"/>
            </p:cNvSpPr>
            <p:nvPr/>
          </p:nvSpPr>
          <p:spPr bwMode="auto">
            <a:xfrm flipH="1" flipV="1">
              <a:off x="3900" y="1824"/>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7401" name="Text Box 72"/>
            <p:cNvSpPr txBox="1">
              <a:spLocks noChangeArrowheads="1"/>
            </p:cNvSpPr>
            <p:nvPr/>
          </p:nvSpPr>
          <p:spPr bwMode="auto">
            <a:xfrm>
              <a:off x="3536" y="1440"/>
              <a:ext cx="223" cy="288"/>
            </a:xfrm>
            <a:prstGeom prst="rect">
              <a:avLst/>
            </a:prstGeom>
            <a:noFill/>
            <a:ln w="9525">
              <a:noFill/>
              <a:miter lim="800000"/>
              <a:headEnd/>
              <a:tailEnd/>
            </a:ln>
          </p:spPr>
          <p:txBody>
            <a:bodyPr wrap="none">
              <a:spAutoFit/>
            </a:bodyPr>
            <a:lstStyle/>
            <a:p>
              <a:r>
                <a:rPr lang="it-IT" sz="2400" b="1" i="1"/>
                <a:t>u</a:t>
              </a:r>
            </a:p>
          </p:txBody>
        </p:sp>
        <p:sp>
          <p:nvSpPr>
            <p:cNvPr id="57402" name="Oval 73"/>
            <p:cNvSpPr>
              <a:spLocks noChangeArrowheads="1"/>
            </p:cNvSpPr>
            <p:nvPr/>
          </p:nvSpPr>
          <p:spPr bwMode="auto">
            <a:xfrm>
              <a:off x="3380" y="1680"/>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1/  </a:t>
              </a:r>
              <a:endParaRPr lang="en-GB" sz="2400" b="1"/>
            </a:p>
          </p:txBody>
        </p:sp>
        <p:sp>
          <p:nvSpPr>
            <p:cNvPr id="57403" name="Oval 74"/>
            <p:cNvSpPr>
              <a:spLocks noChangeArrowheads="1"/>
            </p:cNvSpPr>
            <p:nvPr/>
          </p:nvSpPr>
          <p:spPr bwMode="auto">
            <a:xfrm>
              <a:off x="5044" y="1680"/>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04" name="Oval 75"/>
            <p:cNvSpPr>
              <a:spLocks noChangeArrowheads="1"/>
            </p:cNvSpPr>
            <p:nvPr/>
          </p:nvSpPr>
          <p:spPr bwMode="auto">
            <a:xfrm>
              <a:off x="5044" y="2304"/>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405" name="Line 76"/>
            <p:cNvSpPr>
              <a:spLocks noChangeShapeType="1"/>
            </p:cNvSpPr>
            <p:nvPr/>
          </p:nvSpPr>
          <p:spPr bwMode="auto">
            <a:xfrm>
              <a:off x="3900" y="1824"/>
              <a:ext cx="312" cy="0"/>
            </a:xfrm>
            <a:prstGeom prst="line">
              <a:avLst/>
            </a:prstGeom>
            <a:noFill/>
            <a:ln w="19050">
              <a:solidFill>
                <a:schemeClr val="tx1"/>
              </a:solidFill>
              <a:round/>
              <a:headEnd/>
              <a:tailEnd type="triangle" w="med" len="med"/>
            </a:ln>
          </p:spPr>
          <p:txBody>
            <a:bodyPr/>
            <a:lstStyle/>
            <a:p>
              <a:endParaRPr lang="it-IT"/>
            </a:p>
          </p:txBody>
        </p:sp>
        <p:sp>
          <p:nvSpPr>
            <p:cNvPr id="57406" name="Line 77"/>
            <p:cNvSpPr>
              <a:spLocks noChangeShapeType="1"/>
            </p:cNvSpPr>
            <p:nvPr/>
          </p:nvSpPr>
          <p:spPr bwMode="auto">
            <a:xfrm flipH="1">
              <a:off x="3900" y="2448"/>
              <a:ext cx="312" cy="0"/>
            </a:xfrm>
            <a:prstGeom prst="line">
              <a:avLst/>
            </a:prstGeom>
            <a:noFill/>
            <a:ln w="19050">
              <a:solidFill>
                <a:schemeClr val="tx1"/>
              </a:solidFill>
              <a:round/>
              <a:headEnd/>
              <a:tailEnd type="triangle" w="med" len="med"/>
            </a:ln>
          </p:spPr>
          <p:txBody>
            <a:bodyPr/>
            <a:lstStyle/>
            <a:p>
              <a:endParaRPr lang="it-IT"/>
            </a:p>
          </p:txBody>
        </p:sp>
        <p:sp>
          <p:nvSpPr>
            <p:cNvPr id="57407" name="Line 78"/>
            <p:cNvSpPr>
              <a:spLocks noChangeShapeType="1"/>
            </p:cNvSpPr>
            <p:nvPr/>
          </p:nvSpPr>
          <p:spPr bwMode="auto">
            <a:xfrm flipH="1">
              <a:off x="3640" y="1968"/>
              <a:ext cx="0" cy="336"/>
            </a:xfrm>
            <a:prstGeom prst="line">
              <a:avLst/>
            </a:prstGeom>
            <a:noFill/>
            <a:ln w="19050">
              <a:solidFill>
                <a:schemeClr val="tx1"/>
              </a:solidFill>
              <a:round/>
              <a:headEnd/>
              <a:tailEnd type="triangle" w="med" len="med"/>
            </a:ln>
          </p:spPr>
          <p:txBody>
            <a:bodyPr/>
            <a:lstStyle/>
            <a:p>
              <a:endParaRPr lang="it-IT"/>
            </a:p>
          </p:txBody>
        </p:sp>
        <p:sp>
          <p:nvSpPr>
            <p:cNvPr id="57408" name="Line 79"/>
            <p:cNvSpPr>
              <a:spLocks noChangeShapeType="1"/>
            </p:cNvSpPr>
            <p:nvPr/>
          </p:nvSpPr>
          <p:spPr bwMode="auto">
            <a:xfrm flipH="1">
              <a:off x="4472" y="1968"/>
              <a:ext cx="0" cy="336"/>
            </a:xfrm>
            <a:prstGeom prst="line">
              <a:avLst/>
            </a:prstGeom>
            <a:noFill/>
            <a:ln w="19050">
              <a:solidFill>
                <a:schemeClr val="tx1"/>
              </a:solidFill>
              <a:round/>
              <a:headEnd/>
              <a:tailEnd type="triangle" w="med" len="med"/>
            </a:ln>
          </p:spPr>
          <p:txBody>
            <a:bodyPr/>
            <a:lstStyle/>
            <a:p>
              <a:endParaRPr lang="it-IT"/>
            </a:p>
          </p:txBody>
        </p:sp>
        <p:sp>
          <p:nvSpPr>
            <p:cNvPr id="57409" name="Line 80"/>
            <p:cNvSpPr>
              <a:spLocks noChangeShapeType="1"/>
            </p:cNvSpPr>
            <p:nvPr/>
          </p:nvSpPr>
          <p:spPr bwMode="auto">
            <a:xfrm flipH="1">
              <a:off x="5304" y="1968"/>
              <a:ext cx="0" cy="336"/>
            </a:xfrm>
            <a:prstGeom prst="line">
              <a:avLst/>
            </a:prstGeom>
            <a:noFill/>
            <a:ln w="19050">
              <a:solidFill>
                <a:schemeClr val="tx1"/>
              </a:solidFill>
              <a:round/>
              <a:headEnd/>
              <a:tailEnd type="triangle" w="med" len="med"/>
            </a:ln>
          </p:spPr>
          <p:txBody>
            <a:bodyPr/>
            <a:lstStyle/>
            <a:p>
              <a:endParaRPr lang="it-IT"/>
            </a:p>
          </p:txBody>
        </p:sp>
        <p:sp>
          <p:nvSpPr>
            <p:cNvPr id="57410" name="Line 81"/>
            <p:cNvSpPr>
              <a:spLocks noChangeShapeType="1"/>
            </p:cNvSpPr>
            <p:nvPr/>
          </p:nvSpPr>
          <p:spPr bwMode="auto">
            <a:xfrm flipV="1">
              <a:off x="3848" y="1920"/>
              <a:ext cx="416" cy="432"/>
            </a:xfrm>
            <a:prstGeom prst="line">
              <a:avLst/>
            </a:prstGeom>
            <a:noFill/>
            <a:ln w="19050">
              <a:solidFill>
                <a:schemeClr val="tx1"/>
              </a:solidFill>
              <a:round/>
              <a:headEnd/>
              <a:tailEnd type="triangle" w="med" len="med"/>
            </a:ln>
          </p:spPr>
          <p:txBody>
            <a:bodyPr/>
            <a:lstStyle/>
            <a:p>
              <a:endParaRPr lang="it-IT"/>
            </a:p>
          </p:txBody>
        </p:sp>
        <p:sp>
          <p:nvSpPr>
            <p:cNvPr id="57411" name="Line 82"/>
            <p:cNvSpPr>
              <a:spLocks noChangeShapeType="1"/>
            </p:cNvSpPr>
            <p:nvPr/>
          </p:nvSpPr>
          <p:spPr bwMode="auto">
            <a:xfrm flipH="1">
              <a:off x="4680" y="1920"/>
              <a:ext cx="416" cy="432"/>
            </a:xfrm>
            <a:prstGeom prst="line">
              <a:avLst/>
            </a:prstGeom>
            <a:noFill/>
            <a:ln w="19050">
              <a:solidFill>
                <a:schemeClr val="tx1"/>
              </a:solidFill>
              <a:round/>
              <a:headEnd/>
              <a:tailEnd type="triangle" w="med" len="med"/>
            </a:ln>
          </p:spPr>
          <p:txBody>
            <a:bodyPr/>
            <a:lstStyle/>
            <a:p>
              <a:endParaRPr lang="it-IT"/>
            </a:p>
          </p:txBody>
        </p:sp>
        <p:cxnSp>
          <p:nvCxnSpPr>
            <p:cNvPr id="57412" name="AutoShape 83"/>
            <p:cNvCxnSpPr>
              <a:cxnSpLocks noChangeShapeType="1"/>
              <a:stCxn id="57404" idx="7"/>
              <a:endCxn id="57404" idx="5"/>
            </p:cNvCxnSpPr>
            <p:nvPr/>
          </p:nvCxnSpPr>
          <p:spPr bwMode="auto">
            <a:xfrm rot="5400000" flipV="1">
              <a:off x="5378" y="2447"/>
              <a:ext cx="222" cy="1"/>
            </a:xfrm>
            <a:prstGeom prst="curvedConnector5">
              <a:avLst>
                <a:gd name="adj1" fmla="val -18019"/>
                <a:gd name="adj2" fmla="val 26699991"/>
                <a:gd name="adj3" fmla="val 110810"/>
              </a:avLst>
            </a:prstGeom>
            <a:noFill/>
            <a:ln w="9525">
              <a:solidFill>
                <a:schemeClr val="tx1"/>
              </a:solidFill>
              <a:round/>
              <a:headEnd/>
              <a:tailEnd type="triangle" w="med" len="med"/>
            </a:ln>
          </p:spPr>
        </p:cxnSp>
        <p:sp>
          <p:nvSpPr>
            <p:cNvPr id="57413" name="Text Box 84"/>
            <p:cNvSpPr txBox="1">
              <a:spLocks noChangeArrowheads="1"/>
            </p:cNvSpPr>
            <p:nvPr/>
          </p:nvSpPr>
          <p:spPr bwMode="auto">
            <a:xfrm>
              <a:off x="4368" y="1440"/>
              <a:ext cx="201" cy="288"/>
            </a:xfrm>
            <a:prstGeom prst="rect">
              <a:avLst/>
            </a:prstGeom>
            <a:noFill/>
            <a:ln w="9525">
              <a:noFill/>
              <a:miter lim="800000"/>
              <a:headEnd/>
              <a:tailEnd/>
            </a:ln>
          </p:spPr>
          <p:txBody>
            <a:bodyPr wrap="none">
              <a:spAutoFit/>
            </a:bodyPr>
            <a:lstStyle/>
            <a:p>
              <a:r>
                <a:rPr lang="it-IT" sz="2400" b="1" i="1"/>
                <a:t>v</a:t>
              </a:r>
            </a:p>
          </p:txBody>
        </p:sp>
        <p:sp>
          <p:nvSpPr>
            <p:cNvPr id="57414" name="Text Box 85"/>
            <p:cNvSpPr txBox="1">
              <a:spLocks noChangeArrowheads="1"/>
            </p:cNvSpPr>
            <p:nvPr/>
          </p:nvSpPr>
          <p:spPr bwMode="auto">
            <a:xfrm>
              <a:off x="5200" y="1440"/>
              <a:ext cx="244" cy="288"/>
            </a:xfrm>
            <a:prstGeom prst="rect">
              <a:avLst/>
            </a:prstGeom>
            <a:noFill/>
            <a:ln w="9525">
              <a:noFill/>
              <a:miter lim="800000"/>
              <a:headEnd/>
              <a:tailEnd/>
            </a:ln>
          </p:spPr>
          <p:txBody>
            <a:bodyPr wrap="none">
              <a:spAutoFit/>
            </a:bodyPr>
            <a:lstStyle/>
            <a:p>
              <a:r>
                <a:rPr lang="it-IT" sz="2400" b="1" i="1"/>
                <a:t>w</a:t>
              </a:r>
            </a:p>
          </p:txBody>
        </p:sp>
        <p:sp>
          <p:nvSpPr>
            <p:cNvPr id="57415" name="Text Box 86"/>
            <p:cNvSpPr txBox="1">
              <a:spLocks noChangeArrowheads="1"/>
            </p:cNvSpPr>
            <p:nvPr/>
          </p:nvSpPr>
          <p:spPr bwMode="auto">
            <a:xfrm>
              <a:off x="3536" y="2464"/>
              <a:ext cx="228" cy="327"/>
            </a:xfrm>
            <a:prstGeom prst="rect">
              <a:avLst/>
            </a:prstGeom>
            <a:noFill/>
            <a:ln w="9525">
              <a:noFill/>
              <a:miter lim="800000"/>
              <a:headEnd/>
              <a:tailEnd/>
            </a:ln>
          </p:spPr>
          <p:txBody>
            <a:bodyPr wrap="none">
              <a:spAutoFit/>
            </a:bodyPr>
            <a:lstStyle/>
            <a:p>
              <a:r>
                <a:rPr lang="it-IT" sz="2800" b="1" i="1"/>
                <a:t>x</a:t>
              </a:r>
            </a:p>
          </p:txBody>
        </p:sp>
        <p:sp>
          <p:nvSpPr>
            <p:cNvPr id="57416" name="Text Box 87"/>
            <p:cNvSpPr txBox="1">
              <a:spLocks noChangeArrowheads="1"/>
            </p:cNvSpPr>
            <p:nvPr/>
          </p:nvSpPr>
          <p:spPr bwMode="auto">
            <a:xfrm>
              <a:off x="4368" y="2464"/>
              <a:ext cx="215" cy="327"/>
            </a:xfrm>
            <a:prstGeom prst="rect">
              <a:avLst/>
            </a:prstGeom>
            <a:noFill/>
            <a:ln w="9525">
              <a:noFill/>
              <a:miter lim="800000"/>
              <a:headEnd/>
              <a:tailEnd/>
            </a:ln>
          </p:spPr>
          <p:txBody>
            <a:bodyPr wrap="none">
              <a:spAutoFit/>
            </a:bodyPr>
            <a:lstStyle/>
            <a:p>
              <a:r>
                <a:rPr lang="it-IT" sz="2800" b="1" i="1"/>
                <a:t>y</a:t>
              </a:r>
            </a:p>
          </p:txBody>
        </p:sp>
        <p:sp>
          <p:nvSpPr>
            <p:cNvPr id="57417" name="Text Box 88"/>
            <p:cNvSpPr txBox="1">
              <a:spLocks noChangeArrowheads="1"/>
            </p:cNvSpPr>
            <p:nvPr/>
          </p:nvSpPr>
          <p:spPr bwMode="auto">
            <a:xfrm>
              <a:off x="5200" y="2464"/>
              <a:ext cx="203" cy="327"/>
            </a:xfrm>
            <a:prstGeom prst="rect">
              <a:avLst/>
            </a:prstGeom>
            <a:noFill/>
            <a:ln w="9525">
              <a:noFill/>
              <a:miter lim="800000"/>
              <a:headEnd/>
              <a:tailEnd/>
            </a:ln>
          </p:spPr>
          <p:txBody>
            <a:bodyPr wrap="none">
              <a:spAutoFit/>
            </a:bodyPr>
            <a:lstStyle/>
            <a:p>
              <a:r>
                <a:rPr lang="it-IT" sz="2800" b="1" i="1"/>
                <a:t>z</a:t>
              </a:r>
            </a:p>
          </p:txBody>
        </p:sp>
        <p:sp>
          <p:nvSpPr>
            <p:cNvPr id="57418" name="Oval 89"/>
            <p:cNvSpPr>
              <a:spLocks noChangeArrowheads="1"/>
            </p:cNvSpPr>
            <p:nvPr/>
          </p:nvSpPr>
          <p:spPr bwMode="auto">
            <a:xfrm>
              <a:off x="4212" y="1680"/>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2/  </a:t>
              </a:r>
              <a:endParaRPr lang="en-GB" sz="2400" b="1"/>
            </a:p>
          </p:txBody>
        </p:sp>
        <p:sp>
          <p:nvSpPr>
            <p:cNvPr id="57419" name="Oval 90"/>
            <p:cNvSpPr>
              <a:spLocks noChangeArrowheads="1"/>
            </p:cNvSpPr>
            <p:nvPr/>
          </p:nvSpPr>
          <p:spPr bwMode="auto">
            <a:xfrm>
              <a:off x="4212" y="2304"/>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3/  </a:t>
              </a:r>
              <a:endParaRPr lang="en-GB" sz="2400" b="1"/>
            </a:p>
          </p:txBody>
        </p:sp>
        <p:sp>
          <p:nvSpPr>
            <p:cNvPr id="57420" name="Oval 91"/>
            <p:cNvSpPr>
              <a:spLocks noChangeArrowheads="1"/>
            </p:cNvSpPr>
            <p:nvPr/>
          </p:nvSpPr>
          <p:spPr bwMode="auto">
            <a:xfrm>
              <a:off x="3380" y="2304"/>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4/  </a:t>
              </a:r>
              <a:endParaRPr lang="en-GB" sz="2400" b="1"/>
            </a:p>
          </p:txBody>
        </p:sp>
      </p:grpSp>
      <p:grpSp>
        <p:nvGrpSpPr>
          <p:cNvPr id="6" name="Group 92"/>
          <p:cNvGrpSpPr>
            <a:grpSpLocks/>
          </p:cNvGrpSpPr>
          <p:nvPr/>
        </p:nvGrpSpPr>
        <p:grpSpPr bwMode="auto">
          <a:xfrm>
            <a:off x="577850" y="4292600"/>
            <a:ext cx="3467100" cy="2195513"/>
            <a:chOff x="364" y="2704"/>
            <a:chExt cx="2184" cy="1383"/>
          </a:xfrm>
        </p:grpSpPr>
        <p:sp>
          <p:nvSpPr>
            <p:cNvPr id="57375" name="Text Box 93"/>
            <p:cNvSpPr txBox="1">
              <a:spLocks noChangeArrowheads="1"/>
            </p:cNvSpPr>
            <p:nvPr/>
          </p:nvSpPr>
          <p:spPr bwMode="auto">
            <a:xfrm>
              <a:off x="520" y="2704"/>
              <a:ext cx="241" cy="327"/>
            </a:xfrm>
            <a:prstGeom prst="rect">
              <a:avLst/>
            </a:prstGeom>
            <a:noFill/>
            <a:ln w="9525">
              <a:noFill/>
              <a:miter lim="800000"/>
              <a:headEnd/>
              <a:tailEnd/>
            </a:ln>
          </p:spPr>
          <p:txBody>
            <a:bodyPr wrap="none">
              <a:spAutoFit/>
            </a:bodyPr>
            <a:lstStyle/>
            <a:p>
              <a:r>
                <a:rPr lang="it-IT" sz="2800" b="1" i="1"/>
                <a:t>u</a:t>
              </a:r>
            </a:p>
          </p:txBody>
        </p:sp>
        <p:sp>
          <p:nvSpPr>
            <p:cNvPr id="57376" name="Text Box 94"/>
            <p:cNvSpPr txBox="1">
              <a:spLocks noChangeArrowheads="1"/>
            </p:cNvSpPr>
            <p:nvPr/>
          </p:nvSpPr>
          <p:spPr bwMode="auto">
            <a:xfrm>
              <a:off x="1352" y="2704"/>
              <a:ext cx="215" cy="327"/>
            </a:xfrm>
            <a:prstGeom prst="rect">
              <a:avLst/>
            </a:prstGeom>
            <a:noFill/>
            <a:ln w="9525">
              <a:noFill/>
              <a:miter lim="800000"/>
              <a:headEnd/>
              <a:tailEnd/>
            </a:ln>
          </p:spPr>
          <p:txBody>
            <a:bodyPr wrap="none">
              <a:spAutoFit/>
            </a:bodyPr>
            <a:lstStyle/>
            <a:p>
              <a:r>
                <a:rPr lang="it-IT" sz="2800" b="1" i="1"/>
                <a:t>v</a:t>
              </a:r>
            </a:p>
          </p:txBody>
        </p:sp>
        <p:sp>
          <p:nvSpPr>
            <p:cNvPr id="57377" name="Text Box 95"/>
            <p:cNvSpPr txBox="1">
              <a:spLocks noChangeArrowheads="1"/>
            </p:cNvSpPr>
            <p:nvPr/>
          </p:nvSpPr>
          <p:spPr bwMode="auto">
            <a:xfrm>
              <a:off x="2184" y="2704"/>
              <a:ext cx="265" cy="327"/>
            </a:xfrm>
            <a:prstGeom prst="rect">
              <a:avLst/>
            </a:prstGeom>
            <a:noFill/>
            <a:ln w="9525">
              <a:noFill/>
              <a:miter lim="800000"/>
              <a:headEnd/>
              <a:tailEnd/>
            </a:ln>
          </p:spPr>
          <p:txBody>
            <a:bodyPr wrap="none">
              <a:spAutoFit/>
            </a:bodyPr>
            <a:lstStyle/>
            <a:p>
              <a:r>
                <a:rPr lang="it-IT" sz="2800" b="1" i="1"/>
                <a:t>w</a:t>
              </a:r>
            </a:p>
          </p:txBody>
        </p:sp>
        <p:sp>
          <p:nvSpPr>
            <p:cNvPr id="57378" name="Oval 96"/>
            <p:cNvSpPr>
              <a:spLocks noChangeArrowheads="1"/>
            </p:cNvSpPr>
            <p:nvPr/>
          </p:nvSpPr>
          <p:spPr bwMode="auto">
            <a:xfrm>
              <a:off x="364" y="360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4/5 </a:t>
              </a:r>
              <a:endParaRPr lang="en-GB" sz="2400" b="1">
                <a:solidFill>
                  <a:schemeClr val="bg1"/>
                </a:solidFill>
              </a:endParaRPr>
            </a:p>
          </p:txBody>
        </p:sp>
        <p:sp>
          <p:nvSpPr>
            <p:cNvPr id="57379" name="Line 97"/>
            <p:cNvSpPr>
              <a:spLocks noChangeShapeType="1"/>
            </p:cNvSpPr>
            <p:nvPr/>
          </p:nvSpPr>
          <p:spPr bwMode="auto">
            <a:xfrm>
              <a:off x="884" y="3744"/>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7380" name="Line 98"/>
            <p:cNvSpPr>
              <a:spLocks noChangeShapeType="1"/>
            </p:cNvSpPr>
            <p:nvPr/>
          </p:nvSpPr>
          <p:spPr bwMode="auto">
            <a:xfrm flipV="1">
              <a:off x="1456" y="3264"/>
              <a:ext cx="0" cy="336"/>
            </a:xfrm>
            <a:prstGeom prst="line">
              <a:avLst/>
            </a:prstGeom>
            <a:noFill/>
            <a:ln w="57150">
              <a:solidFill>
                <a:srgbClr val="00FF00"/>
              </a:solidFill>
              <a:round/>
              <a:headEnd/>
              <a:tailEnd type="triangle" w="med" len="med"/>
            </a:ln>
          </p:spPr>
          <p:txBody>
            <a:bodyPr wrap="none" anchor="ctr"/>
            <a:lstStyle/>
            <a:p>
              <a:endParaRPr lang="it-IT"/>
            </a:p>
          </p:txBody>
        </p:sp>
        <p:sp>
          <p:nvSpPr>
            <p:cNvPr id="57381" name="Line 99"/>
            <p:cNvSpPr>
              <a:spLocks noChangeShapeType="1"/>
            </p:cNvSpPr>
            <p:nvPr/>
          </p:nvSpPr>
          <p:spPr bwMode="auto">
            <a:xfrm flipH="1" flipV="1">
              <a:off x="884" y="3120"/>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7382" name="Oval 100"/>
            <p:cNvSpPr>
              <a:spLocks noChangeArrowheads="1"/>
            </p:cNvSpPr>
            <p:nvPr/>
          </p:nvSpPr>
          <p:spPr bwMode="auto">
            <a:xfrm>
              <a:off x="364" y="2976"/>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1/  </a:t>
              </a:r>
              <a:endParaRPr lang="en-GB" sz="2400" b="1"/>
            </a:p>
          </p:txBody>
        </p:sp>
        <p:sp>
          <p:nvSpPr>
            <p:cNvPr id="57383" name="Oval 101"/>
            <p:cNvSpPr>
              <a:spLocks noChangeArrowheads="1"/>
            </p:cNvSpPr>
            <p:nvPr/>
          </p:nvSpPr>
          <p:spPr bwMode="auto">
            <a:xfrm>
              <a:off x="2028" y="2976"/>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384" name="Oval 102"/>
            <p:cNvSpPr>
              <a:spLocks noChangeArrowheads="1"/>
            </p:cNvSpPr>
            <p:nvPr/>
          </p:nvSpPr>
          <p:spPr bwMode="auto">
            <a:xfrm>
              <a:off x="2028" y="3600"/>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385" name="Line 103"/>
            <p:cNvSpPr>
              <a:spLocks noChangeShapeType="1"/>
            </p:cNvSpPr>
            <p:nvPr/>
          </p:nvSpPr>
          <p:spPr bwMode="auto">
            <a:xfrm>
              <a:off x="884" y="3120"/>
              <a:ext cx="312" cy="0"/>
            </a:xfrm>
            <a:prstGeom prst="line">
              <a:avLst/>
            </a:prstGeom>
            <a:noFill/>
            <a:ln w="19050">
              <a:solidFill>
                <a:schemeClr val="tx1"/>
              </a:solidFill>
              <a:round/>
              <a:headEnd/>
              <a:tailEnd type="triangle" w="med" len="med"/>
            </a:ln>
          </p:spPr>
          <p:txBody>
            <a:bodyPr/>
            <a:lstStyle/>
            <a:p>
              <a:endParaRPr lang="it-IT"/>
            </a:p>
          </p:txBody>
        </p:sp>
        <p:sp>
          <p:nvSpPr>
            <p:cNvPr id="57386" name="Line 104"/>
            <p:cNvSpPr>
              <a:spLocks noChangeShapeType="1"/>
            </p:cNvSpPr>
            <p:nvPr/>
          </p:nvSpPr>
          <p:spPr bwMode="auto">
            <a:xfrm flipH="1">
              <a:off x="884" y="3744"/>
              <a:ext cx="312" cy="0"/>
            </a:xfrm>
            <a:prstGeom prst="line">
              <a:avLst/>
            </a:prstGeom>
            <a:noFill/>
            <a:ln w="19050">
              <a:solidFill>
                <a:schemeClr val="tx1"/>
              </a:solidFill>
              <a:round/>
              <a:headEnd/>
              <a:tailEnd type="triangle" w="med" len="med"/>
            </a:ln>
          </p:spPr>
          <p:txBody>
            <a:bodyPr/>
            <a:lstStyle/>
            <a:p>
              <a:endParaRPr lang="it-IT"/>
            </a:p>
          </p:txBody>
        </p:sp>
        <p:sp>
          <p:nvSpPr>
            <p:cNvPr id="57387" name="Line 105"/>
            <p:cNvSpPr>
              <a:spLocks noChangeShapeType="1"/>
            </p:cNvSpPr>
            <p:nvPr/>
          </p:nvSpPr>
          <p:spPr bwMode="auto">
            <a:xfrm flipH="1">
              <a:off x="624" y="3264"/>
              <a:ext cx="0" cy="336"/>
            </a:xfrm>
            <a:prstGeom prst="line">
              <a:avLst/>
            </a:prstGeom>
            <a:noFill/>
            <a:ln w="19050">
              <a:solidFill>
                <a:schemeClr val="tx1"/>
              </a:solidFill>
              <a:round/>
              <a:headEnd/>
              <a:tailEnd type="triangle" w="med" len="med"/>
            </a:ln>
          </p:spPr>
          <p:txBody>
            <a:bodyPr/>
            <a:lstStyle/>
            <a:p>
              <a:endParaRPr lang="it-IT"/>
            </a:p>
          </p:txBody>
        </p:sp>
        <p:sp>
          <p:nvSpPr>
            <p:cNvPr id="57388" name="Line 106"/>
            <p:cNvSpPr>
              <a:spLocks noChangeShapeType="1"/>
            </p:cNvSpPr>
            <p:nvPr/>
          </p:nvSpPr>
          <p:spPr bwMode="auto">
            <a:xfrm flipH="1">
              <a:off x="1456" y="3264"/>
              <a:ext cx="0" cy="336"/>
            </a:xfrm>
            <a:prstGeom prst="line">
              <a:avLst/>
            </a:prstGeom>
            <a:noFill/>
            <a:ln w="19050">
              <a:solidFill>
                <a:schemeClr val="tx1"/>
              </a:solidFill>
              <a:round/>
              <a:headEnd/>
              <a:tailEnd type="triangle" w="med" len="med"/>
            </a:ln>
          </p:spPr>
          <p:txBody>
            <a:bodyPr/>
            <a:lstStyle/>
            <a:p>
              <a:endParaRPr lang="it-IT"/>
            </a:p>
          </p:txBody>
        </p:sp>
        <p:sp>
          <p:nvSpPr>
            <p:cNvPr id="57389" name="Line 107"/>
            <p:cNvSpPr>
              <a:spLocks noChangeShapeType="1"/>
            </p:cNvSpPr>
            <p:nvPr/>
          </p:nvSpPr>
          <p:spPr bwMode="auto">
            <a:xfrm flipH="1">
              <a:off x="2288" y="3264"/>
              <a:ext cx="0" cy="336"/>
            </a:xfrm>
            <a:prstGeom prst="line">
              <a:avLst/>
            </a:prstGeom>
            <a:noFill/>
            <a:ln w="19050">
              <a:solidFill>
                <a:schemeClr val="tx1"/>
              </a:solidFill>
              <a:round/>
              <a:headEnd/>
              <a:tailEnd type="triangle" w="med" len="med"/>
            </a:ln>
          </p:spPr>
          <p:txBody>
            <a:bodyPr/>
            <a:lstStyle/>
            <a:p>
              <a:endParaRPr lang="it-IT"/>
            </a:p>
          </p:txBody>
        </p:sp>
        <p:sp>
          <p:nvSpPr>
            <p:cNvPr id="57390" name="Line 108"/>
            <p:cNvSpPr>
              <a:spLocks noChangeShapeType="1"/>
            </p:cNvSpPr>
            <p:nvPr/>
          </p:nvSpPr>
          <p:spPr bwMode="auto">
            <a:xfrm flipV="1">
              <a:off x="832" y="3216"/>
              <a:ext cx="416" cy="432"/>
            </a:xfrm>
            <a:prstGeom prst="line">
              <a:avLst/>
            </a:prstGeom>
            <a:noFill/>
            <a:ln w="19050">
              <a:solidFill>
                <a:schemeClr val="tx1"/>
              </a:solidFill>
              <a:round/>
              <a:headEnd/>
              <a:tailEnd type="triangle" w="med" len="med"/>
            </a:ln>
          </p:spPr>
          <p:txBody>
            <a:bodyPr/>
            <a:lstStyle/>
            <a:p>
              <a:endParaRPr lang="it-IT"/>
            </a:p>
          </p:txBody>
        </p:sp>
        <p:sp>
          <p:nvSpPr>
            <p:cNvPr id="57391" name="Line 109"/>
            <p:cNvSpPr>
              <a:spLocks noChangeShapeType="1"/>
            </p:cNvSpPr>
            <p:nvPr/>
          </p:nvSpPr>
          <p:spPr bwMode="auto">
            <a:xfrm flipH="1">
              <a:off x="1664" y="3216"/>
              <a:ext cx="416" cy="432"/>
            </a:xfrm>
            <a:prstGeom prst="line">
              <a:avLst/>
            </a:prstGeom>
            <a:noFill/>
            <a:ln w="19050">
              <a:solidFill>
                <a:schemeClr val="tx1"/>
              </a:solidFill>
              <a:round/>
              <a:headEnd/>
              <a:tailEnd type="triangle" w="med" len="med"/>
            </a:ln>
          </p:spPr>
          <p:txBody>
            <a:bodyPr/>
            <a:lstStyle/>
            <a:p>
              <a:endParaRPr lang="it-IT"/>
            </a:p>
          </p:txBody>
        </p:sp>
        <p:cxnSp>
          <p:nvCxnSpPr>
            <p:cNvPr id="57392" name="AutoShape 110"/>
            <p:cNvCxnSpPr>
              <a:cxnSpLocks noChangeShapeType="1"/>
              <a:stCxn id="57384" idx="7"/>
              <a:endCxn id="57384" idx="5"/>
            </p:cNvCxnSpPr>
            <p:nvPr/>
          </p:nvCxnSpPr>
          <p:spPr bwMode="auto">
            <a:xfrm rot="5400000" flipV="1">
              <a:off x="2362" y="3743"/>
              <a:ext cx="222" cy="1"/>
            </a:xfrm>
            <a:prstGeom prst="curvedConnector5">
              <a:avLst>
                <a:gd name="adj1" fmla="val -18019"/>
                <a:gd name="adj2" fmla="val 26699991"/>
                <a:gd name="adj3" fmla="val 110810"/>
              </a:avLst>
            </a:prstGeom>
            <a:noFill/>
            <a:ln w="9525">
              <a:solidFill>
                <a:schemeClr val="tx1"/>
              </a:solidFill>
              <a:round/>
              <a:headEnd/>
              <a:tailEnd type="triangle" w="med" len="med"/>
            </a:ln>
          </p:spPr>
        </p:cxnSp>
        <p:sp>
          <p:nvSpPr>
            <p:cNvPr id="57393" name="Text Box 111"/>
            <p:cNvSpPr txBox="1">
              <a:spLocks noChangeArrowheads="1"/>
            </p:cNvSpPr>
            <p:nvPr/>
          </p:nvSpPr>
          <p:spPr bwMode="auto">
            <a:xfrm>
              <a:off x="520" y="3760"/>
              <a:ext cx="228" cy="327"/>
            </a:xfrm>
            <a:prstGeom prst="rect">
              <a:avLst/>
            </a:prstGeom>
            <a:noFill/>
            <a:ln w="9525">
              <a:noFill/>
              <a:miter lim="800000"/>
              <a:headEnd/>
              <a:tailEnd/>
            </a:ln>
          </p:spPr>
          <p:txBody>
            <a:bodyPr wrap="none">
              <a:spAutoFit/>
            </a:bodyPr>
            <a:lstStyle/>
            <a:p>
              <a:r>
                <a:rPr lang="it-IT" sz="2800" b="1" i="1"/>
                <a:t>x</a:t>
              </a:r>
            </a:p>
          </p:txBody>
        </p:sp>
        <p:sp>
          <p:nvSpPr>
            <p:cNvPr id="57394" name="Text Box 112"/>
            <p:cNvSpPr txBox="1">
              <a:spLocks noChangeArrowheads="1"/>
            </p:cNvSpPr>
            <p:nvPr/>
          </p:nvSpPr>
          <p:spPr bwMode="auto">
            <a:xfrm>
              <a:off x="1352" y="3760"/>
              <a:ext cx="215" cy="327"/>
            </a:xfrm>
            <a:prstGeom prst="rect">
              <a:avLst/>
            </a:prstGeom>
            <a:noFill/>
            <a:ln w="9525">
              <a:noFill/>
              <a:miter lim="800000"/>
              <a:headEnd/>
              <a:tailEnd/>
            </a:ln>
          </p:spPr>
          <p:txBody>
            <a:bodyPr wrap="none">
              <a:spAutoFit/>
            </a:bodyPr>
            <a:lstStyle/>
            <a:p>
              <a:r>
                <a:rPr lang="it-IT" sz="2800" b="1" i="1"/>
                <a:t>y</a:t>
              </a:r>
            </a:p>
          </p:txBody>
        </p:sp>
        <p:sp>
          <p:nvSpPr>
            <p:cNvPr id="57395" name="Text Box 113"/>
            <p:cNvSpPr txBox="1">
              <a:spLocks noChangeArrowheads="1"/>
            </p:cNvSpPr>
            <p:nvPr/>
          </p:nvSpPr>
          <p:spPr bwMode="auto">
            <a:xfrm>
              <a:off x="2184" y="3760"/>
              <a:ext cx="203" cy="327"/>
            </a:xfrm>
            <a:prstGeom prst="rect">
              <a:avLst/>
            </a:prstGeom>
            <a:noFill/>
            <a:ln w="9525">
              <a:noFill/>
              <a:miter lim="800000"/>
              <a:headEnd/>
              <a:tailEnd/>
            </a:ln>
          </p:spPr>
          <p:txBody>
            <a:bodyPr wrap="none">
              <a:spAutoFit/>
            </a:bodyPr>
            <a:lstStyle/>
            <a:p>
              <a:r>
                <a:rPr lang="it-IT" sz="2800" b="1" i="1"/>
                <a:t>z</a:t>
              </a:r>
            </a:p>
          </p:txBody>
        </p:sp>
        <p:sp>
          <p:nvSpPr>
            <p:cNvPr id="57396" name="Oval 114"/>
            <p:cNvSpPr>
              <a:spLocks noChangeArrowheads="1"/>
            </p:cNvSpPr>
            <p:nvPr/>
          </p:nvSpPr>
          <p:spPr bwMode="auto">
            <a:xfrm>
              <a:off x="1196" y="2976"/>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2/  </a:t>
              </a:r>
              <a:endParaRPr lang="en-GB" sz="2400" b="1"/>
            </a:p>
          </p:txBody>
        </p:sp>
        <p:sp>
          <p:nvSpPr>
            <p:cNvPr id="57397" name="Oval 115"/>
            <p:cNvSpPr>
              <a:spLocks noChangeArrowheads="1"/>
            </p:cNvSpPr>
            <p:nvPr/>
          </p:nvSpPr>
          <p:spPr bwMode="auto">
            <a:xfrm>
              <a:off x="1196" y="3600"/>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3/  </a:t>
              </a:r>
              <a:endParaRPr lang="en-GB" sz="2400" b="1"/>
            </a:p>
          </p:txBody>
        </p:sp>
      </p:grpSp>
      <p:grpSp>
        <p:nvGrpSpPr>
          <p:cNvPr id="7" name="Group 116"/>
          <p:cNvGrpSpPr>
            <a:grpSpLocks/>
          </p:cNvGrpSpPr>
          <p:nvPr/>
        </p:nvGrpSpPr>
        <p:grpSpPr bwMode="auto">
          <a:xfrm>
            <a:off x="5365750" y="4292600"/>
            <a:ext cx="3467100" cy="2195513"/>
            <a:chOff x="3380" y="2704"/>
            <a:chExt cx="2184" cy="1383"/>
          </a:xfrm>
        </p:grpSpPr>
        <p:sp>
          <p:nvSpPr>
            <p:cNvPr id="57352" name="Oval 117"/>
            <p:cNvSpPr>
              <a:spLocks noChangeArrowheads="1"/>
            </p:cNvSpPr>
            <p:nvPr/>
          </p:nvSpPr>
          <p:spPr bwMode="auto">
            <a:xfrm>
              <a:off x="3380" y="360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4/5 </a:t>
              </a:r>
              <a:endParaRPr lang="en-GB" sz="2400" b="1">
                <a:solidFill>
                  <a:schemeClr val="bg1"/>
                </a:solidFill>
              </a:endParaRPr>
            </a:p>
          </p:txBody>
        </p:sp>
        <p:sp>
          <p:nvSpPr>
            <p:cNvPr id="57353" name="Line 118"/>
            <p:cNvSpPr>
              <a:spLocks noChangeShapeType="1"/>
            </p:cNvSpPr>
            <p:nvPr/>
          </p:nvSpPr>
          <p:spPr bwMode="auto">
            <a:xfrm>
              <a:off x="3900" y="3744"/>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7354" name="Line 119"/>
            <p:cNvSpPr>
              <a:spLocks noChangeShapeType="1"/>
            </p:cNvSpPr>
            <p:nvPr/>
          </p:nvSpPr>
          <p:spPr bwMode="auto">
            <a:xfrm flipV="1">
              <a:off x="4472" y="3264"/>
              <a:ext cx="0" cy="336"/>
            </a:xfrm>
            <a:prstGeom prst="line">
              <a:avLst/>
            </a:prstGeom>
            <a:noFill/>
            <a:ln w="57150">
              <a:solidFill>
                <a:srgbClr val="00FF00"/>
              </a:solidFill>
              <a:round/>
              <a:headEnd/>
              <a:tailEnd type="triangle" w="med" len="med"/>
            </a:ln>
          </p:spPr>
          <p:txBody>
            <a:bodyPr wrap="none" anchor="ctr"/>
            <a:lstStyle/>
            <a:p>
              <a:endParaRPr lang="it-IT"/>
            </a:p>
          </p:txBody>
        </p:sp>
        <p:sp>
          <p:nvSpPr>
            <p:cNvPr id="57355" name="Line 120"/>
            <p:cNvSpPr>
              <a:spLocks noChangeShapeType="1"/>
            </p:cNvSpPr>
            <p:nvPr/>
          </p:nvSpPr>
          <p:spPr bwMode="auto">
            <a:xfrm flipH="1" flipV="1">
              <a:off x="3900" y="3120"/>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7356" name="Oval 121"/>
            <p:cNvSpPr>
              <a:spLocks noChangeArrowheads="1"/>
            </p:cNvSpPr>
            <p:nvPr/>
          </p:nvSpPr>
          <p:spPr bwMode="auto">
            <a:xfrm>
              <a:off x="3380" y="2976"/>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1/  </a:t>
              </a:r>
              <a:endParaRPr lang="en-GB" sz="2400" b="1"/>
            </a:p>
          </p:txBody>
        </p:sp>
        <p:sp>
          <p:nvSpPr>
            <p:cNvPr id="57357" name="Oval 122"/>
            <p:cNvSpPr>
              <a:spLocks noChangeArrowheads="1"/>
            </p:cNvSpPr>
            <p:nvPr/>
          </p:nvSpPr>
          <p:spPr bwMode="auto">
            <a:xfrm>
              <a:off x="5044" y="2976"/>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358" name="Oval 123"/>
            <p:cNvSpPr>
              <a:spLocks noChangeArrowheads="1"/>
            </p:cNvSpPr>
            <p:nvPr/>
          </p:nvSpPr>
          <p:spPr bwMode="auto">
            <a:xfrm>
              <a:off x="5044" y="3600"/>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7359" name="Line 124"/>
            <p:cNvSpPr>
              <a:spLocks noChangeShapeType="1"/>
            </p:cNvSpPr>
            <p:nvPr/>
          </p:nvSpPr>
          <p:spPr bwMode="auto">
            <a:xfrm>
              <a:off x="3900" y="3120"/>
              <a:ext cx="312" cy="0"/>
            </a:xfrm>
            <a:prstGeom prst="line">
              <a:avLst/>
            </a:prstGeom>
            <a:noFill/>
            <a:ln w="19050">
              <a:solidFill>
                <a:schemeClr val="tx1"/>
              </a:solidFill>
              <a:round/>
              <a:headEnd/>
              <a:tailEnd type="triangle" w="med" len="med"/>
            </a:ln>
          </p:spPr>
          <p:txBody>
            <a:bodyPr/>
            <a:lstStyle/>
            <a:p>
              <a:endParaRPr lang="it-IT"/>
            </a:p>
          </p:txBody>
        </p:sp>
        <p:sp>
          <p:nvSpPr>
            <p:cNvPr id="57360" name="Line 125"/>
            <p:cNvSpPr>
              <a:spLocks noChangeShapeType="1"/>
            </p:cNvSpPr>
            <p:nvPr/>
          </p:nvSpPr>
          <p:spPr bwMode="auto">
            <a:xfrm flipH="1">
              <a:off x="3900" y="3744"/>
              <a:ext cx="312" cy="0"/>
            </a:xfrm>
            <a:prstGeom prst="line">
              <a:avLst/>
            </a:prstGeom>
            <a:noFill/>
            <a:ln w="19050">
              <a:solidFill>
                <a:schemeClr val="tx1"/>
              </a:solidFill>
              <a:round/>
              <a:headEnd/>
              <a:tailEnd type="triangle" w="med" len="med"/>
            </a:ln>
          </p:spPr>
          <p:txBody>
            <a:bodyPr/>
            <a:lstStyle/>
            <a:p>
              <a:endParaRPr lang="it-IT"/>
            </a:p>
          </p:txBody>
        </p:sp>
        <p:sp>
          <p:nvSpPr>
            <p:cNvPr id="57361" name="Line 126"/>
            <p:cNvSpPr>
              <a:spLocks noChangeShapeType="1"/>
            </p:cNvSpPr>
            <p:nvPr/>
          </p:nvSpPr>
          <p:spPr bwMode="auto">
            <a:xfrm flipH="1">
              <a:off x="3640" y="3264"/>
              <a:ext cx="0" cy="336"/>
            </a:xfrm>
            <a:prstGeom prst="line">
              <a:avLst/>
            </a:prstGeom>
            <a:noFill/>
            <a:ln w="19050">
              <a:solidFill>
                <a:schemeClr val="tx1"/>
              </a:solidFill>
              <a:round/>
              <a:headEnd/>
              <a:tailEnd type="triangle" w="med" len="med"/>
            </a:ln>
          </p:spPr>
          <p:txBody>
            <a:bodyPr/>
            <a:lstStyle/>
            <a:p>
              <a:endParaRPr lang="it-IT"/>
            </a:p>
          </p:txBody>
        </p:sp>
        <p:sp>
          <p:nvSpPr>
            <p:cNvPr id="57362" name="Line 127"/>
            <p:cNvSpPr>
              <a:spLocks noChangeShapeType="1"/>
            </p:cNvSpPr>
            <p:nvPr/>
          </p:nvSpPr>
          <p:spPr bwMode="auto">
            <a:xfrm flipH="1">
              <a:off x="4472" y="3264"/>
              <a:ext cx="0" cy="336"/>
            </a:xfrm>
            <a:prstGeom prst="line">
              <a:avLst/>
            </a:prstGeom>
            <a:noFill/>
            <a:ln w="19050">
              <a:solidFill>
                <a:schemeClr val="tx1"/>
              </a:solidFill>
              <a:round/>
              <a:headEnd/>
              <a:tailEnd type="triangle" w="med" len="med"/>
            </a:ln>
          </p:spPr>
          <p:txBody>
            <a:bodyPr/>
            <a:lstStyle/>
            <a:p>
              <a:endParaRPr lang="it-IT"/>
            </a:p>
          </p:txBody>
        </p:sp>
        <p:sp>
          <p:nvSpPr>
            <p:cNvPr id="57363" name="Line 128"/>
            <p:cNvSpPr>
              <a:spLocks noChangeShapeType="1"/>
            </p:cNvSpPr>
            <p:nvPr/>
          </p:nvSpPr>
          <p:spPr bwMode="auto">
            <a:xfrm flipH="1">
              <a:off x="5304" y="3264"/>
              <a:ext cx="0" cy="336"/>
            </a:xfrm>
            <a:prstGeom prst="line">
              <a:avLst/>
            </a:prstGeom>
            <a:noFill/>
            <a:ln w="19050">
              <a:solidFill>
                <a:schemeClr val="tx1"/>
              </a:solidFill>
              <a:round/>
              <a:headEnd/>
              <a:tailEnd type="triangle" w="med" len="med"/>
            </a:ln>
          </p:spPr>
          <p:txBody>
            <a:bodyPr/>
            <a:lstStyle/>
            <a:p>
              <a:endParaRPr lang="it-IT"/>
            </a:p>
          </p:txBody>
        </p:sp>
        <p:sp>
          <p:nvSpPr>
            <p:cNvPr id="57364" name="Line 129"/>
            <p:cNvSpPr>
              <a:spLocks noChangeShapeType="1"/>
            </p:cNvSpPr>
            <p:nvPr/>
          </p:nvSpPr>
          <p:spPr bwMode="auto">
            <a:xfrm flipV="1">
              <a:off x="3848" y="3216"/>
              <a:ext cx="416" cy="432"/>
            </a:xfrm>
            <a:prstGeom prst="line">
              <a:avLst/>
            </a:prstGeom>
            <a:noFill/>
            <a:ln w="19050">
              <a:solidFill>
                <a:schemeClr val="tx1"/>
              </a:solidFill>
              <a:round/>
              <a:headEnd/>
              <a:tailEnd type="triangle" w="med" len="med"/>
            </a:ln>
          </p:spPr>
          <p:txBody>
            <a:bodyPr/>
            <a:lstStyle/>
            <a:p>
              <a:endParaRPr lang="it-IT"/>
            </a:p>
          </p:txBody>
        </p:sp>
        <p:sp>
          <p:nvSpPr>
            <p:cNvPr id="57365" name="Line 130"/>
            <p:cNvSpPr>
              <a:spLocks noChangeShapeType="1"/>
            </p:cNvSpPr>
            <p:nvPr/>
          </p:nvSpPr>
          <p:spPr bwMode="auto">
            <a:xfrm flipH="1">
              <a:off x="4680" y="3216"/>
              <a:ext cx="416" cy="432"/>
            </a:xfrm>
            <a:prstGeom prst="line">
              <a:avLst/>
            </a:prstGeom>
            <a:noFill/>
            <a:ln w="19050">
              <a:solidFill>
                <a:schemeClr val="tx1"/>
              </a:solidFill>
              <a:round/>
              <a:headEnd/>
              <a:tailEnd type="triangle" w="med" len="med"/>
            </a:ln>
          </p:spPr>
          <p:txBody>
            <a:bodyPr/>
            <a:lstStyle/>
            <a:p>
              <a:endParaRPr lang="it-IT"/>
            </a:p>
          </p:txBody>
        </p:sp>
        <p:cxnSp>
          <p:nvCxnSpPr>
            <p:cNvPr id="57366" name="AutoShape 131"/>
            <p:cNvCxnSpPr>
              <a:cxnSpLocks noChangeShapeType="1"/>
              <a:stCxn id="57358" idx="7"/>
              <a:endCxn id="57358" idx="5"/>
            </p:cNvCxnSpPr>
            <p:nvPr/>
          </p:nvCxnSpPr>
          <p:spPr bwMode="auto">
            <a:xfrm rot="5400000" flipV="1">
              <a:off x="5378" y="3743"/>
              <a:ext cx="222" cy="1"/>
            </a:xfrm>
            <a:prstGeom prst="curvedConnector5">
              <a:avLst>
                <a:gd name="adj1" fmla="val -18019"/>
                <a:gd name="adj2" fmla="val 26699991"/>
                <a:gd name="adj3" fmla="val 110810"/>
              </a:avLst>
            </a:prstGeom>
            <a:noFill/>
            <a:ln w="9525">
              <a:solidFill>
                <a:schemeClr val="tx1"/>
              </a:solidFill>
              <a:round/>
              <a:headEnd/>
              <a:tailEnd type="triangle" w="med" len="med"/>
            </a:ln>
          </p:spPr>
        </p:cxnSp>
        <p:sp>
          <p:nvSpPr>
            <p:cNvPr id="57367" name="Text Box 132"/>
            <p:cNvSpPr txBox="1">
              <a:spLocks noChangeArrowheads="1"/>
            </p:cNvSpPr>
            <p:nvPr/>
          </p:nvSpPr>
          <p:spPr bwMode="auto">
            <a:xfrm>
              <a:off x="3536" y="3760"/>
              <a:ext cx="228" cy="327"/>
            </a:xfrm>
            <a:prstGeom prst="rect">
              <a:avLst/>
            </a:prstGeom>
            <a:noFill/>
            <a:ln w="9525">
              <a:noFill/>
              <a:miter lim="800000"/>
              <a:headEnd/>
              <a:tailEnd/>
            </a:ln>
          </p:spPr>
          <p:txBody>
            <a:bodyPr wrap="none">
              <a:spAutoFit/>
            </a:bodyPr>
            <a:lstStyle/>
            <a:p>
              <a:r>
                <a:rPr lang="it-IT" sz="2800" b="1" i="1"/>
                <a:t>x</a:t>
              </a:r>
            </a:p>
          </p:txBody>
        </p:sp>
        <p:sp>
          <p:nvSpPr>
            <p:cNvPr id="57368" name="Text Box 133"/>
            <p:cNvSpPr txBox="1">
              <a:spLocks noChangeArrowheads="1"/>
            </p:cNvSpPr>
            <p:nvPr/>
          </p:nvSpPr>
          <p:spPr bwMode="auto">
            <a:xfrm>
              <a:off x="4368" y="3760"/>
              <a:ext cx="215" cy="327"/>
            </a:xfrm>
            <a:prstGeom prst="rect">
              <a:avLst/>
            </a:prstGeom>
            <a:noFill/>
            <a:ln w="9525">
              <a:noFill/>
              <a:miter lim="800000"/>
              <a:headEnd/>
              <a:tailEnd/>
            </a:ln>
          </p:spPr>
          <p:txBody>
            <a:bodyPr wrap="none">
              <a:spAutoFit/>
            </a:bodyPr>
            <a:lstStyle/>
            <a:p>
              <a:r>
                <a:rPr lang="it-IT" sz="2800" b="1" i="1"/>
                <a:t>y</a:t>
              </a:r>
            </a:p>
          </p:txBody>
        </p:sp>
        <p:sp>
          <p:nvSpPr>
            <p:cNvPr id="57369" name="Text Box 134"/>
            <p:cNvSpPr txBox="1">
              <a:spLocks noChangeArrowheads="1"/>
            </p:cNvSpPr>
            <p:nvPr/>
          </p:nvSpPr>
          <p:spPr bwMode="auto">
            <a:xfrm>
              <a:off x="5200" y="3760"/>
              <a:ext cx="203" cy="327"/>
            </a:xfrm>
            <a:prstGeom prst="rect">
              <a:avLst/>
            </a:prstGeom>
            <a:noFill/>
            <a:ln w="9525">
              <a:noFill/>
              <a:miter lim="800000"/>
              <a:headEnd/>
              <a:tailEnd/>
            </a:ln>
          </p:spPr>
          <p:txBody>
            <a:bodyPr wrap="none">
              <a:spAutoFit/>
            </a:bodyPr>
            <a:lstStyle/>
            <a:p>
              <a:r>
                <a:rPr lang="it-IT" sz="2800" b="1" i="1"/>
                <a:t>z</a:t>
              </a:r>
            </a:p>
          </p:txBody>
        </p:sp>
        <p:sp>
          <p:nvSpPr>
            <p:cNvPr id="57370" name="Oval 135"/>
            <p:cNvSpPr>
              <a:spLocks noChangeArrowheads="1"/>
            </p:cNvSpPr>
            <p:nvPr/>
          </p:nvSpPr>
          <p:spPr bwMode="auto">
            <a:xfrm>
              <a:off x="4212" y="2976"/>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2/  </a:t>
              </a:r>
              <a:endParaRPr lang="en-GB" sz="2400" b="1"/>
            </a:p>
          </p:txBody>
        </p:sp>
        <p:sp>
          <p:nvSpPr>
            <p:cNvPr id="57371" name="Oval 136"/>
            <p:cNvSpPr>
              <a:spLocks noChangeArrowheads="1"/>
            </p:cNvSpPr>
            <p:nvPr/>
          </p:nvSpPr>
          <p:spPr bwMode="auto">
            <a:xfrm>
              <a:off x="4212" y="360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3/6 </a:t>
              </a:r>
              <a:endParaRPr lang="en-GB" sz="2400" b="1">
                <a:solidFill>
                  <a:schemeClr val="bg1"/>
                </a:solidFill>
              </a:endParaRPr>
            </a:p>
          </p:txBody>
        </p:sp>
        <p:sp>
          <p:nvSpPr>
            <p:cNvPr id="57372" name="Text Box 137"/>
            <p:cNvSpPr txBox="1">
              <a:spLocks noChangeArrowheads="1"/>
            </p:cNvSpPr>
            <p:nvPr/>
          </p:nvSpPr>
          <p:spPr bwMode="auto">
            <a:xfrm>
              <a:off x="3536" y="2704"/>
              <a:ext cx="241" cy="327"/>
            </a:xfrm>
            <a:prstGeom prst="rect">
              <a:avLst/>
            </a:prstGeom>
            <a:noFill/>
            <a:ln w="9525">
              <a:noFill/>
              <a:miter lim="800000"/>
              <a:headEnd/>
              <a:tailEnd/>
            </a:ln>
          </p:spPr>
          <p:txBody>
            <a:bodyPr wrap="none">
              <a:spAutoFit/>
            </a:bodyPr>
            <a:lstStyle/>
            <a:p>
              <a:r>
                <a:rPr lang="it-IT" sz="2800" b="1" i="1"/>
                <a:t>u</a:t>
              </a:r>
            </a:p>
          </p:txBody>
        </p:sp>
        <p:sp>
          <p:nvSpPr>
            <p:cNvPr id="57373" name="Text Box 138"/>
            <p:cNvSpPr txBox="1">
              <a:spLocks noChangeArrowheads="1"/>
            </p:cNvSpPr>
            <p:nvPr/>
          </p:nvSpPr>
          <p:spPr bwMode="auto">
            <a:xfrm>
              <a:off x="4368" y="2704"/>
              <a:ext cx="215" cy="327"/>
            </a:xfrm>
            <a:prstGeom prst="rect">
              <a:avLst/>
            </a:prstGeom>
            <a:noFill/>
            <a:ln w="9525">
              <a:noFill/>
              <a:miter lim="800000"/>
              <a:headEnd/>
              <a:tailEnd/>
            </a:ln>
          </p:spPr>
          <p:txBody>
            <a:bodyPr wrap="none">
              <a:spAutoFit/>
            </a:bodyPr>
            <a:lstStyle/>
            <a:p>
              <a:r>
                <a:rPr lang="it-IT" sz="2800" b="1" i="1"/>
                <a:t>v</a:t>
              </a:r>
            </a:p>
          </p:txBody>
        </p:sp>
        <p:sp>
          <p:nvSpPr>
            <p:cNvPr id="57374" name="Text Box 139"/>
            <p:cNvSpPr txBox="1">
              <a:spLocks noChangeArrowheads="1"/>
            </p:cNvSpPr>
            <p:nvPr/>
          </p:nvSpPr>
          <p:spPr bwMode="auto">
            <a:xfrm>
              <a:off x="5200" y="2704"/>
              <a:ext cx="265" cy="327"/>
            </a:xfrm>
            <a:prstGeom prst="rect">
              <a:avLst/>
            </a:prstGeom>
            <a:noFill/>
            <a:ln w="9525">
              <a:noFill/>
              <a:miter lim="800000"/>
              <a:headEnd/>
              <a:tailEnd/>
            </a:ln>
          </p:spPr>
          <p:txBody>
            <a:bodyPr wrap="none">
              <a:spAutoFit/>
            </a:bodyPr>
            <a:lstStyle/>
            <a:p>
              <a:r>
                <a:rPr lang="it-IT" sz="2800" b="1" i="1"/>
                <a:t>w</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95300" y="101600"/>
            <a:ext cx="3467100" cy="2195513"/>
            <a:chOff x="312" y="64"/>
            <a:chExt cx="2184" cy="1383"/>
          </a:xfrm>
        </p:grpSpPr>
        <p:sp>
          <p:nvSpPr>
            <p:cNvPr id="58494" name="Oval 3"/>
            <p:cNvSpPr>
              <a:spLocks noChangeArrowheads="1"/>
            </p:cNvSpPr>
            <p:nvPr/>
          </p:nvSpPr>
          <p:spPr bwMode="auto">
            <a:xfrm>
              <a:off x="312" y="96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4/5 </a:t>
              </a:r>
              <a:endParaRPr lang="en-GB" sz="2400" b="1">
                <a:solidFill>
                  <a:schemeClr val="bg1"/>
                </a:solidFill>
              </a:endParaRPr>
            </a:p>
          </p:txBody>
        </p:sp>
        <p:sp>
          <p:nvSpPr>
            <p:cNvPr id="58495" name="Line 4"/>
            <p:cNvSpPr>
              <a:spLocks noChangeShapeType="1"/>
            </p:cNvSpPr>
            <p:nvPr/>
          </p:nvSpPr>
          <p:spPr bwMode="auto">
            <a:xfrm>
              <a:off x="832" y="1104"/>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8496" name="Line 5"/>
            <p:cNvSpPr>
              <a:spLocks noChangeShapeType="1"/>
            </p:cNvSpPr>
            <p:nvPr/>
          </p:nvSpPr>
          <p:spPr bwMode="auto">
            <a:xfrm flipV="1">
              <a:off x="1404" y="624"/>
              <a:ext cx="0" cy="336"/>
            </a:xfrm>
            <a:prstGeom prst="line">
              <a:avLst/>
            </a:prstGeom>
            <a:noFill/>
            <a:ln w="57150">
              <a:solidFill>
                <a:srgbClr val="00FF00"/>
              </a:solidFill>
              <a:round/>
              <a:headEnd/>
              <a:tailEnd type="triangle" w="med" len="med"/>
            </a:ln>
          </p:spPr>
          <p:txBody>
            <a:bodyPr wrap="none" anchor="ctr"/>
            <a:lstStyle/>
            <a:p>
              <a:endParaRPr lang="it-IT"/>
            </a:p>
          </p:txBody>
        </p:sp>
        <p:sp>
          <p:nvSpPr>
            <p:cNvPr id="58497" name="Line 6"/>
            <p:cNvSpPr>
              <a:spLocks noChangeShapeType="1"/>
            </p:cNvSpPr>
            <p:nvPr/>
          </p:nvSpPr>
          <p:spPr bwMode="auto">
            <a:xfrm flipH="1" flipV="1">
              <a:off x="832" y="480"/>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8498" name="Oval 7"/>
            <p:cNvSpPr>
              <a:spLocks noChangeArrowheads="1"/>
            </p:cNvSpPr>
            <p:nvPr/>
          </p:nvSpPr>
          <p:spPr bwMode="auto">
            <a:xfrm>
              <a:off x="312" y="336"/>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1/  </a:t>
              </a:r>
              <a:endParaRPr lang="en-GB" sz="2400" b="1"/>
            </a:p>
          </p:txBody>
        </p:sp>
        <p:sp>
          <p:nvSpPr>
            <p:cNvPr id="58499" name="Oval 8"/>
            <p:cNvSpPr>
              <a:spLocks noChangeArrowheads="1"/>
            </p:cNvSpPr>
            <p:nvPr/>
          </p:nvSpPr>
          <p:spPr bwMode="auto">
            <a:xfrm>
              <a:off x="1976" y="336"/>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8500" name="Oval 9"/>
            <p:cNvSpPr>
              <a:spLocks noChangeArrowheads="1"/>
            </p:cNvSpPr>
            <p:nvPr/>
          </p:nvSpPr>
          <p:spPr bwMode="auto">
            <a:xfrm>
              <a:off x="1976" y="960"/>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8501" name="Line 10"/>
            <p:cNvSpPr>
              <a:spLocks noChangeShapeType="1"/>
            </p:cNvSpPr>
            <p:nvPr/>
          </p:nvSpPr>
          <p:spPr bwMode="auto">
            <a:xfrm>
              <a:off x="832" y="480"/>
              <a:ext cx="312" cy="0"/>
            </a:xfrm>
            <a:prstGeom prst="line">
              <a:avLst/>
            </a:prstGeom>
            <a:noFill/>
            <a:ln w="19050">
              <a:solidFill>
                <a:schemeClr val="tx1"/>
              </a:solidFill>
              <a:round/>
              <a:headEnd/>
              <a:tailEnd type="triangle" w="med" len="med"/>
            </a:ln>
          </p:spPr>
          <p:txBody>
            <a:bodyPr/>
            <a:lstStyle/>
            <a:p>
              <a:endParaRPr lang="it-IT"/>
            </a:p>
          </p:txBody>
        </p:sp>
        <p:sp>
          <p:nvSpPr>
            <p:cNvPr id="58502" name="Line 11"/>
            <p:cNvSpPr>
              <a:spLocks noChangeShapeType="1"/>
            </p:cNvSpPr>
            <p:nvPr/>
          </p:nvSpPr>
          <p:spPr bwMode="auto">
            <a:xfrm flipH="1">
              <a:off x="832" y="1104"/>
              <a:ext cx="312" cy="0"/>
            </a:xfrm>
            <a:prstGeom prst="line">
              <a:avLst/>
            </a:prstGeom>
            <a:noFill/>
            <a:ln w="19050">
              <a:solidFill>
                <a:schemeClr val="tx1"/>
              </a:solidFill>
              <a:round/>
              <a:headEnd/>
              <a:tailEnd type="triangle" w="med" len="med"/>
            </a:ln>
          </p:spPr>
          <p:txBody>
            <a:bodyPr/>
            <a:lstStyle/>
            <a:p>
              <a:endParaRPr lang="it-IT"/>
            </a:p>
          </p:txBody>
        </p:sp>
        <p:sp>
          <p:nvSpPr>
            <p:cNvPr id="58503" name="Line 12"/>
            <p:cNvSpPr>
              <a:spLocks noChangeShapeType="1"/>
            </p:cNvSpPr>
            <p:nvPr/>
          </p:nvSpPr>
          <p:spPr bwMode="auto">
            <a:xfrm flipH="1">
              <a:off x="572" y="624"/>
              <a:ext cx="0" cy="336"/>
            </a:xfrm>
            <a:prstGeom prst="line">
              <a:avLst/>
            </a:prstGeom>
            <a:noFill/>
            <a:ln w="19050">
              <a:solidFill>
                <a:schemeClr val="tx1"/>
              </a:solidFill>
              <a:round/>
              <a:headEnd/>
              <a:tailEnd type="triangle" w="med" len="med"/>
            </a:ln>
          </p:spPr>
          <p:txBody>
            <a:bodyPr/>
            <a:lstStyle/>
            <a:p>
              <a:endParaRPr lang="it-IT"/>
            </a:p>
          </p:txBody>
        </p:sp>
        <p:sp>
          <p:nvSpPr>
            <p:cNvPr id="58504" name="Line 13"/>
            <p:cNvSpPr>
              <a:spLocks noChangeShapeType="1"/>
            </p:cNvSpPr>
            <p:nvPr/>
          </p:nvSpPr>
          <p:spPr bwMode="auto">
            <a:xfrm flipH="1">
              <a:off x="1404" y="624"/>
              <a:ext cx="0" cy="336"/>
            </a:xfrm>
            <a:prstGeom prst="line">
              <a:avLst/>
            </a:prstGeom>
            <a:noFill/>
            <a:ln w="19050">
              <a:solidFill>
                <a:schemeClr val="tx1"/>
              </a:solidFill>
              <a:round/>
              <a:headEnd/>
              <a:tailEnd type="triangle" w="med" len="med"/>
            </a:ln>
          </p:spPr>
          <p:txBody>
            <a:bodyPr/>
            <a:lstStyle/>
            <a:p>
              <a:endParaRPr lang="it-IT"/>
            </a:p>
          </p:txBody>
        </p:sp>
        <p:sp>
          <p:nvSpPr>
            <p:cNvPr id="58505" name="Line 14"/>
            <p:cNvSpPr>
              <a:spLocks noChangeShapeType="1"/>
            </p:cNvSpPr>
            <p:nvPr/>
          </p:nvSpPr>
          <p:spPr bwMode="auto">
            <a:xfrm flipH="1">
              <a:off x="2236" y="624"/>
              <a:ext cx="0" cy="336"/>
            </a:xfrm>
            <a:prstGeom prst="line">
              <a:avLst/>
            </a:prstGeom>
            <a:noFill/>
            <a:ln w="19050">
              <a:solidFill>
                <a:schemeClr val="tx1"/>
              </a:solidFill>
              <a:round/>
              <a:headEnd/>
              <a:tailEnd type="triangle" w="med" len="med"/>
            </a:ln>
          </p:spPr>
          <p:txBody>
            <a:bodyPr/>
            <a:lstStyle/>
            <a:p>
              <a:endParaRPr lang="it-IT"/>
            </a:p>
          </p:txBody>
        </p:sp>
        <p:sp>
          <p:nvSpPr>
            <p:cNvPr id="58506" name="Line 15"/>
            <p:cNvSpPr>
              <a:spLocks noChangeShapeType="1"/>
            </p:cNvSpPr>
            <p:nvPr/>
          </p:nvSpPr>
          <p:spPr bwMode="auto">
            <a:xfrm flipV="1">
              <a:off x="780" y="576"/>
              <a:ext cx="416" cy="432"/>
            </a:xfrm>
            <a:prstGeom prst="line">
              <a:avLst/>
            </a:prstGeom>
            <a:noFill/>
            <a:ln w="19050">
              <a:solidFill>
                <a:schemeClr val="tx1"/>
              </a:solidFill>
              <a:round/>
              <a:headEnd/>
              <a:tailEnd type="triangle" w="med" len="med"/>
            </a:ln>
          </p:spPr>
          <p:txBody>
            <a:bodyPr/>
            <a:lstStyle/>
            <a:p>
              <a:endParaRPr lang="it-IT"/>
            </a:p>
          </p:txBody>
        </p:sp>
        <p:sp>
          <p:nvSpPr>
            <p:cNvPr id="58507" name="Line 16"/>
            <p:cNvSpPr>
              <a:spLocks noChangeShapeType="1"/>
            </p:cNvSpPr>
            <p:nvPr/>
          </p:nvSpPr>
          <p:spPr bwMode="auto">
            <a:xfrm flipH="1">
              <a:off x="1612" y="576"/>
              <a:ext cx="416" cy="432"/>
            </a:xfrm>
            <a:prstGeom prst="line">
              <a:avLst/>
            </a:prstGeom>
            <a:noFill/>
            <a:ln w="19050">
              <a:solidFill>
                <a:schemeClr val="tx1"/>
              </a:solidFill>
              <a:round/>
              <a:headEnd/>
              <a:tailEnd type="triangle" w="med" len="med"/>
            </a:ln>
          </p:spPr>
          <p:txBody>
            <a:bodyPr/>
            <a:lstStyle/>
            <a:p>
              <a:endParaRPr lang="it-IT"/>
            </a:p>
          </p:txBody>
        </p:sp>
        <p:cxnSp>
          <p:nvCxnSpPr>
            <p:cNvPr id="58508" name="AutoShape 17"/>
            <p:cNvCxnSpPr>
              <a:cxnSpLocks noChangeShapeType="1"/>
              <a:stCxn id="58500" idx="7"/>
              <a:endCxn id="58500" idx="5"/>
            </p:cNvCxnSpPr>
            <p:nvPr/>
          </p:nvCxnSpPr>
          <p:spPr bwMode="auto">
            <a:xfrm rot="5400000" flipV="1">
              <a:off x="2310" y="1103"/>
              <a:ext cx="222" cy="1"/>
            </a:xfrm>
            <a:prstGeom prst="curvedConnector5">
              <a:avLst>
                <a:gd name="adj1" fmla="val -18019"/>
                <a:gd name="adj2" fmla="val 26699991"/>
                <a:gd name="adj3" fmla="val 110810"/>
              </a:avLst>
            </a:prstGeom>
            <a:noFill/>
            <a:ln w="9525">
              <a:solidFill>
                <a:schemeClr val="tx1"/>
              </a:solidFill>
              <a:round/>
              <a:headEnd/>
              <a:tailEnd type="triangle" w="med" len="med"/>
            </a:ln>
          </p:spPr>
        </p:cxnSp>
        <p:sp>
          <p:nvSpPr>
            <p:cNvPr id="58509" name="Text Box 18"/>
            <p:cNvSpPr txBox="1">
              <a:spLocks noChangeArrowheads="1"/>
            </p:cNvSpPr>
            <p:nvPr/>
          </p:nvSpPr>
          <p:spPr bwMode="auto">
            <a:xfrm>
              <a:off x="468" y="1120"/>
              <a:ext cx="228" cy="327"/>
            </a:xfrm>
            <a:prstGeom prst="rect">
              <a:avLst/>
            </a:prstGeom>
            <a:noFill/>
            <a:ln w="9525">
              <a:noFill/>
              <a:miter lim="800000"/>
              <a:headEnd/>
              <a:tailEnd/>
            </a:ln>
          </p:spPr>
          <p:txBody>
            <a:bodyPr wrap="none">
              <a:spAutoFit/>
            </a:bodyPr>
            <a:lstStyle/>
            <a:p>
              <a:r>
                <a:rPr lang="it-IT" sz="2800" b="1" i="1"/>
                <a:t>x</a:t>
              </a:r>
            </a:p>
          </p:txBody>
        </p:sp>
        <p:sp>
          <p:nvSpPr>
            <p:cNvPr id="58510" name="Text Box 19"/>
            <p:cNvSpPr txBox="1">
              <a:spLocks noChangeArrowheads="1"/>
            </p:cNvSpPr>
            <p:nvPr/>
          </p:nvSpPr>
          <p:spPr bwMode="auto">
            <a:xfrm>
              <a:off x="1300" y="1120"/>
              <a:ext cx="215" cy="327"/>
            </a:xfrm>
            <a:prstGeom prst="rect">
              <a:avLst/>
            </a:prstGeom>
            <a:noFill/>
            <a:ln w="9525">
              <a:noFill/>
              <a:miter lim="800000"/>
              <a:headEnd/>
              <a:tailEnd/>
            </a:ln>
          </p:spPr>
          <p:txBody>
            <a:bodyPr wrap="none">
              <a:spAutoFit/>
            </a:bodyPr>
            <a:lstStyle/>
            <a:p>
              <a:r>
                <a:rPr lang="it-IT" sz="2800" b="1" i="1"/>
                <a:t>y</a:t>
              </a:r>
            </a:p>
          </p:txBody>
        </p:sp>
        <p:sp>
          <p:nvSpPr>
            <p:cNvPr id="58511" name="Text Box 20"/>
            <p:cNvSpPr txBox="1">
              <a:spLocks noChangeArrowheads="1"/>
            </p:cNvSpPr>
            <p:nvPr/>
          </p:nvSpPr>
          <p:spPr bwMode="auto">
            <a:xfrm>
              <a:off x="2132" y="1120"/>
              <a:ext cx="203" cy="327"/>
            </a:xfrm>
            <a:prstGeom prst="rect">
              <a:avLst/>
            </a:prstGeom>
            <a:noFill/>
            <a:ln w="9525">
              <a:noFill/>
              <a:miter lim="800000"/>
              <a:headEnd/>
              <a:tailEnd/>
            </a:ln>
          </p:spPr>
          <p:txBody>
            <a:bodyPr wrap="none">
              <a:spAutoFit/>
            </a:bodyPr>
            <a:lstStyle/>
            <a:p>
              <a:r>
                <a:rPr lang="it-IT" sz="2800" b="1" i="1"/>
                <a:t>z</a:t>
              </a:r>
            </a:p>
          </p:txBody>
        </p:sp>
        <p:sp>
          <p:nvSpPr>
            <p:cNvPr id="58512" name="Oval 21"/>
            <p:cNvSpPr>
              <a:spLocks noChangeArrowheads="1"/>
            </p:cNvSpPr>
            <p:nvPr/>
          </p:nvSpPr>
          <p:spPr bwMode="auto">
            <a:xfrm>
              <a:off x="1144" y="96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3/6 </a:t>
              </a:r>
              <a:endParaRPr lang="en-GB" sz="2400" b="1">
                <a:solidFill>
                  <a:schemeClr val="bg1"/>
                </a:solidFill>
              </a:endParaRPr>
            </a:p>
          </p:txBody>
        </p:sp>
        <p:sp>
          <p:nvSpPr>
            <p:cNvPr id="58513" name="Oval 22"/>
            <p:cNvSpPr>
              <a:spLocks noChangeArrowheads="1"/>
            </p:cNvSpPr>
            <p:nvPr/>
          </p:nvSpPr>
          <p:spPr bwMode="auto">
            <a:xfrm>
              <a:off x="1144" y="336"/>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2/7 </a:t>
              </a:r>
              <a:endParaRPr lang="en-GB" sz="2400" b="1">
                <a:solidFill>
                  <a:schemeClr val="bg1"/>
                </a:solidFill>
              </a:endParaRPr>
            </a:p>
          </p:txBody>
        </p:sp>
        <p:sp>
          <p:nvSpPr>
            <p:cNvPr id="58514" name="Text Box 23"/>
            <p:cNvSpPr txBox="1">
              <a:spLocks noChangeArrowheads="1"/>
            </p:cNvSpPr>
            <p:nvPr/>
          </p:nvSpPr>
          <p:spPr bwMode="auto">
            <a:xfrm>
              <a:off x="468" y="64"/>
              <a:ext cx="241" cy="327"/>
            </a:xfrm>
            <a:prstGeom prst="rect">
              <a:avLst/>
            </a:prstGeom>
            <a:noFill/>
            <a:ln w="9525">
              <a:noFill/>
              <a:miter lim="800000"/>
              <a:headEnd/>
              <a:tailEnd/>
            </a:ln>
          </p:spPr>
          <p:txBody>
            <a:bodyPr wrap="none">
              <a:spAutoFit/>
            </a:bodyPr>
            <a:lstStyle/>
            <a:p>
              <a:r>
                <a:rPr lang="it-IT" sz="2800" b="1" i="1"/>
                <a:t>u</a:t>
              </a:r>
            </a:p>
          </p:txBody>
        </p:sp>
        <p:sp>
          <p:nvSpPr>
            <p:cNvPr id="58515" name="Text Box 24"/>
            <p:cNvSpPr txBox="1">
              <a:spLocks noChangeArrowheads="1"/>
            </p:cNvSpPr>
            <p:nvPr/>
          </p:nvSpPr>
          <p:spPr bwMode="auto">
            <a:xfrm>
              <a:off x="1300" y="64"/>
              <a:ext cx="215" cy="327"/>
            </a:xfrm>
            <a:prstGeom prst="rect">
              <a:avLst/>
            </a:prstGeom>
            <a:noFill/>
            <a:ln w="9525">
              <a:noFill/>
              <a:miter lim="800000"/>
              <a:headEnd/>
              <a:tailEnd/>
            </a:ln>
          </p:spPr>
          <p:txBody>
            <a:bodyPr wrap="none">
              <a:spAutoFit/>
            </a:bodyPr>
            <a:lstStyle/>
            <a:p>
              <a:r>
                <a:rPr lang="it-IT" sz="2800" b="1" i="1"/>
                <a:t>v</a:t>
              </a:r>
            </a:p>
          </p:txBody>
        </p:sp>
        <p:sp>
          <p:nvSpPr>
            <p:cNvPr id="58516" name="Text Box 25"/>
            <p:cNvSpPr txBox="1">
              <a:spLocks noChangeArrowheads="1"/>
            </p:cNvSpPr>
            <p:nvPr/>
          </p:nvSpPr>
          <p:spPr bwMode="auto">
            <a:xfrm>
              <a:off x="2132" y="64"/>
              <a:ext cx="265" cy="327"/>
            </a:xfrm>
            <a:prstGeom prst="rect">
              <a:avLst/>
            </a:prstGeom>
            <a:noFill/>
            <a:ln w="9525">
              <a:noFill/>
              <a:miter lim="800000"/>
              <a:headEnd/>
              <a:tailEnd/>
            </a:ln>
          </p:spPr>
          <p:txBody>
            <a:bodyPr wrap="none">
              <a:spAutoFit/>
            </a:bodyPr>
            <a:lstStyle/>
            <a:p>
              <a:r>
                <a:rPr lang="it-IT" sz="2800" b="1" i="1"/>
                <a:t>w</a:t>
              </a:r>
            </a:p>
          </p:txBody>
        </p:sp>
      </p:grpSp>
      <p:grpSp>
        <p:nvGrpSpPr>
          <p:cNvPr id="3" name="Group 26"/>
          <p:cNvGrpSpPr>
            <a:grpSpLocks/>
          </p:cNvGrpSpPr>
          <p:nvPr/>
        </p:nvGrpSpPr>
        <p:grpSpPr bwMode="auto">
          <a:xfrm>
            <a:off x="5365750" y="101600"/>
            <a:ext cx="3467100" cy="2195513"/>
            <a:chOff x="3380" y="64"/>
            <a:chExt cx="2184" cy="1383"/>
          </a:xfrm>
        </p:grpSpPr>
        <p:sp>
          <p:nvSpPr>
            <p:cNvPr id="58471" name="Oval 27"/>
            <p:cNvSpPr>
              <a:spLocks noChangeArrowheads="1"/>
            </p:cNvSpPr>
            <p:nvPr/>
          </p:nvSpPr>
          <p:spPr bwMode="auto">
            <a:xfrm>
              <a:off x="3380" y="96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4/5 </a:t>
              </a:r>
              <a:endParaRPr lang="en-GB" sz="2400" b="1">
                <a:solidFill>
                  <a:schemeClr val="bg1"/>
                </a:solidFill>
              </a:endParaRPr>
            </a:p>
          </p:txBody>
        </p:sp>
        <p:sp>
          <p:nvSpPr>
            <p:cNvPr id="58472" name="Line 28"/>
            <p:cNvSpPr>
              <a:spLocks noChangeShapeType="1"/>
            </p:cNvSpPr>
            <p:nvPr/>
          </p:nvSpPr>
          <p:spPr bwMode="auto">
            <a:xfrm>
              <a:off x="3900" y="1104"/>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8473" name="Line 29"/>
            <p:cNvSpPr>
              <a:spLocks noChangeShapeType="1"/>
            </p:cNvSpPr>
            <p:nvPr/>
          </p:nvSpPr>
          <p:spPr bwMode="auto">
            <a:xfrm flipV="1">
              <a:off x="4472" y="624"/>
              <a:ext cx="0" cy="336"/>
            </a:xfrm>
            <a:prstGeom prst="line">
              <a:avLst/>
            </a:prstGeom>
            <a:noFill/>
            <a:ln w="57150">
              <a:solidFill>
                <a:srgbClr val="00FF00"/>
              </a:solidFill>
              <a:round/>
              <a:headEnd/>
              <a:tailEnd type="triangle" w="med" len="med"/>
            </a:ln>
          </p:spPr>
          <p:txBody>
            <a:bodyPr wrap="none" anchor="ctr"/>
            <a:lstStyle/>
            <a:p>
              <a:endParaRPr lang="it-IT"/>
            </a:p>
          </p:txBody>
        </p:sp>
        <p:sp>
          <p:nvSpPr>
            <p:cNvPr id="58474" name="Line 30"/>
            <p:cNvSpPr>
              <a:spLocks noChangeShapeType="1"/>
            </p:cNvSpPr>
            <p:nvPr/>
          </p:nvSpPr>
          <p:spPr bwMode="auto">
            <a:xfrm flipH="1" flipV="1">
              <a:off x="3900" y="480"/>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8475" name="Oval 31"/>
            <p:cNvSpPr>
              <a:spLocks noChangeArrowheads="1"/>
            </p:cNvSpPr>
            <p:nvPr/>
          </p:nvSpPr>
          <p:spPr bwMode="auto">
            <a:xfrm>
              <a:off x="5044" y="336"/>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8476" name="Oval 32"/>
            <p:cNvSpPr>
              <a:spLocks noChangeArrowheads="1"/>
            </p:cNvSpPr>
            <p:nvPr/>
          </p:nvSpPr>
          <p:spPr bwMode="auto">
            <a:xfrm>
              <a:off x="5044" y="960"/>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8477" name="Line 33"/>
            <p:cNvSpPr>
              <a:spLocks noChangeShapeType="1"/>
            </p:cNvSpPr>
            <p:nvPr/>
          </p:nvSpPr>
          <p:spPr bwMode="auto">
            <a:xfrm>
              <a:off x="3900" y="480"/>
              <a:ext cx="312" cy="0"/>
            </a:xfrm>
            <a:prstGeom prst="line">
              <a:avLst/>
            </a:prstGeom>
            <a:noFill/>
            <a:ln w="19050">
              <a:solidFill>
                <a:schemeClr val="tx1"/>
              </a:solidFill>
              <a:round/>
              <a:headEnd/>
              <a:tailEnd type="triangle" w="med" len="med"/>
            </a:ln>
          </p:spPr>
          <p:txBody>
            <a:bodyPr/>
            <a:lstStyle/>
            <a:p>
              <a:endParaRPr lang="it-IT"/>
            </a:p>
          </p:txBody>
        </p:sp>
        <p:sp>
          <p:nvSpPr>
            <p:cNvPr id="58478" name="Line 34"/>
            <p:cNvSpPr>
              <a:spLocks noChangeShapeType="1"/>
            </p:cNvSpPr>
            <p:nvPr/>
          </p:nvSpPr>
          <p:spPr bwMode="auto">
            <a:xfrm flipH="1">
              <a:off x="3900" y="1104"/>
              <a:ext cx="312" cy="0"/>
            </a:xfrm>
            <a:prstGeom prst="line">
              <a:avLst/>
            </a:prstGeom>
            <a:noFill/>
            <a:ln w="19050">
              <a:solidFill>
                <a:schemeClr val="tx1"/>
              </a:solidFill>
              <a:round/>
              <a:headEnd/>
              <a:tailEnd type="triangle" w="med" len="med"/>
            </a:ln>
          </p:spPr>
          <p:txBody>
            <a:bodyPr/>
            <a:lstStyle/>
            <a:p>
              <a:endParaRPr lang="it-IT"/>
            </a:p>
          </p:txBody>
        </p:sp>
        <p:sp>
          <p:nvSpPr>
            <p:cNvPr id="58479" name="Line 35"/>
            <p:cNvSpPr>
              <a:spLocks noChangeShapeType="1"/>
            </p:cNvSpPr>
            <p:nvPr/>
          </p:nvSpPr>
          <p:spPr bwMode="auto">
            <a:xfrm flipH="1">
              <a:off x="3640" y="624"/>
              <a:ext cx="0" cy="336"/>
            </a:xfrm>
            <a:prstGeom prst="line">
              <a:avLst/>
            </a:prstGeom>
            <a:noFill/>
            <a:ln w="19050">
              <a:solidFill>
                <a:schemeClr val="tx1"/>
              </a:solidFill>
              <a:round/>
              <a:headEnd/>
              <a:tailEnd type="triangle" w="med" len="med"/>
            </a:ln>
          </p:spPr>
          <p:txBody>
            <a:bodyPr/>
            <a:lstStyle/>
            <a:p>
              <a:endParaRPr lang="it-IT"/>
            </a:p>
          </p:txBody>
        </p:sp>
        <p:sp>
          <p:nvSpPr>
            <p:cNvPr id="58480" name="Line 36"/>
            <p:cNvSpPr>
              <a:spLocks noChangeShapeType="1"/>
            </p:cNvSpPr>
            <p:nvPr/>
          </p:nvSpPr>
          <p:spPr bwMode="auto">
            <a:xfrm flipH="1">
              <a:off x="4472" y="624"/>
              <a:ext cx="0" cy="336"/>
            </a:xfrm>
            <a:prstGeom prst="line">
              <a:avLst/>
            </a:prstGeom>
            <a:noFill/>
            <a:ln w="19050">
              <a:solidFill>
                <a:schemeClr val="tx1"/>
              </a:solidFill>
              <a:round/>
              <a:headEnd/>
              <a:tailEnd type="triangle" w="med" len="med"/>
            </a:ln>
          </p:spPr>
          <p:txBody>
            <a:bodyPr/>
            <a:lstStyle/>
            <a:p>
              <a:endParaRPr lang="it-IT"/>
            </a:p>
          </p:txBody>
        </p:sp>
        <p:sp>
          <p:nvSpPr>
            <p:cNvPr id="58481" name="Line 37"/>
            <p:cNvSpPr>
              <a:spLocks noChangeShapeType="1"/>
            </p:cNvSpPr>
            <p:nvPr/>
          </p:nvSpPr>
          <p:spPr bwMode="auto">
            <a:xfrm flipH="1">
              <a:off x="5304" y="624"/>
              <a:ext cx="0" cy="336"/>
            </a:xfrm>
            <a:prstGeom prst="line">
              <a:avLst/>
            </a:prstGeom>
            <a:noFill/>
            <a:ln w="19050">
              <a:solidFill>
                <a:schemeClr val="tx1"/>
              </a:solidFill>
              <a:round/>
              <a:headEnd/>
              <a:tailEnd type="triangle" w="med" len="med"/>
            </a:ln>
          </p:spPr>
          <p:txBody>
            <a:bodyPr/>
            <a:lstStyle/>
            <a:p>
              <a:endParaRPr lang="it-IT"/>
            </a:p>
          </p:txBody>
        </p:sp>
        <p:sp>
          <p:nvSpPr>
            <p:cNvPr id="58482" name="Line 38"/>
            <p:cNvSpPr>
              <a:spLocks noChangeShapeType="1"/>
            </p:cNvSpPr>
            <p:nvPr/>
          </p:nvSpPr>
          <p:spPr bwMode="auto">
            <a:xfrm flipV="1">
              <a:off x="3848" y="576"/>
              <a:ext cx="416" cy="432"/>
            </a:xfrm>
            <a:prstGeom prst="line">
              <a:avLst/>
            </a:prstGeom>
            <a:noFill/>
            <a:ln w="19050">
              <a:solidFill>
                <a:schemeClr val="tx1"/>
              </a:solidFill>
              <a:round/>
              <a:headEnd/>
              <a:tailEnd type="triangle" w="med" len="med"/>
            </a:ln>
          </p:spPr>
          <p:txBody>
            <a:bodyPr/>
            <a:lstStyle/>
            <a:p>
              <a:endParaRPr lang="it-IT"/>
            </a:p>
          </p:txBody>
        </p:sp>
        <p:sp>
          <p:nvSpPr>
            <p:cNvPr id="58483" name="Line 39"/>
            <p:cNvSpPr>
              <a:spLocks noChangeShapeType="1"/>
            </p:cNvSpPr>
            <p:nvPr/>
          </p:nvSpPr>
          <p:spPr bwMode="auto">
            <a:xfrm flipH="1">
              <a:off x="4680" y="576"/>
              <a:ext cx="416" cy="432"/>
            </a:xfrm>
            <a:prstGeom prst="line">
              <a:avLst/>
            </a:prstGeom>
            <a:noFill/>
            <a:ln w="19050">
              <a:solidFill>
                <a:schemeClr val="tx1"/>
              </a:solidFill>
              <a:round/>
              <a:headEnd/>
              <a:tailEnd type="triangle" w="med" len="med"/>
            </a:ln>
          </p:spPr>
          <p:txBody>
            <a:bodyPr/>
            <a:lstStyle/>
            <a:p>
              <a:endParaRPr lang="it-IT"/>
            </a:p>
          </p:txBody>
        </p:sp>
        <p:cxnSp>
          <p:nvCxnSpPr>
            <p:cNvPr id="58484" name="AutoShape 40"/>
            <p:cNvCxnSpPr>
              <a:cxnSpLocks noChangeShapeType="1"/>
              <a:stCxn id="58476" idx="7"/>
              <a:endCxn id="58476" idx="5"/>
            </p:cNvCxnSpPr>
            <p:nvPr/>
          </p:nvCxnSpPr>
          <p:spPr bwMode="auto">
            <a:xfrm rot="5400000" flipV="1">
              <a:off x="5378" y="1103"/>
              <a:ext cx="222" cy="1"/>
            </a:xfrm>
            <a:prstGeom prst="curvedConnector5">
              <a:avLst>
                <a:gd name="adj1" fmla="val -18019"/>
                <a:gd name="adj2" fmla="val 26699991"/>
                <a:gd name="adj3" fmla="val 110810"/>
              </a:avLst>
            </a:prstGeom>
            <a:noFill/>
            <a:ln w="9525">
              <a:solidFill>
                <a:schemeClr val="tx1"/>
              </a:solidFill>
              <a:round/>
              <a:headEnd/>
              <a:tailEnd type="triangle" w="med" len="med"/>
            </a:ln>
          </p:spPr>
        </p:cxnSp>
        <p:sp>
          <p:nvSpPr>
            <p:cNvPr id="58485" name="Text Box 41"/>
            <p:cNvSpPr txBox="1">
              <a:spLocks noChangeArrowheads="1"/>
            </p:cNvSpPr>
            <p:nvPr/>
          </p:nvSpPr>
          <p:spPr bwMode="auto">
            <a:xfrm>
              <a:off x="3536" y="1120"/>
              <a:ext cx="228" cy="327"/>
            </a:xfrm>
            <a:prstGeom prst="rect">
              <a:avLst/>
            </a:prstGeom>
            <a:noFill/>
            <a:ln w="9525">
              <a:noFill/>
              <a:miter lim="800000"/>
              <a:headEnd/>
              <a:tailEnd/>
            </a:ln>
          </p:spPr>
          <p:txBody>
            <a:bodyPr wrap="none">
              <a:spAutoFit/>
            </a:bodyPr>
            <a:lstStyle/>
            <a:p>
              <a:r>
                <a:rPr lang="it-IT" sz="2800" b="1" i="1"/>
                <a:t>x</a:t>
              </a:r>
            </a:p>
          </p:txBody>
        </p:sp>
        <p:sp>
          <p:nvSpPr>
            <p:cNvPr id="58486" name="Text Box 42"/>
            <p:cNvSpPr txBox="1">
              <a:spLocks noChangeArrowheads="1"/>
            </p:cNvSpPr>
            <p:nvPr/>
          </p:nvSpPr>
          <p:spPr bwMode="auto">
            <a:xfrm>
              <a:off x="4368" y="1120"/>
              <a:ext cx="215" cy="327"/>
            </a:xfrm>
            <a:prstGeom prst="rect">
              <a:avLst/>
            </a:prstGeom>
            <a:noFill/>
            <a:ln w="9525">
              <a:noFill/>
              <a:miter lim="800000"/>
              <a:headEnd/>
              <a:tailEnd/>
            </a:ln>
          </p:spPr>
          <p:txBody>
            <a:bodyPr wrap="none">
              <a:spAutoFit/>
            </a:bodyPr>
            <a:lstStyle/>
            <a:p>
              <a:r>
                <a:rPr lang="it-IT" sz="2800" b="1" i="1"/>
                <a:t>y</a:t>
              </a:r>
            </a:p>
          </p:txBody>
        </p:sp>
        <p:sp>
          <p:nvSpPr>
            <p:cNvPr id="58487" name="Text Box 43"/>
            <p:cNvSpPr txBox="1">
              <a:spLocks noChangeArrowheads="1"/>
            </p:cNvSpPr>
            <p:nvPr/>
          </p:nvSpPr>
          <p:spPr bwMode="auto">
            <a:xfrm>
              <a:off x="5200" y="1120"/>
              <a:ext cx="203" cy="327"/>
            </a:xfrm>
            <a:prstGeom prst="rect">
              <a:avLst/>
            </a:prstGeom>
            <a:noFill/>
            <a:ln w="9525">
              <a:noFill/>
              <a:miter lim="800000"/>
              <a:headEnd/>
              <a:tailEnd/>
            </a:ln>
          </p:spPr>
          <p:txBody>
            <a:bodyPr wrap="none">
              <a:spAutoFit/>
            </a:bodyPr>
            <a:lstStyle/>
            <a:p>
              <a:r>
                <a:rPr lang="it-IT" sz="2800" b="1" i="1"/>
                <a:t>z</a:t>
              </a:r>
            </a:p>
          </p:txBody>
        </p:sp>
        <p:sp>
          <p:nvSpPr>
            <p:cNvPr id="58488" name="Oval 44"/>
            <p:cNvSpPr>
              <a:spLocks noChangeArrowheads="1"/>
            </p:cNvSpPr>
            <p:nvPr/>
          </p:nvSpPr>
          <p:spPr bwMode="auto">
            <a:xfrm>
              <a:off x="4212" y="96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3/6 </a:t>
              </a:r>
              <a:endParaRPr lang="en-GB" sz="2400" b="1">
                <a:solidFill>
                  <a:schemeClr val="bg1"/>
                </a:solidFill>
              </a:endParaRPr>
            </a:p>
          </p:txBody>
        </p:sp>
        <p:sp>
          <p:nvSpPr>
            <p:cNvPr id="58489" name="Oval 45"/>
            <p:cNvSpPr>
              <a:spLocks noChangeArrowheads="1"/>
            </p:cNvSpPr>
            <p:nvPr/>
          </p:nvSpPr>
          <p:spPr bwMode="auto">
            <a:xfrm>
              <a:off x="4212" y="336"/>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2/7 </a:t>
              </a:r>
              <a:endParaRPr lang="en-GB" sz="2400" b="1">
                <a:solidFill>
                  <a:schemeClr val="bg1"/>
                </a:solidFill>
              </a:endParaRPr>
            </a:p>
          </p:txBody>
        </p:sp>
        <p:sp>
          <p:nvSpPr>
            <p:cNvPr id="58490" name="Oval 46"/>
            <p:cNvSpPr>
              <a:spLocks noChangeArrowheads="1"/>
            </p:cNvSpPr>
            <p:nvPr/>
          </p:nvSpPr>
          <p:spPr bwMode="auto">
            <a:xfrm>
              <a:off x="3380" y="336"/>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1/8 </a:t>
              </a:r>
              <a:endParaRPr lang="en-GB" sz="2400" b="1">
                <a:solidFill>
                  <a:schemeClr val="bg1"/>
                </a:solidFill>
              </a:endParaRPr>
            </a:p>
          </p:txBody>
        </p:sp>
        <p:sp>
          <p:nvSpPr>
            <p:cNvPr id="58491" name="Text Box 47"/>
            <p:cNvSpPr txBox="1">
              <a:spLocks noChangeArrowheads="1"/>
            </p:cNvSpPr>
            <p:nvPr/>
          </p:nvSpPr>
          <p:spPr bwMode="auto">
            <a:xfrm>
              <a:off x="3536" y="64"/>
              <a:ext cx="241" cy="327"/>
            </a:xfrm>
            <a:prstGeom prst="rect">
              <a:avLst/>
            </a:prstGeom>
            <a:noFill/>
            <a:ln w="9525">
              <a:noFill/>
              <a:miter lim="800000"/>
              <a:headEnd/>
              <a:tailEnd/>
            </a:ln>
          </p:spPr>
          <p:txBody>
            <a:bodyPr wrap="none">
              <a:spAutoFit/>
            </a:bodyPr>
            <a:lstStyle/>
            <a:p>
              <a:r>
                <a:rPr lang="it-IT" sz="2800" b="1" i="1"/>
                <a:t>u</a:t>
              </a:r>
            </a:p>
          </p:txBody>
        </p:sp>
        <p:sp>
          <p:nvSpPr>
            <p:cNvPr id="58492" name="Text Box 48"/>
            <p:cNvSpPr txBox="1">
              <a:spLocks noChangeArrowheads="1"/>
            </p:cNvSpPr>
            <p:nvPr/>
          </p:nvSpPr>
          <p:spPr bwMode="auto">
            <a:xfrm>
              <a:off x="4368" y="64"/>
              <a:ext cx="215" cy="327"/>
            </a:xfrm>
            <a:prstGeom prst="rect">
              <a:avLst/>
            </a:prstGeom>
            <a:noFill/>
            <a:ln w="9525">
              <a:noFill/>
              <a:miter lim="800000"/>
              <a:headEnd/>
              <a:tailEnd/>
            </a:ln>
          </p:spPr>
          <p:txBody>
            <a:bodyPr wrap="none">
              <a:spAutoFit/>
            </a:bodyPr>
            <a:lstStyle/>
            <a:p>
              <a:r>
                <a:rPr lang="it-IT" sz="2800" b="1" i="1"/>
                <a:t>v</a:t>
              </a:r>
            </a:p>
          </p:txBody>
        </p:sp>
        <p:sp>
          <p:nvSpPr>
            <p:cNvPr id="58493" name="Text Box 49"/>
            <p:cNvSpPr txBox="1">
              <a:spLocks noChangeArrowheads="1"/>
            </p:cNvSpPr>
            <p:nvPr/>
          </p:nvSpPr>
          <p:spPr bwMode="auto">
            <a:xfrm>
              <a:off x="5148" y="64"/>
              <a:ext cx="265" cy="327"/>
            </a:xfrm>
            <a:prstGeom prst="rect">
              <a:avLst/>
            </a:prstGeom>
            <a:noFill/>
            <a:ln w="9525">
              <a:noFill/>
              <a:miter lim="800000"/>
              <a:headEnd/>
              <a:tailEnd/>
            </a:ln>
          </p:spPr>
          <p:txBody>
            <a:bodyPr wrap="none">
              <a:spAutoFit/>
            </a:bodyPr>
            <a:lstStyle/>
            <a:p>
              <a:r>
                <a:rPr lang="it-IT" sz="2800" b="1" i="1"/>
                <a:t>w</a:t>
              </a:r>
            </a:p>
          </p:txBody>
        </p:sp>
      </p:grpSp>
      <p:grpSp>
        <p:nvGrpSpPr>
          <p:cNvPr id="4" name="Group 50"/>
          <p:cNvGrpSpPr>
            <a:grpSpLocks/>
          </p:cNvGrpSpPr>
          <p:nvPr/>
        </p:nvGrpSpPr>
        <p:grpSpPr bwMode="auto">
          <a:xfrm>
            <a:off x="495300" y="2235200"/>
            <a:ext cx="3467100" cy="2195513"/>
            <a:chOff x="312" y="1408"/>
            <a:chExt cx="2184" cy="1383"/>
          </a:xfrm>
        </p:grpSpPr>
        <p:sp>
          <p:nvSpPr>
            <p:cNvPr id="58448" name="Oval 51"/>
            <p:cNvSpPr>
              <a:spLocks noChangeArrowheads="1"/>
            </p:cNvSpPr>
            <p:nvPr/>
          </p:nvSpPr>
          <p:spPr bwMode="auto">
            <a:xfrm>
              <a:off x="1976" y="1680"/>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9/  </a:t>
              </a:r>
              <a:endParaRPr lang="en-GB" sz="2400" b="1"/>
            </a:p>
          </p:txBody>
        </p:sp>
        <p:sp>
          <p:nvSpPr>
            <p:cNvPr id="58449" name="Oval 52"/>
            <p:cNvSpPr>
              <a:spLocks noChangeArrowheads="1"/>
            </p:cNvSpPr>
            <p:nvPr/>
          </p:nvSpPr>
          <p:spPr bwMode="auto">
            <a:xfrm>
              <a:off x="312" y="2304"/>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4/5 </a:t>
              </a:r>
              <a:endParaRPr lang="en-GB" sz="2400" b="1">
                <a:solidFill>
                  <a:schemeClr val="bg1"/>
                </a:solidFill>
              </a:endParaRPr>
            </a:p>
          </p:txBody>
        </p:sp>
        <p:sp>
          <p:nvSpPr>
            <p:cNvPr id="58450" name="Line 53"/>
            <p:cNvSpPr>
              <a:spLocks noChangeShapeType="1"/>
            </p:cNvSpPr>
            <p:nvPr/>
          </p:nvSpPr>
          <p:spPr bwMode="auto">
            <a:xfrm>
              <a:off x="832" y="2448"/>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8451" name="Line 54"/>
            <p:cNvSpPr>
              <a:spLocks noChangeShapeType="1"/>
            </p:cNvSpPr>
            <p:nvPr/>
          </p:nvSpPr>
          <p:spPr bwMode="auto">
            <a:xfrm flipV="1">
              <a:off x="1404" y="1968"/>
              <a:ext cx="0" cy="336"/>
            </a:xfrm>
            <a:prstGeom prst="line">
              <a:avLst/>
            </a:prstGeom>
            <a:noFill/>
            <a:ln w="57150">
              <a:solidFill>
                <a:srgbClr val="00FF00"/>
              </a:solidFill>
              <a:round/>
              <a:headEnd/>
              <a:tailEnd type="triangle" w="med" len="med"/>
            </a:ln>
          </p:spPr>
          <p:txBody>
            <a:bodyPr wrap="none" anchor="ctr"/>
            <a:lstStyle/>
            <a:p>
              <a:endParaRPr lang="it-IT"/>
            </a:p>
          </p:txBody>
        </p:sp>
        <p:sp>
          <p:nvSpPr>
            <p:cNvPr id="58452" name="Line 55"/>
            <p:cNvSpPr>
              <a:spLocks noChangeShapeType="1"/>
            </p:cNvSpPr>
            <p:nvPr/>
          </p:nvSpPr>
          <p:spPr bwMode="auto">
            <a:xfrm flipH="1" flipV="1">
              <a:off x="832" y="1824"/>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8453" name="Oval 56"/>
            <p:cNvSpPr>
              <a:spLocks noChangeArrowheads="1"/>
            </p:cNvSpPr>
            <p:nvPr/>
          </p:nvSpPr>
          <p:spPr bwMode="auto">
            <a:xfrm>
              <a:off x="1976" y="2304"/>
              <a:ext cx="520" cy="288"/>
            </a:xfrm>
            <a:prstGeom prst="ellipse">
              <a:avLst/>
            </a:prstGeom>
            <a:noFill/>
            <a:ln w="28575">
              <a:solidFill>
                <a:schemeClr val="tx1"/>
              </a:solidFill>
              <a:round/>
              <a:headEnd/>
              <a:tailEnd/>
            </a:ln>
          </p:spPr>
          <p:txBody>
            <a:bodyPr wrap="none" anchor="ctr"/>
            <a:lstStyle/>
            <a:p>
              <a:pPr algn="ctr"/>
              <a:endParaRPr lang="en-GB" sz="2400" b="1"/>
            </a:p>
          </p:txBody>
        </p:sp>
        <p:sp>
          <p:nvSpPr>
            <p:cNvPr id="58454" name="Line 57"/>
            <p:cNvSpPr>
              <a:spLocks noChangeShapeType="1"/>
            </p:cNvSpPr>
            <p:nvPr/>
          </p:nvSpPr>
          <p:spPr bwMode="auto">
            <a:xfrm>
              <a:off x="832" y="1824"/>
              <a:ext cx="312" cy="0"/>
            </a:xfrm>
            <a:prstGeom prst="line">
              <a:avLst/>
            </a:prstGeom>
            <a:noFill/>
            <a:ln w="19050">
              <a:solidFill>
                <a:schemeClr val="tx1"/>
              </a:solidFill>
              <a:round/>
              <a:headEnd/>
              <a:tailEnd type="triangle" w="med" len="med"/>
            </a:ln>
          </p:spPr>
          <p:txBody>
            <a:bodyPr/>
            <a:lstStyle/>
            <a:p>
              <a:endParaRPr lang="it-IT"/>
            </a:p>
          </p:txBody>
        </p:sp>
        <p:sp>
          <p:nvSpPr>
            <p:cNvPr id="58455" name="Line 58"/>
            <p:cNvSpPr>
              <a:spLocks noChangeShapeType="1"/>
            </p:cNvSpPr>
            <p:nvPr/>
          </p:nvSpPr>
          <p:spPr bwMode="auto">
            <a:xfrm flipH="1">
              <a:off x="832" y="2448"/>
              <a:ext cx="312" cy="0"/>
            </a:xfrm>
            <a:prstGeom prst="line">
              <a:avLst/>
            </a:prstGeom>
            <a:noFill/>
            <a:ln w="19050">
              <a:solidFill>
                <a:schemeClr val="tx1"/>
              </a:solidFill>
              <a:round/>
              <a:headEnd/>
              <a:tailEnd type="triangle" w="med" len="med"/>
            </a:ln>
          </p:spPr>
          <p:txBody>
            <a:bodyPr/>
            <a:lstStyle/>
            <a:p>
              <a:endParaRPr lang="it-IT"/>
            </a:p>
          </p:txBody>
        </p:sp>
        <p:sp>
          <p:nvSpPr>
            <p:cNvPr id="58456" name="Line 59"/>
            <p:cNvSpPr>
              <a:spLocks noChangeShapeType="1"/>
            </p:cNvSpPr>
            <p:nvPr/>
          </p:nvSpPr>
          <p:spPr bwMode="auto">
            <a:xfrm flipH="1">
              <a:off x="572" y="1968"/>
              <a:ext cx="0" cy="336"/>
            </a:xfrm>
            <a:prstGeom prst="line">
              <a:avLst/>
            </a:prstGeom>
            <a:noFill/>
            <a:ln w="19050">
              <a:solidFill>
                <a:schemeClr val="tx1"/>
              </a:solidFill>
              <a:round/>
              <a:headEnd/>
              <a:tailEnd type="triangle" w="med" len="med"/>
            </a:ln>
          </p:spPr>
          <p:txBody>
            <a:bodyPr/>
            <a:lstStyle/>
            <a:p>
              <a:endParaRPr lang="it-IT"/>
            </a:p>
          </p:txBody>
        </p:sp>
        <p:sp>
          <p:nvSpPr>
            <p:cNvPr id="58457" name="Line 60"/>
            <p:cNvSpPr>
              <a:spLocks noChangeShapeType="1"/>
            </p:cNvSpPr>
            <p:nvPr/>
          </p:nvSpPr>
          <p:spPr bwMode="auto">
            <a:xfrm flipH="1">
              <a:off x="1404" y="1968"/>
              <a:ext cx="0" cy="336"/>
            </a:xfrm>
            <a:prstGeom prst="line">
              <a:avLst/>
            </a:prstGeom>
            <a:noFill/>
            <a:ln w="19050">
              <a:solidFill>
                <a:schemeClr val="tx1"/>
              </a:solidFill>
              <a:round/>
              <a:headEnd/>
              <a:tailEnd type="triangle" w="med" len="med"/>
            </a:ln>
          </p:spPr>
          <p:txBody>
            <a:bodyPr/>
            <a:lstStyle/>
            <a:p>
              <a:endParaRPr lang="it-IT"/>
            </a:p>
          </p:txBody>
        </p:sp>
        <p:sp>
          <p:nvSpPr>
            <p:cNvPr id="58458" name="Line 61"/>
            <p:cNvSpPr>
              <a:spLocks noChangeShapeType="1"/>
            </p:cNvSpPr>
            <p:nvPr/>
          </p:nvSpPr>
          <p:spPr bwMode="auto">
            <a:xfrm flipH="1">
              <a:off x="2236" y="1968"/>
              <a:ext cx="0" cy="336"/>
            </a:xfrm>
            <a:prstGeom prst="line">
              <a:avLst/>
            </a:prstGeom>
            <a:noFill/>
            <a:ln w="19050">
              <a:solidFill>
                <a:schemeClr val="tx1"/>
              </a:solidFill>
              <a:round/>
              <a:headEnd/>
              <a:tailEnd type="triangle" w="med" len="med"/>
            </a:ln>
          </p:spPr>
          <p:txBody>
            <a:bodyPr/>
            <a:lstStyle/>
            <a:p>
              <a:endParaRPr lang="it-IT"/>
            </a:p>
          </p:txBody>
        </p:sp>
        <p:sp>
          <p:nvSpPr>
            <p:cNvPr id="58459" name="Line 62"/>
            <p:cNvSpPr>
              <a:spLocks noChangeShapeType="1"/>
            </p:cNvSpPr>
            <p:nvPr/>
          </p:nvSpPr>
          <p:spPr bwMode="auto">
            <a:xfrm flipV="1">
              <a:off x="780" y="1920"/>
              <a:ext cx="416" cy="432"/>
            </a:xfrm>
            <a:prstGeom prst="line">
              <a:avLst/>
            </a:prstGeom>
            <a:noFill/>
            <a:ln w="19050">
              <a:solidFill>
                <a:schemeClr val="tx1"/>
              </a:solidFill>
              <a:round/>
              <a:headEnd/>
              <a:tailEnd type="triangle" w="med" len="med"/>
            </a:ln>
          </p:spPr>
          <p:txBody>
            <a:bodyPr/>
            <a:lstStyle/>
            <a:p>
              <a:endParaRPr lang="it-IT"/>
            </a:p>
          </p:txBody>
        </p:sp>
        <p:sp>
          <p:nvSpPr>
            <p:cNvPr id="58460" name="Line 63"/>
            <p:cNvSpPr>
              <a:spLocks noChangeShapeType="1"/>
            </p:cNvSpPr>
            <p:nvPr/>
          </p:nvSpPr>
          <p:spPr bwMode="auto">
            <a:xfrm flipH="1">
              <a:off x="1612" y="1920"/>
              <a:ext cx="416" cy="432"/>
            </a:xfrm>
            <a:prstGeom prst="line">
              <a:avLst/>
            </a:prstGeom>
            <a:noFill/>
            <a:ln w="19050">
              <a:solidFill>
                <a:schemeClr val="tx1"/>
              </a:solidFill>
              <a:round/>
              <a:headEnd/>
              <a:tailEnd type="triangle" w="med" len="med"/>
            </a:ln>
          </p:spPr>
          <p:txBody>
            <a:bodyPr/>
            <a:lstStyle/>
            <a:p>
              <a:endParaRPr lang="it-IT"/>
            </a:p>
          </p:txBody>
        </p:sp>
        <p:cxnSp>
          <p:nvCxnSpPr>
            <p:cNvPr id="58461" name="AutoShape 64"/>
            <p:cNvCxnSpPr>
              <a:cxnSpLocks noChangeShapeType="1"/>
              <a:stCxn id="58453" idx="7"/>
              <a:endCxn id="58453" idx="5"/>
            </p:cNvCxnSpPr>
            <p:nvPr/>
          </p:nvCxnSpPr>
          <p:spPr bwMode="auto">
            <a:xfrm rot="5400000" flipV="1">
              <a:off x="2310" y="2447"/>
              <a:ext cx="222" cy="1"/>
            </a:xfrm>
            <a:prstGeom prst="curvedConnector5">
              <a:avLst>
                <a:gd name="adj1" fmla="val -18019"/>
                <a:gd name="adj2" fmla="val 26699991"/>
                <a:gd name="adj3" fmla="val 110810"/>
              </a:avLst>
            </a:prstGeom>
            <a:noFill/>
            <a:ln w="9525">
              <a:solidFill>
                <a:schemeClr val="tx1"/>
              </a:solidFill>
              <a:round/>
              <a:headEnd/>
              <a:tailEnd type="triangle" w="med" len="med"/>
            </a:ln>
          </p:spPr>
        </p:cxnSp>
        <p:sp>
          <p:nvSpPr>
            <p:cNvPr id="58462" name="Text Box 65"/>
            <p:cNvSpPr txBox="1">
              <a:spLocks noChangeArrowheads="1"/>
            </p:cNvSpPr>
            <p:nvPr/>
          </p:nvSpPr>
          <p:spPr bwMode="auto">
            <a:xfrm>
              <a:off x="468" y="2464"/>
              <a:ext cx="228" cy="327"/>
            </a:xfrm>
            <a:prstGeom prst="rect">
              <a:avLst/>
            </a:prstGeom>
            <a:noFill/>
            <a:ln w="9525">
              <a:noFill/>
              <a:miter lim="800000"/>
              <a:headEnd/>
              <a:tailEnd/>
            </a:ln>
          </p:spPr>
          <p:txBody>
            <a:bodyPr wrap="none">
              <a:spAutoFit/>
            </a:bodyPr>
            <a:lstStyle/>
            <a:p>
              <a:r>
                <a:rPr lang="it-IT" sz="2800" b="1" i="1"/>
                <a:t>x</a:t>
              </a:r>
            </a:p>
          </p:txBody>
        </p:sp>
        <p:sp>
          <p:nvSpPr>
            <p:cNvPr id="58463" name="Text Box 66"/>
            <p:cNvSpPr txBox="1">
              <a:spLocks noChangeArrowheads="1"/>
            </p:cNvSpPr>
            <p:nvPr/>
          </p:nvSpPr>
          <p:spPr bwMode="auto">
            <a:xfrm>
              <a:off x="1300" y="2464"/>
              <a:ext cx="215" cy="327"/>
            </a:xfrm>
            <a:prstGeom prst="rect">
              <a:avLst/>
            </a:prstGeom>
            <a:noFill/>
            <a:ln w="9525">
              <a:noFill/>
              <a:miter lim="800000"/>
              <a:headEnd/>
              <a:tailEnd/>
            </a:ln>
          </p:spPr>
          <p:txBody>
            <a:bodyPr wrap="none">
              <a:spAutoFit/>
            </a:bodyPr>
            <a:lstStyle/>
            <a:p>
              <a:r>
                <a:rPr lang="it-IT" sz="2800" b="1" i="1"/>
                <a:t>y</a:t>
              </a:r>
            </a:p>
          </p:txBody>
        </p:sp>
        <p:sp>
          <p:nvSpPr>
            <p:cNvPr id="58464" name="Text Box 67"/>
            <p:cNvSpPr txBox="1">
              <a:spLocks noChangeArrowheads="1"/>
            </p:cNvSpPr>
            <p:nvPr/>
          </p:nvSpPr>
          <p:spPr bwMode="auto">
            <a:xfrm>
              <a:off x="2132" y="2464"/>
              <a:ext cx="203" cy="327"/>
            </a:xfrm>
            <a:prstGeom prst="rect">
              <a:avLst/>
            </a:prstGeom>
            <a:noFill/>
            <a:ln w="9525">
              <a:noFill/>
              <a:miter lim="800000"/>
              <a:headEnd/>
              <a:tailEnd/>
            </a:ln>
          </p:spPr>
          <p:txBody>
            <a:bodyPr wrap="none">
              <a:spAutoFit/>
            </a:bodyPr>
            <a:lstStyle/>
            <a:p>
              <a:r>
                <a:rPr lang="it-IT" sz="2800" b="1" i="1"/>
                <a:t>z</a:t>
              </a:r>
            </a:p>
          </p:txBody>
        </p:sp>
        <p:sp>
          <p:nvSpPr>
            <p:cNvPr id="58465" name="Oval 68"/>
            <p:cNvSpPr>
              <a:spLocks noChangeArrowheads="1"/>
            </p:cNvSpPr>
            <p:nvPr/>
          </p:nvSpPr>
          <p:spPr bwMode="auto">
            <a:xfrm>
              <a:off x="1144" y="2304"/>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3/6 </a:t>
              </a:r>
              <a:endParaRPr lang="en-GB" sz="2400" b="1">
                <a:solidFill>
                  <a:schemeClr val="bg1"/>
                </a:solidFill>
              </a:endParaRPr>
            </a:p>
          </p:txBody>
        </p:sp>
        <p:sp>
          <p:nvSpPr>
            <p:cNvPr id="58466" name="Oval 69"/>
            <p:cNvSpPr>
              <a:spLocks noChangeArrowheads="1"/>
            </p:cNvSpPr>
            <p:nvPr/>
          </p:nvSpPr>
          <p:spPr bwMode="auto">
            <a:xfrm>
              <a:off x="1144" y="168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2/7 </a:t>
              </a:r>
              <a:endParaRPr lang="en-GB" sz="2400" b="1">
                <a:solidFill>
                  <a:schemeClr val="bg1"/>
                </a:solidFill>
              </a:endParaRPr>
            </a:p>
          </p:txBody>
        </p:sp>
        <p:sp>
          <p:nvSpPr>
            <p:cNvPr id="58467" name="Oval 70"/>
            <p:cNvSpPr>
              <a:spLocks noChangeArrowheads="1"/>
            </p:cNvSpPr>
            <p:nvPr/>
          </p:nvSpPr>
          <p:spPr bwMode="auto">
            <a:xfrm>
              <a:off x="312" y="168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1/8 </a:t>
              </a:r>
              <a:endParaRPr lang="en-GB" sz="2400" b="1">
                <a:solidFill>
                  <a:schemeClr val="bg1"/>
                </a:solidFill>
              </a:endParaRPr>
            </a:p>
          </p:txBody>
        </p:sp>
        <p:sp>
          <p:nvSpPr>
            <p:cNvPr id="58468" name="Text Box 71"/>
            <p:cNvSpPr txBox="1">
              <a:spLocks noChangeArrowheads="1"/>
            </p:cNvSpPr>
            <p:nvPr/>
          </p:nvSpPr>
          <p:spPr bwMode="auto">
            <a:xfrm>
              <a:off x="468" y="1408"/>
              <a:ext cx="241" cy="327"/>
            </a:xfrm>
            <a:prstGeom prst="rect">
              <a:avLst/>
            </a:prstGeom>
            <a:noFill/>
            <a:ln w="9525">
              <a:noFill/>
              <a:miter lim="800000"/>
              <a:headEnd/>
              <a:tailEnd/>
            </a:ln>
          </p:spPr>
          <p:txBody>
            <a:bodyPr wrap="none">
              <a:spAutoFit/>
            </a:bodyPr>
            <a:lstStyle/>
            <a:p>
              <a:r>
                <a:rPr lang="it-IT" sz="2800" b="1" i="1"/>
                <a:t>u</a:t>
              </a:r>
            </a:p>
          </p:txBody>
        </p:sp>
        <p:sp>
          <p:nvSpPr>
            <p:cNvPr id="58469" name="Text Box 72"/>
            <p:cNvSpPr txBox="1">
              <a:spLocks noChangeArrowheads="1"/>
            </p:cNvSpPr>
            <p:nvPr/>
          </p:nvSpPr>
          <p:spPr bwMode="auto">
            <a:xfrm>
              <a:off x="1300" y="1408"/>
              <a:ext cx="215" cy="327"/>
            </a:xfrm>
            <a:prstGeom prst="rect">
              <a:avLst/>
            </a:prstGeom>
            <a:noFill/>
            <a:ln w="9525">
              <a:noFill/>
              <a:miter lim="800000"/>
              <a:headEnd/>
              <a:tailEnd/>
            </a:ln>
          </p:spPr>
          <p:txBody>
            <a:bodyPr wrap="none">
              <a:spAutoFit/>
            </a:bodyPr>
            <a:lstStyle/>
            <a:p>
              <a:r>
                <a:rPr lang="it-IT" sz="2800" b="1" i="1"/>
                <a:t>v</a:t>
              </a:r>
            </a:p>
          </p:txBody>
        </p:sp>
        <p:sp>
          <p:nvSpPr>
            <p:cNvPr id="58470" name="Text Box 73"/>
            <p:cNvSpPr txBox="1">
              <a:spLocks noChangeArrowheads="1"/>
            </p:cNvSpPr>
            <p:nvPr/>
          </p:nvSpPr>
          <p:spPr bwMode="auto">
            <a:xfrm>
              <a:off x="2080" y="1408"/>
              <a:ext cx="265" cy="327"/>
            </a:xfrm>
            <a:prstGeom prst="rect">
              <a:avLst/>
            </a:prstGeom>
            <a:noFill/>
            <a:ln w="9525">
              <a:noFill/>
              <a:miter lim="800000"/>
              <a:headEnd/>
              <a:tailEnd/>
            </a:ln>
          </p:spPr>
          <p:txBody>
            <a:bodyPr wrap="none">
              <a:spAutoFit/>
            </a:bodyPr>
            <a:lstStyle/>
            <a:p>
              <a:r>
                <a:rPr lang="it-IT" sz="2800" b="1" i="1"/>
                <a:t>w</a:t>
              </a:r>
            </a:p>
          </p:txBody>
        </p:sp>
      </p:grpSp>
      <p:grpSp>
        <p:nvGrpSpPr>
          <p:cNvPr id="5" name="Group 74"/>
          <p:cNvGrpSpPr>
            <a:grpSpLocks/>
          </p:cNvGrpSpPr>
          <p:nvPr/>
        </p:nvGrpSpPr>
        <p:grpSpPr bwMode="auto">
          <a:xfrm>
            <a:off x="5365750" y="2235200"/>
            <a:ext cx="3467100" cy="2195513"/>
            <a:chOff x="3380" y="1408"/>
            <a:chExt cx="2184" cy="1383"/>
          </a:xfrm>
        </p:grpSpPr>
        <p:sp>
          <p:nvSpPr>
            <p:cNvPr id="58424" name="Line 75"/>
            <p:cNvSpPr>
              <a:spLocks noChangeShapeType="1"/>
            </p:cNvSpPr>
            <p:nvPr/>
          </p:nvSpPr>
          <p:spPr bwMode="auto">
            <a:xfrm flipV="1">
              <a:off x="5304" y="1968"/>
              <a:ext cx="0" cy="336"/>
            </a:xfrm>
            <a:prstGeom prst="line">
              <a:avLst/>
            </a:prstGeom>
            <a:noFill/>
            <a:ln w="57150">
              <a:solidFill>
                <a:srgbClr val="00FF00"/>
              </a:solidFill>
              <a:round/>
              <a:headEnd/>
              <a:tailEnd type="triangle" w="med" len="med"/>
            </a:ln>
          </p:spPr>
          <p:txBody>
            <a:bodyPr wrap="none" anchor="ctr"/>
            <a:lstStyle/>
            <a:p>
              <a:endParaRPr lang="it-IT"/>
            </a:p>
          </p:txBody>
        </p:sp>
        <p:sp>
          <p:nvSpPr>
            <p:cNvPr id="58425" name="Oval 76"/>
            <p:cNvSpPr>
              <a:spLocks noChangeArrowheads="1"/>
            </p:cNvSpPr>
            <p:nvPr/>
          </p:nvSpPr>
          <p:spPr bwMode="auto">
            <a:xfrm>
              <a:off x="5044" y="1680"/>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9/  </a:t>
              </a:r>
              <a:endParaRPr lang="en-GB" sz="2400" b="1"/>
            </a:p>
          </p:txBody>
        </p:sp>
        <p:sp>
          <p:nvSpPr>
            <p:cNvPr id="58426" name="Oval 77"/>
            <p:cNvSpPr>
              <a:spLocks noChangeArrowheads="1"/>
            </p:cNvSpPr>
            <p:nvPr/>
          </p:nvSpPr>
          <p:spPr bwMode="auto">
            <a:xfrm>
              <a:off x="3380" y="2304"/>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4/5 </a:t>
              </a:r>
              <a:endParaRPr lang="en-GB" sz="2400" b="1">
                <a:solidFill>
                  <a:schemeClr val="bg1"/>
                </a:solidFill>
              </a:endParaRPr>
            </a:p>
          </p:txBody>
        </p:sp>
        <p:sp>
          <p:nvSpPr>
            <p:cNvPr id="58427" name="Line 78"/>
            <p:cNvSpPr>
              <a:spLocks noChangeShapeType="1"/>
            </p:cNvSpPr>
            <p:nvPr/>
          </p:nvSpPr>
          <p:spPr bwMode="auto">
            <a:xfrm>
              <a:off x="3900" y="2448"/>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8428" name="Line 79"/>
            <p:cNvSpPr>
              <a:spLocks noChangeShapeType="1"/>
            </p:cNvSpPr>
            <p:nvPr/>
          </p:nvSpPr>
          <p:spPr bwMode="auto">
            <a:xfrm flipV="1">
              <a:off x="4472" y="1968"/>
              <a:ext cx="0" cy="336"/>
            </a:xfrm>
            <a:prstGeom prst="line">
              <a:avLst/>
            </a:prstGeom>
            <a:noFill/>
            <a:ln w="57150">
              <a:solidFill>
                <a:srgbClr val="00FF00"/>
              </a:solidFill>
              <a:round/>
              <a:headEnd/>
              <a:tailEnd type="triangle" w="med" len="med"/>
            </a:ln>
          </p:spPr>
          <p:txBody>
            <a:bodyPr wrap="none" anchor="ctr"/>
            <a:lstStyle/>
            <a:p>
              <a:endParaRPr lang="it-IT"/>
            </a:p>
          </p:txBody>
        </p:sp>
        <p:sp>
          <p:nvSpPr>
            <p:cNvPr id="58429" name="Line 80"/>
            <p:cNvSpPr>
              <a:spLocks noChangeShapeType="1"/>
            </p:cNvSpPr>
            <p:nvPr/>
          </p:nvSpPr>
          <p:spPr bwMode="auto">
            <a:xfrm flipH="1" flipV="1">
              <a:off x="3900" y="1824"/>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8430" name="Line 81"/>
            <p:cNvSpPr>
              <a:spLocks noChangeShapeType="1"/>
            </p:cNvSpPr>
            <p:nvPr/>
          </p:nvSpPr>
          <p:spPr bwMode="auto">
            <a:xfrm>
              <a:off x="3900" y="1824"/>
              <a:ext cx="312" cy="0"/>
            </a:xfrm>
            <a:prstGeom prst="line">
              <a:avLst/>
            </a:prstGeom>
            <a:noFill/>
            <a:ln w="19050">
              <a:solidFill>
                <a:schemeClr val="tx1"/>
              </a:solidFill>
              <a:round/>
              <a:headEnd/>
              <a:tailEnd type="triangle" w="med" len="med"/>
            </a:ln>
          </p:spPr>
          <p:txBody>
            <a:bodyPr/>
            <a:lstStyle/>
            <a:p>
              <a:endParaRPr lang="it-IT"/>
            </a:p>
          </p:txBody>
        </p:sp>
        <p:sp>
          <p:nvSpPr>
            <p:cNvPr id="58431" name="Line 82"/>
            <p:cNvSpPr>
              <a:spLocks noChangeShapeType="1"/>
            </p:cNvSpPr>
            <p:nvPr/>
          </p:nvSpPr>
          <p:spPr bwMode="auto">
            <a:xfrm flipH="1">
              <a:off x="3900" y="2448"/>
              <a:ext cx="312" cy="0"/>
            </a:xfrm>
            <a:prstGeom prst="line">
              <a:avLst/>
            </a:prstGeom>
            <a:noFill/>
            <a:ln w="19050">
              <a:solidFill>
                <a:schemeClr val="tx1"/>
              </a:solidFill>
              <a:round/>
              <a:headEnd/>
              <a:tailEnd type="triangle" w="med" len="med"/>
            </a:ln>
          </p:spPr>
          <p:txBody>
            <a:bodyPr/>
            <a:lstStyle/>
            <a:p>
              <a:endParaRPr lang="it-IT"/>
            </a:p>
          </p:txBody>
        </p:sp>
        <p:sp>
          <p:nvSpPr>
            <p:cNvPr id="58432" name="Line 83"/>
            <p:cNvSpPr>
              <a:spLocks noChangeShapeType="1"/>
            </p:cNvSpPr>
            <p:nvPr/>
          </p:nvSpPr>
          <p:spPr bwMode="auto">
            <a:xfrm flipH="1">
              <a:off x="3640" y="1968"/>
              <a:ext cx="0" cy="336"/>
            </a:xfrm>
            <a:prstGeom prst="line">
              <a:avLst/>
            </a:prstGeom>
            <a:noFill/>
            <a:ln w="19050">
              <a:solidFill>
                <a:schemeClr val="tx1"/>
              </a:solidFill>
              <a:round/>
              <a:headEnd/>
              <a:tailEnd type="triangle" w="med" len="med"/>
            </a:ln>
          </p:spPr>
          <p:txBody>
            <a:bodyPr/>
            <a:lstStyle/>
            <a:p>
              <a:endParaRPr lang="it-IT"/>
            </a:p>
          </p:txBody>
        </p:sp>
        <p:sp>
          <p:nvSpPr>
            <p:cNvPr id="58433" name="Line 84"/>
            <p:cNvSpPr>
              <a:spLocks noChangeShapeType="1"/>
            </p:cNvSpPr>
            <p:nvPr/>
          </p:nvSpPr>
          <p:spPr bwMode="auto">
            <a:xfrm flipH="1">
              <a:off x="4472" y="1968"/>
              <a:ext cx="0" cy="336"/>
            </a:xfrm>
            <a:prstGeom prst="line">
              <a:avLst/>
            </a:prstGeom>
            <a:noFill/>
            <a:ln w="19050">
              <a:solidFill>
                <a:schemeClr val="tx1"/>
              </a:solidFill>
              <a:round/>
              <a:headEnd/>
              <a:tailEnd type="triangle" w="med" len="med"/>
            </a:ln>
          </p:spPr>
          <p:txBody>
            <a:bodyPr/>
            <a:lstStyle/>
            <a:p>
              <a:endParaRPr lang="it-IT"/>
            </a:p>
          </p:txBody>
        </p:sp>
        <p:sp>
          <p:nvSpPr>
            <p:cNvPr id="58434" name="Line 85"/>
            <p:cNvSpPr>
              <a:spLocks noChangeShapeType="1"/>
            </p:cNvSpPr>
            <p:nvPr/>
          </p:nvSpPr>
          <p:spPr bwMode="auto">
            <a:xfrm flipH="1">
              <a:off x="5304" y="1968"/>
              <a:ext cx="0" cy="336"/>
            </a:xfrm>
            <a:prstGeom prst="line">
              <a:avLst/>
            </a:prstGeom>
            <a:noFill/>
            <a:ln w="19050">
              <a:solidFill>
                <a:schemeClr val="tx1"/>
              </a:solidFill>
              <a:round/>
              <a:headEnd/>
              <a:tailEnd type="triangle" w="med" len="med"/>
            </a:ln>
          </p:spPr>
          <p:txBody>
            <a:bodyPr/>
            <a:lstStyle/>
            <a:p>
              <a:endParaRPr lang="it-IT"/>
            </a:p>
          </p:txBody>
        </p:sp>
        <p:sp>
          <p:nvSpPr>
            <p:cNvPr id="58435" name="Line 86"/>
            <p:cNvSpPr>
              <a:spLocks noChangeShapeType="1"/>
            </p:cNvSpPr>
            <p:nvPr/>
          </p:nvSpPr>
          <p:spPr bwMode="auto">
            <a:xfrm flipV="1">
              <a:off x="3848" y="1920"/>
              <a:ext cx="416" cy="432"/>
            </a:xfrm>
            <a:prstGeom prst="line">
              <a:avLst/>
            </a:prstGeom>
            <a:noFill/>
            <a:ln w="19050">
              <a:solidFill>
                <a:schemeClr val="tx1"/>
              </a:solidFill>
              <a:round/>
              <a:headEnd/>
              <a:tailEnd type="triangle" w="med" len="med"/>
            </a:ln>
          </p:spPr>
          <p:txBody>
            <a:bodyPr/>
            <a:lstStyle/>
            <a:p>
              <a:endParaRPr lang="it-IT"/>
            </a:p>
          </p:txBody>
        </p:sp>
        <p:sp>
          <p:nvSpPr>
            <p:cNvPr id="58436" name="Line 87"/>
            <p:cNvSpPr>
              <a:spLocks noChangeShapeType="1"/>
            </p:cNvSpPr>
            <p:nvPr/>
          </p:nvSpPr>
          <p:spPr bwMode="auto">
            <a:xfrm flipH="1">
              <a:off x="4680" y="1920"/>
              <a:ext cx="416" cy="432"/>
            </a:xfrm>
            <a:prstGeom prst="line">
              <a:avLst/>
            </a:prstGeom>
            <a:noFill/>
            <a:ln w="19050">
              <a:solidFill>
                <a:schemeClr val="tx1"/>
              </a:solidFill>
              <a:round/>
              <a:headEnd/>
              <a:tailEnd type="triangle" w="med" len="med"/>
            </a:ln>
          </p:spPr>
          <p:txBody>
            <a:bodyPr/>
            <a:lstStyle/>
            <a:p>
              <a:endParaRPr lang="it-IT"/>
            </a:p>
          </p:txBody>
        </p:sp>
        <p:sp>
          <p:nvSpPr>
            <p:cNvPr id="58437" name="Text Box 88"/>
            <p:cNvSpPr txBox="1">
              <a:spLocks noChangeArrowheads="1"/>
            </p:cNvSpPr>
            <p:nvPr/>
          </p:nvSpPr>
          <p:spPr bwMode="auto">
            <a:xfrm>
              <a:off x="3536" y="2464"/>
              <a:ext cx="228" cy="327"/>
            </a:xfrm>
            <a:prstGeom prst="rect">
              <a:avLst/>
            </a:prstGeom>
            <a:noFill/>
            <a:ln w="9525">
              <a:noFill/>
              <a:miter lim="800000"/>
              <a:headEnd/>
              <a:tailEnd/>
            </a:ln>
          </p:spPr>
          <p:txBody>
            <a:bodyPr wrap="none">
              <a:spAutoFit/>
            </a:bodyPr>
            <a:lstStyle/>
            <a:p>
              <a:r>
                <a:rPr lang="it-IT" sz="2800" b="1" i="1"/>
                <a:t>x</a:t>
              </a:r>
            </a:p>
          </p:txBody>
        </p:sp>
        <p:sp>
          <p:nvSpPr>
            <p:cNvPr id="58438" name="Text Box 89"/>
            <p:cNvSpPr txBox="1">
              <a:spLocks noChangeArrowheads="1"/>
            </p:cNvSpPr>
            <p:nvPr/>
          </p:nvSpPr>
          <p:spPr bwMode="auto">
            <a:xfrm>
              <a:off x="4368" y="2464"/>
              <a:ext cx="215" cy="327"/>
            </a:xfrm>
            <a:prstGeom prst="rect">
              <a:avLst/>
            </a:prstGeom>
            <a:noFill/>
            <a:ln w="9525">
              <a:noFill/>
              <a:miter lim="800000"/>
              <a:headEnd/>
              <a:tailEnd/>
            </a:ln>
          </p:spPr>
          <p:txBody>
            <a:bodyPr wrap="none">
              <a:spAutoFit/>
            </a:bodyPr>
            <a:lstStyle/>
            <a:p>
              <a:r>
                <a:rPr lang="it-IT" sz="2800" b="1" i="1"/>
                <a:t>y</a:t>
              </a:r>
            </a:p>
          </p:txBody>
        </p:sp>
        <p:sp>
          <p:nvSpPr>
            <p:cNvPr id="58439" name="Text Box 90"/>
            <p:cNvSpPr txBox="1">
              <a:spLocks noChangeArrowheads="1"/>
            </p:cNvSpPr>
            <p:nvPr/>
          </p:nvSpPr>
          <p:spPr bwMode="auto">
            <a:xfrm>
              <a:off x="5200" y="2464"/>
              <a:ext cx="203" cy="327"/>
            </a:xfrm>
            <a:prstGeom prst="rect">
              <a:avLst/>
            </a:prstGeom>
            <a:noFill/>
            <a:ln w="9525">
              <a:noFill/>
              <a:miter lim="800000"/>
              <a:headEnd/>
              <a:tailEnd/>
            </a:ln>
          </p:spPr>
          <p:txBody>
            <a:bodyPr wrap="none">
              <a:spAutoFit/>
            </a:bodyPr>
            <a:lstStyle/>
            <a:p>
              <a:r>
                <a:rPr lang="it-IT" sz="2800" b="1" i="1"/>
                <a:t>z</a:t>
              </a:r>
            </a:p>
          </p:txBody>
        </p:sp>
        <p:sp>
          <p:nvSpPr>
            <p:cNvPr id="58440" name="Oval 91"/>
            <p:cNvSpPr>
              <a:spLocks noChangeArrowheads="1"/>
            </p:cNvSpPr>
            <p:nvPr/>
          </p:nvSpPr>
          <p:spPr bwMode="auto">
            <a:xfrm>
              <a:off x="4212" y="2304"/>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3/6 </a:t>
              </a:r>
              <a:endParaRPr lang="en-GB" sz="2400" b="1">
                <a:solidFill>
                  <a:schemeClr val="bg1"/>
                </a:solidFill>
              </a:endParaRPr>
            </a:p>
          </p:txBody>
        </p:sp>
        <p:sp>
          <p:nvSpPr>
            <p:cNvPr id="58441" name="Oval 92"/>
            <p:cNvSpPr>
              <a:spLocks noChangeArrowheads="1"/>
            </p:cNvSpPr>
            <p:nvPr/>
          </p:nvSpPr>
          <p:spPr bwMode="auto">
            <a:xfrm>
              <a:off x="4212" y="168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2/7 </a:t>
              </a:r>
              <a:endParaRPr lang="en-GB" sz="2400" b="1">
                <a:solidFill>
                  <a:schemeClr val="bg1"/>
                </a:solidFill>
              </a:endParaRPr>
            </a:p>
          </p:txBody>
        </p:sp>
        <p:sp>
          <p:nvSpPr>
            <p:cNvPr id="58442" name="Oval 93"/>
            <p:cNvSpPr>
              <a:spLocks noChangeArrowheads="1"/>
            </p:cNvSpPr>
            <p:nvPr/>
          </p:nvSpPr>
          <p:spPr bwMode="auto">
            <a:xfrm>
              <a:off x="3380" y="168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1/8 </a:t>
              </a:r>
              <a:endParaRPr lang="en-GB" sz="2400" b="1">
                <a:solidFill>
                  <a:schemeClr val="bg1"/>
                </a:solidFill>
              </a:endParaRPr>
            </a:p>
          </p:txBody>
        </p:sp>
        <p:sp>
          <p:nvSpPr>
            <p:cNvPr id="58443" name="Text Box 94"/>
            <p:cNvSpPr txBox="1">
              <a:spLocks noChangeArrowheads="1"/>
            </p:cNvSpPr>
            <p:nvPr/>
          </p:nvSpPr>
          <p:spPr bwMode="auto">
            <a:xfrm>
              <a:off x="3536" y="1408"/>
              <a:ext cx="241" cy="327"/>
            </a:xfrm>
            <a:prstGeom prst="rect">
              <a:avLst/>
            </a:prstGeom>
            <a:noFill/>
            <a:ln w="9525">
              <a:noFill/>
              <a:miter lim="800000"/>
              <a:headEnd/>
              <a:tailEnd/>
            </a:ln>
          </p:spPr>
          <p:txBody>
            <a:bodyPr wrap="none">
              <a:spAutoFit/>
            </a:bodyPr>
            <a:lstStyle/>
            <a:p>
              <a:r>
                <a:rPr lang="it-IT" sz="2800" b="1" i="1"/>
                <a:t>u</a:t>
              </a:r>
            </a:p>
          </p:txBody>
        </p:sp>
        <p:sp>
          <p:nvSpPr>
            <p:cNvPr id="58444" name="Text Box 95"/>
            <p:cNvSpPr txBox="1">
              <a:spLocks noChangeArrowheads="1"/>
            </p:cNvSpPr>
            <p:nvPr/>
          </p:nvSpPr>
          <p:spPr bwMode="auto">
            <a:xfrm>
              <a:off x="4368" y="1408"/>
              <a:ext cx="215" cy="327"/>
            </a:xfrm>
            <a:prstGeom prst="rect">
              <a:avLst/>
            </a:prstGeom>
            <a:noFill/>
            <a:ln w="9525">
              <a:noFill/>
              <a:miter lim="800000"/>
              <a:headEnd/>
              <a:tailEnd/>
            </a:ln>
          </p:spPr>
          <p:txBody>
            <a:bodyPr wrap="none">
              <a:spAutoFit/>
            </a:bodyPr>
            <a:lstStyle/>
            <a:p>
              <a:r>
                <a:rPr lang="it-IT" sz="2800" b="1" i="1"/>
                <a:t>v</a:t>
              </a:r>
            </a:p>
          </p:txBody>
        </p:sp>
        <p:sp>
          <p:nvSpPr>
            <p:cNvPr id="58445" name="Text Box 96"/>
            <p:cNvSpPr txBox="1">
              <a:spLocks noChangeArrowheads="1"/>
            </p:cNvSpPr>
            <p:nvPr/>
          </p:nvSpPr>
          <p:spPr bwMode="auto">
            <a:xfrm>
              <a:off x="5148" y="1408"/>
              <a:ext cx="265" cy="327"/>
            </a:xfrm>
            <a:prstGeom prst="rect">
              <a:avLst/>
            </a:prstGeom>
            <a:noFill/>
            <a:ln w="9525">
              <a:noFill/>
              <a:miter lim="800000"/>
              <a:headEnd/>
              <a:tailEnd/>
            </a:ln>
          </p:spPr>
          <p:txBody>
            <a:bodyPr wrap="none">
              <a:spAutoFit/>
            </a:bodyPr>
            <a:lstStyle/>
            <a:p>
              <a:r>
                <a:rPr lang="it-IT" sz="2800" b="1" i="1"/>
                <a:t>w</a:t>
              </a:r>
            </a:p>
          </p:txBody>
        </p:sp>
        <p:sp>
          <p:nvSpPr>
            <p:cNvPr id="58446" name="Oval 97"/>
            <p:cNvSpPr>
              <a:spLocks noChangeArrowheads="1"/>
            </p:cNvSpPr>
            <p:nvPr/>
          </p:nvSpPr>
          <p:spPr bwMode="auto">
            <a:xfrm>
              <a:off x="5044" y="2304"/>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10/  </a:t>
              </a:r>
              <a:endParaRPr lang="en-GB" sz="2400" b="1"/>
            </a:p>
          </p:txBody>
        </p:sp>
        <p:cxnSp>
          <p:nvCxnSpPr>
            <p:cNvPr id="58447" name="AutoShape 98"/>
            <p:cNvCxnSpPr>
              <a:cxnSpLocks noChangeShapeType="1"/>
            </p:cNvCxnSpPr>
            <p:nvPr/>
          </p:nvCxnSpPr>
          <p:spPr bwMode="auto">
            <a:xfrm rot="5400000" flipV="1">
              <a:off x="5402" y="2462"/>
              <a:ext cx="222" cy="1"/>
            </a:xfrm>
            <a:prstGeom prst="curvedConnector5">
              <a:avLst>
                <a:gd name="adj1" fmla="val -18019"/>
                <a:gd name="adj2" fmla="val 26699991"/>
                <a:gd name="adj3" fmla="val 110810"/>
              </a:avLst>
            </a:prstGeom>
            <a:noFill/>
            <a:ln w="9525">
              <a:solidFill>
                <a:schemeClr val="tx1"/>
              </a:solidFill>
              <a:round/>
              <a:headEnd/>
              <a:tailEnd type="triangle" w="med" len="med"/>
            </a:ln>
          </p:spPr>
        </p:cxnSp>
      </p:grpSp>
      <p:grpSp>
        <p:nvGrpSpPr>
          <p:cNvPr id="6" name="Group 99"/>
          <p:cNvGrpSpPr>
            <a:grpSpLocks/>
          </p:cNvGrpSpPr>
          <p:nvPr/>
        </p:nvGrpSpPr>
        <p:grpSpPr bwMode="auto">
          <a:xfrm>
            <a:off x="495300" y="4292600"/>
            <a:ext cx="3467100" cy="2195513"/>
            <a:chOff x="312" y="2704"/>
            <a:chExt cx="2184" cy="1383"/>
          </a:xfrm>
        </p:grpSpPr>
        <p:sp>
          <p:nvSpPr>
            <p:cNvPr id="58400" name="Line 100"/>
            <p:cNvSpPr>
              <a:spLocks noChangeShapeType="1"/>
            </p:cNvSpPr>
            <p:nvPr/>
          </p:nvSpPr>
          <p:spPr bwMode="auto">
            <a:xfrm flipV="1">
              <a:off x="2236" y="3264"/>
              <a:ext cx="0" cy="336"/>
            </a:xfrm>
            <a:prstGeom prst="line">
              <a:avLst/>
            </a:prstGeom>
            <a:noFill/>
            <a:ln w="57150">
              <a:solidFill>
                <a:srgbClr val="00FF00"/>
              </a:solidFill>
              <a:round/>
              <a:headEnd/>
              <a:tailEnd type="triangle" w="med" len="med"/>
            </a:ln>
          </p:spPr>
          <p:txBody>
            <a:bodyPr wrap="none" anchor="ctr"/>
            <a:lstStyle/>
            <a:p>
              <a:endParaRPr lang="it-IT"/>
            </a:p>
          </p:txBody>
        </p:sp>
        <p:sp>
          <p:nvSpPr>
            <p:cNvPr id="58401" name="Oval 101"/>
            <p:cNvSpPr>
              <a:spLocks noChangeArrowheads="1"/>
            </p:cNvSpPr>
            <p:nvPr/>
          </p:nvSpPr>
          <p:spPr bwMode="auto">
            <a:xfrm>
              <a:off x="1976" y="2976"/>
              <a:ext cx="520" cy="288"/>
            </a:xfrm>
            <a:prstGeom prst="ellipse">
              <a:avLst/>
            </a:prstGeom>
            <a:solidFill>
              <a:schemeClr val="folHlink"/>
            </a:solidFill>
            <a:ln w="28575">
              <a:solidFill>
                <a:schemeClr val="tx1"/>
              </a:solidFill>
              <a:round/>
              <a:headEnd/>
              <a:tailEnd/>
            </a:ln>
          </p:spPr>
          <p:txBody>
            <a:bodyPr wrap="none" anchor="ctr"/>
            <a:lstStyle/>
            <a:p>
              <a:pPr algn="ctr"/>
              <a:r>
                <a:rPr lang="it-IT" sz="2400" b="1"/>
                <a:t> 9/  </a:t>
              </a:r>
              <a:endParaRPr lang="en-GB" sz="2400" b="1"/>
            </a:p>
          </p:txBody>
        </p:sp>
        <p:sp>
          <p:nvSpPr>
            <p:cNvPr id="58402" name="Oval 102"/>
            <p:cNvSpPr>
              <a:spLocks noChangeArrowheads="1"/>
            </p:cNvSpPr>
            <p:nvPr/>
          </p:nvSpPr>
          <p:spPr bwMode="auto">
            <a:xfrm>
              <a:off x="312" y="360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4/5 </a:t>
              </a:r>
              <a:endParaRPr lang="en-GB" sz="2400" b="1">
                <a:solidFill>
                  <a:schemeClr val="bg1"/>
                </a:solidFill>
              </a:endParaRPr>
            </a:p>
          </p:txBody>
        </p:sp>
        <p:sp>
          <p:nvSpPr>
            <p:cNvPr id="58403" name="Line 103"/>
            <p:cNvSpPr>
              <a:spLocks noChangeShapeType="1"/>
            </p:cNvSpPr>
            <p:nvPr/>
          </p:nvSpPr>
          <p:spPr bwMode="auto">
            <a:xfrm>
              <a:off x="832" y="3744"/>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8404" name="Line 104"/>
            <p:cNvSpPr>
              <a:spLocks noChangeShapeType="1"/>
            </p:cNvSpPr>
            <p:nvPr/>
          </p:nvSpPr>
          <p:spPr bwMode="auto">
            <a:xfrm flipV="1">
              <a:off x="1404" y="3264"/>
              <a:ext cx="0" cy="336"/>
            </a:xfrm>
            <a:prstGeom prst="line">
              <a:avLst/>
            </a:prstGeom>
            <a:noFill/>
            <a:ln w="57150">
              <a:solidFill>
                <a:srgbClr val="00FF00"/>
              </a:solidFill>
              <a:round/>
              <a:headEnd/>
              <a:tailEnd type="triangle" w="med" len="med"/>
            </a:ln>
          </p:spPr>
          <p:txBody>
            <a:bodyPr wrap="none" anchor="ctr"/>
            <a:lstStyle/>
            <a:p>
              <a:endParaRPr lang="it-IT"/>
            </a:p>
          </p:txBody>
        </p:sp>
        <p:sp>
          <p:nvSpPr>
            <p:cNvPr id="58405" name="Line 105"/>
            <p:cNvSpPr>
              <a:spLocks noChangeShapeType="1"/>
            </p:cNvSpPr>
            <p:nvPr/>
          </p:nvSpPr>
          <p:spPr bwMode="auto">
            <a:xfrm flipH="1" flipV="1">
              <a:off x="832" y="3120"/>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8406" name="Line 106"/>
            <p:cNvSpPr>
              <a:spLocks noChangeShapeType="1"/>
            </p:cNvSpPr>
            <p:nvPr/>
          </p:nvSpPr>
          <p:spPr bwMode="auto">
            <a:xfrm>
              <a:off x="832" y="3120"/>
              <a:ext cx="312" cy="0"/>
            </a:xfrm>
            <a:prstGeom prst="line">
              <a:avLst/>
            </a:prstGeom>
            <a:noFill/>
            <a:ln w="19050">
              <a:solidFill>
                <a:schemeClr val="tx1"/>
              </a:solidFill>
              <a:round/>
              <a:headEnd/>
              <a:tailEnd type="triangle" w="med" len="med"/>
            </a:ln>
          </p:spPr>
          <p:txBody>
            <a:bodyPr/>
            <a:lstStyle/>
            <a:p>
              <a:endParaRPr lang="it-IT"/>
            </a:p>
          </p:txBody>
        </p:sp>
        <p:sp>
          <p:nvSpPr>
            <p:cNvPr id="58407" name="Line 107"/>
            <p:cNvSpPr>
              <a:spLocks noChangeShapeType="1"/>
            </p:cNvSpPr>
            <p:nvPr/>
          </p:nvSpPr>
          <p:spPr bwMode="auto">
            <a:xfrm flipH="1">
              <a:off x="832" y="3744"/>
              <a:ext cx="312" cy="0"/>
            </a:xfrm>
            <a:prstGeom prst="line">
              <a:avLst/>
            </a:prstGeom>
            <a:noFill/>
            <a:ln w="19050">
              <a:solidFill>
                <a:schemeClr val="tx1"/>
              </a:solidFill>
              <a:round/>
              <a:headEnd/>
              <a:tailEnd type="triangle" w="med" len="med"/>
            </a:ln>
          </p:spPr>
          <p:txBody>
            <a:bodyPr/>
            <a:lstStyle/>
            <a:p>
              <a:endParaRPr lang="it-IT"/>
            </a:p>
          </p:txBody>
        </p:sp>
        <p:sp>
          <p:nvSpPr>
            <p:cNvPr id="58408" name="Line 108"/>
            <p:cNvSpPr>
              <a:spLocks noChangeShapeType="1"/>
            </p:cNvSpPr>
            <p:nvPr/>
          </p:nvSpPr>
          <p:spPr bwMode="auto">
            <a:xfrm flipH="1">
              <a:off x="572" y="3264"/>
              <a:ext cx="0" cy="336"/>
            </a:xfrm>
            <a:prstGeom prst="line">
              <a:avLst/>
            </a:prstGeom>
            <a:noFill/>
            <a:ln w="19050">
              <a:solidFill>
                <a:schemeClr val="tx1"/>
              </a:solidFill>
              <a:round/>
              <a:headEnd/>
              <a:tailEnd type="triangle" w="med" len="med"/>
            </a:ln>
          </p:spPr>
          <p:txBody>
            <a:bodyPr/>
            <a:lstStyle/>
            <a:p>
              <a:endParaRPr lang="it-IT"/>
            </a:p>
          </p:txBody>
        </p:sp>
        <p:sp>
          <p:nvSpPr>
            <p:cNvPr id="58409" name="Line 109"/>
            <p:cNvSpPr>
              <a:spLocks noChangeShapeType="1"/>
            </p:cNvSpPr>
            <p:nvPr/>
          </p:nvSpPr>
          <p:spPr bwMode="auto">
            <a:xfrm flipH="1">
              <a:off x="1404" y="3264"/>
              <a:ext cx="0" cy="336"/>
            </a:xfrm>
            <a:prstGeom prst="line">
              <a:avLst/>
            </a:prstGeom>
            <a:noFill/>
            <a:ln w="19050">
              <a:solidFill>
                <a:schemeClr val="tx1"/>
              </a:solidFill>
              <a:round/>
              <a:headEnd/>
              <a:tailEnd type="triangle" w="med" len="med"/>
            </a:ln>
          </p:spPr>
          <p:txBody>
            <a:bodyPr/>
            <a:lstStyle/>
            <a:p>
              <a:endParaRPr lang="it-IT"/>
            </a:p>
          </p:txBody>
        </p:sp>
        <p:sp>
          <p:nvSpPr>
            <p:cNvPr id="58410" name="Line 110"/>
            <p:cNvSpPr>
              <a:spLocks noChangeShapeType="1"/>
            </p:cNvSpPr>
            <p:nvPr/>
          </p:nvSpPr>
          <p:spPr bwMode="auto">
            <a:xfrm flipH="1">
              <a:off x="2236" y="3264"/>
              <a:ext cx="0" cy="336"/>
            </a:xfrm>
            <a:prstGeom prst="line">
              <a:avLst/>
            </a:prstGeom>
            <a:noFill/>
            <a:ln w="19050">
              <a:solidFill>
                <a:schemeClr val="tx1"/>
              </a:solidFill>
              <a:round/>
              <a:headEnd/>
              <a:tailEnd type="triangle" w="med" len="med"/>
            </a:ln>
          </p:spPr>
          <p:txBody>
            <a:bodyPr/>
            <a:lstStyle/>
            <a:p>
              <a:endParaRPr lang="it-IT"/>
            </a:p>
          </p:txBody>
        </p:sp>
        <p:sp>
          <p:nvSpPr>
            <p:cNvPr id="58411" name="Line 111"/>
            <p:cNvSpPr>
              <a:spLocks noChangeShapeType="1"/>
            </p:cNvSpPr>
            <p:nvPr/>
          </p:nvSpPr>
          <p:spPr bwMode="auto">
            <a:xfrm flipV="1">
              <a:off x="780" y="3216"/>
              <a:ext cx="416" cy="432"/>
            </a:xfrm>
            <a:prstGeom prst="line">
              <a:avLst/>
            </a:prstGeom>
            <a:noFill/>
            <a:ln w="19050">
              <a:solidFill>
                <a:schemeClr val="tx1"/>
              </a:solidFill>
              <a:round/>
              <a:headEnd/>
              <a:tailEnd type="triangle" w="med" len="med"/>
            </a:ln>
          </p:spPr>
          <p:txBody>
            <a:bodyPr/>
            <a:lstStyle/>
            <a:p>
              <a:endParaRPr lang="it-IT"/>
            </a:p>
          </p:txBody>
        </p:sp>
        <p:sp>
          <p:nvSpPr>
            <p:cNvPr id="58412" name="Line 112"/>
            <p:cNvSpPr>
              <a:spLocks noChangeShapeType="1"/>
            </p:cNvSpPr>
            <p:nvPr/>
          </p:nvSpPr>
          <p:spPr bwMode="auto">
            <a:xfrm flipH="1">
              <a:off x="1612" y="3216"/>
              <a:ext cx="416" cy="432"/>
            </a:xfrm>
            <a:prstGeom prst="line">
              <a:avLst/>
            </a:prstGeom>
            <a:noFill/>
            <a:ln w="19050">
              <a:solidFill>
                <a:schemeClr val="tx1"/>
              </a:solidFill>
              <a:round/>
              <a:headEnd/>
              <a:tailEnd type="triangle" w="med" len="med"/>
            </a:ln>
          </p:spPr>
          <p:txBody>
            <a:bodyPr/>
            <a:lstStyle/>
            <a:p>
              <a:endParaRPr lang="it-IT"/>
            </a:p>
          </p:txBody>
        </p:sp>
        <p:sp>
          <p:nvSpPr>
            <p:cNvPr id="58413" name="Text Box 113"/>
            <p:cNvSpPr txBox="1">
              <a:spLocks noChangeArrowheads="1"/>
            </p:cNvSpPr>
            <p:nvPr/>
          </p:nvSpPr>
          <p:spPr bwMode="auto">
            <a:xfrm>
              <a:off x="468" y="3760"/>
              <a:ext cx="228" cy="327"/>
            </a:xfrm>
            <a:prstGeom prst="rect">
              <a:avLst/>
            </a:prstGeom>
            <a:noFill/>
            <a:ln w="9525">
              <a:noFill/>
              <a:miter lim="800000"/>
              <a:headEnd/>
              <a:tailEnd/>
            </a:ln>
          </p:spPr>
          <p:txBody>
            <a:bodyPr wrap="none">
              <a:spAutoFit/>
            </a:bodyPr>
            <a:lstStyle/>
            <a:p>
              <a:r>
                <a:rPr lang="it-IT" sz="2800" b="1" i="1"/>
                <a:t>x</a:t>
              </a:r>
            </a:p>
          </p:txBody>
        </p:sp>
        <p:sp>
          <p:nvSpPr>
            <p:cNvPr id="58414" name="Text Box 114"/>
            <p:cNvSpPr txBox="1">
              <a:spLocks noChangeArrowheads="1"/>
            </p:cNvSpPr>
            <p:nvPr/>
          </p:nvSpPr>
          <p:spPr bwMode="auto">
            <a:xfrm>
              <a:off x="1300" y="3760"/>
              <a:ext cx="215" cy="327"/>
            </a:xfrm>
            <a:prstGeom prst="rect">
              <a:avLst/>
            </a:prstGeom>
            <a:noFill/>
            <a:ln w="9525">
              <a:noFill/>
              <a:miter lim="800000"/>
              <a:headEnd/>
              <a:tailEnd/>
            </a:ln>
          </p:spPr>
          <p:txBody>
            <a:bodyPr wrap="none">
              <a:spAutoFit/>
            </a:bodyPr>
            <a:lstStyle/>
            <a:p>
              <a:r>
                <a:rPr lang="it-IT" sz="2800" b="1" i="1"/>
                <a:t>y</a:t>
              </a:r>
            </a:p>
          </p:txBody>
        </p:sp>
        <p:sp>
          <p:nvSpPr>
            <p:cNvPr id="58415" name="Text Box 115"/>
            <p:cNvSpPr txBox="1">
              <a:spLocks noChangeArrowheads="1"/>
            </p:cNvSpPr>
            <p:nvPr/>
          </p:nvSpPr>
          <p:spPr bwMode="auto">
            <a:xfrm>
              <a:off x="2132" y="3760"/>
              <a:ext cx="203" cy="327"/>
            </a:xfrm>
            <a:prstGeom prst="rect">
              <a:avLst/>
            </a:prstGeom>
            <a:noFill/>
            <a:ln w="9525">
              <a:noFill/>
              <a:miter lim="800000"/>
              <a:headEnd/>
              <a:tailEnd/>
            </a:ln>
          </p:spPr>
          <p:txBody>
            <a:bodyPr wrap="none">
              <a:spAutoFit/>
            </a:bodyPr>
            <a:lstStyle/>
            <a:p>
              <a:r>
                <a:rPr lang="it-IT" sz="2800" b="1" i="1"/>
                <a:t>z</a:t>
              </a:r>
            </a:p>
          </p:txBody>
        </p:sp>
        <p:sp>
          <p:nvSpPr>
            <p:cNvPr id="58416" name="Oval 116"/>
            <p:cNvSpPr>
              <a:spLocks noChangeArrowheads="1"/>
            </p:cNvSpPr>
            <p:nvPr/>
          </p:nvSpPr>
          <p:spPr bwMode="auto">
            <a:xfrm>
              <a:off x="1144" y="360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3/6 </a:t>
              </a:r>
              <a:endParaRPr lang="en-GB" sz="2400" b="1">
                <a:solidFill>
                  <a:schemeClr val="bg1"/>
                </a:solidFill>
              </a:endParaRPr>
            </a:p>
          </p:txBody>
        </p:sp>
        <p:sp>
          <p:nvSpPr>
            <p:cNvPr id="58417" name="Oval 117"/>
            <p:cNvSpPr>
              <a:spLocks noChangeArrowheads="1"/>
            </p:cNvSpPr>
            <p:nvPr/>
          </p:nvSpPr>
          <p:spPr bwMode="auto">
            <a:xfrm>
              <a:off x="1144" y="2976"/>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2/7 </a:t>
              </a:r>
              <a:endParaRPr lang="en-GB" sz="2400" b="1">
                <a:solidFill>
                  <a:schemeClr val="bg1"/>
                </a:solidFill>
              </a:endParaRPr>
            </a:p>
          </p:txBody>
        </p:sp>
        <p:sp>
          <p:nvSpPr>
            <p:cNvPr id="58418" name="Oval 118"/>
            <p:cNvSpPr>
              <a:spLocks noChangeArrowheads="1"/>
            </p:cNvSpPr>
            <p:nvPr/>
          </p:nvSpPr>
          <p:spPr bwMode="auto">
            <a:xfrm>
              <a:off x="312" y="2976"/>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1/8 </a:t>
              </a:r>
              <a:endParaRPr lang="en-GB" sz="2400" b="1">
                <a:solidFill>
                  <a:schemeClr val="bg1"/>
                </a:solidFill>
              </a:endParaRPr>
            </a:p>
          </p:txBody>
        </p:sp>
        <p:sp>
          <p:nvSpPr>
            <p:cNvPr id="58419" name="Text Box 119"/>
            <p:cNvSpPr txBox="1">
              <a:spLocks noChangeArrowheads="1"/>
            </p:cNvSpPr>
            <p:nvPr/>
          </p:nvSpPr>
          <p:spPr bwMode="auto">
            <a:xfrm>
              <a:off x="468" y="2704"/>
              <a:ext cx="241" cy="327"/>
            </a:xfrm>
            <a:prstGeom prst="rect">
              <a:avLst/>
            </a:prstGeom>
            <a:noFill/>
            <a:ln w="9525">
              <a:noFill/>
              <a:miter lim="800000"/>
              <a:headEnd/>
              <a:tailEnd/>
            </a:ln>
          </p:spPr>
          <p:txBody>
            <a:bodyPr wrap="none">
              <a:spAutoFit/>
            </a:bodyPr>
            <a:lstStyle/>
            <a:p>
              <a:r>
                <a:rPr lang="it-IT" sz="2800" b="1" i="1"/>
                <a:t>u</a:t>
              </a:r>
            </a:p>
          </p:txBody>
        </p:sp>
        <p:sp>
          <p:nvSpPr>
            <p:cNvPr id="58420" name="Text Box 120"/>
            <p:cNvSpPr txBox="1">
              <a:spLocks noChangeArrowheads="1"/>
            </p:cNvSpPr>
            <p:nvPr/>
          </p:nvSpPr>
          <p:spPr bwMode="auto">
            <a:xfrm>
              <a:off x="1300" y="2704"/>
              <a:ext cx="215" cy="327"/>
            </a:xfrm>
            <a:prstGeom prst="rect">
              <a:avLst/>
            </a:prstGeom>
            <a:noFill/>
            <a:ln w="9525">
              <a:noFill/>
              <a:miter lim="800000"/>
              <a:headEnd/>
              <a:tailEnd/>
            </a:ln>
          </p:spPr>
          <p:txBody>
            <a:bodyPr wrap="none">
              <a:spAutoFit/>
            </a:bodyPr>
            <a:lstStyle/>
            <a:p>
              <a:r>
                <a:rPr lang="it-IT" sz="2800" b="1" i="1"/>
                <a:t>v</a:t>
              </a:r>
            </a:p>
          </p:txBody>
        </p:sp>
        <p:sp>
          <p:nvSpPr>
            <p:cNvPr id="58421" name="Text Box 121"/>
            <p:cNvSpPr txBox="1">
              <a:spLocks noChangeArrowheads="1"/>
            </p:cNvSpPr>
            <p:nvPr/>
          </p:nvSpPr>
          <p:spPr bwMode="auto">
            <a:xfrm>
              <a:off x="2080" y="2704"/>
              <a:ext cx="265" cy="327"/>
            </a:xfrm>
            <a:prstGeom prst="rect">
              <a:avLst/>
            </a:prstGeom>
            <a:noFill/>
            <a:ln w="9525">
              <a:noFill/>
              <a:miter lim="800000"/>
              <a:headEnd/>
              <a:tailEnd/>
            </a:ln>
          </p:spPr>
          <p:txBody>
            <a:bodyPr wrap="none">
              <a:spAutoFit/>
            </a:bodyPr>
            <a:lstStyle/>
            <a:p>
              <a:r>
                <a:rPr lang="it-IT" sz="2800" b="1" i="1"/>
                <a:t>w</a:t>
              </a:r>
            </a:p>
          </p:txBody>
        </p:sp>
        <p:sp>
          <p:nvSpPr>
            <p:cNvPr id="58422" name="Oval 122"/>
            <p:cNvSpPr>
              <a:spLocks noChangeArrowheads="1"/>
            </p:cNvSpPr>
            <p:nvPr/>
          </p:nvSpPr>
          <p:spPr bwMode="auto">
            <a:xfrm>
              <a:off x="1976" y="3600"/>
              <a:ext cx="520" cy="288"/>
            </a:xfrm>
            <a:prstGeom prst="ellipse">
              <a:avLst/>
            </a:prstGeom>
            <a:solidFill>
              <a:schemeClr val="tx1"/>
            </a:solidFill>
            <a:ln w="28575">
              <a:solidFill>
                <a:schemeClr val="tx1"/>
              </a:solidFill>
              <a:round/>
              <a:headEnd/>
              <a:tailEnd/>
            </a:ln>
          </p:spPr>
          <p:txBody>
            <a:bodyPr wrap="none" anchor="ctr"/>
            <a:lstStyle/>
            <a:p>
              <a:pPr algn="ctr"/>
              <a:r>
                <a:rPr lang="it-IT" sz="2400" b="1">
                  <a:solidFill>
                    <a:schemeClr val="bg1"/>
                  </a:solidFill>
                </a:rPr>
                <a:t>10/11</a:t>
              </a:r>
              <a:endParaRPr lang="en-GB" sz="2400" b="1">
                <a:solidFill>
                  <a:schemeClr val="bg1"/>
                </a:solidFill>
              </a:endParaRPr>
            </a:p>
          </p:txBody>
        </p:sp>
        <p:cxnSp>
          <p:nvCxnSpPr>
            <p:cNvPr id="58423" name="AutoShape 123"/>
            <p:cNvCxnSpPr>
              <a:cxnSpLocks noChangeShapeType="1"/>
            </p:cNvCxnSpPr>
            <p:nvPr/>
          </p:nvCxnSpPr>
          <p:spPr bwMode="auto">
            <a:xfrm rot="5400000" flipV="1">
              <a:off x="2334" y="3758"/>
              <a:ext cx="222" cy="1"/>
            </a:xfrm>
            <a:prstGeom prst="curvedConnector5">
              <a:avLst>
                <a:gd name="adj1" fmla="val -18019"/>
                <a:gd name="adj2" fmla="val 26699991"/>
                <a:gd name="adj3" fmla="val 110810"/>
              </a:avLst>
            </a:prstGeom>
            <a:noFill/>
            <a:ln w="9525">
              <a:solidFill>
                <a:schemeClr val="tx1"/>
              </a:solidFill>
              <a:round/>
              <a:headEnd/>
              <a:tailEnd type="triangle" w="med" len="med"/>
            </a:ln>
          </p:spPr>
        </p:cxnSp>
      </p:grpSp>
      <p:grpSp>
        <p:nvGrpSpPr>
          <p:cNvPr id="7" name="Group 124"/>
          <p:cNvGrpSpPr>
            <a:grpSpLocks/>
          </p:cNvGrpSpPr>
          <p:nvPr/>
        </p:nvGrpSpPr>
        <p:grpSpPr bwMode="auto">
          <a:xfrm>
            <a:off x="5365750" y="4292600"/>
            <a:ext cx="3467100" cy="2195513"/>
            <a:chOff x="3380" y="2704"/>
            <a:chExt cx="2184" cy="1383"/>
          </a:xfrm>
        </p:grpSpPr>
        <p:sp>
          <p:nvSpPr>
            <p:cNvPr id="58376" name="Line 125"/>
            <p:cNvSpPr>
              <a:spLocks noChangeShapeType="1"/>
            </p:cNvSpPr>
            <p:nvPr/>
          </p:nvSpPr>
          <p:spPr bwMode="auto">
            <a:xfrm flipV="1">
              <a:off x="5304" y="3264"/>
              <a:ext cx="0" cy="336"/>
            </a:xfrm>
            <a:prstGeom prst="line">
              <a:avLst/>
            </a:prstGeom>
            <a:noFill/>
            <a:ln w="57150">
              <a:solidFill>
                <a:srgbClr val="00FF00"/>
              </a:solidFill>
              <a:round/>
              <a:headEnd/>
              <a:tailEnd type="triangle" w="med" len="med"/>
            </a:ln>
          </p:spPr>
          <p:txBody>
            <a:bodyPr wrap="none" anchor="ctr"/>
            <a:lstStyle/>
            <a:p>
              <a:endParaRPr lang="it-IT"/>
            </a:p>
          </p:txBody>
        </p:sp>
        <p:sp>
          <p:nvSpPr>
            <p:cNvPr id="58377" name="Oval 126"/>
            <p:cNvSpPr>
              <a:spLocks noChangeArrowheads="1"/>
            </p:cNvSpPr>
            <p:nvPr/>
          </p:nvSpPr>
          <p:spPr bwMode="auto">
            <a:xfrm>
              <a:off x="3380" y="360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4/5 </a:t>
              </a:r>
              <a:endParaRPr lang="en-GB" sz="2400" b="1">
                <a:solidFill>
                  <a:schemeClr val="bg1"/>
                </a:solidFill>
              </a:endParaRPr>
            </a:p>
          </p:txBody>
        </p:sp>
        <p:sp>
          <p:nvSpPr>
            <p:cNvPr id="58378" name="Line 127"/>
            <p:cNvSpPr>
              <a:spLocks noChangeShapeType="1"/>
            </p:cNvSpPr>
            <p:nvPr/>
          </p:nvSpPr>
          <p:spPr bwMode="auto">
            <a:xfrm>
              <a:off x="3900" y="3744"/>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8379" name="Line 128"/>
            <p:cNvSpPr>
              <a:spLocks noChangeShapeType="1"/>
            </p:cNvSpPr>
            <p:nvPr/>
          </p:nvSpPr>
          <p:spPr bwMode="auto">
            <a:xfrm flipV="1">
              <a:off x="4472" y="3264"/>
              <a:ext cx="0" cy="336"/>
            </a:xfrm>
            <a:prstGeom prst="line">
              <a:avLst/>
            </a:prstGeom>
            <a:noFill/>
            <a:ln w="57150">
              <a:solidFill>
                <a:srgbClr val="00FF00"/>
              </a:solidFill>
              <a:round/>
              <a:headEnd/>
              <a:tailEnd type="triangle" w="med" len="med"/>
            </a:ln>
          </p:spPr>
          <p:txBody>
            <a:bodyPr wrap="none" anchor="ctr"/>
            <a:lstStyle/>
            <a:p>
              <a:endParaRPr lang="it-IT"/>
            </a:p>
          </p:txBody>
        </p:sp>
        <p:sp>
          <p:nvSpPr>
            <p:cNvPr id="58380" name="Line 129"/>
            <p:cNvSpPr>
              <a:spLocks noChangeShapeType="1"/>
            </p:cNvSpPr>
            <p:nvPr/>
          </p:nvSpPr>
          <p:spPr bwMode="auto">
            <a:xfrm flipH="1" flipV="1">
              <a:off x="3900" y="3120"/>
              <a:ext cx="312" cy="0"/>
            </a:xfrm>
            <a:prstGeom prst="line">
              <a:avLst/>
            </a:prstGeom>
            <a:noFill/>
            <a:ln w="57150">
              <a:solidFill>
                <a:srgbClr val="00FF00"/>
              </a:solidFill>
              <a:round/>
              <a:headEnd/>
              <a:tailEnd type="triangle" w="med" len="med"/>
            </a:ln>
          </p:spPr>
          <p:txBody>
            <a:bodyPr wrap="none" anchor="ctr"/>
            <a:lstStyle/>
            <a:p>
              <a:endParaRPr lang="it-IT"/>
            </a:p>
          </p:txBody>
        </p:sp>
        <p:sp>
          <p:nvSpPr>
            <p:cNvPr id="58381" name="Line 130"/>
            <p:cNvSpPr>
              <a:spLocks noChangeShapeType="1"/>
            </p:cNvSpPr>
            <p:nvPr/>
          </p:nvSpPr>
          <p:spPr bwMode="auto">
            <a:xfrm>
              <a:off x="3900" y="3120"/>
              <a:ext cx="312" cy="0"/>
            </a:xfrm>
            <a:prstGeom prst="line">
              <a:avLst/>
            </a:prstGeom>
            <a:noFill/>
            <a:ln w="19050">
              <a:solidFill>
                <a:schemeClr val="tx1"/>
              </a:solidFill>
              <a:round/>
              <a:headEnd/>
              <a:tailEnd type="triangle" w="med" len="med"/>
            </a:ln>
          </p:spPr>
          <p:txBody>
            <a:bodyPr/>
            <a:lstStyle/>
            <a:p>
              <a:endParaRPr lang="it-IT"/>
            </a:p>
          </p:txBody>
        </p:sp>
        <p:sp>
          <p:nvSpPr>
            <p:cNvPr id="58382" name="Line 131"/>
            <p:cNvSpPr>
              <a:spLocks noChangeShapeType="1"/>
            </p:cNvSpPr>
            <p:nvPr/>
          </p:nvSpPr>
          <p:spPr bwMode="auto">
            <a:xfrm flipH="1">
              <a:off x="3900" y="3744"/>
              <a:ext cx="312" cy="0"/>
            </a:xfrm>
            <a:prstGeom prst="line">
              <a:avLst/>
            </a:prstGeom>
            <a:noFill/>
            <a:ln w="19050">
              <a:solidFill>
                <a:schemeClr val="tx1"/>
              </a:solidFill>
              <a:round/>
              <a:headEnd/>
              <a:tailEnd type="triangle" w="med" len="med"/>
            </a:ln>
          </p:spPr>
          <p:txBody>
            <a:bodyPr/>
            <a:lstStyle/>
            <a:p>
              <a:endParaRPr lang="it-IT"/>
            </a:p>
          </p:txBody>
        </p:sp>
        <p:sp>
          <p:nvSpPr>
            <p:cNvPr id="58383" name="Line 132"/>
            <p:cNvSpPr>
              <a:spLocks noChangeShapeType="1"/>
            </p:cNvSpPr>
            <p:nvPr/>
          </p:nvSpPr>
          <p:spPr bwMode="auto">
            <a:xfrm flipH="1">
              <a:off x="3640" y="3264"/>
              <a:ext cx="0" cy="336"/>
            </a:xfrm>
            <a:prstGeom prst="line">
              <a:avLst/>
            </a:prstGeom>
            <a:noFill/>
            <a:ln w="19050">
              <a:solidFill>
                <a:schemeClr val="tx1"/>
              </a:solidFill>
              <a:round/>
              <a:headEnd/>
              <a:tailEnd type="triangle" w="med" len="med"/>
            </a:ln>
          </p:spPr>
          <p:txBody>
            <a:bodyPr/>
            <a:lstStyle/>
            <a:p>
              <a:endParaRPr lang="it-IT"/>
            </a:p>
          </p:txBody>
        </p:sp>
        <p:sp>
          <p:nvSpPr>
            <p:cNvPr id="58384" name="Line 133"/>
            <p:cNvSpPr>
              <a:spLocks noChangeShapeType="1"/>
            </p:cNvSpPr>
            <p:nvPr/>
          </p:nvSpPr>
          <p:spPr bwMode="auto">
            <a:xfrm flipH="1">
              <a:off x="4472" y="3264"/>
              <a:ext cx="0" cy="336"/>
            </a:xfrm>
            <a:prstGeom prst="line">
              <a:avLst/>
            </a:prstGeom>
            <a:noFill/>
            <a:ln w="19050">
              <a:solidFill>
                <a:schemeClr val="tx1"/>
              </a:solidFill>
              <a:round/>
              <a:headEnd/>
              <a:tailEnd type="triangle" w="med" len="med"/>
            </a:ln>
          </p:spPr>
          <p:txBody>
            <a:bodyPr/>
            <a:lstStyle/>
            <a:p>
              <a:endParaRPr lang="it-IT"/>
            </a:p>
          </p:txBody>
        </p:sp>
        <p:sp>
          <p:nvSpPr>
            <p:cNvPr id="58385" name="Line 134"/>
            <p:cNvSpPr>
              <a:spLocks noChangeShapeType="1"/>
            </p:cNvSpPr>
            <p:nvPr/>
          </p:nvSpPr>
          <p:spPr bwMode="auto">
            <a:xfrm flipH="1">
              <a:off x="5304" y="3264"/>
              <a:ext cx="0" cy="336"/>
            </a:xfrm>
            <a:prstGeom prst="line">
              <a:avLst/>
            </a:prstGeom>
            <a:noFill/>
            <a:ln w="19050">
              <a:solidFill>
                <a:schemeClr val="tx1"/>
              </a:solidFill>
              <a:round/>
              <a:headEnd/>
              <a:tailEnd type="triangle" w="med" len="med"/>
            </a:ln>
          </p:spPr>
          <p:txBody>
            <a:bodyPr/>
            <a:lstStyle/>
            <a:p>
              <a:endParaRPr lang="it-IT"/>
            </a:p>
          </p:txBody>
        </p:sp>
        <p:sp>
          <p:nvSpPr>
            <p:cNvPr id="58386" name="Line 135"/>
            <p:cNvSpPr>
              <a:spLocks noChangeShapeType="1"/>
            </p:cNvSpPr>
            <p:nvPr/>
          </p:nvSpPr>
          <p:spPr bwMode="auto">
            <a:xfrm flipV="1">
              <a:off x="3848" y="3216"/>
              <a:ext cx="416" cy="432"/>
            </a:xfrm>
            <a:prstGeom prst="line">
              <a:avLst/>
            </a:prstGeom>
            <a:noFill/>
            <a:ln w="19050">
              <a:solidFill>
                <a:schemeClr val="tx1"/>
              </a:solidFill>
              <a:round/>
              <a:headEnd/>
              <a:tailEnd type="triangle" w="med" len="med"/>
            </a:ln>
          </p:spPr>
          <p:txBody>
            <a:bodyPr/>
            <a:lstStyle/>
            <a:p>
              <a:endParaRPr lang="it-IT"/>
            </a:p>
          </p:txBody>
        </p:sp>
        <p:sp>
          <p:nvSpPr>
            <p:cNvPr id="58387" name="Line 136"/>
            <p:cNvSpPr>
              <a:spLocks noChangeShapeType="1"/>
            </p:cNvSpPr>
            <p:nvPr/>
          </p:nvSpPr>
          <p:spPr bwMode="auto">
            <a:xfrm flipH="1">
              <a:off x="4680" y="3216"/>
              <a:ext cx="416" cy="432"/>
            </a:xfrm>
            <a:prstGeom prst="line">
              <a:avLst/>
            </a:prstGeom>
            <a:noFill/>
            <a:ln w="19050">
              <a:solidFill>
                <a:schemeClr val="tx1"/>
              </a:solidFill>
              <a:round/>
              <a:headEnd/>
              <a:tailEnd type="triangle" w="med" len="med"/>
            </a:ln>
          </p:spPr>
          <p:txBody>
            <a:bodyPr/>
            <a:lstStyle/>
            <a:p>
              <a:endParaRPr lang="it-IT"/>
            </a:p>
          </p:txBody>
        </p:sp>
        <p:sp>
          <p:nvSpPr>
            <p:cNvPr id="58388" name="Text Box 137"/>
            <p:cNvSpPr txBox="1">
              <a:spLocks noChangeArrowheads="1"/>
            </p:cNvSpPr>
            <p:nvPr/>
          </p:nvSpPr>
          <p:spPr bwMode="auto">
            <a:xfrm>
              <a:off x="3536" y="3760"/>
              <a:ext cx="228" cy="327"/>
            </a:xfrm>
            <a:prstGeom prst="rect">
              <a:avLst/>
            </a:prstGeom>
            <a:noFill/>
            <a:ln w="9525">
              <a:noFill/>
              <a:miter lim="800000"/>
              <a:headEnd/>
              <a:tailEnd/>
            </a:ln>
          </p:spPr>
          <p:txBody>
            <a:bodyPr wrap="none">
              <a:spAutoFit/>
            </a:bodyPr>
            <a:lstStyle/>
            <a:p>
              <a:r>
                <a:rPr lang="it-IT" sz="2800" b="1" i="1"/>
                <a:t>x</a:t>
              </a:r>
            </a:p>
          </p:txBody>
        </p:sp>
        <p:sp>
          <p:nvSpPr>
            <p:cNvPr id="58389" name="Text Box 138"/>
            <p:cNvSpPr txBox="1">
              <a:spLocks noChangeArrowheads="1"/>
            </p:cNvSpPr>
            <p:nvPr/>
          </p:nvSpPr>
          <p:spPr bwMode="auto">
            <a:xfrm>
              <a:off x="4368" y="3760"/>
              <a:ext cx="215" cy="327"/>
            </a:xfrm>
            <a:prstGeom prst="rect">
              <a:avLst/>
            </a:prstGeom>
            <a:noFill/>
            <a:ln w="9525">
              <a:noFill/>
              <a:miter lim="800000"/>
              <a:headEnd/>
              <a:tailEnd/>
            </a:ln>
          </p:spPr>
          <p:txBody>
            <a:bodyPr wrap="none">
              <a:spAutoFit/>
            </a:bodyPr>
            <a:lstStyle/>
            <a:p>
              <a:r>
                <a:rPr lang="it-IT" sz="2800" b="1" i="1"/>
                <a:t>y</a:t>
              </a:r>
            </a:p>
          </p:txBody>
        </p:sp>
        <p:sp>
          <p:nvSpPr>
            <p:cNvPr id="58390" name="Text Box 139"/>
            <p:cNvSpPr txBox="1">
              <a:spLocks noChangeArrowheads="1"/>
            </p:cNvSpPr>
            <p:nvPr/>
          </p:nvSpPr>
          <p:spPr bwMode="auto">
            <a:xfrm>
              <a:off x="5200" y="3760"/>
              <a:ext cx="203" cy="327"/>
            </a:xfrm>
            <a:prstGeom prst="rect">
              <a:avLst/>
            </a:prstGeom>
            <a:noFill/>
            <a:ln w="9525">
              <a:noFill/>
              <a:miter lim="800000"/>
              <a:headEnd/>
              <a:tailEnd/>
            </a:ln>
          </p:spPr>
          <p:txBody>
            <a:bodyPr wrap="none">
              <a:spAutoFit/>
            </a:bodyPr>
            <a:lstStyle/>
            <a:p>
              <a:r>
                <a:rPr lang="it-IT" sz="2800" b="1" i="1"/>
                <a:t>z</a:t>
              </a:r>
            </a:p>
          </p:txBody>
        </p:sp>
        <p:sp>
          <p:nvSpPr>
            <p:cNvPr id="58391" name="Oval 140"/>
            <p:cNvSpPr>
              <a:spLocks noChangeArrowheads="1"/>
            </p:cNvSpPr>
            <p:nvPr/>
          </p:nvSpPr>
          <p:spPr bwMode="auto">
            <a:xfrm>
              <a:off x="4212" y="3600"/>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3/6 </a:t>
              </a:r>
              <a:endParaRPr lang="en-GB" sz="2400" b="1">
                <a:solidFill>
                  <a:schemeClr val="bg1"/>
                </a:solidFill>
              </a:endParaRPr>
            </a:p>
          </p:txBody>
        </p:sp>
        <p:sp>
          <p:nvSpPr>
            <p:cNvPr id="58392" name="Oval 141"/>
            <p:cNvSpPr>
              <a:spLocks noChangeArrowheads="1"/>
            </p:cNvSpPr>
            <p:nvPr/>
          </p:nvSpPr>
          <p:spPr bwMode="auto">
            <a:xfrm>
              <a:off x="4212" y="2976"/>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2/7 </a:t>
              </a:r>
              <a:endParaRPr lang="en-GB" sz="2400" b="1">
                <a:solidFill>
                  <a:schemeClr val="bg1"/>
                </a:solidFill>
              </a:endParaRPr>
            </a:p>
          </p:txBody>
        </p:sp>
        <p:sp>
          <p:nvSpPr>
            <p:cNvPr id="58393" name="Oval 142"/>
            <p:cNvSpPr>
              <a:spLocks noChangeArrowheads="1"/>
            </p:cNvSpPr>
            <p:nvPr/>
          </p:nvSpPr>
          <p:spPr bwMode="auto">
            <a:xfrm>
              <a:off x="3380" y="2976"/>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1/8 </a:t>
              </a:r>
              <a:endParaRPr lang="en-GB" sz="2400" b="1">
                <a:solidFill>
                  <a:schemeClr val="bg1"/>
                </a:solidFill>
              </a:endParaRPr>
            </a:p>
          </p:txBody>
        </p:sp>
        <p:sp>
          <p:nvSpPr>
            <p:cNvPr id="58394" name="Text Box 143"/>
            <p:cNvSpPr txBox="1">
              <a:spLocks noChangeArrowheads="1"/>
            </p:cNvSpPr>
            <p:nvPr/>
          </p:nvSpPr>
          <p:spPr bwMode="auto">
            <a:xfrm>
              <a:off x="3536" y="2704"/>
              <a:ext cx="241" cy="327"/>
            </a:xfrm>
            <a:prstGeom prst="rect">
              <a:avLst/>
            </a:prstGeom>
            <a:noFill/>
            <a:ln w="9525">
              <a:noFill/>
              <a:miter lim="800000"/>
              <a:headEnd/>
              <a:tailEnd/>
            </a:ln>
          </p:spPr>
          <p:txBody>
            <a:bodyPr wrap="none">
              <a:spAutoFit/>
            </a:bodyPr>
            <a:lstStyle/>
            <a:p>
              <a:r>
                <a:rPr lang="it-IT" sz="2800" b="1" i="1"/>
                <a:t>u</a:t>
              </a:r>
            </a:p>
          </p:txBody>
        </p:sp>
        <p:sp>
          <p:nvSpPr>
            <p:cNvPr id="58395" name="Text Box 144"/>
            <p:cNvSpPr txBox="1">
              <a:spLocks noChangeArrowheads="1"/>
            </p:cNvSpPr>
            <p:nvPr/>
          </p:nvSpPr>
          <p:spPr bwMode="auto">
            <a:xfrm>
              <a:off x="4368" y="2704"/>
              <a:ext cx="215" cy="327"/>
            </a:xfrm>
            <a:prstGeom prst="rect">
              <a:avLst/>
            </a:prstGeom>
            <a:noFill/>
            <a:ln w="9525">
              <a:noFill/>
              <a:miter lim="800000"/>
              <a:headEnd/>
              <a:tailEnd/>
            </a:ln>
          </p:spPr>
          <p:txBody>
            <a:bodyPr wrap="none">
              <a:spAutoFit/>
            </a:bodyPr>
            <a:lstStyle/>
            <a:p>
              <a:r>
                <a:rPr lang="it-IT" sz="2800" b="1" i="1"/>
                <a:t>v</a:t>
              </a:r>
            </a:p>
          </p:txBody>
        </p:sp>
        <p:sp>
          <p:nvSpPr>
            <p:cNvPr id="58396" name="Text Box 145"/>
            <p:cNvSpPr txBox="1">
              <a:spLocks noChangeArrowheads="1"/>
            </p:cNvSpPr>
            <p:nvPr/>
          </p:nvSpPr>
          <p:spPr bwMode="auto">
            <a:xfrm>
              <a:off x="5148" y="2704"/>
              <a:ext cx="265" cy="327"/>
            </a:xfrm>
            <a:prstGeom prst="rect">
              <a:avLst/>
            </a:prstGeom>
            <a:noFill/>
            <a:ln w="9525">
              <a:noFill/>
              <a:miter lim="800000"/>
              <a:headEnd/>
              <a:tailEnd/>
            </a:ln>
          </p:spPr>
          <p:txBody>
            <a:bodyPr wrap="none">
              <a:spAutoFit/>
            </a:bodyPr>
            <a:lstStyle/>
            <a:p>
              <a:r>
                <a:rPr lang="it-IT" sz="2800" b="1" i="1"/>
                <a:t>w</a:t>
              </a:r>
            </a:p>
          </p:txBody>
        </p:sp>
        <p:sp>
          <p:nvSpPr>
            <p:cNvPr id="58397" name="Oval 146"/>
            <p:cNvSpPr>
              <a:spLocks noChangeArrowheads="1"/>
            </p:cNvSpPr>
            <p:nvPr/>
          </p:nvSpPr>
          <p:spPr bwMode="auto">
            <a:xfrm>
              <a:off x="5044" y="3600"/>
              <a:ext cx="520" cy="288"/>
            </a:xfrm>
            <a:prstGeom prst="ellipse">
              <a:avLst/>
            </a:prstGeom>
            <a:solidFill>
              <a:schemeClr val="tx1"/>
            </a:solidFill>
            <a:ln w="28575">
              <a:solidFill>
                <a:schemeClr val="tx1"/>
              </a:solidFill>
              <a:round/>
              <a:headEnd/>
              <a:tailEnd/>
            </a:ln>
          </p:spPr>
          <p:txBody>
            <a:bodyPr wrap="none" anchor="ctr"/>
            <a:lstStyle/>
            <a:p>
              <a:pPr algn="ctr"/>
              <a:r>
                <a:rPr lang="it-IT" sz="2400" b="1">
                  <a:solidFill>
                    <a:schemeClr val="bg1"/>
                  </a:solidFill>
                </a:rPr>
                <a:t>10/11</a:t>
              </a:r>
              <a:endParaRPr lang="en-GB" sz="2400" b="1">
                <a:solidFill>
                  <a:schemeClr val="bg1"/>
                </a:solidFill>
              </a:endParaRPr>
            </a:p>
          </p:txBody>
        </p:sp>
        <p:cxnSp>
          <p:nvCxnSpPr>
            <p:cNvPr id="58398" name="AutoShape 147"/>
            <p:cNvCxnSpPr>
              <a:cxnSpLocks noChangeShapeType="1"/>
            </p:cNvCxnSpPr>
            <p:nvPr/>
          </p:nvCxnSpPr>
          <p:spPr bwMode="auto">
            <a:xfrm rot="5400000" flipV="1">
              <a:off x="5402" y="3758"/>
              <a:ext cx="222" cy="1"/>
            </a:xfrm>
            <a:prstGeom prst="curvedConnector5">
              <a:avLst>
                <a:gd name="adj1" fmla="val -18019"/>
                <a:gd name="adj2" fmla="val 26699991"/>
                <a:gd name="adj3" fmla="val 110810"/>
              </a:avLst>
            </a:prstGeom>
            <a:noFill/>
            <a:ln w="9525">
              <a:solidFill>
                <a:schemeClr val="tx1"/>
              </a:solidFill>
              <a:round/>
              <a:headEnd/>
              <a:tailEnd type="triangle" w="med" len="med"/>
            </a:ln>
          </p:spPr>
        </p:cxnSp>
        <p:sp>
          <p:nvSpPr>
            <p:cNvPr id="58399" name="Oval 148"/>
            <p:cNvSpPr>
              <a:spLocks noChangeArrowheads="1"/>
            </p:cNvSpPr>
            <p:nvPr/>
          </p:nvSpPr>
          <p:spPr bwMode="auto">
            <a:xfrm>
              <a:off x="5044" y="2976"/>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9/12</a:t>
              </a:r>
              <a:endParaRPr lang="en-GB" sz="2400" b="1">
                <a:solidFill>
                  <a:schemeClr val="bg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Text Box 4"/>
          <p:cNvSpPr txBox="1">
            <a:spLocks noChangeArrowheads="1"/>
          </p:cNvSpPr>
          <p:nvPr/>
        </p:nvSpPr>
        <p:spPr bwMode="auto">
          <a:xfrm>
            <a:off x="631825" y="260350"/>
            <a:ext cx="8464550" cy="3106738"/>
          </a:xfrm>
          <a:prstGeom prst="rect">
            <a:avLst/>
          </a:prstGeom>
          <a:solidFill>
            <a:srgbClr val="FFFF99"/>
          </a:solidFill>
          <a:ln w="25400">
            <a:solidFill>
              <a:schemeClr val="tx1"/>
            </a:solidFill>
            <a:miter lim="800000"/>
            <a:headEnd/>
            <a:tailEnd/>
          </a:ln>
        </p:spPr>
        <p:txBody>
          <a:bodyPr>
            <a:spAutoFit/>
          </a:bodyPr>
          <a:lstStyle/>
          <a:p>
            <a:r>
              <a:rPr lang="it-IT" sz="2800" b="1" i="1">
                <a:solidFill>
                  <a:srgbClr val="C00000"/>
                </a:solidFill>
                <a:sym typeface="Symbol" pitchFamily="18" charset="2"/>
              </a:rPr>
              <a:t>DFS</a:t>
            </a:r>
            <a:r>
              <a:rPr lang="it-IT" sz="2800" b="1" i="1">
                <a:sym typeface="Symbol" pitchFamily="18" charset="2"/>
              </a:rPr>
              <a:t> </a:t>
            </a:r>
            <a:r>
              <a:rPr lang="it-IT" sz="2800" b="1">
                <a:sym typeface="Symbol" pitchFamily="18" charset="2"/>
              </a:rPr>
              <a:t>(</a:t>
            </a:r>
            <a:r>
              <a:rPr lang="it-IT" sz="2800" b="1" i="1">
                <a:sym typeface="Symbol" pitchFamily="18" charset="2"/>
              </a:rPr>
              <a:t>G</a:t>
            </a:r>
            <a:r>
              <a:rPr lang="it-IT" sz="2800" b="1">
                <a:sym typeface="Symbol" pitchFamily="18" charset="2"/>
              </a:rPr>
              <a:t>)</a:t>
            </a:r>
          </a:p>
          <a:p>
            <a:r>
              <a:rPr lang="it-IT" sz="2800" b="1">
                <a:sym typeface="Symbol" pitchFamily="18" charset="2"/>
              </a:rPr>
              <a:t>   </a:t>
            </a:r>
            <a:r>
              <a:rPr lang="it-IT" sz="2800" b="1">
                <a:solidFill>
                  <a:srgbClr val="3333CC"/>
                </a:solidFill>
                <a:sym typeface="Symbol" pitchFamily="18" charset="2"/>
              </a:rPr>
              <a:t>for</a:t>
            </a:r>
            <a:r>
              <a:rPr lang="it-IT" sz="2800" b="1">
                <a:sym typeface="Symbol" pitchFamily="18" charset="2"/>
              </a:rPr>
              <a:t> “ogni </a:t>
            </a:r>
            <a:r>
              <a:rPr lang="it-IT" sz="2800" b="1" i="1">
                <a:sym typeface="Symbol" pitchFamily="18" charset="2"/>
              </a:rPr>
              <a:t>v</a:t>
            </a:r>
            <a:r>
              <a:rPr lang="it-IT" sz="2800" b="1">
                <a:sym typeface="Symbol" pitchFamily="18" charset="2"/>
              </a:rPr>
              <a:t>  </a:t>
            </a:r>
            <a:r>
              <a:rPr lang="it-IT" sz="2800" b="1" i="1">
                <a:sym typeface="Symbol" pitchFamily="18" charset="2"/>
              </a:rPr>
              <a:t>G.V</a:t>
            </a:r>
            <a:r>
              <a:rPr lang="it-IT" sz="2800" b="1">
                <a:sym typeface="Symbol" pitchFamily="18" charset="2"/>
              </a:rPr>
              <a:t>” </a:t>
            </a:r>
          </a:p>
          <a:p>
            <a:r>
              <a:rPr lang="it-IT" sz="2800" b="1">
                <a:sym typeface="Symbol" pitchFamily="18" charset="2"/>
              </a:rPr>
              <a:t>       </a:t>
            </a:r>
            <a:r>
              <a:rPr lang="it-IT" sz="2800" b="1" i="1">
                <a:sym typeface="Symbol" pitchFamily="18" charset="2"/>
              </a:rPr>
              <a:t>v.color =</a:t>
            </a:r>
            <a:r>
              <a:rPr lang="it-IT" sz="2800" b="1">
                <a:sym typeface="Symbol" pitchFamily="18" charset="2"/>
              </a:rPr>
              <a:t> </a:t>
            </a:r>
            <a:r>
              <a:rPr lang="it-IT" sz="2800" b="1" i="1">
                <a:sym typeface="Symbol" pitchFamily="18" charset="2"/>
              </a:rPr>
              <a:t>bianco</a:t>
            </a:r>
            <a:r>
              <a:rPr lang="it-IT" sz="2800" b="1">
                <a:sym typeface="Symbol" pitchFamily="18" charset="2"/>
              </a:rPr>
              <a:t>, </a:t>
            </a:r>
            <a:r>
              <a:rPr lang="it-IT" sz="2800" b="1" i="1">
                <a:sym typeface="Symbol" pitchFamily="18" charset="2"/>
              </a:rPr>
              <a:t>v.</a:t>
            </a:r>
            <a:r>
              <a:rPr lang="el-GR" sz="2800" b="1" i="1">
                <a:cs typeface="Times New Roman" pitchFamily="18" charset="0"/>
                <a:sym typeface="Symbol" pitchFamily="18" charset="2"/>
              </a:rPr>
              <a:t>π</a:t>
            </a:r>
            <a:r>
              <a:rPr lang="it-IT" sz="2800" b="1" i="1">
                <a:cs typeface="Times New Roman" pitchFamily="18" charset="0"/>
                <a:sym typeface="Symbol" pitchFamily="18" charset="2"/>
              </a:rPr>
              <a:t> =</a:t>
            </a:r>
            <a:r>
              <a:rPr lang="it-IT" sz="2800" b="1">
                <a:sym typeface="Symbol" pitchFamily="18" charset="2"/>
              </a:rPr>
              <a:t> </a:t>
            </a:r>
            <a:r>
              <a:rPr lang="it-IT" sz="2800" b="1" i="1">
                <a:sym typeface="Symbol" pitchFamily="18" charset="2"/>
              </a:rPr>
              <a:t>nil</a:t>
            </a:r>
          </a:p>
          <a:p>
            <a:r>
              <a:rPr lang="it-IT" sz="2800" b="1">
                <a:sym typeface="Symbol" pitchFamily="18" charset="2"/>
              </a:rPr>
              <a:t>   </a:t>
            </a:r>
            <a:r>
              <a:rPr lang="it-IT" sz="2800" b="1" i="1">
                <a:sym typeface="Symbol" pitchFamily="18" charset="2"/>
              </a:rPr>
              <a:t>time</a:t>
            </a:r>
            <a:r>
              <a:rPr lang="it-IT" sz="2800" b="1">
                <a:sym typeface="Symbol" pitchFamily="18" charset="2"/>
              </a:rPr>
              <a:t> = 0</a:t>
            </a:r>
          </a:p>
          <a:p>
            <a:r>
              <a:rPr lang="it-IT" sz="2800" b="1">
                <a:sym typeface="Symbol" pitchFamily="18" charset="2"/>
              </a:rPr>
              <a:t>   </a:t>
            </a:r>
            <a:r>
              <a:rPr lang="it-IT" sz="2800" b="1">
                <a:solidFill>
                  <a:srgbClr val="3333CC"/>
                </a:solidFill>
                <a:sym typeface="Symbol" pitchFamily="18" charset="2"/>
              </a:rPr>
              <a:t>for</a:t>
            </a:r>
            <a:r>
              <a:rPr lang="it-IT" sz="2800" b="1">
                <a:sym typeface="Symbol" pitchFamily="18" charset="2"/>
              </a:rPr>
              <a:t> “ogni </a:t>
            </a:r>
            <a:r>
              <a:rPr lang="it-IT" sz="2800" b="1" i="1">
                <a:sym typeface="Symbol" pitchFamily="18" charset="2"/>
              </a:rPr>
              <a:t>v</a:t>
            </a:r>
            <a:r>
              <a:rPr lang="it-IT" sz="2800" b="1">
                <a:sym typeface="Symbol" pitchFamily="18" charset="2"/>
              </a:rPr>
              <a:t>  </a:t>
            </a:r>
            <a:r>
              <a:rPr lang="it-IT" sz="2800" b="1" i="1">
                <a:sym typeface="Symbol" pitchFamily="18" charset="2"/>
              </a:rPr>
              <a:t>G.V</a:t>
            </a:r>
            <a:r>
              <a:rPr lang="it-IT" sz="2800" b="1">
                <a:sym typeface="Symbol" pitchFamily="18" charset="2"/>
              </a:rPr>
              <a:t>” </a:t>
            </a:r>
          </a:p>
          <a:p>
            <a:r>
              <a:rPr lang="it-IT" sz="2800" b="1">
                <a:sym typeface="Symbol" pitchFamily="18" charset="2"/>
              </a:rPr>
              <a:t>      </a:t>
            </a:r>
            <a:r>
              <a:rPr lang="it-IT" sz="2800" b="1">
                <a:solidFill>
                  <a:srgbClr val="3333CC"/>
                </a:solidFill>
                <a:sym typeface="Symbol" pitchFamily="18" charset="2"/>
              </a:rPr>
              <a:t>if</a:t>
            </a:r>
            <a:r>
              <a:rPr lang="it-IT" sz="2800" b="1">
                <a:sym typeface="Symbol" pitchFamily="18" charset="2"/>
              </a:rPr>
              <a:t> </a:t>
            </a:r>
            <a:r>
              <a:rPr lang="it-IT" sz="2800" b="1" i="1">
                <a:sym typeface="Symbol" pitchFamily="18" charset="2"/>
              </a:rPr>
              <a:t>v.color</a:t>
            </a:r>
            <a:r>
              <a:rPr lang="it-IT" sz="2800" b="1">
                <a:sym typeface="Symbol" pitchFamily="18" charset="2"/>
              </a:rPr>
              <a:t> == </a:t>
            </a:r>
            <a:r>
              <a:rPr lang="it-IT" sz="2800" b="1" i="1">
                <a:sym typeface="Symbol" pitchFamily="18" charset="2"/>
              </a:rPr>
              <a:t>bianco</a:t>
            </a:r>
            <a:r>
              <a:rPr lang="it-IT" sz="2800" b="1">
                <a:sym typeface="Symbol" pitchFamily="18" charset="2"/>
              </a:rPr>
              <a:t> </a:t>
            </a:r>
          </a:p>
          <a:p>
            <a:r>
              <a:rPr lang="it-IT" sz="2800" b="1">
                <a:sym typeface="Symbol" pitchFamily="18" charset="2"/>
              </a:rPr>
              <a:t>         </a:t>
            </a:r>
            <a:r>
              <a:rPr lang="it-IT" sz="2800" b="1" i="1">
                <a:solidFill>
                  <a:srgbClr val="C00000"/>
                </a:solidFill>
                <a:sym typeface="Symbol" pitchFamily="18" charset="2"/>
              </a:rPr>
              <a:t>DFS-Visit</a:t>
            </a:r>
            <a:r>
              <a:rPr lang="it-IT" sz="2800" b="1" i="1">
                <a:sym typeface="Symbol" pitchFamily="18" charset="2"/>
              </a:rPr>
              <a:t> </a:t>
            </a:r>
            <a:r>
              <a:rPr lang="it-IT" sz="2800" b="1">
                <a:sym typeface="Symbol" pitchFamily="18" charset="2"/>
              </a:rPr>
              <a:t>(</a:t>
            </a:r>
            <a:r>
              <a:rPr lang="it-IT" sz="2800" b="1" i="1">
                <a:sym typeface="Symbol" pitchFamily="18" charset="2"/>
              </a:rPr>
              <a:t>v</a:t>
            </a:r>
            <a:r>
              <a:rPr lang="it-IT" sz="2800" b="1">
                <a:sym typeface="Symbol" pitchFamily="18" charset="2"/>
              </a:rPr>
              <a:t>)</a:t>
            </a:r>
          </a:p>
        </p:txBody>
      </p:sp>
      <p:sp>
        <p:nvSpPr>
          <p:cNvPr id="3079" name="Text Box 5"/>
          <p:cNvSpPr txBox="1">
            <a:spLocks noChangeArrowheads="1"/>
          </p:cNvSpPr>
          <p:nvPr/>
        </p:nvSpPr>
        <p:spPr bwMode="auto">
          <a:xfrm>
            <a:off x="595313" y="3500438"/>
            <a:ext cx="8464550" cy="3108325"/>
          </a:xfrm>
          <a:prstGeom prst="rect">
            <a:avLst/>
          </a:prstGeom>
          <a:solidFill>
            <a:srgbClr val="FFFF99"/>
          </a:solidFill>
          <a:ln w="25400">
            <a:solidFill>
              <a:schemeClr val="tx1"/>
            </a:solidFill>
            <a:miter lim="800000"/>
            <a:headEnd/>
            <a:tailEnd/>
          </a:ln>
        </p:spPr>
        <p:txBody>
          <a:bodyPr>
            <a:spAutoFit/>
          </a:bodyPr>
          <a:lstStyle/>
          <a:p>
            <a:r>
              <a:rPr lang="it-IT" sz="2800" b="1" i="1" dirty="0" err="1">
                <a:solidFill>
                  <a:srgbClr val="C00000"/>
                </a:solidFill>
                <a:sym typeface="Symbol" pitchFamily="18" charset="2"/>
              </a:rPr>
              <a:t>DFS-Visit</a:t>
            </a:r>
            <a:r>
              <a:rPr lang="it-IT" sz="2800" b="1" i="1" dirty="0">
                <a:sym typeface="Symbol" pitchFamily="18" charset="2"/>
              </a:rPr>
              <a:t> </a:t>
            </a:r>
            <a:r>
              <a:rPr lang="it-IT" sz="2800" b="1" dirty="0">
                <a:sym typeface="Symbol" pitchFamily="18" charset="2"/>
              </a:rPr>
              <a:t>(</a:t>
            </a:r>
            <a:r>
              <a:rPr lang="it-IT" sz="2800" b="1" i="1" dirty="0">
                <a:sym typeface="Symbol" pitchFamily="18" charset="2"/>
              </a:rPr>
              <a:t>u</a:t>
            </a:r>
            <a:r>
              <a:rPr lang="it-IT" sz="2800" b="1" dirty="0">
                <a:sym typeface="Symbol" pitchFamily="18" charset="2"/>
              </a:rPr>
              <a:t>)</a:t>
            </a:r>
          </a:p>
          <a:p>
            <a:r>
              <a:rPr lang="it-IT" sz="2800" b="1" i="1" dirty="0">
                <a:sym typeface="Symbol" pitchFamily="18" charset="2"/>
              </a:rPr>
              <a:t>   </a:t>
            </a:r>
            <a:r>
              <a:rPr lang="it-IT" sz="2800" b="1" i="1" dirty="0" err="1">
                <a:sym typeface="Symbol" pitchFamily="18" charset="2"/>
              </a:rPr>
              <a:t>time</a:t>
            </a:r>
            <a:r>
              <a:rPr lang="it-IT" sz="2800" b="1" dirty="0">
                <a:sym typeface="Symbol" pitchFamily="18" charset="2"/>
              </a:rPr>
              <a:t> = </a:t>
            </a:r>
            <a:r>
              <a:rPr lang="it-IT" sz="2800" b="1" i="1" dirty="0" err="1">
                <a:sym typeface="Symbol" pitchFamily="18" charset="2"/>
              </a:rPr>
              <a:t>time</a:t>
            </a:r>
            <a:r>
              <a:rPr lang="it-IT" sz="2800" b="1" dirty="0">
                <a:sym typeface="Symbol" pitchFamily="18" charset="2"/>
              </a:rPr>
              <a:t> + 1, </a:t>
            </a:r>
            <a:r>
              <a:rPr lang="it-IT" sz="2800" b="1" i="1" dirty="0" err="1">
                <a:sym typeface="Symbol" pitchFamily="18" charset="2"/>
              </a:rPr>
              <a:t>u.d</a:t>
            </a:r>
            <a:r>
              <a:rPr lang="it-IT" sz="2800" b="1" i="1" dirty="0">
                <a:sym typeface="Symbol" pitchFamily="18" charset="2"/>
              </a:rPr>
              <a:t> =</a:t>
            </a:r>
            <a:r>
              <a:rPr lang="it-IT" sz="2800" b="1" dirty="0">
                <a:sym typeface="Symbol" pitchFamily="18" charset="2"/>
              </a:rPr>
              <a:t> </a:t>
            </a:r>
            <a:r>
              <a:rPr lang="it-IT" sz="2800" b="1" i="1" dirty="0" err="1">
                <a:sym typeface="Symbol" pitchFamily="18" charset="2"/>
              </a:rPr>
              <a:t>time</a:t>
            </a:r>
            <a:r>
              <a:rPr lang="it-IT" sz="2800" b="1" dirty="0">
                <a:sym typeface="Symbol" pitchFamily="18" charset="2"/>
              </a:rPr>
              <a:t>, </a:t>
            </a:r>
            <a:r>
              <a:rPr lang="it-IT" sz="2800" b="1" i="1" dirty="0" err="1">
                <a:sym typeface="Symbol" pitchFamily="18" charset="2"/>
              </a:rPr>
              <a:t>u.color</a:t>
            </a:r>
            <a:r>
              <a:rPr lang="it-IT" sz="2800" b="1" i="1" dirty="0">
                <a:sym typeface="Symbol" pitchFamily="18" charset="2"/>
              </a:rPr>
              <a:t> =</a:t>
            </a:r>
            <a:r>
              <a:rPr lang="it-IT" sz="2800" b="1" dirty="0">
                <a:sym typeface="Symbol" pitchFamily="18" charset="2"/>
              </a:rPr>
              <a:t> </a:t>
            </a:r>
            <a:r>
              <a:rPr lang="it-IT" sz="2800" b="1" i="1" dirty="0">
                <a:sym typeface="Symbol" pitchFamily="18" charset="2"/>
              </a:rPr>
              <a:t>grigio</a:t>
            </a:r>
            <a:endParaRPr lang="it-IT" sz="2800" b="1" dirty="0">
              <a:sym typeface="Symbol" pitchFamily="18" charset="2"/>
            </a:endParaRPr>
          </a:p>
          <a:p>
            <a:r>
              <a:rPr lang="it-IT" sz="2800" b="1" dirty="0">
                <a:sym typeface="Symbol" pitchFamily="18" charset="2"/>
              </a:rPr>
              <a:t>   </a:t>
            </a:r>
            <a:r>
              <a:rPr lang="it-IT" sz="2800" b="1" dirty="0" err="1">
                <a:solidFill>
                  <a:srgbClr val="3333CC"/>
                </a:solidFill>
                <a:sym typeface="Symbol" pitchFamily="18" charset="2"/>
              </a:rPr>
              <a:t>for</a:t>
            </a:r>
            <a:r>
              <a:rPr lang="it-IT" sz="2800" b="1" dirty="0">
                <a:sym typeface="Symbol" pitchFamily="18" charset="2"/>
              </a:rPr>
              <a:t> “ogni </a:t>
            </a:r>
            <a:r>
              <a:rPr lang="it-IT" sz="2800" b="1" i="1" dirty="0">
                <a:sym typeface="Symbol" pitchFamily="18" charset="2"/>
              </a:rPr>
              <a:t>v</a:t>
            </a:r>
            <a:r>
              <a:rPr lang="it-IT" sz="2800" b="1" dirty="0">
                <a:sym typeface="Symbol" pitchFamily="18" charset="2"/>
              </a:rPr>
              <a:t>  </a:t>
            </a:r>
            <a:r>
              <a:rPr lang="it-IT" sz="2800" b="1" i="1" dirty="0" err="1">
                <a:sym typeface="Symbol" pitchFamily="18" charset="2"/>
              </a:rPr>
              <a:t>Adj</a:t>
            </a:r>
            <a:r>
              <a:rPr lang="it-IT" sz="2800" b="1" dirty="0">
                <a:sym typeface="Symbol" pitchFamily="18" charset="2"/>
              </a:rPr>
              <a:t>[</a:t>
            </a:r>
            <a:r>
              <a:rPr lang="it-IT" sz="2800" b="1" i="1" dirty="0">
                <a:sym typeface="Symbol" pitchFamily="18" charset="2"/>
              </a:rPr>
              <a:t>u</a:t>
            </a:r>
            <a:r>
              <a:rPr lang="it-IT" sz="2800" b="1" dirty="0">
                <a:sym typeface="Symbol" pitchFamily="18" charset="2"/>
              </a:rPr>
              <a:t>]” </a:t>
            </a:r>
          </a:p>
          <a:p>
            <a:r>
              <a:rPr lang="it-IT" sz="2800" b="1" dirty="0">
                <a:sym typeface="Symbol" pitchFamily="18" charset="2"/>
              </a:rPr>
              <a:t>      </a:t>
            </a:r>
            <a:r>
              <a:rPr lang="it-IT" sz="2800" b="1" dirty="0" err="1">
                <a:solidFill>
                  <a:srgbClr val="3333CC"/>
                </a:solidFill>
                <a:sym typeface="Symbol" pitchFamily="18" charset="2"/>
              </a:rPr>
              <a:t>if</a:t>
            </a:r>
            <a:r>
              <a:rPr lang="it-IT" sz="2800" b="1" dirty="0">
                <a:sym typeface="Symbol" pitchFamily="18" charset="2"/>
              </a:rPr>
              <a:t> </a:t>
            </a:r>
            <a:r>
              <a:rPr lang="it-IT" sz="2800" b="1" i="1" dirty="0" err="1">
                <a:sym typeface="Symbol" pitchFamily="18" charset="2"/>
              </a:rPr>
              <a:t>v.color</a:t>
            </a:r>
            <a:r>
              <a:rPr lang="it-IT" sz="2800" b="1" dirty="0">
                <a:sym typeface="Symbol" pitchFamily="18" charset="2"/>
              </a:rPr>
              <a:t> == </a:t>
            </a:r>
            <a:r>
              <a:rPr lang="it-IT" sz="2800" b="1" i="1" dirty="0">
                <a:sym typeface="Symbol" pitchFamily="18" charset="2"/>
              </a:rPr>
              <a:t>bianco</a:t>
            </a:r>
            <a:r>
              <a:rPr lang="it-IT" sz="2800" b="1" dirty="0">
                <a:sym typeface="Symbol" pitchFamily="18" charset="2"/>
              </a:rPr>
              <a:t> </a:t>
            </a:r>
          </a:p>
          <a:p>
            <a:r>
              <a:rPr lang="it-IT" sz="2800" b="1" dirty="0">
                <a:sym typeface="Symbol" pitchFamily="18" charset="2"/>
              </a:rPr>
              <a:t>          </a:t>
            </a:r>
            <a:r>
              <a:rPr lang="it-IT" sz="2800" b="1" i="1" dirty="0">
                <a:sym typeface="Symbol" pitchFamily="18" charset="2"/>
              </a:rPr>
              <a:t>v.</a:t>
            </a:r>
            <a:r>
              <a:rPr lang="el-GR" sz="2800" b="1" i="1" dirty="0">
                <a:cs typeface="Times New Roman" pitchFamily="18" charset="0"/>
                <a:sym typeface="Symbol" pitchFamily="18" charset="2"/>
              </a:rPr>
              <a:t>π</a:t>
            </a:r>
            <a:r>
              <a:rPr lang="it-IT" sz="2800" b="1" dirty="0">
                <a:sym typeface="Symbol" pitchFamily="18" charset="2"/>
              </a:rPr>
              <a:t> = </a:t>
            </a:r>
            <a:r>
              <a:rPr lang="it-IT" sz="2800" b="1" i="1" dirty="0">
                <a:sym typeface="Symbol" pitchFamily="18" charset="2"/>
              </a:rPr>
              <a:t>u</a:t>
            </a:r>
            <a:endParaRPr lang="it-IT" sz="2800" b="1" dirty="0">
              <a:sym typeface="Symbol" pitchFamily="18" charset="2"/>
            </a:endParaRPr>
          </a:p>
          <a:p>
            <a:r>
              <a:rPr lang="it-IT" sz="2800" b="1" dirty="0">
                <a:sym typeface="Symbol" pitchFamily="18" charset="2"/>
              </a:rPr>
              <a:t>          </a:t>
            </a:r>
            <a:r>
              <a:rPr lang="it-IT" sz="2800" b="1" i="1" dirty="0" err="1">
                <a:solidFill>
                  <a:srgbClr val="C00000"/>
                </a:solidFill>
                <a:sym typeface="Symbol" pitchFamily="18" charset="2"/>
              </a:rPr>
              <a:t>DFS-Visit</a:t>
            </a:r>
            <a:r>
              <a:rPr lang="it-IT" sz="2800" b="1" i="1" dirty="0">
                <a:sym typeface="Symbol" pitchFamily="18" charset="2"/>
              </a:rPr>
              <a:t> </a:t>
            </a:r>
            <a:r>
              <a:rPr lang="it-IT" sz="2800" b="1" dirty="0">
                <a:sym typeface="Symbol" pitchFamily="18" charset="2"/>
              </a:rPr>
              <a:t>(</a:t>
            </a:r>
            <a:r>
              <a:rPr lang="it-IT" sz="2800" b="1" i="1" dirty="0">
                <a:sym typeface="Symbol" pitchFamily="18" charset="2"/>
              </a:rPr>
              <a:t>v</a:t>
            </a:r>
            <a:r>
              <a:rPr lang="it-IT" sz="2800" b="1" dirty="0">
                <a:sym typeface="Symbol" pitchFamily="18" charset="2"/>
              </a:rPr>
              <a:t>)</a:t>
            </a:r>
          </a:p>
          <a:p>
            <a:r>
              <a:rPr lang="it-IT" sz="2800" b="1" i="1" dirty="0">
                <a:sym typeface="Symbol" pitchFamily="18" charset="2"/>
              </a:rPr>
              <a:t>   </a:t>
            </a:r>
            <a:r>
              <a:rPr lang="it-IT" sz="2800" b="1" i="1" dirty="0" err="1">
                <a:sym typeface="Symbol" pitchFamily="18" charset="2"/>
              </a:rPr>
              <a:t>time</a:t>
            </a:r>
            <a:r>
              <a:rPr lang="it-IT" sz="2800" b="1" dirty="0">
                <a:sym typeface="Symbol" pitchFamily="18" charset="2"/>
              </a:rPr>
              <a:t> = </a:t>
            </a:r>
            <a:r>
              <a:rPr lang="it-IT" sz="2800" b="1" i="1" dirty="0" err="1">
                <a:sym typeface="Symbol" pitchFamily="18" charset="2"/>
              </a:rPr>
              <a:t>time</a:t>
            </a:r>
            <a:r>
              <a:rPr lang="it-IT" sz="2800" b="1" dirty="0">
                <a:sym typeface="Symbol" pitchFamily="18" charset="2"/>
              </a:rPr>
              <a:t> + 1, </a:t>
            </a:r>
            <a:r>
              <a:rPr lang="it-IT" sz="2800" b="1" i="1" dirty="0" err="1">
                <a:sym typeface="Symbol" pitchFamily="18" charset="2"/>
              </a:rPr>
              <a:t>u.f</a:t>
            </a:r>
            <a:r>
              <a:rPr lang="it-IT" sz="2800" b="1" i="1" dirty="0">
                <a:sym typeface="Symbol" pitchFamily="18" charset="2"/>
              </a:rPr>
              <a:t> =</a:t>
            </a:r>
            <a:r>
              <a:rPr lang="it-IT" sz="2800" b="1" dirty="0">
                <a:sym typeface="Symbol" pitchFamily="18" charset="2"/>
              </a:rPr>
              <a:t> </a:t>
            </a:r>
            <a:r>
              <a:rPr lang="it-IT" sz="2800" b="1" i="1" dirty="0" err="1">
                <a:sym typeface="Symbol" pitchFamily="18" charset="2"/>
              </a:rPr>
              <a:t>time</a:t>
            </a:r>
            <a:r>
              <a:rPr lang="it-IT" sz="2800" b="1" dirty="0">
                <a:sym typeface="Symbol" pitchFamily="18" charset="2"/>
              </a:rPr>
              <a:t> , </a:t>
            </a:r>
            <a:r>
              <a:rPr lang="it-IT" sz="2800" b="1" i="1" dirty="0" err="1">
                <a:sym typeface="Symbol" pitchFamily="18" charset="2"/>
              </a:rPr>
              <a:t>u.color</a:t>
            </a:r>
            <a:r>
              <a:rPr lang="it-IT" sz="2800" b="1" i="1" dirty="0">
                <a:sym typeface="Symbol" pitchFamily="18" charset="2"/>
              </a:rPr>
              <a:t> =</a:t>
            </a:r>
            <a:r>
              <a:rPr lang="it-IT" sz="2800" b="1" dirty="0">
                <a:sym typeface="Symbol" pitchFamily="18" charset="2"/>
              </a:rPr>
              <a:t> </a:t>
            </a:r>
            <a:r>
              <a:rPr lang="it-IT" sz="2800" b="1" i="1" dirty="0">
                <a:sym typeface="Symbol" pitchFamily="18" charset="2"/>
              </a:rPr>
              <a:t>nero</a:t>
            </a:r>
            <a:endParaRPr lang="it-IT" sz="2800" b="1" dirty="0">
              <a:sym typeface="Symbol" pitchFamily="18" charset="2"/>
            </a:endParaRPr>
          </a:p>
        </p:txBody>
      </p:sp>
      <p:sp>
        <p:nvSpPr>
          <p:cNvPr id="4" name="Parentesi graffa chiusa 3"/>
          <p:cNvSpPr/>
          <p:nvPr/>
        </p:nvSpPr>
        <p:spPr bwMode="auto">
          <a:xfrm>
            <a:off x="7596188" y="357188"/>
            <a:ext cx="428625" cy="2857500"/>
          </a:xfrm>
          <a:prstGeom prst="rightBrace">
            <a:avLst/>
          </a:prstGeom>
          <a:noFill/>
          <a:ln w="31750" cap="flat" cmpd="sng" algn="ctr">
            <a:solidFill>
              <a:schemeClr val="accent4"/>
            </a:solidFill>
            <a:prstDash val="solid"/>
            <a:round/>
            <a:headEnd type="none" w="med" len="med"/>
            <a:tailEnd type="none" w="med" len="med"/>
          </a:ln>
          <a:effectLst/>
        </p:spPr>
        <p:txBody>
          <a:bodyPr/>
          <a:lstStyle/>
          <a:p>
            <a:pPr>
              <a:defRPr/>
            </a:pPr>
            <a:endParaRPr lang="it-IT"/>
          </a:p>
        </p:txBody>
      </p:sp>
      <p:graphicFrame>
        <p:nvGraphicFramePr>
          <p:cNvPr id="3074" name="Object 4"/>
          <p:cNvGraphicFramePr>
            <a:graphicFrameLocks noChangeAspect="1"/>
          </p:cNvGraphicFramePr>
          <p:nvPr/>
        </p:nvGraphicFramePr>
        <p:xfrm>
          <a:off x="8167688" y="1571625"/>
          <a:ext cx="785812" cy="449263"/>
        </p:xfrm>
        <a:graphic>
          <a:graphicData uri="http://schemas.openxmlformats.org/presentationml/2006/ole">
            <p:oleObj spid="_x0000_s3074" name="Equazione" r:id="rId3" imgW="355320" imgH="203040" progId="Equation.3">
              <p:embed/>
            </p:oleObj>
          </a:graphicData>
        </a:graphic>
      </p:graphicFrame>
      <p:sp>
        <p:nvSpPr>
          <p:cNvPr id="7" name="Parentesi graffa chiusa 6"/>
          <p:cNvSpPr/>
          <p:nvPr/>
        </p:nvSpPr>
        <p:spPr bwMode="auto">
          <a:xfrm>
            <a:off x="7596188" y="3571875"/>
            <a:ext cx="428625" cy="714375"/>
          </a:xfrm>
          <a:prstGeom prst="rightBrace">
            <a:avLst/>
          </a:prstGeom>
          <a:noFill/>
          <a:ln w="31750" cap="flat" cmpd="sng" algn="ctr">
            <a:solidFill>
              <a:schemeClr val="accent4"/>
            </a:solidFill>
            <a:prstDash val="solid"/>
            <a:round/>
            <a:headEnd type="none" w="med" len="med"/>
            <a:tailEnd type="none" w="med" len="med"/>
          </a:ln>
          <a:effectLst/>
        </p:spPr>
        <p:txBody>
          <a:bodyPr/>
          <a:lstStyle/>
          <a:p>
            <a:pPr>
              <a:defRPr/>
            </a:pPr>
            <a:endParaRPr lang="it-IT"/>
          </a:p>
        </p:txBody>
      </p:sp>
      <p:graphicFrame>
        <p:nvGraphicFramePr>
          <p:cNvPr id="3075" name="Object 5"/>
          <p:cNvGraphicFramePr>
            <a:graphicFrameLocks noChangeAspect="1"/>
          </p:cNvGraphicFramePr>
          <p:nvPr/>
        </p:nvGraphicFramePr>
        <p:xfrm>
          <a:off x="8167688" y="3714750"/>
          <a:ext cx="785812" cy="449263"/>
        </p:xfrm>
        <a:graphic>
          <a:graphicData uri="http://schemas.openxmlformats.org/presentationml/2006/ole">
            <p:oleObj spid="_x0000_s3075" name="Equazione" r:id="rId4" imgW="355320" imgH="203040" progId="Equation.3">
              <p:embed/>
            </p:oleObj>
          </a:graphicData>
        </a:graphic>
      </p:graphicFrame>
      <p:sp>
        <p:nvSpPr>
          <p:cNvPr id="9" name="Parentesi graffa chiusa 8"/>
          <p:cNvSpPr/>
          <p:nvPr/>
        </p:nvSpPr>
        <p:spPr bwMode="auto">
          <a:xfrm>
            <a:off x="7596188" y="4572000"/>
            <a:ext cx="428625" cy="571500"/>
          </a:xfrm>
          <a:prstGeom prst="rightBrace">
            <a:avLst/>
          </a:prstGeom>
          <a:noFill/>
          <a:ln w="31750" cap="flat" cmpd="sng" algn="ctr">
            <a:solidFill>
              <a:schemeClr val="accent4"/>
            </a:solidFill>
            <a:prstDash val="solid"/>
            <a:round/>
            <a:headEnd type="none" w="med" len="med"/>
            <a:tailEnd type="none" w="med" len="med"/>
          </a:ln>
          <a:effectLst/>
        </p:spPr>
        <p:txBody>
          <a:bodyPr/>
          <a:lstStyle/>
          <a:p>
            <a:pPr>
              <a:defRPr/>
            </a:pPr>
            <a:endParaRPr lang="it-IT"/>
          </a:p>
        </p:txBody>
      </p:sp>
      <p:sp>
        <p:nvSpPr>
          <p:cNvPr id="10" name="Parentesi graffa chiusa 9"/>
          <p:cNvSpPr/>
          <p:nvPr/>
        </p:nvSpPr>
        <p:spPr bwMode="auto">
          <a:xfrm>
            <a:off x="7596188" y="5357812"/>
            <a:ext cx="428625" cy="642956"/>
          </a:xfrm>
          <a:prstGeom prst="rightBrace">
            <a:avLst/>
          </a:prstGeom>
          <a:noFill/>
          <a:ln w="31750" cap="flat" cmpd="sng" algn="ctr">
            <a:solidFill>
              <a:schemeClr val="accent4"/>
            </a:solidFill>
            <a:prstDash val="solid"/>
            <a:round/>
            <a:headEnd type="none" w="med" len="med"/>
            <a:tailEnd type="none" w="med" len="med"/>
          </a:ln>
          <a:effectLst/>
        </p:spPr>
        <p:txBody>
          <a:bodyPr/>
          <a:lstStyle/>
          <a:p>
            <a:pPr>
              <a:defRPr/>
            </a:pPr>
            <a:endParaRPr lang="it-IT"/>
          </a:p>
        </p:txBody>
      </p:sp>
      <p:graphicFrame>
        <p:nvGraphicFramePr>
          <p:cNvPr id="3076" name="Object 6"/>
          <p:cNvGraphicFramePr>
            <a:graphicFrameLocks noChangeAspect="1"/>
          </p:cNvGraphicFramePr>
          <p:nvPr/>
        </p:nvGraphicFramePr>
        <p:xfrm>
          <a:off x="8126413" y="4643438"/>
          <a:ext cx="869950" cy="449262"/>
        </p:xfrm>
        <a:graphic>
          <a:graphicData uri="http://schemas.openxmlformats.org/presentationml/2006/ole">
            <p:oleObj spid="_x0000_s3076" name="Equazione" r:id="rId5" imgW="393480" imgH="203040" progId="Equation.3">
              <p:embed/>
            </p:oleObj>
          </a:graphicData>
        </a:graphic>
      </p:graphicFrame>
      <p:graphicFrame>
        <p:nvGraphicFramePr>
          <p:cNvPr id="3077" name="Object 7"/>
          <p:cNvGraphicFramePr>
            <a:graphicFrameLocks noChangeAspect="1"/>
          </p:cNvGraphicFramePr>
          <p:nvPr/>
        </p:nvGraphicFramePr>
        <p:xfrm>
          <a:off x="8167710" y="5500702"/>
          <a:ext cx="785812" cy="449262"/>
        </p:xfrm>
        <a:graphic>
          <a:graphicData uri="http://schemas.openxmlformats.org/presentationml/2006/ole">
            <p:oleObj spid="_x0000_s3077" name="Equazione" r:id="rId6" imgW="355320" imgH="203040" progId="Equation.3">
              <p:embed/>
            </p:oleObj>
          </a:graphicData>
        </a:graphic>
      </p:graphicFrame>
      <p:sp>
        <p:nvSpPr>
          <p:cNvPr id="12" name="Parentesi graffa chiusa 11"/>
          <p:cNvSpPr/>
          <p:nvPr/>
        </p:nvSpPr>
        <p:spPr bwMode="auto">
          <a:xfrm>
            <a:off x="7596211" y="6215082"/>
            <a:ext cx="428623" cy="285752"/>
          </a:xfrm>
          <a:prstGeom prst="rightBrace">
            <a:avLst/>
          </a:prstGeom>
          <a:noFill/>
          <a:ln w="31750" cap="flat" cmpd="sng" algn="ctr">
            <a:solidFill>
              <a:schemeClr val="accent4"/>
            </a:solidFill>
            <a:prstDash val="solid"/>
            <a:round/>
            <a:headEnd type="none" w="med" len="med"/>
            <a:tailEnd type="none" w="med" len="med"/>
          </a:ln>
          <a:effectLst/>
        </p:spPr>
        <p:txBody>
          <a:bodyPr/>
          <a:lstStyle/>
          <a:p>
            <a:pPr>
              <a:defRPr/>
            </a:pPr>
            <a:endParaRPr lang="it-IT"/>
          </a:p>
        </p:txBody>
      </p:sp>
      <p:graphicFrame>
        <p:nvGraphicFramePr>
          <p:cNvPr id="13" name="Object 7"/>
          <p:cNvGraphicFramePr>
            <a:graphicFrameLocks noChangeAspect="1"/>
          </p:cNvGraphicFramePr>
          <p:nvPr/>
        </p:nvGraphicFramePr>
        <p:xfrm>
          <a:off x="8167710" y="6143625"/>
          <a:ext cx="785812" cy="449262"/>
        </p:xfrm>
        <a:graphic>
          <a:graphicData uri="http://schemas.openxmlformats.org/presentationml/2006/ole">
            <p:oleObj spid="_x0000_s3078" name="Equazione" r:id="rId7" imgW="355320" imgH="203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074"/>
                                        </p:tgtEl>
                                        <p:attrNameLst>
                                          <p:attrName>style.visibility</p:attrName>
                                        </p:attrNameLst>
                                      </p:cBhvr>
                                      <p:to>
                                        <p:strVal val="visible"/>
                                      </p:to>
                                    </p:set>
                                    <p:anim calcmode="lin" valueType="num">
                                      <p:cBhvr additive="base">
                                        <p:cTn id="11" dur="500" fill="hold"/>
                                        <p:tgtEl>
                                          <p:spTgt spid="3074"/>
                                        </p:tgtEl>
                                        <p:attrNameLst>
                                          <p:attrName>ppt_x</p:attrName>
                                        </p:attrNameLst>
                                      </p:cBhvr>
                                      <p:tavLst>
                                        <p:tav tm="0">
                                          <p:val>
                                            <p:strVal val="1+#ppt_w/2"/>
                                          </p:val>
                                        </p:tav>
                                        <p:tav tm="100000">
                                          <p:val>
                                            <p:strVal val="#ppt_x"/>
                                          </p:val>
                                        </p:tav>
                                      </p:tavLst>
                                    </p:anim>
                                    <p:anim calcmode="lin" valueType="num">
                                      <p:cBhvr additive="base">
                                        <p:cTn id="12" dur="500" fill="hold"/>
                                        <p:tgtEl>
                                          <p:spTgt spid="307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075"/>
                                        </p:tgtEl>
                                        <p:attrNameLst>
                                          <p:attrName>style.visibility</p:attrName>
                                        </p:attrNameLst>
                                      </p:cBhvr>
                                      <p:to>
                                        <p:strVal val="visible"/>
                                      </p:to>
                                    </p:set>
                                    <p:anim calcmode="lin" valueType="num">
                                      <p:cBhvr additive="base">
                                        <p:cTn id="21" dur="500" fill="hold"/>
                                        <p:tgtEl>
                                          <p:spTgt spid="3075"/>
                                        </p:tgtEl>
                                        <p:attrNameLst>
                                          <p:attrName>ppt_x</p:attrName>
                                        </p:attrNameLst>
                                      </p:cBhvr>
                                      <p:tavLst>
                                        <p:tav tm="0">
                                          <p:val>
                                            <p:strVal val="#ppt_x"/>
                                          </p:val>
                                        </p:tav>
                                        <p:tav tm="100000">
                                          <p:val>
                                            <p:strVal val="#ppt_x"/>
                                          </p:val>
                                        </p:tav>
                                      </p:tavLst>
                                    </p:anim>
                                    <p:anim calcmode="lin" valueType="num">
                                      <p:cBhvr additive="base">
                                        <p:cTn id="22" dur="500" fill="hold"/>
                                        <p:tgtEl>
                                          <p:spTgt spid="3075"/>
                                        </p:tgtEl>
                                        <p:attrNameLst>
                                          <p:attrName>ppt_y</p:attrName>
                                        </p:attrNameLst>
                                      </p:cBhvr>
                                      <p:tavLst>
                                        <p:tav tm="0">
                                          <p:val>
                                            <p:strVal val="1+#ppt_h/2"/>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1+#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1+#ppt_w/2"/>
                                          </p:val>
                                        </p:tav>
                                        <p:tav tm="100000">
                                          <p:val>
                                            <p:strVal val="#ppt_x"/>
                                          </p:val>
                                        </p:tav>
                                      </p:tavLst>
                                    </p:anim>
                                    <p:anim calcmode="lin" valueType="num">
                                      <p:cBhvr additive="base">
                                        <p:cTn id="30"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1+#ppt_w/2"/>
                                          </p:val>
                                        </p:tav>
                                        <p:tav tm="100000">
                                          <p:val>
                                            <p:strVal val="#ppt_x"/>
                                          </p:val>
                                        </p:tav>
                                      </p:tavLst>
                                    </p:anim>
                                    <p:anim calcmode="lin" valueType="num">
                                      <p:cBhvr additive="base">
                                        <p:cTn id="36" dur="500" fill="hold"/>
                                        <p:tgtEl>
                                          <p:spTgt spid="9"/>
                                        </p:tgtEl>
                                        <p:attrNameLst>
                                          <p:attrName>ppt_y</p:attrName>
                                        </p:attrNameLst>
                                      </p:cBhvr>
                                      <p:tavLst>
                                        <p:tav tm="0">
                                          <p:val>
                                            <p:strVal val="#ppt_y"/>
                                          </p:val>
                                        </p:tav>
                                        <p:tav tm="100000">
                                          <p:val>
                                            <p:strVal val="#ppt_y"/>
                                          </p:val>
                                        </p:tav>
                                      </p:tavLst>
                                    </p:anim>
                                  </p:childTnLst>
                                </p:cTn>
                              </p:par>
                              <p:par>
                                <p:cTn id="37" presetID="2" presetClass="entr" presetSubtype="2" fill="hold" nodeType="withEffect">
                                  <p:stCondLst>
                                    <p:cond delay="0"/>
                                  </p:stCondLst>
                                  <p:childTnLst>
                                    <p:set>
                                      <p:cBhvr>
                                        <p:cTn id="38" dur="1" fill="hold">
                                          <p:stCondLst>
                                            <p:cond delay="0"/>
                                          </p:stCondLst>
                                        </p:cTn>
                                        <p:tgtEl>
                                          <p:spTgt spid="3076"/>
                                        </p:tgtEl>
                                        <p:attrNameLst>
                                          <p:attrName>style.visibility</p:attrName>
                                        </p:attrNameLst>
                                      </p:cBhvr>
                                      <p:to>
                                        <p:strVal val="visible"/>
                                      </p:to>
                                    </p:set>
                                    <p:anim calcmode="lin" valueType="num">
                                      <p:cBhvr additive="base">
                                        <p:cTn id="39" dur="500" fill="hold"/>
                                        <p:tgtEl>
                                          <p:spTgt spid="3076"/>
                                        </p:tgtEl>
                                        <p:attrNameLst>
                                          <p:attrName>ppt_x</p:attrName>
                                        </p:attrNameLst>
                                      </p:cBhvr>
                                      <p:tavLst>
                                        <p:tav tm="0">
                                          <p:val>
                                            <p:strVal val="1+#ppt_w/2"/>
                                          </p:val>
                                        </p:tav>
                                        <p:tav tm="100000">
                                          <p:val>
                                            <p:strVal val="#ppt_x"/>
                                          </p:val>
                                        </p:tav>
                                      </p:tavLst>
                                    </p:anim>
                                    <p:anim calcmode="lin" valueType="num">
                                      <p:cBhvr additive="base">
                                        <p:cTn id="40" dur="500" fill="hold"/>
                                        <p:tgtEl>
                                          <p:spTgt spid="3076"/>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additive="base">
                                        <p:cTn id="45" dur="500" fill="hold"/>
                                        <p:tgtEl>
                                          <p:spTgt spid="10"/>
                                        </p:tgtEl>
                                        <p:attrNameLst>
                                          <p:attrName>ppt_x</p:attrName>
                                        </p:attrNameLst>
                                      </p:cBhvr>
                                      <p:tavLst>
                                        <p:tav tm="0">
                                          <p:val>
                                            <p:strVal val="1+#ppt_w/2"/>
                                          </p:val>
                                        </p:tav>
                                        <p:tav tm="100000">
                                          <p:val>
                                            <p:strVal val="#ppt_x"/>
                                          </p:val>
                                        </p:tav>
                                      </p:tavLst>
                                    </p:anim>
                                    <p:anim calcmode="lin" valueType="num">
                                      <p:cBhvr additive="base">
                                        <p:cTn id="46" dur="500" fill="hold"/>
                                        <p:tgtEl>
                                          <p:spTgt spid="10"/>
                                        </p:tgtEl>
                                        <p:attrNameLst>
                                          <p:attrName>ppt_y</p:attrName>
                                        </p:attrNameLst>
                                      </p:cBhvr>
                                      <p:tavLst>
                                        <p:tav tm="0">
                                          <p:val>
                                            <p:strVal val="#ppt_y"/>
                                          </p:val>
                                        </p:tav>
                                        <p:tav tm="100000">
                                          <p:val>
                                            <p:strVal val="#ppt_y"/>
                                          </p:val>
                                        </p:tav>
                                      </p:tavLst>
                                    </p:anim>
                                  </p:childTnLst>
                                </p:cTn>
                              </p:par>
                              <p:par>
                                <p:cTn id="47" presetID="2" presetClass="entr" presetSubtype="2" fill="hold" nodeType="withEffect">
                                  <p:stCondLst>
                                    <p:cond delay="0"/>
                                  </p:stCondLst>
                                  <p:childTnLst>
                                    <p:set>
                                      <p:cBhvr>
                                        <p:cTn id="48" dur="1" fill="hold">
                                          <p:stCondLst>
                                            <p:cond delay="0"/>
                                          </p:stCondLst>
                                        </p:cTn>
                                        <p:tgtEl>
                                          <p:spTgt spid="3077"/>
                                        </p:tgtEl>
                                        <p:attrNameLst>
                                          <p:attrName>style.visibility</p:attrName>
                                        </p:attrNameLst>
                                      </p:cBhvr>
                                      <p:to>
                                        <p:strVal val="visible"/>
                                      </p:to>
                                    </p:set>
                                    <p:anim calcmode="lin" valueType="num">
                                      <p:cBhvr additive="base">
                                        <p:cTn id="49" dur="500" fill="hold"/>
                                        <p:tgtEl>
                                          <p:spTgt spid="3077"/>
                                        </p:tgtEl>
                                        <p:attrNameLst>
                                          <p:attrName>ppt_x</p:attrName>
                                        </p:attrNameLst>
                                      </p:cBhvr>
                                      <p:tavLst>
                                        <p:tav tm="0">
                                          <p:val>
                                            <p:strVal val="1+#ppt_w/2"/>
                                          </p:val>
                                        </p:tav>
                                        <p:tav tm="100000">
                                          <p:val>
                                            <p:strVal val="#ppt_x"/>
                                          </p:val>
                                        </p:tav>
                                      </p:tavLst>
                                    </p:anim>
                                    <p:anim calcmode="lin" valueType="num">
                                      <p:cBhvr additive="base">
                                        <p:cTn id="50" dur="500" fill="hold"/>
                                        <p:tgtEl>
                                          <p:spTgt spid="307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9" grpId="0" animBg="1"/>
      <p:bldP spid="10"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560388" y="404813"/>
            <a:ext cx="8915400" cy="1066800"/>
          </a:xfrm>
          <a:prstGeom prst="rect">
            <a:avLst/>
          </a:prstGeom>
          <a:noFill/>
          <a:ln w="9525">
            <a:noFill/>
            <a:miter lim="800000"/>
            <a:headEnd/>
            <a:tailEnd/>
          </a:ln>
        </p:spPr>
        <p:txBody>
          <a:bodyPr>
            <a:spAutoFit/>
          </a:bodyPr>
          <a:lstStyle/>
          <a:p>
            <a:pPr>
              <a:spcBef>
                <a:spcPct val="100000"/>
              </a:spcBef>
            </a:pPr>
            <a:r>
              <a:rPr lang="it-IT" sz="3200"/>
              <a:t>Il </a:t>
            </a:r>
            <a:r>
              <a:rPr lang="it-IT" sz="3200" i="1" u="sng"/>
              <a:t>grado</a:t>
            </a:r>
            <a:r>
              <a:rPr lang="it-IT" sz="3200"/>
              <a:t> </a:t>
            </a:r>
            <a:r>
              <a:rPr lang="it-IT" sz="3200" b="1">
                <a:sym typeface="Symbol" pitchFamily="18" charset="2"/>
              </a:rPr>
              <a:t></a:t>
            </a:r>
            <a:r>
              <a:rPr lang="it-IT" sz="3200" b="1"/>
              <a:t>(</a:t>
            </a:r>
            <a:r>
              <a:rPr lang="it-IT" sz="3200" b="1" i="1"/>
              <a:t>v</a:t>
            </a:r>
            <a:r>
              <a:rPr lang="it-IT" sz="3200" b="1"/>
              <a:t>)</a:t>
            </a:r>
            <a:r>
              <a:rPr lang="it-IT" sz="3200"/>
              <a:t> del vertice </a:t>
            </a:r>
            <a:r>
              <a:rPr lang="it-IT" sz="3200" b="1" i="1"/>
              <a:t>v</a:t>
            </a:r>
            <a:r>
              <a:rPr lang="it-IT" sz="3200"/>
              <a:t> è il numero di archi incidenti in </a:t>
            </a:r>
            <a:r>
              <a:rPr lang="it-IT" sz="3200" b="1" i="1"/>
              <a:t>v</a:t>
            </a:r>
            <a:r>
              <a:rPr lang="it-IT" sz="3200"/>
              <a:t>. </a:t>
            </a:r>
          </a:p>
        </p:txBody>
      </p:sp>
      <p:sp>
        <p:nvSpPr>
          <p:cNvPr id="863235" name="Text Box 3"/>
          <p:cNvSpPr txBox="1">
            <a:spLocks noChangeArrowheads="1"/>
          </p:cNvSpPr>
          <p:nvPr/>
        </p:nvSpPr>
        <p:spPr bwMode="auto">
          <a:xfrm>
            <a:off x="595313" y="1785938"/>
            <a:ext cx="8785225" cy="2041525"/>
          </a:xfrm>
          <a:prstGeom prst="rect">
            <a:avLst/>
          </a:prstGeom>
          <a:noFill/>
          <a:ln w="9525">
            <a:noFill/>
            <a:miter lim="800000"/>
            <a:headEnd/>
            <a:tailEnd/>
          </a:ln>
        </p:spPr>
        <p:txBody>
          <a:bodyPr>
            <a:spAutoFit/>
          </a:bodyPr>
          <a:lstStyle/>
          <a:p>
            <a:pPr>
              <a:spcBef>
                <a:spcPct val="100000"/>
              </a:spcBef>
            </a:pPr>
            <a:r>
              <a:rPr lang="it-IT" sz="3200"/>
              <a:t>Se il grafo è orientato </a:t>
            </a:r>
            <a:r>
              <a:rPr lang="it-IT" sz="3200" b="1">
                <a:sym typeface="Symbol" pitchFamily="18" charset="2"/>
              </a:rPr>
              <a:t></a:t>
            </a:r>
            <a:r>
              <a:rPr lang="it-IT" sz="3200" b="1"/>
              <a:t>(</a:t>
            </a:r>
            <a:r>
              <a:rPr lang="it-IT" sz="3200" b="1" i="1"/>
              <a:t>v</a:t>
            </a:r>
            <a:r>
              <a:rPr lang="it-IT" sz="3200" b="1"/>
              <a:t>)</a:t>
            </a:r>
            <a:r>
              <a:rPr lang="it-IT" sz="3200"/>
              <a:t> si suddivide in un </a:t>
            </a:r>
            <a:r>
              <a:rPr lang="it-IT" sz="3200" i="1" u="sng"/>
              <a:t>grado entrante</a:t>
            </a:r>
            <a:r>
              <a:rPr lang="it-IT" sz="3200"/>
              <a:t> </a:t>
            </a:r>
            <a:r>
              <a:rPr lang="it-IT" sz="3200" b="1">
                <a:sym typeface="Symbol" pitchFamily="18" charset="2"/>
              </a:rPr>
              <a:t></a:t>
            </a:r>
            <a:r>
              <a:rPr lang="it-IT" b="1" baseline="30000">
                <a:sym typeface="Symbol" pitchFamily="18" charset="2"/>
              </a:rPr>
              <a:t>-</a:t>
            </a:r>
            <a:r>
              <a:rPr lang="it-IT" sz="3200" b="1"/>
              <a:t>(</a:t>
            </a:r>
            <a:r>
              <a:rPr lang="it-IT" sz="3200" b="1" i="1"/>
              <a:t>v</a:t>
            </a:r>
            <a:r>
              <a:rPr lang="it-IT" sz="3200" b="1"/>
              <a:t>)</a:t>
            </a:r>
            <a:r>
              <a:rPr lang="it-IT" sz="3200"/>
              <a:t> che è il numero di archi entranti in </a:t>
            </a:r>
            <a:r>
              <a:rPr lang="it-IT" sz="3200" b="1" i="1"/>
              <a:t>v</a:t>
            </a:r>
            <a:r>
              <a:rPr lang="it-IT" sz="3200"/>
              <a:t> ed un </a:t>
            </a:r>
            <a:r>
              <a:rPr lang="it-IT" sz="3200" i="1" u="sng"/>
              <a:t>grado uscente</a:t>
            </a:r>
            <a:r>
              <a:rPr lang="it-IT" sz="3200"/>
              <a:t> </a:t>
            </a:r>
            <a:r>
              <a:rPr lang="it-IT" sz="3200" b="1">
                <a:sym typeface="Symbol" pitchFamily="18" charset="2"/>
              </a:rPr>
              <a:t></a:t>
            </a:r>
            <a:r>
              <a:rPr lang="it-IT" b="1" baseline="30000">
                <a:sym typeface="Symbol" pitchFamily="18" charset="2"/>
              </a:rPr>
              <a:t>+</a:t>
            </a:r>
            <a:r>
              <a:rPr lang="it-IT" sz="3200" b="1"/>
              <a:t>(</a:t>
            </a:r>
            <a:r>
              <a:rPr lang="it-IT" sz="3200" b="1" i="1"/>
              <a:t>v</a:t>
            </a:r>
            <a:r>
              <a:rPr lang="it-IT" sz="3200" b="1"/>
              <a:t>)</a:t>
            </a:r>
            <a:r>
              <a:rPr lang="it-IT" sz="3200"/>
              <a:t> che è il numero di archi uscenti da </a:t>
            </a:r>
            <a:r>
              <a:rPr lang="it-IT" sz="3200" b="1" i="1"/>
              <a:t>v</a:t>
            </a:r>
            <a:r>
              <a:rPr lang="it-IT" sz="3200"/>
              <a:t>. </a:t>
            </a:r>
          </a:p>
        </p:txBody>
      </p:sp>
      <p:sp>
        <p:nvSpPr>
          <p:cNvPr id="863236" name="Text Box 4"/>
          <p:cNvSpPr txBox="1">
            <a:spLocks noChangeArrowheads="1"/>
          </p:cNvSpPr>
          <p:nvPr/>
        </p:nvSpPr>
        <p:spPr bwMode="auto">
          <a:xfrm>
            <a:off x="560388" y="4076700"/>
            <a:ext cx="8915400" cy="2062163"/>
          </a:xfrm>
          <a:prstGeom prst="rect">
            <a:avLst/>
          </a:prstGeom>
          <a:noFill/>
          <a:ln w="9525">
            <a:noFill/>
            <a:miter lim="800000"/>
            <a:headEnd/>
            <a:tailEnd/>
          </a:ln>
        </p:spPr>
        <p:txBody>
          <a:bodyPr>
            <a:spAutoFit/>
          </a:bodyPr>
          <a:lstStyle/>
          <a:p>
            <a:pPr>
              <a:spcBef>
                <a:spcPct val="100000"/>
              </a:spcBef>
            </a:pPr>
            <a:r>
              <a:rPr lang="it-IT" sz="3200"/>
              <a:t>Se </a:t>
            </a:r>
            <a:r>
              <a:rPr lang="it-IT" sz="3200" b="1" i="1"/>
              <a:t>uv</a:t>
            </a:r>
            <a:r>
              <a:rPr lang="it-IT" sz="3200" b="1"/>
              <a:t> </a:t>
            </a:r>
            <a:r>
              <a:rPr lang="it-IT" sz="3200" b="1">
                <a:sym typeface="Symbol" pitchFamily="18" charset="2"/>
              </a:rPr>
              <a:t> </a:t>
            </a:r>
            <a:r>
              <a:rPr lang="it-IT" sz="3200" b="1" i="1"/>
              <a:t>E</a:t>
            </a:r>
            <a:r>
              <a:rPr lang="it-IT" sz="3200"/>
              <a:t> diciamo che il vertice </a:t>
            </a:r>
            <a:r>
              <a:rPr lang="it-IT" sz="3200" b="1" i="1"/>
              <a:t>v</a:t>
            </a:r>
            <a:r>
              <a:rPr lang="it-IT" sz="3200"/>
              <a:t> è </a:t>
            </a:r>
            <a:r>
              <a:rPr lang="it-IT" sz="3200" i="1" u="sng"/>
              <a:t>adiacente</a:t>
            </a:r>
            <a:r>
              <a:rPr lang="it-IT" sz="3200"/>
              <a:t> al vertice </a:t>
            </a:r>
            <a:r>
              <a:rPr lang="it-IT" sz="3200" b="1" i="1"/>
              <a:t>u</a:t>
            </a:r>
            <a:r>
              <a:rPr lang="it-IT" sz="3200"/>
              <a:t>. Se il grafo non è orientato la relazione di adiacenza è simmetrica e in tal caso diciamo che </a:t>
            </a:r>
            <a:r>
              <a:rPr lang="it-IT" sz="3200" b="1" i="1"/>
              <a:t>u</a:t>
            </a:r>
            <a:r>
              <a:rPr lang="it-IT" sz="3200"/>
              <a:t> e </a:t>
            </a:r>
            <a:r>
              <a:rPr lang="it-IT" sz="3200" b="1" i="1"/>
              <a:t>v</a:t>
            </a:r>
            <a:r>
              <a:rPr lang="it-IT" sz="3200"/>
              <a:t> sono adiacenti.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32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32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3235" grpId="0"/>
      <p:bldP spid="86323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577850" y="457200"/>
            <a:ext cx="8832850" cy="1066800"/>
          </a:xfrm>
          <a:prstGeom prst="rect">
            <a:avLst/>
          </a:prstGeom>
          <a:noFill/>
          <a:ln w="9525">
            <a:noFill/>
            <a:miter lim="800000"/>
            <a:headEnd/>
            <a:tailEnd/>
          </a:ln>
        </p:spPr>
        <p:txBody>
          <a:bodyPr>
            <a:spAutoFit/>
          </a:bodyPr>
          <a:lstStyle/>
          <a:p>
            <a:pPr>
              <a:spcBef>
                <a:spcPct val="20000"/>
              </a:spcBef>
            </a:pPr>
            <a:r>
              <a:rPr lang="it-IT" sz="3200" i="1" u="sng"/>
              <a:t>Complessità</a:t>
            </a:r>
            <a:r>
              <a:rPr lang="it-IT" sz="3200"/>
              <a:t>. Senza le chiamate a </a:t>
            </a:r>
            <a:r>
              <a:rPr lang="it-IT" sz="3200" b="1" i="1">
                <a:sym typeface="Symbol" pitchFamily="18" charset="2"/>
              </a:rPr>
              <a:t>DFS-Visit</a:t>
            </a:r>
            <a:r>
              <a:rPr lang="it-IT" sz="3200"/>
              <a:t> i due cicli </a:t>
            </a:r>
            <a:r>
              <a:rPr lang="it-IT" sz="3200" b="1"/>
              <a:t>for</a:t>
            </a:r>
            <a:r>
              <a:rPr lang="it-IT" sz="3200"/>
              <a:t> di </a:t>
            </a:r>
            <a:r>
              <a:rPr lang="it-IT" sz="3200" b="1" i="1">
                <a:sym typeface="Symbol" pitchFamily="18" charset="2"/>
              </a:rPr>
              <a:t>DFS</a:t>
            </a:r>
            <a:r>
              <a:rPr lang="it-IT" sz="3200"/>
              <a:t> richiedono tempo </a:t>
            </a:r>
            <a:r>
              <a:rPr lang="it-IT" sz="3200" b="1" i="1"/>
              <a:t>O</a:t>
            </a:r>
            <a:r>
              <a:rPr lang="it-IT" sz="3200" b="1"/>
              <a:t>(</a:t>
            </a:r>
            <a:r>
              <a:rPr lang="it-IT" sz="3200" b="1" i="1"/>
              <a:t>n</a:t>
            </a:r>
            <a:r>
              <a:rPr lang="it-IT" sz="3200" b="1"/>
              <a:t>)</a:t>
            </a:r>
            <a:r>
              <a:rPr lang="it-IT" sz="3200"/>
              <a:t>. </a:t>
            </a:r>
          </a:p>
        </p:txBody>
      </p:sp>
      <p:sp>
        <p:nvSpPr>
          <p:cNvPr id="59395" name="Text Box 3"/>
          <p:cNvSpPr txBox="1">
            <a:spLocks noChangeArrowheads="1"/>
          </p:cNvSpPr>
          <p:nvPr/>
        </p:nvSpPr>
        <p:spPr bwMode="auto">
          <a:xfrm>
            <a:off x="577850" y="1600200"/>
            <a:ext cx="8832850" cy="2528888"/>
          </a:xfrm>
          <a:prstGeom prst="rect">
            <a:avLst/>
          </a:prstGeom>
          <a:noFill/>
          <a:ln w="9525">
            <a:noFill/>
            <a:miter lim="800000"/>
            <a:headEnd/>
            <a:tailEnd/>
          </a:ln>
        </p:spPr>
        <p:txBody>
          <a:bodyPr>
            <a:spAutoFit/>
          </a:bodyPr>
          <a:lstStyle/>
          <a:p>
            <a:pPr>
              <a:spcBef>
                <a:spcPct val="20000"/>
              </a:spcBef>
            </a:pPr>
            <a:r>
              <a:rPr lang="it-IT" sz="3200"/>
              <a:t>La funzione </a:t>
            </a:r>
            <a:r>
              <a:rPr lang="it-IT" sz="3200" b="1" i="1">
                <a:sym typeface="Symbol" pitchFamily="18" charset="2"/>
              </a:rPr>
              <a:t>DFS-Visit</a:t>
            </a:r>
            <a:r>
              <a:rPr lang="it-IT" sz="3200"/>
              <a:t> viene richiamata solo su vertici bianchi che vengono subito colorati grigio. Essa viene quindi richiamata al più una sola volta per ogni vertice. Il ciclo interno percorre la lista delle adiacenze del vertice di invocazione.</a:t>
            </a:r>
          </a:p>
        </p:txBody>
      </p:sp>
      <p:sp>
        <p:nvSpPr>
          <p:cNvPr id="59396" name="Text Box 4"/>
          <p:cNvSpPr txBox="1">
            <a:spLocks noChangeArrowheads="1"/>
          </p:cNvSpPr>
          <p:nvPr/>
        </p:nvSpPr>
        <p:spPr bwMode="auto">
          <a:xfrm>
            <a:off x="577850" y="4191000"/>
            <a:ext cx="8832850" cy="1554163"/>
          </a:xfrm>
          <a:prstGeom prst="rect">
            <a:avLst/>
          </a:prstGeom>
          <a:noFill/>
          <a:ln w="9525">
            <a:noFill/>
            <a:miter lim="800000"/>
            <a:headEnd/>
            <a:tailEnd/>
          </a:ln>
        </p:spPr>
        <p:txBody>
          <a:bodyPr>
            <a:spAutoFit/>
          </a:bodyPr>
          <a:lstStyle/>
          <a:p>
            <a:pPr>
              <a:spcBef>
                <a:spcPct val="20000"/>
              </a:spcBef>
            </a:pPr>
            <a:r>
              <a:rPr lang="it-IT" sz="3200"/>
              <a:t>Siccome la somma delle lunghezze di tutte le liste delle adiacenze è </a:t>
            </a:r>
            <a:r>
              <a:rPr lang="it-IT" sz="3200" b="1">
                <a:sym typeface="Symbol" pitchFamily="18" charset="2"/>
              </a:rPr>
              <a:t></a:t>
            </a:r>
            <a:r>
              <a:rPr lang="it-IT" sz="3200" b="1"/>
              <a:t>(</a:t>
            </a:r>
            <a:r>
              <a:rPr lang="it-IT" sz="3200" b="1" i="1"/>
              <a:t>m</a:t>
            </a:r>
            <a:r>
              <a:rPr lang="it-IT" sz="3200" b="1"/>
              <a:t>)</a:t>
            </a:r>
            <a:r>
              <a:rPr lang="it-IT" sz="3200"/>
              <a:t> l’intero algoritmo ha complessità </a:t>
            </a:r>
            <a:r>
              <a:rPr lang="it-IT" sz="3200" b="1" i="1"/>
              <a:t>O</a:t>
            </a:r>
            <a:r>
              <a:rPr lang="it-IT" sz="3200" b="1"/>
              <a:t>(</a:t>
            </a:r>
            <a:r>
              <a:rPr lang="it-IT" sz="3200" b="1" i="1"/>
              <a:t>n</a:t>
            </a:r>
            <a:r>
              <a:rPr lang="it-IT" sz="3200" b="1"/>
              <a:t>+</a:t>
            </a:r>
            <a:r>
              <a:rPr lang="it-IT" sz="3200" b="1" i="1"/>
              <a:t>m</a:t>
            </a:r>
            <a:r>
              <a:rPr lang="it-IT" sz="3200" b="1"/>
              <a:t>)</a:t>
            </a:r>
            <a:r>
              <a:rPr lang="it-IT" sz="3200"/>
              <a:t>.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704850" y="260350"/>
            <a:ext cx="8832850" cy="2041525"/>
          </a:xfrm>
          <a:prstGeom prst="rect">
            <a:avLst/>
          </a:prstGeom>
          <a:noFill/>
          <a:ln w="9525">
            <a:noFill/>
            <a:miter lim="800000"/>
            <a:headEnd/>
            <a:tailEnd/>
          </a:ln>
        </p:spPr>
        <p:txBody>
          <a:bodyPr>
            <a:spAutoFit/>
          </a:bodyPr>
          <a:lstStyle/>
          <a:p>
            <a:pPr>
              <a:spcBef>
                <a:spcPct val="20000"/>
              </a:spcBef>
            </a:pPr>
            <a:r>
              <a:rPr lang="it-IT" sz="3200" i="1" u="sng"/>
              <a:t>Proprietà delle parentesi</a:t>
            </a:r>
            <a:r>
              <a:rPr lang="it-IT" sz="3200"/>
              <a:t>. Se si rappresenta la scoperta di ogni vertice </a:t>
            </a:r>
            <a:r>
              <a:rPr lang="it-IT" sz="3200" b="1" i="1"/>
              <a:t>u</a:t>
            </a:r>
            <a:r>
              <a:rPr lang="it-IT" sz="3200"/>
              <a:t> con una parentesi aperta (</a:t>
            </a:r>
            <a:r>
              <a:rPr lang="it-IT" sz="3200" b="1" i="1" baseline="-25000"/>
              <a:t>u</a:t>
            </a:r>
            <a:r>
              <a:rPr lang="it-IT" sz="3200"/>
              <a:t> e la finitura con una parentesi chiusa </a:t>
            </a:r>
            <a:r>
              <a:rPr lang="it-IT" sz="3200" b="1" i="1" baseline="-25000"/>
              <a:t>u</a:t>
            </a:r>
            <a:r>
              <a:rPr lang="it-IT" sz="3200"/>
              <a:t>) si ottiene una sequenza ben formata di parentesi. </a:t>
            </a:r>
          </a:p>
        </p:txBody>
      </p:sp>
      <p:grpSp>
        <p:nvGrpSpPr>
          <p:cNvPr id="2" name="Group 3"/>
          <p:cNvGrpSpPr>
            <a:grpSpLocks/>
          </p:cNvGrpSpPr>
          <p:nvPr/>
        </p:nvGrpSpPr>
        <p:grpSpPr bwMode="auto">
          <a:xfrm>
            <a:off x="631825" y="2492375"/>
            <a:ext cx="8832850" cy="3365500"/>
            <a:chOff x="398" y="1570"/>
            <a:chExt cx="5564" cy="2120"/>
          </a:xfrm>
        </p:grpSpPr>
        <p:sp>
          <p:nvSpPr>
            <p:cNvPr id="60420" name="Text Box 4"/>
            <p:cNvSpPr txBox="1">
              <a:spLocks noChangeArrowheads="1"/>
            </p:cNvSpPr>
            <p:nvPr/>
          </p:nvSpPr>
          <p:spPr bwMode="auto">
            <a:xfrm>
              <a:off x="443" y="2205"/>
              <a:ext cx="5040" cy="1485"/>
            </a:xfrm>
            <a:prstGeom prst="rect">
              <a:avLst/>
            </a:prstGeom>
            <a:noFill/>
            <a:ln w="9525">
              <a:noFill/>
              <a:miter lim="800000"/>
              <a:headEnd/>
              <a:tailEnd/>
            </a:ln>
          </p:spPr>
          <p:txBody>
            <a:bodyPr>
              <a:spAutoFit/>
            </a:bodyPr>
            <a:lstStyle/>
            <a:p>
              <a:pPr marL="457200" indent="-457200">
                <a:spcBef>
                  <a:spcPct val="20000"/>
                </a:spcBef>
                <a:buFontTx/>
                <a:buAutoNum type="alphaLcParenR"/>
              </a:pPr>
              <a:r>
                <a:rPr lang="it-IT" sz="3200" dirty="0"/>
                <a:t>(</a:t>
              </a:r>
              <a:r>
                <a:rPr lang="it-IT" sz="3200" b="1" i="1" baseline="-25000" dirty="0"/>
                <a:t>u</a:t>
              </a:r>
              <a:r>
                <a:rPr lang="it-IT" sz="3200" dirty="0"/>
                <a:t> .... </a:t>
              </a:r>
              <a:r>
                <a:rPr lang="it-IT" sz="3200" b="1" i="1" baseline="-25000" dirty="0"/>
                <a:t>u</a:t>
              </a:r>
              <a:r>
                <a:rPr lang="it-IT" sz="3200" dirty="0"/>
                <a:t>) .... (</a:t>
              </a:r>
              <a:r>
                <a:rPr lang="it-IT" sz="3200" b="1" i="1" baseline="-25000" dirty="0"/>
                <a:t>v</a:t>
              </a:r>
              <a:r>
                <a:rPr lang="it-IT" sz="3200" dirty="0"/>
                <a:t> .... </a:t>
              </a:r>
              <a:r>
                <a:rPr lang="it-IT" sz="3200" b="1" i="1" baseline="-25000" dirty="0"/>
                <a:t>v</a:t>
              </a:r>
              <a:r>
                <a:rPr lang="it-IT" sz="3200" dirty="0" smtClean="0"/>
                <a:t>)</a:t>
              </a:r>
              <a:endParaRPr lang="it-IT" sz="3200" dirty="0"/>
            </a:p>
            <a:p>
              <a:pPr marL="457200" indent="-457200">
                <a:spcBef>
                  <a:spcPct val="20000"/>
                </a:spcBef>
                <a:buFontTx/>
                <a:buAutoNum type="alphaLcParenR"/>
              </a:pPr>
              <a:r>
                <a:rPr lang="it-IT" sz="3200" dirty="0"/>
                <a:t>(</a:t>
              </a:r>
              <a:r>
                <a:rPr lang="it-IT" sz="3200" b="1" i="1" baseline="-25000" dirty="0"/>
                <a:t>v</a:t>
              </a:r>
              <a:r>
                <a:rPr lang="it-IT" sz="3200" dirty="0"/>
                <a:t> .... </a:t>
              </a:r>
              <a:r>
                <a:rPr lang="it-IT" sz="3200" b="1" i="1" baseline="-25000" dirty="0"/>
                <a:t>v</a:t>
              </a:r>
              <a:r>
                <a:rPr lang="it-IT" sz="3200" dirty="0"/>
                <a:t>) .... (</a:t>
              </a:r>
              <a:r>
                <a:rPr lang="it-IT" sz="3200" b="1" i="1" baseline="-25000" dirty="0"/>
                <a:t>u</a:t>
              </a:r>
              <a:r>
                <a:rPr lang="it-IT" sz="3200" dirty="0"/>
                <a:t> .... </a:t>
              </a:r>
              <a:r>
                <a:rPr lang="it-IT" sz="3200" b="1" i="1" baseline="-25000" dirty="0"/>
                <a:t>u</a:t>
              </a:r>
              <a:r>
                <a:rPr lang="it-IT" sz="3200" dirty="0" smtClean="0"/>
                <a:t>)</a:t>
              </a:r>
              <a:endParaRPr lang="it-IT" sz="3200" dirty="0"/>
            </a:p>
            <a:p>
              <a:pPr marL="457200" indent="-457200">
                <a:spcBef>
                  <a:spcPct val="20000"/>
                </a:spcBef>
                <a:buFontTx/>
                <a:buAutoNum type="alphaLcParenR"/>
              </a:pPr>
              <a:r>
                <a:rPr lang="it-IT" sz="3200" dirty="0"/>
                <a:t>(</a:t>
              </a:r>
              <a:r>
                <a:rPr lang="it-IT" sz="3200" b="1" i="1" baseline="-25000" dirty="0"/>
                <a:t>u</a:t>
              </a:r>
              <a:r>
                <a:rPr lang="it-IT" sz="3200" dirty="0"/>
                <a:t> .... (</a:t>
              </a:r>
              <a:r>
                <a:rPr lang="it-IT" sz="3200" b="1" i="1" baseline="-25000" dirty="0"/>
                <a:t>v</a:t>
              </a:r>
              <a:r>
                <a:rPr lang="it-IT" sz="3200" dirty="0"/>
                <a:t> .... </a:t>
              </a:r>
              <a:r>
                <a:rPr lang="it-IT" sz="3200" b="1" i="1" baseline="-25000" dirty="0"/>
                <a:t>v</a:t>
              </a:r>
              <a:r>
                <a:rPr lang="it-IT" sz="3200" dirty="0"/>
                <a:t>) .... </a:t>
              </a:r>
              <a:r>
                <a:rPr lang="it-IT" sz="3200" b="1" i="1" baseline="-25000" dirty="0"/>
                <a:t>u</a:t>
              </a:r>
              <a:r>
                <a:rPr lang="it-IT" sz="3200" dirty="0" smtClean="0"/>
                <a:t>)</a:t>
              </a:r>
              <a:endParaRPr lang="it-IT" sz="3200" dirty="0"/>
            </a:p>
            <a:p>
              <a:pPr marL="457200" indent="-457200">
                <a:spcBef>
                  <a:spcPct val="20000"/>
                </a:spcBef>
                <a:buFontTx/>
                <a:buAutoNum type="alphaLcParenR"/>
              </a:pPr>
              <a:r>
                <a:rPr lang="it-IT" sz="3200" dirty="0"/>
                <a:t>(</a:t>
              </a:r>
              <a:r>
                <a:rPr lang="it-IT" sz="3200" b="1" i="1" baseline="-25000" dirty="0"/>
                <a:t>v</a:t>
              </a:r>
              <a:r>
                <a:rPr lang="it-IT" sz="3200" dirty="0"/>
                <a:t> .... (</a:t>
              </a:r>
              <a:r>
                <a:rPr lang="it-IT" sz="3200" b="1" i="1" baseline="-25000" dirty="0"/>
                <a:t>u</a:t>
              </a:r>
              <a:r>
                <a:rPr lang="it-IT" sz="3200" dirty="0"/>
                <a:t> .... </a:t>
              </a:r>
              <a:r>
                <a:rPr lang="it-IT" sz="3200" b="1" i="1" baseline="-25000" dirty="0"/>
                <a:t>u</a:t>
              </a:r>
              <a:r>
                <a:rPr lang="it-IT" sz="3200" dirty="0"/>
                <a:t>) .... </a:t>
              </a:r>
              <a:r>
                <a:rPr lang="it-IT" sz="3200" b="1" i="1" baseline="-25000" dirty="0"/>
                <a:t>v</a:t>
              </a:r>
              <a:r>
                <a:rPr lang="it-IT" sz="3200" dirty="0" smtClean="0"/>
                <a:t>)</a:t>
              </a:r>
              <a:endParaRPr lang="it-IT" sz="3200" dirty="0"/>
            </a:p>
          </p:txBody>
        </p:sp>
        <p:sp>
          <p:nvSpPr>
            <p:cNvPr id="60421" name="Text Box 5"/>
            <p:cNvSpPr txBox="1">
              <a:spLocks noChangeArrowheads="1"/>
            </p:cNvSpPr>
            <p:nvPr/>
          </p:nvSpPr>
          <p:spPr bwMode="auto">
            <a:xfrm>
              <a:off x="398" y="1570"/>
              <a:ext cx="5564" cy="672"/>
            </a:xfrm>
            <a:prstGeom prst="rect">
              <a:avLst/>
            </a:prstGeom>
            <a:noFill/>
            <a:ln w="9525">
              <a:noFill/>
              <a:miter lim="800000"/>
              <a:headEnd/>
              <a:tailEnd/>
            </a:ln>
          </p:spPr>
          <p:txBody>
            <a:bodyPr>
              <a:spAutoFit/>
            </a:bodyPr>
            <a:lstStyle/>
            <a:p>
              <a:pPr>
                <a:spcBef>
                  <a:spcPct val="20000"/>
                </a:spcBef>
              </a:pPr>
              <a:r>
                <a:rPr lang="it-IT" sz="3200"/>
                <a:t>Ossia, per ogni coppia di vertici </a:t>
              </a:r>
              <a:r>
                <a:rPr lang="it-IT" sz="3200" b="1" i="1"/>
                <a:t>u</a:t>
              </a:r>
              <a:r>
                <a:rPr lang="it-IT" sz="3200"/>
                <a:t> e </a:t>
              </a:r>
              <a:r>
                <a:rPr lang="it-IT" sz="3200" b="1" i="1"/>
                <a:t>v</a:t>
              </a:r>
              <a:r>
                <a:rPr lang="it-IT" sz="3200"/>
                <a:t> ci sono quattro possibilità:</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609600" y="381000"/>
            <a:ext cx="8832850" cy="1066800"/>
          </a:xfrm>
          <a:prstGeom prst="rect">
            <a:avLst/>
          </a:prstGeom>
          <a:noFill/>
          <a:ln w="9525">
            <a:noFill/>
            <a:miter lim="800000"/>
            <a:headEnd/>
            <a:tailEnd/>
          </a:ln>
        </p:spPr>
        <p:txBody>
          <a:bodyPr>
            <a:spAutoFit/>
          </a:bodyPr>
          <a:lstStyle/>
          <a:p>
            <a:pPr>
              <a:spcBef>
                <a:spcPct val="20000"/>
              </a:spcBef>
            </a:pPr>
            <a:r>
              <a:rPr lang="it-IT" sz="3200" i="1" u="sng"/>
              <a:t>Dimostrazione</a:t>
            </a:r>
            <a:r>
              <a:rPr lang="it-IT" sz="3200"/>
              <a:t>. Assumiamo che </a:t>
            </a:r>
            <a:r>
              <a:rPr lang="it-IT" sz="3200" b="1" i="1"/>
              <a:t>u.d</a:t>
            </a:r>
            <a:r>
              <a:rPr lang="it-IT" sz="3200"/>
              <a:t> </a:t>
            </a:r>
            <a:r>
              <a:rPr lang="it-IT" sz="3200" b="1"/>
              <a:t>&lt;</a:t>
            </a:r>
            <a:r>
              <a:rPr lang="it-IT" sz="3200"/>
              <a:t> </a:t>
            </a:r>
            <a:r>
              <a:rPr lang="it-IT" sz="3200" b="1" i="1"/>
              <a:t>v.d</a:t>
            </a:r>
            <a:r>
              <a:rPr lang="it-IT" sz="3200"/>
              <a:t> (l’altro caso è simmetrico).</a:t>
            </a:r>
          </a:p>
        </p:txBody>
      </p:sp>
      <p:sp>
        <p:nvSpPr>
          <p:cNvPr id="1017859" name="Text Box 3"/>
          <p:cNvSpPr txBox="1">
            <a:spLocks noChangeArrowheads="1"/>
          </p:cNvSpPr>
          <p:nvPr/>
        </p:nvSpPr>
        <p:spPr bwMode="auto">
          <a:xfrm>
            <a:off x="609600" y="2819400"/>
            <a:ext cx="8832850" cy="2041525"/>
          </a:xfrm>
          <a:prstGeom prst="rect">
            <a:avLst/>
          </a:prstGeom>
          <a:noFill/>
          <a:ln w="9525">
            <a:noFill/>
            <a:miter lim="800000"/>
            <a:headEnd/>
            <a:tailEnd/>
          </a:ln>
        </p:spPr>
        <p:txBody>
          <a:bodyPr>
            <a:spAutoFit/>
          </a:bodyPr>
          <a:lstStyle/>
          <a:p>
            <a:pPr>
              <a:spcBef>
                <a:spcPct val="20000"/>
              </a:spcBef>
            </a:pPr>
            <a:r>
              <a:rPr lang="it-IT" sz="3200"/>
              <a:t>Se </a:t>
            </a:r>
            <a:r>
              <a:rPr lang="it-IT" sz="3200" b="1" i="1"/>
              <a:t>u.f</a:t>
            </a:r>
            <a:r>
              <a:rPr lang="it-IT" sz="3200"/>
              <a:t> </a:t>
            </a:r>
            <a:r>
              <a:rPr lang="it-IT" sz="3200" b="1"/>
              <a:t>&gt;</a:t>
            </a:r>
            <a:r>
              <a:rPr lang="it-IT" sz="3200"/>
              <a:t> </a:t>
            </a:r>
            <a:r>
              <a:rPr lang="it-IT" sz="3200" b="1" i="1"/>
              <a:t>v.d</a:t>
            </a:r>
            <a:r>
              <a:rPr lang="it-IT" sz="3200"/>
              <a:t> allora quando </a:t>
            </a:r>
            <a:r>
              <a:rPr lang="it-IT" sz="3200" b="1" i="1"/>
              <a:t>v</a:t>
            </a:r>
            <a:r>
              <a:rPr lang="it-IT" sz="3200"/>
              <a:t> viene scoperto </a:t>
            </a:r>
            <a:r>
              <a:rPr lang="it-IT" sz="3200" b="1" i="1"/>
              <a:t>u</a:t>
            </a:r>
            <a:r>
              <a:rPr lang="it-IT" sz="3200"/>
              <a:t> è grigio e siccome </a:t>
            </a:r>
            <a:r>
              <a:rPr lang="it-IT" sz="3200" b="1" i="1"/>
              <a:t>v</a:t>
            </a:r>
            <a:r>
              <a:rPr lang="it-IT" sz="3200"/>
              <a:t> è stato scoperto dopo di </a:t>
            </a:r>
            <a:r>
              <a:rPr lang="it-IT" sz="3200" b="1" i="1"/>
              <a:t>u</a:t>
            </a:r>
            <a:r>
              <a:rPr lang="it-IT" sz="3200"/>
              <a:t> la sua lista delle adiacenze verrà completamente esplorata prima di riprendere l’esplorazione di quella di </a:t>
            </a:r>
            <a:r>
              <a:rPr lang="it-IT" sz="3200" b="1" i="1"/>
              <a:t>u</a:t>
            </a:r>
            <a:r>
              <a:rPr lang="it-IT" sz="3200"/>
              <a:t>. </a:t>
            </a:r>
          </a:p>
        </p:txBody>
      </p:sp>
      <p:grpSp>
        <p:nvGrpSpPr>
          <p:cNvPr id="2" name="Group 4"/>
          <p:cNvGrpSpPr>
            <a:grpSpLocks/>
          </p:cNvGrpSpPr>
          <p:nvPr/>
        </p:nvGrpSpPr>
        <p:grpSpPr bwMode="auto">
          <a:xfrm>
            <a:off x="609600" y="1484313"/>
            <a:ext cx="8855075" cy="1152525"/>
            <a:chOff x="384" y="935"/>
            <a:chExt cx="5578" cy="726"/>
          </a:xfrm>
        </p:grpSpPr>
        <p:sp>
          <p:nvSpPr>
            <p:cNvPr id="61448" name="Text Box 5"/>
            <p:cNvSpPr txBox="1">
              <a:spLocks noChangeArrowheads="1"/>
            </p:cNvSpPr>
            <p:nvPr/>
          </p:nvSpPr>
          <p:spPr bwMode="auto">
            <a:xfrm>
              <a:off x="384" y="1296"/>
              <a:ext cx="5564" cy="365"/>
            </a:xfrm>
            <a:prstGeom prst="rect">
              <a:avLst/>
            </a:prstGeom>
            <a:noFill/>
            <a:ln w="9525">
              <a:noFill/>
              <a:miter lim="800000"/>
              <a:headEnd/>
              <a:tailEnd/>
            </a:ln>
          </p:spPr>
          <p:txBody>
            <a:bodyPr>
              <a:spAutoFit/>
            </a:bodyPr>
            <a:lstStyle/>
            <a:p>
              <a:pPr marL="457200" indent="-457200">
                <a:spcBef>
                  <a:spcPct val="20000"/>
                </a:spcBef>
                <a:buFontTx/>
                <a:buAutoNum type="alphaLcParenR"/>
              </a:pPr>
              <a:r>
                <a:rPr lang="it-IT" sz="3200"/>
                <a:t>(</a:t>
              </a:r>
              <a:r>
                <a:rPr lang="it-IT" sz="3200" b="1" i="1" baseline="-25000"/>
                <a:t>u</a:t>
              </a:r>
              <a:r>
                <a:rPr lang="it-IT" sz="3200"/>
                <a:t> .... </a:t>
              </a:r>
              <a:r>
                <a:rPr lang="it-IT" sz="3200" b="1" i="1" baseline="-25000"/>
                <a:t>u</a:t>
              </a:r>
              <a:r>
                <a:rPr lang="it-IT" sz="3200"/>
                <a:t>) .... (</a:t>
              </a:r>
              <a:r>
                <a:rPr lang="it-IT" sz="3200" b="1" i="1" baseline="-25000"/>
                <a:t>v</a:t>
              </a:r>
              <a:r>
                <a:rPr lang="it-IT" sz="3200"/>
                <a:t> .... </a:t>
              </a:r>
              <a:r>
                <a:rPr lang="it-IT" sz="3200" b="1" i="1" baseline="-25000"/>
                <a:t>v</a:t>
              </a:r>
              <a:r>
                <a:rPr lang="it-IT" sz="3200"/>
                <a:t>).</a:t>
              </a:r>
            </a:p>
          </p:txBody>
        </p:sp>
        <p:sp>
          <p:nvSpPr>
            <p:cNvPr id="61449" name="Text Box 6"/>
            <p:cNvSpPr txBox="1">
              <a:spLocks noChangeArrowheads="1"/>
            </p:cNvSpPr>
            <p:nvPr/>
          </p:nvSpPr>
          <p:spPr bwMode="auto">
            <a:xfrm>
              <a:off x="398" y="935"/>
              <a:ext cx="5564" cy="365"/>
            </a:xfrm>
            <a:prstGeom prst="rect">
              <a:avLst/>
            </a:prstGeom>
            <a:noFill/>
            <a:ln w="9525">
              <a:noFill/>
              <a:miter lim="800000"/>
              <a:headEnd/>
              <a:tailEnd/>
            </a:ln>
          </p:spPr>
          <p:txBody>
            <a:bodyPr>
              <a:spAutoFit/>
            </a:bodyPr>
            <a:lstStyle/>
            <a:p>
              <a:pPr>
                <a:spcBef>
                  <a:spcPct val="20000"/>
                </a:spcBef>
              </a:pPr>
              <a:r>
                <a:rPr lang="it-IT" sz="3200"/>
                <a:t>Se </a:t>
              </a:r>
              <a:r>
                <a:rPr lang="it-IT" sz="3200" b="1" i="1"/>
                <a:t>u.f</a:t>
              </a:r>
              <a:r>
                <a:rPr lang="it-IT" sz="3200"/>
                <a:t> </a:t>
              </a:r>
              <a:r>
                <a:rPr lang="it-IT" sz="3200" b="1"/>
                <a:t>&lt;</a:t>
              </a:r>
              <a:r>
                <a:rPr lang="it-IT" sz="3200"/>
                <a:t> </a:t>
              </a:r>
              <a:r>
                <a:rPr lang="it-IT" sz="3200" b="1" i="1"/>
                <a:t>v.d</a:t>
              </a:r>
              <a:r>
                <a:rPr lang="it-IT" sz="3200"/>
                <a:t> allora</a:t>
              </a:r>
            </a:p>
          </p:txBody>
        </p:sp>
      </p:grpSp>
      <p:grpSp>
        <p:nvGrpSpPr>
          <p:cNvPr id="3" name="Group 7"/>
          <p:cNvGrpSpPr>
            <a:grpSpLocks/>
          </p:cNvGrpSpPr>
          <p:nvPr/>
        </p:nvGrpSpPr>
        <p:grpSpPr bwMode="auto">
          <a:xfrm>
            <a:off x="631825" y="4941888"/>
            <a:ext cx="8886825" cy="1123950"/>
            <a:chOff x="398" y="3113"/>
            <a:chExt cx="5598" cy="708"/>
          </a:xfrm>
        </p:grpSpPr>
        <p:sp>
          <p:nvSpPr>
            <p:cNvPr id="61446" name="Text Box 8"/>
            <p:cNvSpPr txBox="1">
              <a:spLocks noChangeArrowheads="1"/>
            </p:cNvSpPr>
            <p:nvPr/>
          </p:nvSpPr>
          <p:spPr bwMode="auto">
            <a:xfrm>
              <a:off x="432" y="3456"/>
              <a:ext cx="5564" cy="365"/>
            </a:xfrm>
            <a:prstGeom prst="rect">
              <a:avLst/>
            </a:prstGeom>
            <a:noFill/>
            <a:ln w="9525">
              <a:noFill/>
              <a:miter lim="800000"/>
              <a:headEnd/>
              <a:tailEnd/>
            </a:ln>
          </p:spPr>
          <p:txBody>
            <a:bodyPr>
              <a:spAutoFit/>
            </a:bodyPr>
            <a:lstStyle/>
            <a:p>
              <a:pPr marL="457200" indent="-457200">
                <a:spcBef>
                  <a:spcPct val="20000"/>
                </a:spcBef>
                <a:buFontTx/>
                <a:buAutoNum type="alphaLcParenR" startAt="3"/>
              </a:pPr>
              <a:r>
                <a:rPr lang="it-IT" sz="3200"/>
                <a:t>(</a:t>
              </a:r>
              <a:r>
                <a:rPr lang="it-IT" sz="3200" b="1" i="1" baseline="-25000"/>
                <a:t>u</a:t>
              </a:r>
              <a:r>
                <a:rPr lang="it-IT" sz="3200"/>
                <a:t> .... (</a:t>
              </a:r>
              <a:r>
                <a:rPr lang="it-IT" sz="3200" b="1" i="1" baseline="-25000"/>
                <a:t>v</a:t>
              </a:r>
              <a:r>
                <a:rPr lang="it-IT" sz="3200"/>
                <a:t> .... </a:t>
              </a:r>
              <a:r>
                <a:rPr lang="it-IT" sz="3200" b="1" i="1" baseline="-25000"/>
                <a:t>v</a:t>
              </a:r>
              <a:r>
                <a:rPr lang="it-IT" sz="3200"/>
                <a:t>) .... </a:t>
              </a:r>
              <a:r>
                <a:rPr lang="it-IT" sz="3200" b="1" i="1" baseline="-25000"/>
                <a:t>u</a:t>
              </a:r>
              <a:r>
                <a:rPr lang="it-IT" sz="3200"/>
                <a:t>).</a:t>
              </a:r>
            </a:p>
          </p:txBody>
        </p:sp>
        <p:sp>
          <p:nvSpPr>
            <p:cNvPr id="61447" name="Text Box 9"/>
            <p:cNvSpPr txBox="1">
              <a:spLocks noChangeArrowheads="1"/>
            </p:cNvSpPr>
            <p:nvPr/>
          </p:nvSpPr>
          <p:spPr bwMode="auto">
            <a:xfrm>
              <a:off x="398" y="3113"/>
              <a:ext cx="5564" cy="365"/>
            </a:xfrm>
            <a:prstGeom prst="rect">
              <a:avLst/>
            </a:prstGeom>
            <a:noFill/>
            <a:ln w="9525">
              <a:noFill/>
              <a:miter lim="800000"/>
              <a:headEnd/>
              <a:tailEnd/>
            </a:ln>
          </p:spPr>
          <p:txBody>
            <a:bodyPr>
              <a:spAutoFit/>
            </a:bodyPr>
            <a:lstStyle/>
            <a:p>
              <a:pPr>
                <a:spcBef>
                  <a:spcPct val="20000"/>
                </a:spcBef>
              </a:pPr>
              <a:r>
                <a:rPr lang="it-IT" sz="3200"/>
                <a:t>Quindi </a:t>
              </a:r>
              <a:r>
                <a:rPr lang="it-IT" sz="3200" b="1" i="1"/>
                <a:t>v</a:t>
              </a:r>
              <a:r>
                <a:rPr lang="it-IT" sz="3200"/>
                <a:t> viene finito prima di </a:t>
              </a:r>
              <a:r>
                <a:rPr lang="it-IT" sz="3200" b="1" i="1"/>
                <a:t>u</a:t>
              </a:r>
              <a:r>
                <a:rPr lang="it-IT" sz="3200"/>
                <a:t> e pertanto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78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7859"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577850" y="457200"/>
            <a:ext cx="8832850" cy="2138363"/>
          </a:xfrm>
          <a:prstGeom prst="rect">
            <a:avLst/>
          </a:prstGeom>
          <a:noFill/>
          <a:ln w="9525">
            <a:noFill/>
            <a:miter lim="800000"/>
            <a:headEnd/>
            <a:tailEnd/>
          </a:ln>
        </p:spPr>
        <p:txBody>
          <a:bodyPr>
            <a:spAutoFit/>
          </a:bodyPr>
          <a:lstStyle/>
          <a:p>
            <a:pPr>
              <a:spcBef>
                <a:spcPct val="20000"/>
              </a:spcBef>
            </a:pPr>
            <a:r>
              <a:rPr lang="it-IT" sz="3200" i="1" u="sng"/>
              <a:t>Proprietà dei discendenti</a:t>
            </a:r>
            <a:r>
              <a:rPr lang="it-IT" sz="3200"/>
              <a:t>. Il vertice </a:t>
            </a:r>
            <a:r>
              <a:rPr lang="it-IT" sz="3200" b="1" i="1"/>
              <a:t>v</a:t>
            </a:r>
            <a:r>
              <a:rPr lang="it-IT" sz="3200"/>
              <a:t> è discendente del vertice </a:t>
            </a:r>
            <a:r>
              <a:rPr lang="it-IT" sz="3200" b="1" i="1"/>
              <a:t>u</a:t>
            </a:r>
            <a:r>
              <a:rPr lang="it-IT" sz="3200"/>
              <a:t> in un albero della foresta di ricerca in profondità se e solo se </a:t>
            </a:r>
          </a:p>
          <a:p>
            <a:pPr>
              <a:spcBef>
                <a:spcPct val="20000"/>
              </a:spcBef>
            </a:pPr>
            <a:r>
              <a:rPr lang="it-IT" sz="3200"/>
              <a:t>   (</a:t>
            </a:r>
            <a:r>
              <a:rPr lang="it-IT" sz="3200" b="1" i="1" baseline="-25000"/>
              <a:t>u</a:t>
            </a:r>
            <a:r>
              <a:rPr lang="it-IT" sz="3200"/>
              <a:t> .... (</a:t>
            </a:r>
            <a:r>
              <a:rPr lang="it-IT" sz="3200" b="1" i="1" baseline="-25000"/>
              <a:t>v</a:t>
            </a:r>
            <a:r>
              <a:rPr lang="it-IT" sz="3200"/>
              <a:t> .... </a:t>
            </a:r>
            <a:r>
              <a:rPr lang="it-IT" sz="3200" b="1" i="1" baseline="-25000"/>
              <a:t>v</a:t>
            </a:r>
            <a:r>
              <a:rPr lang="it-IT" sz="3200"/>
              <a:t>) .... </a:t>
            </a:r>
            <a:r>
              <a:rPr lang="it-IT" sz="3200" b="1" i="1" baseline="-25000"/>
              <a:t>u</a:t>
            </a:r>
            <a:r>
              <a:rPr lang="it-IT" sz="3200"/>
              <a:t>). </a:t>
            </a:r>
          </a:p>
        </p:txBody>
      </p:sp>
      <p:sp>
        <p:nvSpPr>
          <p:cNvPr id="1018883" name="Text Box 3"/>
          <p:cNvSpPr txBox="1">
            <a:spLocks noChangeArrowheads="1"/>
          </p:cNvSpPr>
          <p:nvPr/>
        </p:nvSpPr>
        <p:spPr bwMode="auto">
          <a:xfrm>
            <a:off x="577850" y="2895600"/>
            <a:ext cx="8832850" cy="2041525"/>
          </a:xfrm>
          <a:prstGeom prst="rect">
            <a:avLst/>
          </a:prstGeom>
          <a:noFill/>
          <a:ln w="9525">
            <a:noFill/>
            <a:miter lim="800000"/>
            <a:headEnd/>
            <a:tailEnd/>
          </a:ln>
        </p:spPr>
        <p:txBody>
          <a:bodyPr>
            <a:spAutoFit/>
          </a:bodyPr>
          <a:lstStyle/>
          <a:p>
            <a:pPr>
              <a:spcBef>
                <a:spcPct val="20000"/>
              </a:spcBef>
            </a:pPr>
            <a:r>
              <a:rPr lang="it-IT" sz="3200" i="1" u="sng"/>
              <a:t>Dimostrazione</a:t>
            </a:r>
            <a:r>
              <a:rPr lang="it-IT" sz="3200"/>
              <a:t>. Il vertice </a:t>
            </a:r>
            <a:r>
              <a:rPr lang="it-IT" sz="3200" b="1" i="1"/>
              <a:t>v</a:t>
            </a:r>
            <a:r>
              <a:rPr lang="it-IT" sz="3200"/>
              <a:t> è discendente di </a:t>
            </a:r>
            <a:r>
              <a:rPr lang="it-IT" sz="3200" b="1" i="1"/>
              <a:t>u</a:t>
            </a:r>
            <a:r>
              <a:rPr lang="it-IT" sz="3200"/>
              <a:t> se e solo se è scoperto dopo di </a:t>
            </a:r>
            <a:r>
              <a:rPr lang="it-IT" sz="3200" b="1" i="1"/>
              <a:t>u</a:t>
            </a:r>
            <a:r>
              <a:rPr lang="it-IT" sz="3200"/>
              <a:t> e prima che </a:t>
            </a:r>
            <a:r>
              <a:rPr lang="it-IT" sz="3200" b="1" i="1"/>
              <a:t>u</a:t>
            </a:r>
            <a:r>
              <a:rPr lang="it-IT" sz="3200"/>
              <a:t> sia finito e quindi, per la proprietà delle parentesi, se e solo se (</a:t>
            </a:r>
            <a:r>
              <a:rPr lang="it-IT" sz="3200" b="1" i="1" baseline="-25000"/>
              <a:t>u</a:t>
            </a:r>
            <a:r>
              <a:rPr lang="it-IT" sz="3200"/>
              <a:t> .... (</a:t>
            </a:r>
            <a:r>
              <a:rPr lang="it-IT" sz="3200" b="1" i="1" baseline="-25000"/>
              <a:t>v</a:t>
            </a:r>
            <a:r>
              <a:rPr lang="it-IT" sz="3200"/>
              <a:t> .... </a:t>
            </a:r>
            <a:r>
              <a:rPr lang="it-IT" sz="3200" b="1" i="1" baseline="-25000"/>
              <a:t>v</a:t>
            </a:r>
            <a:r>
              <a:rPr lang="it-IT" sz="3200"/>
              <a:t>) .... </a:t>
            </a:r>
            <a:r>
              <a:rPr lang="it-IT" sz="3200" b="1" i="1" baseline="-25000"/>
              <a:t>u</a:t>
            </a:r>
            <a:r>
              <a:rPr lang="it-IT" sz="32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88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8883"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577850" y="457200"/>
            <a:ext cx="8832850" cy="2554545"/>
          </a:xfrm>
          <a:prstGeom prst="rect">
            <a:avLst/>
          </a:prstGeom>
          <a:noFill/>
          <a:ln w="9525">
            <a:noFill/>
            <a:miter lim="800000"/>
            <a:headEnd/>
            <a:tailEnd/>
          </a:ln>
        </p:spPr>
        <p:txBody>
          <a:bodyPr>
            <a:spAutoFit/>
          </a:bodyPr>
          <a:lstStyle/>
          <a:p>
            <a:pPr>
              <a:spcBef>
                <a:spcPct val="20000"/>
              </a:spcBef>
            </a:pPr>
            <a:r>
              <a:rPr lang="it-IT" sz="3200" i="1" u="sng" dirty="0"/>
              <a:t>Proprietà del cammino bianco</a:t>
            </a:r>
            <a:r>
              <a:rPr lang="it-IT" sz="3200" dirty="0"/>
              <a:t>. Il vertice </a:t>
            </a:r>
            <a:r>
              <a:rPr lang="it-IT" sz="3200" b="1" i="1" dirty="0"/>
              <a:t>v</a:t>
            </a:r>
            <a:r>
              <a:rPr lang="it-IT" sz="3200" dirty="0"/>
              <a:t> è discendente del vertice </a:t>
            </a:r>
            <a:r>
              <a:rPr lang="it-IT" sz="3200" b="1" i="1" dirty="0"/>
              <a:t>u</a:t>
            </a:r>
            <a:r>
              <a:rPr lang="it-IT" sz="3200" dirty="0"/>
              <a:t> in un albero della foresta di </a:t>
            </a:r>
            <a:r>
              <a:rPr lang="it-IT" sz="3200" dirty="0" smtClean="0"/>
              <a:t>visita in </a:t>
            </a:r>
            <a:r>
              <a:rPr lang="it-IT" sz="3200" dirty="0"/>
              <a:t>profondità se e solo se nell’istante in cui </a:t>
            </a:r>
            <a:r>
              <a:rPr lang="it-IT" sz="3200" b="1" i="1" dirty="0"/>
              <a:t>u</a:t>
            </a:r>
            <a:r>
              <a:rPr lang="it-IT" sz="3200" dirty="0"/>
              <a:t> viene scoperto esiste un cammino da </a:t>
            </a:r>
            <a:r>
              <a:rPr lang="it-IT" sz="3200" b="1" i="1" dirty="0"/>
              <a:t>u</a:t>
            </a:r>
            <a:r>
              <a:rPr lang="it-IT" sz="3200" dirty="0"/>
              <a:t> a </a:t>
            </a:r>
            <a:r>
              <a:rPr lang="it-IT" sz="3200" b="1" i="1" dirty="0"/>
              <a:t>v</a:t>
            </a:r>
            <a:r>
              <a:rPr lang="it-IT" sz="3200" dirty="0"/>
              <a:t> i cui  vertici sono tutti bianchi (cammino bianco). </a:t>
            </a:r>
          </a:p>
        </p:txBody>
      </p:sp>
      <p:sp>
        <p:nvSpPr>
          <p:cNvPr id="1019907" name="Text Box 3"/>
          <p:cNvSpPr txBox="1">
            <a:spLocks noChangeArrowheads="1"/>
          </p:cNvSpPr>
          <p:nvPr/>
        </p:nvSpPr>
        <p:spPr bwMode="auto">
          <a:xfrm>
            <a:off x="560388" y="3357563"/>
            <a:ext cx="8832850" cy="2138362"/>
          </a:xfrm>
          <a:prstGeom prst="rect">
            <a:avLst/>
          </a:prstGeom>
          <a:noFill/>
          <a:ln w="9525">
            <a:noFill/>
            <a:miter lim="800000"/>
            <a:headEnd/>
            <a:tailEnd/>
          </a:ln>
        </p:spPr>
        <p:txBody>
          <a:bodyPr>
            <a:spAutoFit/>
          </a:bodyPr>
          <a:lstStyle/>
          <a:p>
            <a:pPr>
              <a:spcBef>
                <a:spcPct val="20000"/>
              </a:spcBef>
            </a:pPr>
            <a:r>
              <a:rPr lang="it-IT" sz="3200" i="1" u="sng"/>
              <a:t>Dimostrazione</a:t>
            </a:r>
            <a:r>
              <a:rPr lang="it-IT" sz="3200"/>
              <a:t>.      </a:t>
            </a:r>
          </a:p>
          <a:p>
            <a:pPr>
              <a:spcBef>
                <a:spcPct val="20000"/>
              </a:spcBef>
            </a:pPr>
            <a:r>
              <a:rPr lang="it-IT" sz="3200"/>
              <a:t>Sia </a:t>
            </a:r>
            <a:r>
              <a:rPr lang="it-IT" sz="3200" b="1" i="1"/>
              <a:t>v</a:t>
            </a:r>
            <a:r>
              <a:rPr lang="it-IT" sz="3200"/>
              <a:t> discendente di </a:t>
            </a:r>
            <a:r>
              <a:rPr lang="it-IT" sz="3200" b="1" i="1"/>
              <a:t>u</a:t>
            </a:r>
            <a:r>
              <a:rPr lang="it-IT" sz="3200"/>
              <a:t> e sia </a:t>
            </a:r>
            <a:r>
              <a:rPr lang="it-IT" sz="3200" b="1" i="1"/>
              <a:t>u</a:t>
            </a:r>
            <a:r>
              <a:rPr lang="it-IT" sz="3200" b="1"/>
              <a:t> = </a:t>
            </a:r>
            <a:r>
              <a:rPr lang="it-IT" sz="3200" b="1" i="1"/>
              <a:t>x</a:t>
            </a:r>
            <a:r>
              <a:rPr lang="it-IT" sz="3200" b="1" i="1" baseline="-25000"/>
              <a:t>0 </a:t>
            </a:r>
            <a:r>
              <a:rPr lang="it-IT" sz="3200" b="1" i="1"/>
              <a:t>,x</a:t>
            </a:r>
            <a:r>
              <a:rPr lang="it-IT" sz="3200" b="1" i="1" baseline="-25000"/>
              <a:t>1</a:t>
            </a:r>
            <a:r>
              <a:rPr lang="it-IT" sz="3200" b="1" i="1"/>
              <a:t>,...,x</a:t>
            </a:r>
            <a:r>
              <a:rPr lang="it-IT" sz="3200" b="1" i="1" baseline="-25000"/>
              <a:t>k</a:t>
            </a:r>
            <a:r>
              <a:rPr lang="it-IT" sz="3200" b="1"/>
              <a:t> = </a:t>
            </a:r>
            <a:r>
              <a:rPr lang="it-IT" sz="3200" b="1" i="1"/>
              <a:t>v</a:t>
            </a:r>
            <a:r>
              <a:rPr lang="it-IT" sz="3200"/>
              <a:t> la sequenza dei vertici da </a:t>
            </a:r>
            <a:r>
              <a:rPr lang="it-IT" sz="3200" b="1" i="1"/>
              <a:t>u</a:t>
            </a:r>
            <a:r>
              <a:rPr lang="it-IT" sz="3200"/>
              <a:t> a </a:t>
            </a:r>
            <a:r>
              <a:rPr lang="it-IT" sz="3200" b="1" i="1"/>
              <a:t>v</a:t>
            </a:r>
            <a:r>
              <a:rPr lang="it-IT" sz="3200"/>
              <a:t> nel ramo dell’albero della foresta di ricerca che connette </a:t>
            </a:r>
            <a:r>
              <a:rPr lang="it-IT" sz="3200" b="1" i="1"/>
              <a:t>u</a:t>
            </a:r>
            <a:r>
              <a:rPr lang="it-IT" sz="3200"/>
              <a:t> a </a:t>
            </a:r>
            <a:r>
              <a:rPr lang="it-IT" sz="3200" b="1" i="1"/>
              <a:t>v</a:t>
            </a:r>
            <a:r>
              <a:rPr lang="it-IT" sz="32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99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9907"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660400" y="609600"/>
            <a:ext cx="8832850" cy="1554163"/>
          </a:xfrm>
          <a:prstGeom prst="rect">
            <a:avLst/>
          </a:prstGeom>
          <a:noFill/>
          <a:ln w="9525">
            <a:noFill/>
            <a:miter lim="800000"/>
            <a:headEnd/>
            <a:tailEnd/>
          </a:ln>
        </p:spPr>
        <p:txBody>
          <a:bodyPr>
            <a:spAutoFit/>
          </a:bodyPr>
          <a:lstStyle/>
          <a:p>
            <a:pPr>
              <a:spcBef>
                <a:spcPct val="20000"/>
              </a:spcBef>
            </a:pPr>
            <a:r>
              <a:rPr lang="it-IT" sz="3200"/>
              <a:t>Siccome </a:t>
            </a:r>
            <a:r>
              <a:rPr lang="it-IT" sz="3200" b="1" i="1"/>
              <a:t>x</a:t>
            </a:r>
            <a:r>
              <a:rPr lang="it-IT" sz="3200" b="1" i="1" baseline="-25000"/>
              <a:t>i+1</a:t>
            </a:r>
            <a:r>
              <a:rPr lang="it-IT" sz="3200" b="1"/>
              <a:t> </a:t>
            </a:r>
            <a:r>
              <a:rPr lang="it-IT" sz="3200"/>
              <a:t>viene scoperto visitando la lista delle adiacenze di </a:t>
            </a:r>
            <a:r>
              <a:rPr lang="it-IT" sz="3200" b="1" i="1"/>
              <a:t>x</a:t>
            </a:r>
            <a:r>
              <a:rPr lang="it-IT" sz="3200" b="1" i="1" baseline="-25000"/>
              <a:t>i</a:t>
            </a:r>
            <a:r>
              <a:rPr lang="it-IT" sz="3200"/>
              <a:t> esiste l’arco </a:t>
            </a:r>
            <a:r>
              <a:rPr lang="it-IT" sz="3200" b="1" i="1"/>
              <a:t>x</a:t>
            </a:r>
            <a:r>
              <a:rPr lang="it-IT" sz="3200" b="1" i="1" baseline="-25000"/>
              <a:t>i </a:t>
            </a:r>
            <a:r>
              <a:rPr lang="it-IT" sz="3200" b="1" i="1"/>
              <a:t>x</a:t>
            </a:r>
            <a:r>
              <a:rPr lang="it-IT" sz="3200" b="1" i="1" baseline="-25000"/>
              <a:t>i+1</a:t>
            </a:r>
            <a:r>
              <a:rPr lang="it-IT" sz="3200"/>
              <a:t> ed inoltre </a:t>
            </a:r>
            <a:r>
              <a:rPr lang="it-IT" sz="3200" b="1" i="1"/>
              <a:t>x</a:t>
            </a:r>
            <a:r>
              <a:rPr lang="it-IT" sz="3200" b="1" i="1" baseline="-25000"/>
              <a:t>i</a:t>
            </a:r>
            <a:r>
              <a:rPr lang="it-IT" sz="3200"/>
              <a:t> viene scoperto prima di </a:t>
            </a:r>
            <a:r>
              <a:rPr lang="it-IT" sz="3200" b="1" i="1"/>
              <a:t>x</a:t>
            </a:r>
            <a:r>
              <a:rPr lang="it-IT" sz="3200" b="1" i="1" baseline="-25000"/>
              <a:t>i+1</a:t>
            </a:r>
            <a:r>
              <a:rPr lang="it-IT" sz="3200"/>
              <a:t>. </a:t>
            </a:r>
          </a:p>
        </p:txBody>
      </p:sp>
      <p:sp>
        <p:nvSpPr>
          <p:cNvPr id="1020931" name="Text Box 3"/>
          <p:cNvSpPr txBox="1">
            <a:spLocks noChangeArrowheads="1"/>
          </p:cNvSpPr>
          <p:nvPr/>
        </p:nvSpPr>
        <p:spPr bwMode="auto">
          <a:xfrm>
            <a:off x="631825" y="2852738"/>
            <a:ext cx="8832850" cy="2041525"/>
          </a:xfrm>
          <a:prstGeom prst="rect">
            <a:avLst/>
          </a:prstGeom>
          <a:noFill/>
          <a:ln w="9525">
            <a:noFill/>
            <a:miter lim="800000"/>
            <a:headEnd/>
            <a:tailEnd/>
          </a:ln>
        </p:spPr>
        <p:txBody>
          <a:bodyPr>
            <a:spAutoFit/>
          </a:bodyPr>
          <a:lstStyle/>
          <a:p>
            <a:pPr>
              <a:spcBef>
                <a:spcPct val="20000"/>
              </a:spcBef>
            </a:pPr>
            <a:r>
              <a:rPr lang="it-IT" sz="3200"/>
              <a:t>Quindi </a:t>
            </a:r>
            <a:r>
              <a:rPr lang="it-IT" sz="3200" b="1" i="1"/>
              <a:t>u</a:t>
            </a:r>
            <a:r>
              <a:rPr lang="it-IT" sz="3200" b="1"/>
              <a:t> = </a:t>
            </a:r>
            <a:r>
              <a:rPr lang="it-IT" sz="3200" b="1" i="1"/>
              <a:t>x</a:t>
            </a:r>
            <a:r>
              <a:rPr lang="it-IT" sz="3200" b="1" i="1" baseline="-25000"/>
              <a:t>0</a:t>
            </a:r>
            <a:r>
              <a:rPr lang="it-IT" sz="3200" b="1" i="1"/>
              <a:t>,x</a:t>
            </a:r>
            <a:r>
              <a:rPr lang="it-IT" sz="3200" b="1" i="1" baseline="-25000"/>
              <a:t>1</a:t>
            </a:r>
            <a:r>
              <a:rPr lang="it-IT" sz="3200" b="1" i="1"/>
              <a:t>,...,x</a:t>
            </a:r>
            <a:r>
              <a:rPr lang="it-IT" sz="3200" b="1" i="1" baseline="-25000"/>
              <a:t>k</a:t>
            </a:r>
            <a:r>
              <a:rPr lang="it-IT" sz="3200" b="1"/>
              <a:t> = </a:t>
            </a:r>
            <a:r>
              <a:rPr lang="it-IT" sz="3200" b="1" i="1"/>
              <a:t>v</a:t>
            </a:r>
            <a:r>
              <a:rPr lang="it-IT" sz="3200"/>
              <a:t> è un cammino tale che quando </a:t>
            </a:r>
            <a:r>
              <a:rPr lang="it-IT" sz="3200" b="1" i="1"/>
              <a:t>u</a:t>
            </a:r>
            <a:r>
              <a:rPr lang="it-IT" sz="3200"/>
              <a:t> </a:t>
            </a:r>
            <a:r>
              <a:rPr lang="it-IT" sz="3200" b="1"/>
              <a:t>=</a:t>
            </a:r>
            <a:r>
              <a:rPr lang="it-IT" sz="3200"/>
              <a:t> </a:t>
            </a:r>
            <a:r>
              <a:rPr lang="it-IT" sz="3200" b="1" i="1"/>
              <a:t>x</a:t>
            </a:r>
            <a:r>
              <a:rPr lang="it-IT" sz="3200" b="1" i="1" baseline="-25000"/>
              <a:t>0</a:t>
            </a:r>
            <a:r>
              <a:rPr lang="it-IT" sz="3200"/>
              <a:t> viene scoperto i vertici </a:t>
            </a:r>
            <a:r>
              <a:rPr lang="it-IT" sz="3200" b="1" i="1"/>
              <a:t>x</a:t>
            </a:r>
            <a:r>
              <a:rPr lang="it-IT" sz="3200" b="1" i="1" baseline="-25000"/>
              <a:t>1</a:t>
            </a:r>
            <a:r>
              <a:rPr lang="it-IT" sz="3200" b="1" i="1"/>
              <a:t>,...,x</a:t>
            </a:r>
            <a:r>
              <a:rPr lang="it-IT" sz="3200" b="1" i="1" baseline="-25000"/>
              <a:t>k</a:t>
            </a:r>
            <a:r>
              <a:rPr lang="it-IT" sz="3200" b="1"/>
              <a:t> = </a:t>
            </a:r>
            <a:r>
              <a:rPr lang="it-IT" sz="3200" b="1" i="1"/>
              <a:t>v </a:t>
            </a:r>
            <a:r>
              <a:rPr lang="it-IT" sz="3200"/>
              <a:t>non sono ancora stati scoperti e dunque sono bianchi.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09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0931"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533400" y="228600"/>
            <a:ext cx="8832850" cy="1066800"/>
          </a:xfrm>
          <a:prstGeom prst="rect">
            <a:avLst/>
          </a:prstGeom>
          <a:noFill/>
          <a:ln w="9525">
            <a:noFill/>
            <a:miter lim="800000"/>
            <a:headEnd/>
            <a:tailEnd/>
          </a:ln>
        </p:spPr>
        <p:txBody>
          <a:bodyPr>
            <a:spAutoFit/>
          </a:bodyPr>
          <a:lstStyle/>
          <a:p>
            <a:pPr>
              <a:spcBef>
                <a:spcPct val="20000"/>
              </a:spcBef>
            </a:pPr>
            <a:r>
              <a:rPr lang="it-IT" sz="3200" dirty="0"/>
              <a:t>Supponiamo ora che quando </a:t>
            </a:r>
            <a:r>
              <a:rPr lang="it-IT" sz="3200" b="1" i="1" dirty="0"/>
              <a:t>u</a:t>
            </a:r>
            <a:r>
              <a:rPr lang="it-IT" sz="3200" dirty="0"/>
              <a:t> viene scoperto esista un cammino bianco </a:t>
            </a:r>
            <a:r>
              <a:rPr lang="it-IT" sz="3200" b="1" i="1" dirty="0"/>
              <a:t>u</a:t>
            </a:r>
            <a:r>
              <a:rPr lang="it-IT" sz="3200" b="1" dirty="0"/>
              <a:t> = </a:t>
            </a:r>
            <a:r>
              <a:rPr lang="it-IT" sz="3200" b="1" i="1" dirty="0"/>
              <a:t>x</a:t>
            </a:r>
            <a:r>
              <a:rPr lang="it-IT" sz="3200" b="1" i="1" baseline="-25000" dirty="0"/>
              <a:t>0</a:t>
            </a:r>
            <a:r>
              <a:rPr lang="it-IT" sz="3200" b="1" i="1" dirty="0"/>
              <a:t>,x</a:t>
            </a:r>
            <a:r>
              <a:rPr lang="it-IT" sz="3200" b="1" i="1" baseline="-25000" dirty="0"/>
              <a:t>1</a:t>
            </a:r>
            <a:r>
              <a:rPr lang="it-IT" sz="3200" b="1" i="1" dirty="0"/>
              <a:t>,...,</a:t>
            </a:r>
            <a:r>
              <a:rPr lang="it-IT" sz="3200" b="1" i="1" dirty="0" err="1"/>
              <a:t>x</a:t>
            </a:r>
            <a:r>
              <a:rPr lang="it-IT" sz="3200" b="1" i="1" baseline="-25000" dirty="0" err="1"/>
              <a:t>k</a:t>
            </a:r>
            <a:r>
              <a:rPr lang="it-IT" sz="3200" b="1" dirty="0"/>
              <a:t> = </a:t>
            </a:r>
            <a:r>
              <a:rPr lang="it-IT" sz="3200" b="1" i="1" dirty="0"/>
              <a:t>v</a:t>
            </a:r>
            <a:r>
              <a:rPr lang="it-IT" sz="3200" dirty="0"/>
              <a:t> da </a:t>
            </a:r>
            <a:r>
              <a:rPr lang="it-IT" sz="3200" b="1" i="1" dirty="0"/>
              <a:t>u</a:t>
            </a:r>
            <a:r>
              <a:rPr lang="it-IT" sz="3200" dirty="0"/>
              <a:t> a </a:t>
            </a:r>
            <a:r>
              <a:rPr lang="it-IT" sz="3200" b="1" i="1" dirty="0"/>
              <a:t>v</a:t>
            </a:r>
            <a:r>
              <a:rPr lang="it-IT" sz="3200" dirty="0"/>
              <a:t>.</a:t>
            </a:r>
          </a:p>
        </p:txBody>
      </p:sp>
      <p:sp>
        <p:nvSpPr>
          <p:cNvPr id="1021955" name="Text Box 3"/>
          <p:cNvSpPr txBox="1">
            <a:spLocks noChangeArrowheads="1"/>
          </p:cNvSpPr>
          <p:nvPr/>
        </p:nvSpPr>
        <p:spPr bwMode="auto">
          <a:xfrm>
            <a:off x="560388" y="1341438"/>
            <a:ext cx="8832850" cy="1651000"/>
          </a:xfrm>
          <a:prstGeom prst="rect">
            <a:avLst/>
          </a:prstGeom>
          <a:noFill/>
          <a:ln w="9525">
            <a:noFill/>
            <a:miter lim="800000"/>
            <a:headEnd/>
            <a:tailEnd/>
          </a:ln>
        </p:spPr>
        <p:txBody>
          <a:bodyPr>
            <a:spAutoFit/>
          </a:bodyPr>
          <a:lstStyle/>
          <a:p>
            <a:pPr>
              <a:spcBef>
                <a:spcPct val="20000"/>
              </a:spcBef>
            </a:pPr>
            <a:r>
              <a:rPr lang="it-IT" sz="3200"/>
              <a:t>Siccome </a:t>
            </a:r>
            <a:r>
              <a:rPr lang="it-IT" sz="3200" b="1" i="1"/>
              <a:t>v</a:t>
            </a:r>
            <a:r>
              <a:rPr lang="it-IT" sz="3200"/>
              <a:t> viene scoperto dopo </a:t>
            </a:r>
            <a:r>
              <a:rPr lang="it-IT" sz="3200" b="1" i="1"/>
              <a:t>u</a:t>
            </a:r>
            <a:r>
              <a:rPr lang="it-IT" sz="3200"/>
              <a:t>, per la proprietà delle parentesi abbiamo una delle due possibilità </a:t>
            </a:r>
          </a:p>
          <a:p>
            <a:pPr>
              <a:spcBef>
                <a:spcPct val="20000"/>
              </a:spcBef>
            </a:pPr>
            <a:r>
              <a:rPr lang="it-IT" sz="3200"/>
              <a:t>    (</a:t>
            </a:r>
            <a:r>
              <a:rPr lang="it-IT" sz="3200" b="1" i="1" baseline="-25000"/>
              <a:t>u</a:t>
            </a:r>
            <a:r>
              <a:rPr lang="it-IT" sz="3200"/>
              <a:t> .... </a:t>
            </a:r>
            <a:r>
              <a:rPr lang="it-IT" sz="3200" b="1" i="1" baseline="-25000"/>
              <a:t>u</a:t>
            </a:r>
            <a:r>
              <a:rPr lang="it-IT" sz="3200"/>
              <a:t>) .... (</a:t>
            </a:r>
            <a:r>
              <a:rPr lang="it-IT" sz="3200" b="1" i="1" baseline="-25000"/>
              <a:t>v</a:t>
            </a:r>
            <a:r>
              <a:rPr lang="it-IT" sz="3200"/>
              <a:t> .... </a:t>
            </a:r>
            <a:r>
              <a:rPr lang="it-IT" sz="3200" b="1" i="1" baseline="-25000"/>
              <a:t>v</a:t>
            </a:r>
            <a:r>
              <a:rPr lang="it-IT" sz="3200"/>
              <a:t>)  oppure   (</a:t>
            </a:r>
            <a:r>
              <a:rPr lang="it-IT" sz="3200" b="1" i="1" baseline="-25000"/>
              <a:t>u</a:t>
            </a:r>
            <a:r>
              <a:rPr lang="it-IT" sz="3200"/>
              <a:t> .... (</a:t>
            </a:r>
            <a:r>
              <a:rPr lang="it-IT" sz="3200" b="1" i="1" baseline="-25000"/>
              <a:t>v</a:t>
            </a:r>
            <a:r>
              <a:rPr lang="it-IT" sz="3200"/>
              <a:t> .... </a:t>
            </a:r>
            <a:r>
              <a:rPr lang="it-IT" sz="3200" b="1" i="1" baseline="-25000"/>
              <a:t>v</a:t>
            </a:r>
            <a:r>
              <a:rPr lang="it-IT" sz="3200"/>
              <a:t>) .... </a:t>
            </a:r>
            <a:r>
              <a:rPr lang="it-IT" sz="3200" b="1" i="1" baseline="-25000"/>
              <a:t>u</a:t>
            </a:r>
            <a:r>
              <a:rPr lang="it-IT" sz="3200"/>
              <a:t>). </a:t>
            </a:r>
          </a:p>
        </p:txBody>
      </p:sp>
      <p:sp>
        <p:nvSpPr>
          <p:cNvPr id="1021956" name="Text Box 4"/>
          <p:cNvSpPr txBox="1">
            <a:spLocks noChangeArrowheads="1"/>
          </p:cNvSpPr>
          <p:nvPr/>
        </p:nvSpPr>
        <p:spPr bwMode="auto">
          <a:xfrm>
            <a:off x="560388" y="3213100"/>
            <a:ext cx="8832850" cy="1066800"/>
          </a:xfrm>
          <a:prstGeom prst="rect">
            <a:avLst/>
          </a:prstGeom>
          <a:noFill/>
          <a:ln w="9525">
            <a:noFill/>
            <a:miter lim="800000"/>
            <a:headEnd/>
            <a:tailEnd/>
          </a:ln>
        </p:spPr>
        <p:txBody>
          <a:bodyPr>
            <a:spAutoFit/>
          </a:bodyPr>
          <a:lstStyle/>
          <a:p>
            <a:pPr>
              <a:spcBef>
                <a:spcPct val="20000"/>
              </a:spcBef>
            </a:pPr>
            <a:r>
              <a:rPr lang="it-IT" sz="3200"/>
              <a:t>Se (</a:t>
            </a:r>
            <a:r>
              <a:rPr lang="it-IT" sz="3200" b="1" i="1" baseline="-25000"/>
              <a:t>u</a:t>
            </a:r>
            <a:r>
              <a:rPr lang="it-IT" sz="3200"/>
              <a:t> .... (</a:t>
            </a:r>
            <a:r>
              <a:rPr lang="it-IT" sz="3200" b="1" i="1" baseline="-25000"/>
              <a:t>v</a:t>
            </a:r>
            <a:r>
              <a:rPr lang="it-IT" sz="3200"/>
              <a:t> .... </a:t>
            </a:r>
            <a:r>
              <a:rPr lang="it-IT" sz="3200" b="1" i="1" baseline="-25000"/>
              <a:t>v</a:t>
            </a:r>
            <a:r>
              <a:rPr lang="it-IT" sz="3200"/>
              <a:t>) .... </a:t>
            </a:r>
            <a:r>
              <a:rPr lang="it-IT" sz="3200" b="1" i="1" baseline="-25000"/>
              <a:t>u</a:t>
            </a:r>
            <a:r>
              <a:rPr lang="it-IT" sz="3200"/>
              <a:t>) allora </a:t>
            </a:r>
            <a:r>
              <a:rPr lang="it-IT" sz="3200" b="1" i="1"/>
              <a:t>v</a:t>
            </a:r>
            <a:r>
              <a:rPr lang="it-IT" sz="3200"/>
              <a:t> è discendente di </a:t>
            </a:r>
            <a:r>
              <a:rPr lang="it-IT" sz="3200" b="1" i="1"/>
              <a:t>u </a:t>
            </a:r>
            <a:r>
              <a:rPr lang="it-IT" sz="3200"/>
              <a:t>per la proprietà dei discendenti.</a:t>
            </a:r>
          </a:p>
        </p:txBody>
      </p:sp>
      <p:sp>
        <p:nvSpPr>
          <p:cNvPr id="1021957" name="Text Box 5"/>
          <p:cNvSpPr txBox="1">
            <a:spLocks noChangeArrowheads="1"/>
          </p:cNvSpPr>
          <p:nvPr/>
        </p:nvSpPr>
        <p:spPr bwMode="auto">
          <a:xfrm>
            <a:off x="560388" y="4508500"/>
            <a:ext cx="8832850" cy="1651000"/>
          </a:xfrm>
          <a:prstGeom prst="rect">
            <a:avLst/>
          </a:prstGeom>
          <a:noFill/>
          <a:ln w="9525">
            <a:noFill/>
            <a:miter lim="800000"/>
            <a:headEnd/>
            <a:tailEnd/>
          </a:ln>
        </p:spPr>
        <p:txBody>
          <a:bodyPr>
            <a:spAutoFit/>
          </a:bodyPr>
          <a:lstStyle/>
          <a:p>
            <a:pPr>
              <a:spcBef>
                <a:spcPct val="20000"/>
              </a:spcBef>
            </a:pPr>
            <a:r>
              <a:rPr lang="it-IT" sz="3200"/>
              <a:t>Mostriamo che (</a:t>
            </a:r>
            <a:r>
              <a:rPr lang="it-IT" sz="3200" b="1" i="1" baseline="-25000"/>
              <a:t>u</a:t>
            </a:r>
            <a:r>
              <a:rPr lang="it-IT" sz="3200"/>
              <a:t> .... </a:t>
            </a:r>
            <a:r>
              <a:rPr lang="it-IT" sz="3200" b="1" i="1" baseline="-25000"/>
              <a:t>u</a:t>
            </a:r>
            <a:r>
              <a:rPr lang="it-IT" sz="3200"/>
              <a:t>) .... (</a:t>
            </a:r>
            <a:r>
              <a:rPr lang="it-IT" sz="3200" b="1" i="1" baseline="-25000"/>
              <a:t>v</a:t>
            </a:r>
            <a:r>
              <a:rPr lang="it-IT" sz="3200"/>
              <a:t> .... </a:t>
            </a:r>
            <a:r>
              <a:rPr lang="it-IT" sz="3200" b="1" i="1" baseline="-25000"/>
              <a:t>v</a:t>
            </a:r>
            <a:r>
              <a:rPr lang="it-IT" sz="3200"/>
              <a:t>) non può accadere.</a:t>
            </a:r>
          </a:p>
          <a:p>
            <a:pPr>
              <a:spcBef>
                <a:spcPct val="20000"/>
              </a:spcBef>
            </a:pPr>
            <a:r>
              <a:rPr lang="it-IT" sz="3200"/>
              <a:t>Supponiamo per assurdo (</a:t>
            </a:r>
            <a:r>
              <a:rPr lang="it-IT" sz="3200" b="1" i="1" baseline="-25000"/>
              <a:t>u</a:t>
            </a:r>
            <a:r>
              <a:rPr lang="it-IT" sz="3200"/>
              <a:t> .... </a:t>
            </a:r>
            <a:r>
              <a:rPr lang="it-IT" sz="3200" b="1" i="1" baseline="-25000"/>
              <a:t>u</a:t>
            </a:r>
            <a:r>
              <a:rPr lang="it-IT" sz="3200"/>
              <a:t>) .... (</a:t>
            </a:r>
            <a:r>
              <a:rPr lang="it-IT" sz="3200" b="1" i="1" baseline="-25000"/>
              <a:t>v</a:t>
            </a:r>
            <a:r>
              <a:rPr lang="it-IT" sz="3200"/>
              <a:t> .... </a:t>
            </a:r>
            <a:r>
              <a:rPr lang="it-IT" sz="3200" b="1" i="1" baseline="-25000"/>
              <a:t>v</a:t>
            </a:r>
            <a:r>
              <a:rPr lang="it-IT" sz="3200"/>
              <a:t>) e quindi </a:t>
            </a:r>
            <a:r>
              <a:rPr lang="it-IT" sz="3200" b="1" i="1"/>
              <a:t>v</a:t>
            </a:r>
            <a:r>
              <a:rPr lang="it-IT" sz="3200"/>
              <a:t> non sia discendente di </a:t>
            </a:r>
            <a:r>
              <a:rPr lang="it-IT" sz="3200" b="1" i="1"/>
              <a:t>u</a:t>
            </a:r>
            <a:r>
              <a:rPr lang="it-IT" sz="32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19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195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19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1955" grpId="0"/>
      <p:bldP spid="1021956" grpId="0"/>
      <p:bldP spid="1021957"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560388" y="404813"/>
            <a:ext cx="8832850" cy="1554162"/>
          </a:xfrm>
          <a:prstGeom prst="rect">
            <a:avLst/>
          </a:prstGeom>
          <a:noFill/>
          <a:ln w="9525">
            <a:noFill/>
            <a:miter lim="800000"/>
            <a:headEnd/>
            <a:tailEnd/>
          </a:ln>
        </p:spPr>
        <p:txBody>
          <a:bodyPr>
            <a:spAutoFit/>
          </a:bodyPr>
          <a:lstStyle/>
          <a:p>
            <a:pPr>
              <a:spcBef>
                <a:spcPct val="20000"/>
              </a:spcBef>
            </a:pPr>
            <a:r>
              <a:rPr lang="it-IT" sz="3200"/>
              <a:t>Possiamo anche assumere che </a:t>
            </a:r>
            <a:r>
              <a:rPr lang="it-IT" sz="3200" b="1" i="1"/>
              <a:t>v</a:t>
            </a:r>
            <a:r>
              <a:rPr lang="it-IT" sz="3200"/>
              <a:t> sia il primo vertice del cammino bianco </a:t>
            </a:r>
            <a:r>
              <a:rPr lang="it-IT" sz="3200" b="1" i="1"/>
              <a:t>u</a:t>
            </a:r>
            <a:r>
              <a:rPr lang="it-IT" sz="3200" b="1"/>
              <a:t> = </a:t>
            </a:r>
            <a:r>
              <a:rPr lang="it-IT" sz="3200" b="1" i="1"/>
              <a:t>x</a:t>
            </a:r>
            <a:r>
              <a:rPr lang="it-IT" sz="3200" b="1" i="1" baseline="-25000"/>
              <a:t>0</a:t>
            </a:r>
            <a:r>
              <a:rPr lang="it-IT" sz="3200" b="1" i="1"/>
              <a:t>,x</a:t>
            </a:r>
            <a:r>
              <a:rPr lang="it-IT" sz="3200" b="1" i="1" baseline="-25000"/>
              <a:t>1</a:t>
            </a:r>
            <a:r>
              <a:rPr lang="it-IT" sz="3200" b="1" i="1"/>
              <a:t>,...,x</a:t>
            </a:r>
            <a:r>
              <a:rPr lang="it-IT" sz="3200" b="1" i="1" baseline="-25000"/>
              <a:t>k</a:t>
            </a:r>
            <a:r>
              <a:rPr lang="it-IT" sz="3200" b="1"/>
              <a:t> = </a:t>
            </a:r>
            <a:r>
              <a:rPr lang="it-IT" sz="3200" b="1" i="1"/>
              <a:t>v</a:t>
            </a:r>
            <a:r>
              <a:rPr lang="it-IT" sz="3200"/>
              <a:t> che non è discendente di </a:t>
            </a:r>
            <a:r>
              <a:rPr lang="it-IT" sz="3200" b="1" i="1"/>
              <a:t>u</a:t>
            </a:r>
            <a:r>
              <a:rPr lang="it-IT" sz="3200"/>
              <a:t>. </a:t>
            </a:r>
          </a:p>
        </p:txBody>
      </p:sp>
      <p:sp>
        <p:nvSpPr>
          <p:cNvPr id="1022979" name="Text Box 3"/>
          <p:cNvSpPr txBox="1">
            <a:spLocks noChangeArrowheads="1"/>
          </p:cNvSpPr>
          <p:nvPr/>
        </p:nvSpPr>
        <p:spPr bwMode="auto">
          <a:xfrm>
            <a:off x="560388" y="1989138"/>
            <a:ext cx="8569325" cy="2138362"/>
          </a:xfrm>
          <a:prstGeom prst="rect">
            <a:avLst/>
          </a:prstGeom>
          <a:noFill/>
          <a:ln w="9525">
            <a:noFill/>
            <a:miter lim="800000"/>
            <a:headEnd/>
            <a:tailEnd/>
          </a:ln>
        </p:spPr>
        <p:txBody>
          <a:bodyPr>
            <a:spAutoFit/>
          </a:bodyPr>
          <a:lstStyle/>
          <a:p>
            <a:pPr>
              <a:spcBef>
                <a:spcPct val="20000"/>
              </a:spcBef>
            </a:pPr>
            <a:r>
              <a:rPr lang="it-IT" sz="3200"/>
              <a:t>Sia </a:t>
            </a:r>
            <a:r>
              <a:rPr lang="it-IT" sz="3200" b="1" i="1"/>
              <a:t>w</a:t>
            </a:r>
            <a:r>
              <a:rPr lang="it-IT" sz="3200" b="1"/>
              <a:t> =</a:t>
            </a:r>
            <a:r>
              <a:rPr lang="it-IT" sz="3200"/>
              <a:t> </a:t>
            </a:r>
            <a:r>
              <a:rPr lang="it-IT" sz="3200" b="1" i="1"/>
              <a:t>x</a:t>
            </a:r>
            <a:r>
              <a:rPr lang="it-IT" sz="3200" b="1" i="1" baseline="-25000"/>
              <a:t>k-1</a:t>
            </a:r>
            <a:r>
              <a:rPr lang="it-IT" sz="3200" b="1"/>
              <a:t> </a:t>
            </a:r>
            <a:r>
              <a:rPr lang="it-IT" sz="3200"/>
              <a:t>il vertice che precede </a:t>
            </a:r>
            <a:r>
              <a:rPr lang="it-IT" sz="3200" b="1" i="1"/>
              <a:t>v </a:t>
            </a:r>
            <a:r>
              <a:rPr lang="it-IT" sz="3200"/>
              <a:t>nel cammino bianco. </a:t>
            </a:r>
          </a:p>
          <a:p>
            <a:pPr>
              <a:spcBef>
                <a:spcPct val="20000"/>
              </a:spcBef>
            </a:pPr>
            <a:r>
              <a:rPr lang="it-IT" sz="3200"/>
              <a:t>Siccome </a:t>
            </a:r>
            <a:r>
              <a:rPr lang="it-IT" sz="3200" b="1" i="1"/>
              <a:t>w</a:t>
            </a:r>
            <a:r>
              <a:rPr lang="it-IT" sz="3200"/>
              <a:t> è discendente di </a:t>
            </a:r>
            <a:r>
              <a:rPr lang="it-IT" sz="3200" b="1" i="1"/>
              <a:t>u</a:t>
            </a:r>
            <a:r>
              <a:rPr lang="it-IT" sz="3200"/>
              <a:t>, per la proprietà dei discendenti (</a:t>
            </a:r>
            <a:r>
              <a:rPr lang="it-IT" sz="3200" b="1" i="1" baseline="-25000"/>
              <a:t>u</a:t>
            </a:r>
            <a:r>
              <a:rPr lang="it-IT" sz="3200"/>
              <a:t> .... (</a:t>
            </a:r>
            <a:r>
              <a:rPr lang="it-IT" sz="3200" b="1" i="1" baseline="-25000"/>
              <a:t>w</a:t>
            </a:r>
            <a:r>
              <a:rPr lang="it-IT" sz="3200"/>
              <a:t> .... </a:t>
            </a:r>
            <a:r>
              <a:rPr lang="it-IT" sz="3200" b="1" i="1" baseline="-25000"/>
              <a:t>w</a:t>
            </a:r>
            <a:r>
              <a:rPr lang="it-IT" sz="3200"/>
              <a:t>) .... </a:t>
            </a:r>
            <a:r>
              <a:rPr lang="it-IT" sz="3200" b="1" i="1" baseline="-25000"/>
              <a:t>u</a:t>
            </a:r>
            <a:r>
              <a:rPr lang="it-IT" sz="3200"/>
              <a:t>) .... (</a:t>
            </a:r>
            <a:r>
              <a:rPr lang="it-IT" sz="3200" b="1" i="1" baseline="-25000"/>
              <a:t>v</a:t>
            </a:r>
            <a:r>
              <a:rPr lang="it-IT" sz="3200"/>
              <a:t> .... </a:t>
            </a:r>
            <a:r>
              <a:rPr lang="it-IT" sz="3200" b="1" i="1" baseline="-25000"/>
              <a:t>v</a:t>
            </a:r>
            <a:r>
              <a:rPr lang="it-IT" sz="3200"/>
              <a:t>).</a:t>
            </a:r>
          </a:p>
        </p:txBody>
      </p:sp>
      <p:sp>
        <p:nvSpPr>
          <p:cNvPr id="1022980" name="Text Box 4"/>
          <p:cNvSpPr txBox="1">
            <a:spLocks noChangeArrowheads="1"/>
          </p:cNvSpPr>
          <p:nvPr/>
        </p:nvSpPr>
        <p:spPr bwMode="auto">
          <a:xfrm>
            <a:off x="560388" y="4292600"/>
            <a:ext cx="8832850" cy="1554163"/>
          </a:xfrm>
          <a:prstGeom prst="rect">
            <a:avLst/>
          </a:prstGeom>
          <a:noFill/>
          <a:ln w="9525">
            <a:noFill/>
            <a:miter lim="800000"/>
            <a:headEnd/>
            <a:tailEnd/>
          </a:ln>
        </p:spPr>
        <p:txBody>
          <a:bodyPr>
            <a:spAutoFit/>
          </a:bodyPr>
          <a:lstStyle/>
          <a:p>
            <a:pPr>
              <a:spcBef>
                <a:spcPct val="20000"/>
              </a:spcBef>
            </a:pPr>
            <a:r>
              <a:rPr lang="it-IT" sz="3200"/>
              <a:t>Assurdo perchè </a:t>
            </a:r>
            <a:r>
              <a:rPr lang="it-IT" sz="3200" b="1" i="1"/>
              <a:t>v</a:t>
            </a:r>
            <a:r>
              <a:rPr lang="it-IT" sz="3200"/>
              <a:t> è nella lista delle adiacenze di </a:t>
            </a:r>
            <a:r>
              <a:rPr lang="it-IT" sz="3200" b="1" i="1"/>
              <a:t>w</a:t>
            </a:r>
            <a:r>
              <a:rPr lang="it-IT" sz="3200"/>
              <a:t> e deve quindi essere stato scoperto prima che </a:t>
            </a:r>
            <a:r>
              <a:rPr lang="it-IT" sz="3200" b="1" i="1"/>
              <a:t>w</a:t>
            </a:r>
            <a:r>
              <a:rPr lang="it-IT" sz="3200"/>
              <a:t> sia finito.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29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29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2979" grpId="0"/>
      <p:bldP spid="1022980"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02" name="Text Box 2"/>
          <p:cNvSpPr txBox="1">
            <a:spLocks noChangeArrowheads="1"/>
          </p:cNvSpPr>
          <p:nvPr/>
        </p:nvSpPr>
        <p:spPr bwMode="auto">
          <a:xfrm>
            <a:off x="415925" y="1268413"/>
            <a:ext cx="8997950" cy="1066800"/>
          </a:xfrm>
          <a:prstGeom prst="rect">
            <a:avLst/>
          </a:prstGeom>
          <a:noFill/>
          <a:ln w="9525">
            <a:noFill/>
            <a:miter lim="800000"/>
            <a:headEnd/>
            <a:tailEnd/>
          </a:ln>
        </p:spPr>
        <p:txBody>
          <a:bodyPr>
            <a:spAutoFit/>
          </a:bodyPr>
          <a:lstStyle/>
          <a:p>
            <a:pPr marL="457200" indent="-457200">
              <a:spcBef>
                <a:spcPct val="20000"/>
              </a:spcBef>
              <a:buFontTx/>
              <a:buAutoNum type="alphaLcParenR"/>
            </a:pPr>
            <a:r>
              <a:rPr lang="it-IT" sz="3200" i="1" u="sng"/>
              <a:t>archi d’albero</a:t>
            </a:r>
            <a:r>
              <a:rPr lang="it-IT" sz="3200"/>
              <a:t>: archi </a:t>
            </a:r>
            <a:r>
              <a:rPr lang="it-IT" sz="3200" b="1" i="1"/>
              <a:t>uv</a:t>
            </a:r>
            <a:r>
              <a:rPr lang="it-IT" sz="3200"/>
              <a:t> con </a:t>
            </a:r>
            <a:r>
              <a:rPr lang="it-IT" sz="3200" b="1" i="1"/>
              <a:t>v</a:t>
            </a:r>
            <a:r>
              <a:rPr lang="it-IT" sz="3200"/>
              <a:t> scoperto visitando le adiacenze di </a:t>
            </a:r>
            <a:r>
              <a:rPr lang="it-IT" sz="3200" b="1" i="1"/>
              <a:t>u</a:t>
            </a:r>
            <a:r>
              <a:rPr lang="it-IT" sz="3200"/>
              <a:t>.</a:t>
            </a:r>
          </a:p>
        </p:txBody>
      </p:sp>
      <p:sp>
        <p:nvSpPr>
          <p:cNvPr id="67587" name="Text Box 3"/>
          <p:cNvSpPr txBox="1">
            <a:spLocks noChangeArrowheads="1"/>
          </p:cNvSpPr>
          <p:nvPr/>
        </p:nvSpPr>
        <p:spPr bwMode="auto">
          <a:xfrm>
            <a:off x="560388" y="188913"/>
            <a:ext cx="8997950" cy="1066800"/>
          </a:xfrm>
          <a:prstGeom prst="rect">
            <a:avLst/>
          </a:prstGeom>
          <a:noFill/>
          <a:ln w="9525">
            <a:noFill/>
            <a:miter lim="800000"/>
            <a:headEnd/>
            <a:tailEnd/>
          </a:ln>
        </p:spPr>
        <p:txBody>
          <a:bodyPr>
            <a:spAutoFit/>
          </a:bodyPr>
          <a:lstStyle/>
          <a:p>
            <a:pPr>
              <a:spcBef>
                <a:spcPct val="20000"/>
              </a:spcBef>
            </a:pPr>
            <a:r>
              <a:rPr lang="it-IT" sz="3200" i="1" u="sng" dirty="0"/>
              <a:t>Classificazione degli archi</a:t>
            </a:r>
            <a:r>
              <a:rPr lang="it-IT" sz="3200" dirty="0"/>
              <a:t>.    Con la </a:t>
            </a:r>
            <a:r>
              <a:rPr lang="it-IT" sz="3200" dirty="0" smtClean="0"/>
              <a:t>visita in </a:t>
            </a:r>
            <a:r>
              <a:rPr lang="it-IT" sz="3200" dirty="0"/>
              <a:t>profondità gli archi si possono classificare in:</a:t>
            </a:r>
          </a:p>
        </p:txBody>
      </p:sp>
      <p:sp>
        <p:nvSpPr>
          <p:cNvPr id="1024004" name="Text Box 4"/>
          <p:cNvSpPr txBox="1">
            <a:spLocks noChangeArrowheads="1"/>
          </p:cNvSpPr>
          <p:nvPr/>
        </p:nvSpPr>
        <p:spPr bwMode="auto">
          <a:xfrm>
            <a:off x="415925" y="2276475"/>
            <a:ext cx="8997950" cy="1554163"/>
          </a:xfrm>
          <a:prstGeom prst="rect">
            <a:avLst/>
          </a:prstGeom>
          <a:noFill/>
          <a:ln w="9525">
            <a:noFill/>
            <a:miter lim="800000"/>
            <a:headEnd/>
            <a:tailEnd/>
          </a:ln>
        </p:spPr>
        <p:txBody>
          <a:bodyPr>
            <a:spAutoFit/>
          </a:bodyPr>
          <a:lstStyle/>
          <a:p>
            <a:pPr marL="457200" indent="-457200">
              <a:spcBef>
                <a:spcPct val="20000"/>
              </a:spcBef>
              <a:buFontTx/>
              <a:buAutoNum type="alphaLcParenR" startAt="2"/>
            </a:pPr>
            <a:r>
              <a:rPr lang="it-IT" sz="3200" i="1" u="sng"/>
              <a:t>archi all’indietro</a:t>
            </a:r>
            <a:r>
              <a:rPr lang="it-IT" sz="3200"/>
              <a:t>: archi </a:t>
            </a:r>
            <a:r>
              <a:rPr lang="it-IT" sz="3200" b="1" i="1"/>
              <a:t>uv</a:t>
            </a:r>
            <a:r>
              <a:rPr lang="it-IT" sz="3200"/>
              <a:t> con </a:t>
            </a:r>
            <a:r>
              <a:rPr lang="it-IT" sz="3200" b="1" i="1"/>
              <a:t>u</a:t>
            </a:r>
            <a:r>
              <a:rPr lang="it-IT" sz="3200" b="1"/>
              <a:t> = </a:t>
            </a:r>
            <a:r>
              <a:rPr lang="it-IT" sz="3200" b="1" i="1"/>
              <a:t>v</a:t>
            </a:r>
            <a:r>
              <a:rPr lang="it-IT" sz="3200"/>
              <a:t> oppure </a:t>
            </a:r>
            <a:r>
              <a:rPr lang="it-IT" sz="3200" b="1" i="1"/>
              <a:t>v</a:t>
            </a:r>
            <a:r>
              <a:rPr lang="it-IT" sz="3200"/>
              <a:t> ascendente di </a:t>
            </a:r>
            <a:r>
              <a:rPr lang="it-IT" sz="3200" b="1" i="1"/>
              <a:t>u</a:t>
            </a:r>
            <a:r>
              <a:rPr lang="it-IT" sz="3200"/>
              <a:t> in un albero della foresta di ricerca in profondità.</a:t>
            </a:r>
          </a:p>
        </p:txBody>
      </p:sp>
      <p:sp>
        <p:nvSpPr>
          <p:cNvPr id="1024005" name="Text Box 5"/>
          <p:cNvSpPr txBox="1">
            <a:spLocks noChangeArrowheads="1"/>
          </p:cNvSpPr>
          <p:nvPr/>
        </p:nvSpPr>
        <p:spPr bwMode="auto">
          <a:xfrm>
            <a:off x="415925" y="3789363"/>
            <a:ext cx="8997950" cy="1066800"/>
          </a:xfrm>
          <a:prstGeom prst="rect">
            <a:avLst/>
          </a:prstGeom>
          <a:noFill/>
          <a:ln w="9525">
            <a:noFill/>
            <a:miter lim="800000"/>
            <a:headEnd/>
            <a:tailEnd/>
          </a:ln>
        </p:spPr>
        <p:txBody>
          <a:bodyPr>
            <a:spAutoFit/>
          </a:bodyPr>
          <a:lstStyle/>
          <a:p>
            <a:pPr marL="457200" indent="-457200">
              <a:spcBef>
                <a:spcPct val="20000"/>
              </a:spcBef>
              <a:buFontTx/>
              <a:buAutoNum type="alphaLcParenR" startAt="3"/>
            </a:pPr>
            <a:r>
              <a:rPr lang="it-IT" sz="3200" i="1" u="sng"/>
              <a:t>archi in avanti</a:t>
            </a:r>
            <a:r>
              <a:rPr lang="it-IT" sz="3200"/>
              <a:t>: archi </a:t>
            </a:r>
            <a:r>
              <a:rPr lang="it-IT" sz="3200" b="1" i="1"/>
              <a:t>uv</a:t>
            </a:r>
            <a:r>
              <a:rPr lang="it-IT" sz="3200"/>
              <a:t> con </a:t>
            </a:r>
            <a:r>
              <a:rPr lang="it-IT" sz="3200" b="1" i="1"/>
              <a:t>v</a:t>
            </a:r>
            <a:r>
              <a:rPr lang="it-IT" sz="3200"/>
              <a:t> discendente di </a:t>
            </a:r>
            <a:r>
              <a:rPr lang="it-IT" sz="3200" b="1" i="1"/>
              <a:t>u </a:t>
            </a:r>
            <a:r>
              <a:rPr lang="it-IT" sz="3200"/>
              <a:t>in un albero della foresta.</a:t>
            </a:r>
          </a:p>
        </p:txBody>
      </p:sp>
      <p:sp>
        <p:nvSpPr>
          <p:cNvPr id="1024006" name="Text Box 6"/>
          <p:cNvSpPr txBox="1">
            <a:spLocks noChangeArrowheads="1"/>
          </p:cNvSpPr>
          <p:nvPr/>
        </p:nvSpPr>
        <p:spPr bwMode="auto">
          <a:xfrm>
            <a:off x="415925" y="4941888"/>
            <a:ext cx="8997950" cy="1066800"/>
          </a:xfrm>
          <a:prstGeom prst="rect">
            <a:avLst/>
          </a:prstGeom>
          <a:noFill/>
          <a:ln w="9525">
            <a:noFill/>
            <a:miter lim="800000"/>
            <a:headEnd/>
            <a:tailEnd/>
          </a:ln>
        </p:spPr>
        <p:txBody>
          <a:bodyPr>
            <a:spAutoFit/>
          </a:bodyPr>
          <a:lstStyle/>
          <a:p>
            <a:pPr marL="457200" indent="-457200">
              <a:spcBef>
                <a:spcPct val="20000"/>
              </a:spcBef>
              <a:buFontTx/>
              <a:buAutoNum type="alphaLcParenR" startAt="4"/>
            </a:pPr>
            <a:r>
              <a:rPr lang="it-IT" sz="3200" i="1" u="sng"/>
              <a:t>archi trasversali</a:t>
            </a:r>
            <a:r>
              <a:rPr lang="it-IT" sz="3200"/>
              <a:t>: archi </a:t>
            </a:r>
            <a:r>
              <a:rPr lang="it-IT" sz="3200" b="1" i="1"/>
              <a:t>uv</a:t>
            </a:r>
            <a:r>
              <a:rPr lang="it-IT" sz="3200"/>
              <a:t> in cui </a:t>
            </a:r>
            <a:r>
              <a:rPr lang="it-IT" sz="3200" b="1" i="1"/>
              <a:t>v</a:t>
            </a:r>
            <a:r>
              <a:rPr lang="it-IT" sz="3200"/>
              <a:t> ed </a:t>
            </a:r>
            <a:r>
              <a:rPr lang="it-IT" sz="3200" b="1" i="1"/>
              <a:t>u</a:t>
            </a:r>
            <a:r>
              <a:rPr lang="it-IT" sz="3200"/>
              <a:t> appartengono a rami o alberi distinti della foresta.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0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0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00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0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02" grpId="0"/>
      <p:bldP spid="1024004" grpId="0"/>
      <p:bldP spid="1024005" grpId="0"/>
      <p:bldP spid="102400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488950" y="549275"/>
            <a:ext cx="8997950" cy="2041525"/>
          </a:xfrm>
          <a:prstGeom prst="rect">
            <a:avLst/>
          </a:prstGeom>
          <a:noFill/>
          <a:ln w="9525">
            <a:noFill/>
            <a:miter lim="800000"/>
            <a:headEnd/>
            <a:tailEnd/>
          </a:ln>
        </p:spPr>
        <p:txBody>
          <a:bodyPr>
            <a:spAutoFit/>
          </a:bodyPr>
          <a:lstStyle/>
          <a:p>
            <a:pPr>
              <a:spcBef>
                <a:spcPct val="20000"/>
              </a:spcBef>
            </a:pPr>
            <a:r>
              <a:rPr lang="it-IT" sz="3200"/>
              <a:t>Se un arco soddisfa le condizioni per appartenere a più di una categoria esso viene classificato in quella che compare per prima nell’ordine in cui le abbiamo elencate.</a:t>
            </a:r>
          </a:p>
        </p:txBody>
      </p:sp>
      <p:sp>
        <p:nvSpPr>
          <p:cNvPr id="68611" name="Text Box 3"/>
          <p:cNvSpPr txBox="1">
            <a:spLocks noChangeArrowheads="1"/>
          </p:cNvSpPr>
          <p:nvPr/>
        </p:nvSpPr>
        <p:spPr bwMode="auto">
          <a:xfrm>
            <a:off x="415925" y="3213100"/>
            <a:ext cx="8839200" cy="2041525"/>
          </a:xfrm>
          <a:prstGeom prst="rect">
            <a:avLst/>
          </a:prstGeom>
          <a:noFill/>
          <a:ln w="9525">
            <a:noFill/>
            <a:miter lim="800000"/>
            <a:headEnd/>
            <a:tailEnd/>
          </a:ln>
        </p:spPr>
        <p:txBody>
          <a:bodyPr>
            <a:spAutoFit/>
          </a:bodyPr>
          <a:lstStyle/>
          <a:p>
            <a:r>
              <a:rPr lang="it-IT" sz="3200"/>
              <a:t>Ad esempio ogni arco d’albero soddisfa anche le condizioni per essere un arco in avanti e se il grafo non è orientato ogni arco all’indietro soddisfa anche le condizioni per essere un arco in avanti.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488950" y="188913"/>
            <a:ext cx="8915400" cy="2062162"/>
          </a:xfrm>
          <a:prstGeom prst="rect">
            <a:avLst/>
          </a:prstGeom>
          <a:noFill/>
          <a:ln w="9525">
            <a:noFill/>
            <a:miter lim="800000"/>
            <a:headEnd/>
            <a:tailEnd/>
          </a:ln>
        </p:spPr>
        <p:txBody>
          <a:bodyPr>
            <a:spAutoFit/>
          </a:bodyPr>
          <a:lstStyle/>
          <a:p>
            <a:pPr>
              <a:spcBef>
                <a:spcPct val="50000"/>
              </a:spcBef>
            </a:pPr>
            <a:r>
              <a:rPr lang="it-IT" sz="3200"/>
              <a:t>Un </a:t>
            </a:r>
            <a:r>
              <a:rPr lang="it-IT" sz="3200" i="1" u="sng"/>
              <a:t>cammino</a:t>
            </a:r>
            <a:r>
              <a:rPr lang="it-IT" sz="3200"/>
              <a:t> di lunghezza </a:t>
            </a:r>
            <a:r>
              <a:rPr lang="it-IT" sz="3200" b="1" i="1"/>
              <a:t>k</a:t>
            </a:r>
            <a:r>
              <a:rPr lang="it-IT" sz="3200"/>
              <a:t> dal vertice </a:t>
            </a:r>
            <a:r>
              <a:rPr lang="it-IT" sz="3200" b="1" i="1"/>
              <a:t>u</a:t>
            </a:r>
            <a:r>
              <a:rPr lang="it-IT" sz="3200"/>
              <a:t> al vertice </a:t>
            </a:r>
            <a:r>
              <a:rPr lang="it-IT" sz="3200" b="1" i="1"/>
              <a:t>v</a:t>
            </a:r>
            <a:r>
              <a:rPr lang="it-IT" sz="3200"/>
              <a:t> in un grafo </a:t>
            </a:r>
            <a:r>
              <a:rPr lang="it-IT" sz="3200" b="1" i="1"/>
              <a:t>G </a:t>
            </a:r>
            <a:r>
              <a:rPr lang="it-IT" sz="3200" b="1"/>
              <a:t>= (</a:t>
            </a:r>
            <a:r>
              <a:rPr lang="it-IT" sz="3200" b="1" i="1"/>
              <a:t>V,E</a:t>
            </a:r>
            <a:r>
              <a:rPr lang="it-IT" sz="3200" b="1"/>
              <a:t>)</a:t>
            </a:r>
            <a:r>
              <a:rPr lang="it-IT" sz="3200"/>
              <a:t> è una sequenza di </a:t>
            </a:r>
            <a:r>
              <a:rPr lang="it-IT" sz="3200" b="1" i="1"/>
              <a:t>k</a:t>
            </a:r>
            <a:r>
              <a:rPr lang="it-IT" sz="3200" b="1"/>
              <a:t>+1</a:t>
            </a:r>
            <a:r>
              <a:rPr lang="it-IT" sz="3200"/>
              <a:t> vertici </a:t>
            </a:r>
            <a:r>
              <a:rPr lang="it-IT" sz="3200" b="1" i="1">
                <a:sym typeface="Symbol" pitchFamily="18" charset="2"/>
              </a:rPr>
              <a:t>x</a:t>
            </a:r>
            <a:r>
              <a:rPr lang="it-IT" sz="3200" b="1" baseline="-25000">
                <a:sym typeface="Symbol" pitchFamily="18" charset="2"/>
              </a:rPr>
              <a:t>0</a:t>
            </a:r>
            <a:r>
              <a:rPr lang="it-IT" sz="3200" b="1">
                <a:sym typeface="Symbol" pitchFamily="18" charset="2"/>
              </a:rPr>
              <a:t>, </a:t>
            </a:r>
            <a:r>
              <a:rPr lang="it-IT" sz="3200" b="1" i="1">
                <a:sym typeface="Symbol" pitchFamily="18" charset="2"/>
              </a:rPr>
              <a:t>x</a:t>
            </a:r>
            <a:r>
              <a:rPr lang="it-IT" sz="3200" b="1" baseline="-25000">
                <a:sym typeface="Symbol" pitchFamily="18" charset="2"/>
              </a:rPr>
              <a:t>1</a:t>
            </a:r>
            <a:r>
              <a:rPr lang="it-IT" sz="3200" b="1">
                <a:sym typeface="Symbol" pitchFamily="18" charset="2"/>
              </a:rPr>
              <a:t>,...,</a:t>
            </a:r>
            <a:r>
              <a:rPr lang="it-IT" sz="3200" b="1" i="1">
                <a:sym typeface="Symbol" pitchFamily="18" charset="2"/>
              </a:rPr>
              <a:t> x</a:t>
            </a:r>
            <a:r>
              <a:rPr lang="it-IT" sz="3200" b="1" i="1" baseline="-25000">
                <a:sym typeface="Symbol" pitchFamily="18" charset="2"/>
              </a:rPr>
              <a:t>k</a:t>
            </a:r>
            <a:r>
              <a:rPr lang="it-IT" sz="3200" b="1">
                <a:sym typeface="Symbol" pitchFamily="18" charset="2"/>
              </a:rPr>
              <a:t> </a:t>
            </a:r>
            <a:r>
              <a:rPr lang="it-IT" sz="3200"/>
              <a:t>tali che </a:t>
            </a:r>
            <a:r>
              <a:rPr lang="it-IT" sz="3200" b="1" i="1">
                <a:sym typeface="Symbol" pitchFamily="18" charset="2"/>
              </a:rPr>
              <a:t>x</a:t>
            </a:r>
            <a:r>
              <a:rPr lang="it-IT" sz="3200" b="1" baseline="-25000">
                <a:sym typeface="Symbol" pitchFamily="18" charset="2"/>
              </a:rPr>
              <a:t>0</a:t>
            </a:r>
            <a:r>
              <a:rPr lang="it-IT" sz="3200" b="1" i="1">
                <a:sym typeface="Symbol" pitchFamily="18" charset="2"/>
              </a:rPr>
              <a:t>= u</a:t>
            </a:r>
            <a:r>
              <a:rPr lang="it-IT" sz="3200"/>
              <a:t>, </a:t>
            </a:r>
            <a:r>
              <a:rPr lang="it-IT" sz="3200" b="1" i="1">
                <a:sym typeface="Symbol" pitchFamily="18" charset="2"/>
              </a:rPr>
              <a:t>x</a:t>
            </a:r>
            <a:r>
              <a:rPr lang="it-IT" sz="3200" b="1" i="1" baseline="-25000">
                <a:sym typeface="Symbol" pitchFamily="18" charset="2"/>
              </a:rPr>
              <a:t>k</a:t>
            </a:r>
            <a:r>
              <a:rPr lang="it-IT" sz="3200" b="1" i="1">
                <a:sym typeface="Symbol" pitchFamily="18" charset="2"/>
              </a:rPr>
              <a:t>= v</a:t>
            </a:r>
            <a:r>
              <a:rPr lang="it-IT" sz="3200"/>
              <a:t> e </a:t>
            </a:r>
            <a:r>
              <a:rPr lang="it-IT" sz="3200" b="1" i="1">
                <a:sym typeface="Symbol" pitchFamily="18" charset="2"/>
              </a:rPr>
              <a:t>x</a:t>
            </a:r>
            <a:r>
              <a:rPr lang="it-IT" sz="3200" b="1" i="1" baseline="-25000">
                <a:sym typeface="Symbol" pitchFamily="18" charset="2"/>
              </a:rPr>
              <a:t>i-</a:t>
            </a:r>
            <a:r>
              <a:rPr lang="it-IT" sz="3200" b="1" baseline="-25000">
                <a:sym typeface="Symbol" pitchFamily="18" charset="2"/>
              </a:rPr>
              <a:t>1</a:t>
            </a:r>
            <a:r>
              <a:rPr lang="it-IT" sz="3200" b="1" i="1">
                <a:sym typeface="Symbol" pitchFamily="18" charset="2"/>
              </a:rPr>
              <a:t>x</a:t>
            </a:r>
            <a:r>
              <a:rPr lang="it-IT" sz="3200" b="1" i="1" baseline="-25000">
                <a:sym typeface="Symbol" pitchFamily="18" charset="2"/>
              </a:rPr>
              <a:t>i</a:t>
            </a:r>
            <a:r>
              <a:rPr lang="it-IT" sz="3200" b="1">
                <a:sym typeface="Symbol" pitchFamily="18" charset="2"/>
              </a:rPr>
              <a:t>  </a:t>
            </a:r>
            <a:r>
              <a:rPr lang="it-IT" sz="3200" b="1" i="1"/>
              <a:t>E</a:t>
            </a:r>
            <a:r>
              <a:rPr lang="it-IT" sz="3200" b="1">
                <a:sym typeface="Symbol" pitchFamily="18" charset="2"/>
              </a:rPr>
              <a:t> </a:t>
            </a:r>
            <a:r>
              <a:rPr lang="it-IT" sz="3200"/>
              <a:t>per ogni </a:t>
            </a:r>
            <a:r>
              <a:rPr lang="it-IT" sz="3200" b="1" i="1"/>
              <a:t>i = </a:t>
            </a:r>
            <a:r>
              <a:rPr lang="it-IT" sz="3200" b="1"/>
              <a:t>1,...,</a:t>
            </a:r>
            <a:r>
              <a:rPr lang="it-IT" sz="3200" b="1" i="1"/>
              <a:t>k</a:t>
            </a:r>
            <a:r>
              <a:rPr lang="it-IT" sz="3200"/>
              <a:t>. </a:t>
            </a:r>
          </a:p>
        </p:txBody>
      </p:sp>
      <p:sp>
        <p:nvSpPr>
          <p:cNvPr id="864259" name="Text Box 3"/>
          <p:cNvSpPr txBox="1">
            <a:spLocks noChangeArrowheads="1"/>
          </p:cNvSpPr>
          <p:nvPr/>
        </p:nvSpPr>
        <p:spPr bwMode="auto">
          <a:xfrm>
            <a:off x="488950" y="2205038"/>
            <a:ext cx="8713788" cy="1066800"/>
          </a:xfrm>
          <a:prstGeom prst="rect">
            <a:avLst/>
          </a:prstGeom>
          <a:noFill/>
          <a:ln w="9525">
            <a:noFill/>
            <a:miter lim="800000"/>
            <a:headEnd/>
            <a:tailEnd/>
          </a:ln>
        </p:spPr>
        <p:txBody>
          <a:bodyPr>
            <a:spAutoFit/>
          </a:bodyPr>
          <a:lstStyle/>
          <a:p>
            <a:r>
              <a:rPr lang="it-IT" sz="3200"/>
              <a:t>Il cammino </a:t>
            </a:r>
            <a:r>
              <a:rPr lang="it-IT" sz="3200" b="1" i="1">
                <a:sym typeface="Symbol" pitchFamily="18" charset="2"/>
              </a:rPr>
              <a:t>x</a:t>
            </a:r>
            <a:r>
              <a:rPr lang="it-IT" sz="3200" b="1" baseline="-25000">
                <a:sym typeface="Symbol" pitchFamily="18" charset="2"/>
              </a:rPr>
              <a:t>0</a:t>
            </a:r>
            <a:r>
              <a:rPr lang="it-IT" sz="3200" b="1">
                <a:sym typeface="Symbol" pitchFamily="18" charset="2"/>
              </a:rPr>
              <a:t> </a:t>
            </a:r>
            <a:r>
              <a:rPr lang="it-IT" sz="3200"/>
              <a:t>ha lunghezza </a:t>
            </a:r>
            <a:r>
              <a:rPr lang="it-IT" sz="3200" b="1" i="1"/>
              <a:t>k </a:t>
            </a:r>
            <a:r>
              <a:rPr lang="it-IT" sz="3200" b="1"/>
              <a:t>= 0</a:t>
            </a:r>
            <a:r>
              <a:rPr lang="it-IT" sz="3200"/>
              <a:t>. </a:t>
            </a:r>
          </a:p>
          <a:p>
            <a:r>
              <a:rPr lang="it-IT" sz="3200"/>
              <a:t>Se </a:t>
            </a:r>
            <a:r>
              <a:rPr lang="it-IT" sz="3200" b="1" i="1"/>
              <a:t>k </a:t>
            </a:r>
            <a:r>
              <a:rPr lang="it-IT" sz="3200" b="1"/>
              <a:t>&gt; 0</a:t>
            </a:r>
            <a:r>
              <a:rPr lang="it-IT" sz="3200"/>
              <a:t> e </a:t>
            </a:r>
            <a:r>
              <a:rPr lang="it-IT" sz="3200" b="1" i="1">
                <a:sym typeface="Symbol" pitchFamily="18" charset="2"/>
              </a:rPr>
              <a:t>x</a:t>
            </a:r>
            <a:r>
              <a:rPr lang="it-IT" sz="3200" b="1" baseline="-25000">
                <a:sym typeface="Symbol" pitchFamily="18" charset="2"/>
              </a:rPr>
              <a:t>0</a:t>
            </a:r>
            <a:r>
              <a:rPr lang="it-IT" sz="3200" b="1" i="1">
                <a:sym typeface="Symbol" pitchFamily="18" charset="2"/>
              </a:rPr>
              <a:t>= x</a:t>
            </a:r>
            <a:r>
              <a:rPr lang="it-IT" sz="3200" b="1" i="1" baseline="-25000">
                <a:sym typeface="Symbol" pitchFamily="18" charset="2"/>
              </a:rPr>
              <a:t>k </a:t>
            </a:r>
            <a:r>
              <a:rPr lang="it-IT" sz="3200"/>
              <a:t>diciamo che il cammino è </a:t>
            </a:r>
            <a:r>
              <a:rPr lang="it-IT" sz="3200" i="1" u="sng"/>
              <a:t>chiuso</a:t>
            </a:r>
            <a:r>
              <a:rPr lang="it-IT" sz="3200"/>
              <a:t>. </a:t>
            </a:r>
          </a:p>
        </p:txBody>
      </p:sp>
      <p:sp>
        <p:nvSpPr>
          <p:cNvPr id="864260" name="Text Box 4"/>
          <p:cNvSpPr txBox="1">
            <a:spLocks noChangeArrowheads="1"/>
          </p:cNvSpPr>
          <p:nvPr/>
        </p:nvSpPr>
        <p:spPr bwMode="auto">
          <a:xfrm>
            <a:off x="488950" y="3357563"/>
            <a:ext cx="8640763" cy="2041525"/>
          </a:xfrm>
          <a:prstGeom prst="rect">
            <a:avLst/>
          </a:prstGeom>
          <a:noFill/>
          <a:ln w="9525">
            <a:noFill/>
            <a:miter lim="800000"/>
            <a:headEnd/>
            <a:tailEnd/>
          </a:ln>
        </p:spPr>
        <p:txBody>
          <a:bodyPr>
            <a:spAutoFit/>
          </a:bodyPr>
          <a:lstStyle/>
          <a:p>
            <a:r>
              <a:rPr lang="it-IT" sz="3200"/>
              <a:t>Un </a:t>
            </a:r>
            <a:r>
              <a:rPr lang="it-IT" sz="3200" i="1" u="sng"/>
              <a:t>cammino semplice</a:t>
            </a:r>
            <a:r>
              <a:rPr lang="it-IT" sz="3200"/>
              <a:t> è un cammino i cui vertici </a:t>
            </a:r>
            <a:r>
              <a:rPr lang="it-IT" sz="3200" b="1" i="1">
                <a:sym typeface="Symbol" pitchFamily="18" charset="2"/>
              </a:rPr>
              <a:t>x</a:t>
            </a:r>
            <a:r>
              <a:rPr lang="it-IT" sz="3200" b="1" baseline="-25000">
                <a:sym typeface="Symbol" pitchFamily="18" charset="2"/>
              </a:rPr>
              <a:t>0</a:t>
            </a:r>
            <a:r>
              <a:rPr lang="it-IT" sz="3200" b="1">
                <a:sym typeface="Symbol" pitchFamily="18" charset="2"/>
              </a:rPr>
              <a:t>,</a:t>
            </a:r>
            <a:r>
              <a:rPr lang="it-IT" sz="3200" b="1" i="1">
                <a:sym typeface="Symbol" pitchFamily="18" charset="2"/>
              </a:rPr>
              <a:t> x</a:t>
            </a:r>
            <a:r>
              <a:rPr lang="it-IT" sz="3200" b="1" baseline="-25000">
                <a:sym typeface="Symbol" pitchFamily="18" charset="2"/>
              </a:rPr>
              <a:t>1</a:t>
            </a:r>
            <a:r>
              <a:rPr lang="it-IT" sz="3200" b="1">
                <a:sym typeface="Symbol" pitchFamily="18" charset="2"/>
              </a:rPr>
              <a:t>,...,</a:t>
            </a:r>
            <a:r>
              <a:rPr lang="it-IT" sz="3200" b="1" i="1">
                <a:sym typeface="Symbol" pitchFamily="18" charset="2"/>
              </a:rPr>
              <a:t> x</a:t>
            </a:r>
            <a:r>
              <a:rPr lang="it-IT" sz="3200" b="1" i="1" baseline="-25000">
                <a:sym typeface="Symbol" pitchFamily="18" charset="2"/>
              </a:rPr>
              <a:t>k</a:t>
            </a:r>
            <a:r>
              <a:rPr lang="it-IT" sz="3200"/>
              <a:t> sono tutti distinti con la possibile eccezione di </a:t>
            </a:r>
            <a:r>
              <a:rPr lang="it-IT" sz="3200" b="1" i="1">
                <a:sym typeface="Symbol" pitchFamily="18" charset="2"/>
              </a:rPr>
              <a:t>x</a:t>
            </a:r>
            <a:r>
              <a:rPr lang="it-IT" sz="3200" b="1" baseline="-25000">
                <a:sym typeface="Symbol" pitchFamily="18" charset="2"/>
              </a:rPr>
              <a:t>0 </a:t>
            </a:r>
            <a:r>
              <a:rPr lang="it-IT" sz="3200" b="1">
                <a:sym typeface="Symbol" pitchFamily="18" charset="2"/>
              </a:rPr>
              <a:t>= </a:t>
            </a:r>
            <a:r>
              <a:rPr lang="it-IT" sz="3200" b="1" i="1">
                <a:sym typeface="Symbol" pitchFamily="18" charset="2"/>
              </a:rPr>
              <a:t>x</a:t>
            </a:r>
            <a:r>
              <a:rPr lang="it-IT" sz="3200" b="1" i="1" baseline="-25000">
                <a:sym typeface="Symbol" pitchFamily="18" charset="2"/>
              </a:rPr>
              <a:t>k </a:t>
            </a:r>
            <a:r>
              <a:rPr lang="it-IT" sz="3200"/>
              <a:t>nel qual caso esso è un </a:t>
            </a:r>
            <a:r>
              <a:rPr lang="it-IT" sz="3200" i="1" u="sng"/>
              <a:t>ciclo</a:t>
            </a:r>
            <a:r>
              <a:rPr lang="it-IT" sz="3200"/>
              <a:t>. </a:t>
            </a:r>
          </a:p>
          <a:p>
            <a:r>
              <a:rPr lang="it-IT" sz="3200"/>
              <a:t>Un ciclo di lunghezza </a:t>
            </a:r>
            <a:r>
              <a:rPr lang="it-IT" sz="3200" b="1" i="1"/>
              <a:t>k </a:t>
            </a:r>
            <a:r>
              <a:rPr lang="it-IT" sz="3200" b="1"/>
              <a:t>= 1</a:t>
            </a:r>
            <a:r>
              <a:rPr lang="it-IT" sz="3200"/>
              <a:t> è un </a:t>
            </a:r>
            <a:r>
              <a:rPr lang="it-IT" sz="3200" i="1" u="sng"/>
              <a:t>cappio</a:t>
            </a:r>
            <a:r>
              <a:rPr lang="it-IT" sz="3200"/>
              <a:t>. </a:t>
            </a:r>
          </a:p>
        </p:txBody>
      </p:sp>
      <p:sp>
        <p:nvSpPr>
          <p:cNvPr id="864261" name="Text Box 5"/>
          <p:cNvSpPr txBox="1">
            <a:spLocks noChangeArrowheads="1"/>
          </p:cNvSpPr>
          <p:nvPr/>
        </p:nvSpPr>
        <p:spPr bwMode="auto">
          <a:xfrm>
            <a:off x="488950" y="5516563"/>
            <a:ext cx="8915400" cy="579437"/>
          </a:xfrm>
          <a:prstGeom prst="rect">
            <a:avLst/>
          </a:prstGeom>
          <a:noFill/>
          <a:ln w="9525">
            <a:noFill/>
            <a:miter lim="800000"/>
            <a:headEnd/>
            <a:tailEnd/>
          </a:ln>
        </p:spPr>
        <p:txBody>
          <a:bodyPr>
            <a:spAutoFit/>
          </a:bodyPr>
          <a:lstStyle/>
          <a:p>
            <a:r>
              <a:rPr lang="it-IT" sz="3200"/>
              <a:t>Un </a:t>
            </a:r>
            <a:r>
              <a:rPr lang="it-IT" sz="3200" i="1" u="sng"/>
              <a:t>grafo aciclico</a:t>
            </a:r>
            <a:r>
              <a:rPr lang="it-IT" sz="3200"/>
              <a:t> è un grafo che non contiene cicli.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42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426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42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4259" grpId="0"/>
      <p:bldP spid="864260" grpId="0"/>
      <p:bldP spid="864261"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736600" y="117475"/>
            <a:ext cx="361950" cy="519113"/>
          </a:xfrm>
          <a:prstGeom prst="rect">
            <a:avLst/>
          </a:prstGeom>
          <a:noFill/>
          <a:ln w="9525">
            <a:noFill/>
            <a:miter lim="800000"/>
            <a:headEnd/>
            <a:tailEnd/>
          </a:ln>
        </p:spPr>
        <p:txBody>
          <a:bodyPr wrap="none">
            <a:spAutoFit/>
          </a:bodyPr>
          <a:lstStyle/>
          <a:p>
            <a:r>
              <a:rPr lang="it-IT" sz="2800" b="1" i="1" dirty="0"/>
              <a:t>x</a:t>
            </a:r>
          </a:p>
        </p:txBody>
      </p:sp>
      <p:sp>
        <p:nvSpPr>
          <p:cNvPr id="69635" name="Text Box 3"/>
          <p:cNvSpPr txBox="1">
            <a:spLocks noChangeArrowheads="1"/>
          </p:cNvSpPr>
          <p:nvPr/>
        </p:nvSpPr>
        <p:spPr bwMode="auto">
          <a:xfrm>
            <a:off x="2057400" y="117475"/>
            <a:ext cx="420688" cy="519113"/>
          </a:xfrm>
          <a:prstGeom prst="rect">
            <a:avLst/>
          </a:prstGeom>
          <a:noFill/>
          <a:ln w="9525">
            <a:noFill/>
            <a:miter lim="800000"/>
            <a:headEnd/>
            <a:tailEnd/>
          </a:ln>
        </p:spPr>
        <p:txBody>
          <a:bodyPr wrap="none">
            <a:spAutoFit/>
          </a:bodyPr>
          <a:lstStyle/>
          <a:p>
            <a:r>
              <a:rPr lang="it-IT" sz="2800" b="1" i="1"/>
              <a:t>w</a:t>
            </a:r>
          </a:p>
        </p:txBody>
      </p:sp>
      <p:sp>
        <p:nvSpPr>
          <p:cNvPr id="69636" name="Text Box 4"/>
          <p:cNvSpPr txBox="1">
            <a:spLocks noChangeArrowheads="1"/>
          </p:cNvSpPr>
          <p:nvPr/>
        </p:nvSpPr>
        <p:spPr bwMode="auto">
          <a:xfrm>
            <a:off x="3378200" y="117475"/>
            <a:ext cx="322263" cy="519113"/>
          </a:xfrm>
          <a:prstGeom prst="rect">
            <a:avLst/>
          </a:prstGeom>
          <a:noFill/>
          <a:ln w="9525">
            <a:noFill/>
            <a:miter lim="800000"/>
            <a:headEnd/>
            <a:tailEnd/>
          </a:ln>
        </p:spPr>
        <p:txBody>
          <a:bodyPr wrap="none">
            <a:spAutoFit/>
          </a:bodyPr>
          <a:lstStyle/>
          <a:p>
            <a:r>
              <a:rPr lang="it-IT" sz="2800" b="1" i="1"/>
              <a:t>s</a:t>
            </a:r>
          </a:p>
        </p:txBody>
      </p:sp>
      <p:sp>
        <p:nvSpPr>
          <p:cNvPr id="69637" name="Text Box 5"/>
          <p:cNvSpPr txBox="1">
            <a:spLocks noChangeArrowheads="1"/>
          </p:cNvSpPr>
          <p:nvPr/>
        </p:nvSpPr>
        <p:spPr bwMode="auto">
          <a:xfrm>
            <a:off x="4699000" y="117475"/>
            <a:ext cx="282575" cy="519113"/>
          </a:xfrm>
          <a:prstGeom prst="rect">
            <a:avLst/>
          </a:prstGeom>
          <a:noFill/>
          <a:ln w="9525">
            <a:noFill/>
            <a:miter lim="800000"/>
            <a:headEnd/>
            <a:tailEnd/>
          </a:ln>
        </p:spPr>
        <p:txBody>
          <a:bodyPr wrap="none">
            <a:spAutoFit/>
          </a:bodyPr>
          <a:lstStyle/>
          <a:p>
            <a:r>
              <a:rPr lang="it-IT" sz="2800" b="1" i="1"/>
              <a:t>t</a:t>
            </a:r>
          </a:p>
        </p:txBody>
      </p:sp>
      <p:grpSp>
        <p:nvGrpSpPr>
          <p:cNvPr id="69638" name="Group 6"/>
          <p:cNvGrpSpPr>
            <a:grpSpLocks/>
          </p:cNvGrpSpPr>
          <p:nvPr/>
        </p:nvGrpSpPr>
        <p:grpSpPr bwMode="auto">
          <a:xfrm>
            <a:off x="488950" y="549275"/>
            <a:ext cx="4787900" cy="1816100"/>
            <a:chOff x="308" y="272"/>
            <a:chExt cx="3016" cy="1144"/>
          </a:xfrm>
        </p:grpSpPr>
        <p:sp>
          <p:nvSpPr>
            <p:cNvPr id="69710" name="Oval 7"/>
            <p:cNvSpPr>
              <a:spLocks noChangeArrowheads="1"/>
            </p:cNvSpPr>
            <p:nvPr/>
          </p:nvSpPr>
          <p:spPr bwMode="auto">
            <a:xfrm>
              <a:off x="308" y="896"/>
              <a:ext cx="520" cy="288"/>
            </a:xfrm>
            <a:prstGeom prst="ellipse">
              <a:avLst/>
            </a:prstGeom>
            <a:noFill/>
            <a:ln w="28575">
              <a:solidFill>
                <a:schemeClr val="tx1"/>
              </a:solidFill>
              <a:round/>
              <a:headEnd/>
              <a:tailEnd/>
            </a:ln>
          </p:spPr>
          <p:txBody>
            <a:bodyPr wrap="none" anchor="ctr"/>
            <a:lstStyle/>
            <a:p>
              <a:pPr algn="ctr"/>
              <a:r>
                <a:rPr lang="it-IT" sz="2400" b="1">
                  <a:solidFill>
                    <a:schemeClr val="bg1"/>
                  </a:solidFill>
                </a:rPr>
                <a:t> </a:t>
              </a:r>
              <a:endParaRPr lang="en-GB" sz="2400" b="1">
                <a:solidFill>
                  <a:schemeClr val="bg1"/>
                </a:solidFill>
              </a:endParaRPr>
            </a:p>
          </p:txBody>
        </p:sp>
        <p:sp>
          <p:nvSpPr>
            <p:cNvPr id="69711" name="Line 8"/>
            <p:cNvSpPr>
              <a:spLocks noChangeShapeType="1"/>
            </p:cNvSpPr>
            <p:nvPr/>
          </p:nvSpPr>
          <p:spPr bwMode="auto">
            <a:xfrm flipH="1">
              <a:off x="807" y="1073"/>
              <a:ext cx="312" cy="0"/>
            </a:xfrm>
            <a:prstGeom prst="line">
              <a:avLst/>
            </a:prstGeom>
            <a:noFill/>
            <a:ln w="38100">
              <a:solidFill>
                <a:schemeClr val="tx1"/>
              </a:solidFill>
              <a:round/>
              <a:headEnd/>
              <a:tailEnd type="triangle" w="med" len="med"/>
            </a:ln>
          </p:spPr>
          <p:txBody>
            <a:bodyPr/>
            <a:lstStyle/>
            <a:p>
              <a:endParaRPr lang="it-IT"/>
            </a:p>
          </p:txBody>
        </p:sp>
        <p:sp>
          <p:nvSpPr>
            <p:cNvPr id="69712" name="Line 9"/>
            <p:cNvSpPr>
              <a:spLocks noChangeShapeType="1"/>
            </p:cNvSpPr>
            <p:nvPr/>
          </p:nvSpPr>
          <p:spPr bwMode="auto">
            <a:xfrm flipH="1">
              <a:off x="568" y="560"/>
              <a:ext cx="0" cy="336"/>
            </a:xfrm>
            <a:prstGeom prst="line">
              <a:avLst/>
            </a:prstGeom>
            <a:noFill/>
            <a:ln w="38100">
              <a:solidFill>
                <a:schemeClr val="tx1"/>
              </a:solidFill>
              <a:round/>
              <a:headEnd/>
              <a:tailEnd type="triangle" w="med" len="med"/>
            </a:ln>
          </p:spPr>
          <p:txBody>
            <a:bodyPr/>
            <a:lstStyle/>
            <a:p>
              <a:endParaRPr lang="it-IT"/>
            </a:p>
          </p:txBody>
        </p:sp>
        <p:sp>
          <p:nvSpPr>
            <p:cNvPr id="69713" name="Line 10"/>
            <p:cNvSpPr>
              <a:spLocks noChangeShapeType="1"/>
            </p:cNvSpPr>
            <p:nvPr/>
          </p:nvSpPr>
          <p:spPr bwMode="auto">
            <a:xfrm flipH="1">
              <a:off x="1400" y="560"/>
              <a:ext cx="0" cy="336"/>
            </a:xfrm>
            <a:prstGeom prst="line">
              <a:avLst/>
            </a:prstGeom>
            <a:noFill/>
            <a:ln w="38100">
              <a:solidFill>
                <a:schemeClr val="tx1"/>
              </a:solidFill>
              <a:round/>
              <a:headEnd/>
              <a:tailEnd type="triangle" w="med" len="med"/>
            </a:ln>
          </p:spPr>
          <p:txBody>
            <a:bodyPr/>
            <a:lstStyle/>
            <a:p>
              <a:endParaRPr lang="it-IT"/>
            </a:p>
          </p:txBody>
        </p:sp>
        <p:sp>
          <p:nvSpPr>
            <p:cNvPr id="69714" name="Line 11"/>
            <p:cNvSpPr>
              <a:spLocks noChangeShapeType="1"/>
            </p:cNvSpPr>
            <p:nvPr/>
          </p:nvSpPr>
          <p:spPr bwMode="auto">
            <a:xfrm flipV="1">
              <a:off x="2232" y="560"/>
              <a:ext cx="0" cy="336"/>
            </a:xfrm>
            <a:prstGeom prst="line">
              <a:avLst/>
            </a:prstGeom>
            <a:noFill/>
            <a:ln w="38100">
              <a:solidFill>
                <a:schemeClr val="tx1"/>
              </a:solidFill>
              <a:round/>
              <a:headEnd/>
              <a:tailEnd type="triangle" w="med" len="med"/>
            </a:ln>
          </p:spPr>
          <p:txBody>
            <a:bodyPr/>
            <a:lstStyle/>
            <a:p>
              <a:endParaRPr lang="it-IT"/>
            </a:p>
          </p:txBody>
        </p:sp>
        <p:sp>
          <p:nvSpPr>
            <p:cNvPr id="69715" name="Line 12"/>
            <p:cNvSpPr>
              <a:spLocks noChangeShapeType="1"/>
            </p:cNvSpPr>
            <p:nvPr/>
          </p:nvSpPr>
          <p:spPr bwMode="auto">
            <a:xfrm flipV="1">
              <a:off x="776" y="512"/>
              <a:ext cx="416" cy="432"/>
            </a:xfrm>
            <a:prstGeom prst="line">
              <a:avLst/>
            </a:prstGeom>
            <a:noFill/>
            <a:ln w="38100">
              <a:solidFill>
                <a:schemeClr val="tx1"/>
              </a:solidFill>
              <a:round/>
              <a:headEnd/>
              <a:tailEnd type="triangle" w="med" len="med"/>
            </a:ln>
          </p:spPr>
          <p:txBody>
            <a:bodyPr/>
            <a:lstStyle/>
            <a:p>
              <a:endParaRPr lang="it-IT"/>
            </a:p>
          </p:txBody>
        </p:sp>
        <p:sp>
          <p:nvSpPr>
            <p:cNvPr id="69716" name="Line 13"/>
            <p:cNvSpPr>
              <a:spLocks noChangeShapeType="1"/>
            </p:cNvSpPr>
            <p:nvPr/>
          </p:nvSpPr>
          <p:spPr bwMode="auto">
            <a:xfrm flipH="1">
              <a:off x="1608" y="512"/>
              <a:ext cx="416" cy="432"/>
            </a:xfrm>
            <a:prstGeom prst="line">
              <a:avLst/>
            </a:prstGeom>
            <a:noFill/>
            <a:ln w="38100">
              <a:solidFill>
                <a:schemeClr val="tx1"/>
              </a:solidFill>
              <a:round/>
              <a:headEnd/>
              <a:tailEnd type="triangle" w="med" len="med"/>
            </a:ln>
          </p:spPr>
          <p:txBody>
            <a:bodyPr/>
            <a:lstStyle/>
            <a:p>
              <a:endParaRPr lang="it-IT"/>
            </a:p>
          </p:txBody>
        </p:sp>
        <p:sp>
          <p:nvSpPr>
            <p:cNvPr id="69717" name="Text Box 14"/>
            <p:cNvSpPr txBox="1">
              <a:spLocks noChangeArrowheads="1"/>
            </p:cNvSpPr>
            <p:nvPr/>
          </p:nvSpPr>
          <p:spPr bwMode="auto">
            <a:xfrm>
              <a:off x="443" y="1089"/>
              <a:ext cx="215" cy="327"/>
            </a:xfrm>
            <a:prstGeom prst="rect">
              <a:avLst/>
            </a:prstGeom>
            <a:noFill/>
            <a:ln w="9525">
              <a:noFill/>
              <a:miter lim="800000"/>
              <a:headEnd/>
              <a:tailEnd/>
            </a:ln>
          </p:spPr>
          <p:txBody>
            <a:bodyPr wrap="none">
              <a:spAutoFit/>
            </a:bodyPr>
            <a:lstStyle/>
            <a:p>
              <a:r>
                <a:rPr lang="it-IT" sz="2800" b="1" i="1"/>
                <a:t>y</a:t>
              </a:r>
            </a:p>
          </p:txBody>
        </p:sp>
        <p:sp>
          <p:nvSpPr>
            <p:cNvPr id="69718" name="Text Box 15"/>
            <p:cNvSpPr txBox="1">
              <a:spLocks noChangeArrowheads="1"/>
            </p:cNvSpPr>
            <p:nvPr/>
          </p:nvSpPr>
          <p:spPr bwMode="auto">
            <a:xfrm>
              <a:off x="1275" y="1089"/>
              <a:ext cx="203" cy="327"/>
            </a:xfrm>
            <a:prstGeom prst="rect">
              <a:avLst/>
            </a:prstGeom>
            <a:noFill/>
            <a:ln w="9525">
              <a:noFill/>
              <a:miter lim="800000"/>
              <a:headEnd/>
              <a:tailEnd/>
            </a:ln>
          </p:spPr>
          <p:txBody>
            <a:bodyPr wrap="none">
              <a:spAutoFit/>
            </a:bodyPr>
            <a:lstStyle/>
            <a:p>
              <a:r>
                <a:rPr lang="it-IT" sz="2800" b="1" i="1"/>
                <a:t>z</a:t>
              </a:r>
            </a:p>
          </p:txBody>
        </p:sp>
        <p:sp>
          <p:nvSpPr>
            <p:cNvPr id="69719" name="Text Box 16"/>
            <p:cNvSpPr txBox="1">
              <a:spLocks noChangeArrowheads="1"/>
            </p:cNvSpPr>
            <p:nvPr/>
          </p:nvSpPr>
          <p:spPr bwMode="auto">
            <a:xfrm>
              <a:off x="2107" y="1089"/>
              <a:ext cx="215" cy="327"/>
            </a:xfrm>
            <a:prstGeom prst="rect">
              <a:avLst/>
            </a:prstGeom>
            <a:noFill/>
            <a:ln w="9525">
              <a:noFill/>
              <a:miter lim="800000"/>
              <a:headEnd/>
              <a:tailEnd/>
            </a:ln>
          </p:spPr>
          <p:txBody>
            <a:bodyPr wrap="none">
              <a:spAutoFit/>
            </a:bodyPr>
            <a:lstStyle/>
            <a:p>
              <a:r>
                <a:rPr lang="it-IT" sz="2800" b="1" i="1"/>
                <a:t>v</a:t>
              </a:r>
            </a:p>
          </p:txBody>
        </p:sp>
        <p:sp>
          <p:nvSpPr>
            <p:cNvPr id="69720" name="Oval 17"/>
            <p:cNvSpPr>
              <a:spLocks noChangeArrowheads="1"/>
            </p:cNvSpPr>
            <p:nvPr/>
          </p:nvSpPr>
          <p:spPr bwMode="auto">
            <a:xfrm>
              <a:off x="1140" y="896"/>
              <a:ext cx="520" cy="288"/>
            </a:xfrm>
            <a:prstGeom prst="ellipse">
              <a:avLst/>
            </a:prstGeom>
            <a:noFill/>
            <a:ln w="28575">
              <a:solidFill>
                <a:schemeClr val="tx1"/>
              </a:solidFill>
              <a:round/>
              <a:headEnd/>
              <a:tailEnd/>
            </a:ln>
          </p:spPr>
          <p:txBody>
            <a:bodyPr wrap="none" anchor="ctr"/>
            <a:lstStyle/>
            <a:p>
              <a:pPr algn="ctr"/>
              <a:r>
                <a:rPr lang="it-IT" sz="2400" b="1">
                  <a:solidFill>
                    <a:schemeClr val="bg1"/>
                  </a:solidFill>
                </a:rPr>
                <a:t> </a:t>
              </a:r>
              <a:endParaRPr lang="en-GB" sz="2400" b="1">
                <a:solidFill>
                  <a:schemeClr val="bg1"/>
                </a:solidFill>
              </a:endParaRPr>
            </a:p>
          </p:txBody>
        </p:sp>
        <p:sp>
          <p:nvSpPr>
            <p:cNvPr id="69721" name="Oval 18"/>
            <p:cNvSpPr>
              <a:spLocks noChangeArrowheads="1"/>
            </p:cNvSpPr>
            <p:nvPr/>
          </p:nvSpPr>
          <p:spPr bwMode="auto">
            <a:xfrm>
              <a:off x="2804" y="896"/>
              <a:ext cx="520" cy="288"/>
            </a:xfrm>
            <a:prstGeom prst="ellipse">
              <a:avLst/>
            </a:prstGeom>
            <a:noFill/>
            <a:ln w="28575">
              <a:solidFill>
                <a:schemeClr val="tx1"/>
              </a:solidFill>
              <a:round/>
              <a:headEnd/>
              <a:tailEnd/>
            </a:ln>
          </p:spPr>
          <p:txBody>
            <a:bodyPr wrap="none" anchor="ctr"/>
            <a:lstStyle/>
            <a:p>
              <a:pPr algn="ctr"/>
              <a:endParaRPr lang="en-GB" sz="2400" b="1">
                <a:solidFill>
                  <a:schemeClr val="bg1"/>
                </a:solidFill>
              </a:endParaRPr>
            </a:p>
          </p:txBody>
        </p:sp>
        <p:sp>
          <p:nvSpPr>
            <p:cNvPr id="69722" name="Oval 19"/>
            <p:cNvSpPr>
              <a:spLocks noChangeArrowheads="1"/>
            </p:cNvSpPr>
            <p:nvPr/>
          </p:nvSpPr>
          <p:spPr bwMode="auto">
            <a:xfrm>
              <a:off x="2804" y="272"/>
              <a:ext cx="520" cy="288"/>
            </a:xfrm>
            <a:prstGeom prst="ellipse">
              <a:avLst/>
            </a:prstGeom>
            <a:noFill/>
            <a:ln w="28575">
              <a:solidFill>
                <a:schemeClr val="tx1"/>
              </a:solidFill>
              <a:round/>
              <a:headEnd/>
              <a:tailEnd/>
            </a:ln>
          </p:spPr>
          <p:txBody>
            <a:bodyPr wrap="none" anchor="ctr"/>
            <a:lstStyle/>
            <a:p>
              <a:pPr algn="ctr"/>
              <a:endParaRPr lang="en-GB" sz="2400" b="1">
                <a:solidFill>
                  <a:schemeClr val="bg1"/>
                </a:solidFill>
              </a:endParaRPr>
            </a:p>
          </p:txBody>
        </p:sp>
        <p:sp>
          <p:nvSpPr>
            <p:cNvPr id="69723" name="Oval 20"/>
            <p:cNvSpPr>
              <a:spLocks noChangeArrowheads="1"/>
            </p:cNvSpPr>
            <p:nvPr/>
          </p:nvSpPr>
          <p:spPr bwMode="auto">
            <a:xfrm>
              <a:off x="1972" y="896"/>
              <a:ext cx="520" cy="288"/>
            </a:xfrm>
            <a:prstGeom prst="ellipse">
              <a:avLst/>
            </a:prstGeom>
            <a:noFill/>
            <a:ln w="28575">
              <a:solidFill>
                <a:schemeClr val="tx1"/>
              </a:solidFill>
              <a:round/>
              <a:headEnd/>
              <a:tailEnd/>
            </a:ln>
          </p:spPr>
          <p:txBody>
            <a:bodyPr wrap="none" anchor="ctr"/>
            <a:lstStyle/>
            <a:p>
              <a:pPr algn="ctr"/>
              <a:endParaRPr lang="en-GB" sz="2400" b="1">
                <a:solidFill>
                  <a:schemeClr val="bg1"/>
                </a:solidFill>
              </a:endParaRPr>
            </a:p>
          </p:txBody>
        </p:sp>
        <p:sp>
          <p:nvSpPr>
            <p:cNvPr id="69724" name="Oval 21"/>
            <p:cNvSpPr>
              <a:spLocks noChangeArrowheads="1"/>
            </p:cNvSpPr>
            <p:nvPr/>
          </p:nvSpPr>
          <p:spPr bwMode="auto">
            <a:xfrm>
              <a:off x="1972" y="272"/>
              <a:ext cx="520" cy="288"/>
            </a:xfrm>
            <a:prstGeom prst="ellipse">
              <a:avLst/>
            </a:prstGeom>
            <a:noFill/>
            <a:ln w="28575">
              <a:solidFill>
                <a:schemeClr val="tx1"/>
              </a:solidFill>
              <a:round/>
              <a:headEnd/>
              <a:tailEnd/>
            </a:ln>
          </p:spPr>
          <p:txBody>
            <a:bodyPr wrap="none" anchor="ctr"/>
            <a:lstStyle/>
            <a:p>
              <a:pPr algn="ctr"/>
              <a:r>
                <a:rPr lang="it-IT" sz="2400" b="1">
                  <a:solidFill>
                    <a:schemeClr val="bg1"/>
                  </a:solidFill>
                </a:rPr>
                <a:t> </a:t>
              </a:r>
              <a:endParaRPr lang="en-GB" sz="2400" b="1">
                <a:solidFill>
                  <a:schemeClr val="bg1"/>
                </a:solidFill>
              </a:endParaRPr>
            </a:p>
          </p:txBody>
        </p:sp>
        <p:sp>
          <p:nvSpPr>
            <p:cNvPr id="69725" name="Oval 22"/>
            <p:cNvSpPr>
              <a:spLocks noChangeArrowheads="1"/>
            </p:cNvSpPr>
            <p:nvPr/>
          </p:nvSpPr>
          <p:spPr bwMode="auto">
            <a:xfrm>
              <a:off x="1140" y="272"/>
              <a:ext cx="520" cy="288"/>
            </a:xfrm>
            <a:prstGeom prst="ellipse">
              <a:avLst/>
            </a:prstGeom>
            <a:noFill/>
            <a:ln w="28575">
              <a:solidFill>
                <a:schemeClr val="tx1"/>
              </a:solidFill>
              <a:round/>
              <a:headEnd/>
              <a:tailEnd/>
            </a:ln>
          </p:spPr>
          <p:txBody>
            <a:bodyPr wrap="none" anchor="ctr"/>
            <a:lstStyle/>
            <a:p>
              <a:pPr algn="ctr"/>
              <a:r>
                <a:rPr lang="it-IT" sz="2400" b="1">
                  <a:solidFill>
                    <a:schemeClr val="bg1"/>
                  </a:solidFill>
                </a:rPr>
                <a:t>  </a:t>
              </a:r>
              <a:endParaRPr lang="en-GB" sz="2400" b="1">
                <a:solidFill>
                  <a:schemeClr val="bg1"/>
                </a:solidFill>
              </a:endParaRPr>
            </a:p>
          </p:txBody>
        </p:sp>
        <p:sp>
          <p:nvSpPr>
            <p:cNvPr id="69726" name="Oval 23"/>
            <p:cNvSpPr>
              <a:spLocks noChangeArrowheads="1"/>
            </p:cNvSpPr>
            <p:nvPr/>
          </p:nvSpPr>
          <p:spPr bwMode="auto">
            <a:xfrm>
              <a:off x="308" y="272"/>
              <a:ext cx="520" cy="288"/>
            </a:xfrm>
            <a:prstGeom prst="ellipse">
              <a:avLst/>
            </a:prstGeom>
            <a:noFill/>
            <a:ln w="28575">
              <a:solidFill>
                <a:schemeClr val="tx1"/>
              </a:solidFill>
              <a:round/>
              <a:headEnd/>
              <a:tailEnd/>
            </a:ln>
          </p:spPr>
          <p:txBody>
            <a:bodyPr wrap="none" anchor="ctr"/>
            <a:lstStyle/>
            <a:p>
              <a:pPr algn="ctr"/>
              <a:r>
                <a:rPr lang="it-IT" sz="2400" b="1">
                  <a:solidFill>
                    <a:schemeClr val="bg1"/>
                  </a:solidFill>
                </a:rPr>
                <a:t>  </a:t>
              </a:r>
              <a:endParaRPr lang="en-GB" sz="2400" b="1">
                <a:solidFill>
                  <a:schemeClr val="bg1"/>
                </a:solidFill>
              </a:endParaRPr>
            </a:p>
          </p:txBody>
        </p:sp>
        <p:sp>
          <p:nvSpPr>
            <p:cNvPr id="69727" name="Text Box 24"/>
            <p:cNvSpPr txBox="1">
              <a:spLocks noChangeArrowheads="1"/>
            </p:cNvSpPr>
            <p:nvPr/>
          </p:nvSpPr>
          <p:spPr bwMode="auto">
            <a:xfrm>
              <a:off x="2939" y="1089"/>
              <a:ext cx="241" cy="327"/>
            </a:xfrm>
            <a:prstGeom prst="rect">
              <a:avLst/>
            </a:prstGeom>
            <a:noFill/>
            <a:ln w="9525">
              <a:noFill/>
              <a:miter lim="800000"/>
              <a:headEnd/>
              <a:tailEnd/>
            </a:ln>
          </p:spPr>
          <p:txBody>
            <a:bodyPr wrap="none">
              <a:spAutoFit/>
            </a:bodyPr>
            <a:lstStyle/>
            <a:p>
              <a:r>
                <a:rPr lang="it-IT" sz="2800" b="1" i="1"/>
                <a:t>u</a:t>
              </a:r>
            </a:p>
          </p:txBody>
        </p:sp>
        <p:sp>
          <p:nvSpPr>
            <p:cNvPr id="69728" name="Line 25"/>
            <p:cNvSpPr>
              <a:spLocks noChangeShapeType="1"/>
            </p:cNvSpPr>
            <p:nvPr/>
          </p:nvSpPr>
          <p:spPr bwMode="auto">
            <a:xfrm flipH="1">
              <a:off x="828" y="416"/>
              <a:ext cx="312" cy="0"/>
            </a:xfrm>
            <a:prstGeom prst="line">
              <a:avLst/>
            </a:prstGeom>
            <a:noFill/>
            <a:ln w="38100">
              <a:solidFill>
                <a:schemeClr val="tx1"/>
              </a:solidFill>
              <a:round/>
              <a:headEnd/>
              <a:tailEnd type="triangle" w="med" len="med"/>
            </a:ln>
          </p:spPr>
          <p:txBody>
            <a:bodyPr/>
            <a:lstStyle/>
            <a:p>
              <a:endParaRPr lang="it-IT"/>
            </a:p>
          </p:txBody>
        </p:sp>
        <p:sp>
          <p:nvSpPr>
            <p:cNvPr id="69729" name="Line 26"/>
            <p:cNvSpPr>
              <a:spLocks noChangeShapeType="1"/>
            </p:cNvSpPr>
            <p:nvPr/>
          </p:nvSpPr>
          <p:spPr bwMode="auto">
            <a:xfrm flipH="1">
              <a:off x="1660" y="416"/>
              <a:ext cx="312" cy="0"/>
            </a:xfrm>
            <a:prstGeom prst="line">
              <a:avLst/>
            </a:prstGeom>
            <a:noFill/>
            <a:ln w="38100">
              <a:solidFill>
                <a:schemeClr val="tx1"/>
              </a:solidFill>
              <a:round/>
              <a:headEnd/>
              <a:tailEnd type="triangle" w="med" len="med"/>
            </a:ln>
          </p:spPr>
          <p:txBody>
            <a:bodyPr/>
            <a:lstStyle/>
            <a:p>
              <a:endParaRPr lang="it-IT"/>
            </a:p>
          </p:txBody>
        </p:sp>
        <p:sp>
          <p:nvSpPr>
            <p:cNvPr id="69730" name="Line 27"/>
            <p:cNvSpPr>
              <a:spLocks noChangeShapeType="1"/>
            </p:cNvSpPr>
            <p:nvPr/>
          </p:nvSpPr>
          <p:spPr bwMode="auto">
            <a:xfrm flipH="1">
              <a:off x="1639" y="1073"/>
              <a:ext cx="312" cy="0"/>
            </a:xfrm>
            <a:prstGeom prst="line">
              <a:avLst/>
            </a:prstGeom>
            <a:noFill/>
            <a:ln w="38100">
              <a:solidFill>
                <a:schemeClr val="tx1"/>
              </a:solidFill>
              <a:round/>
              <a:headEnd/>
              <a:tailEnd type="triangle" w="med" len="med"/>
            </a:ln>
          </p:spPr>
          <p:txBody>
            <a:bodyPr/>
            <a:lstStyle/>
            <a:p>
              <a:endParaRPr lang="it-IT"/>
            </a:p>
          </p:txBody>
        </p:sp>
        <p:sp>
          <p:nvSpPr>
            <p:cNvPr id="69731" name="Line 28"/>
            <p:cNvSpPr>
              <a:spLocks noChangeShapeType="1"/>
            </p:cNvSpPr>
            <p:nvPr/>
          </p:nvSpPr>
          <p:spPr bwMode="auto">
            <a:xfrm flipV="1">
              <a:off x="2485" y="1071"/>
              <a:ext cx="317" cy="0"/>
            </a:xfrm>
            <a:prstGeom prst="line">
              <a:avLst/>
            </a:prstGeom>
            <a:noFill/>
            <a:ln w="38100">
              <a:solidFill>
                <a:schemeClr val="tx1"/>
              </a:solidFill>
              <a:round/>
              <a:headEnd/>
              <a:tailEnd type="triangle" w="med" len="med"/>
            </a:ln>
          </p:spPr>
          <p:txBody>
            <a:bodyPr/>
            <a:lstStyle/>
            <a:p>
              <a:endParaRPr lang="it-IT"/>
            </a:p>
          </p:txBody>
        </p:sp>
        <p:sp>
          <p:nvSpPr>
            <p:cNvPr id="69732" name="Line 29"/>
            <p:cNvSpPr>
              <a:spLocks noChangeShapeType="1"/>
            </p:cNvSpPr>
            <p:nvPr/>
          </p:nvSpPr>
          <p:spPr bwMode="auto">
            <a:xfrm flipV="1">
              <a:off x="3116" y="560"/>
              <a:ext cx="0" cy="336"/>
            </a:xfrm>
            <a:prstGeom prst="line">
              <a:avLst/>
            </a:prstGeom>
            <a:noFill/>
            <a:ln w="38100">
              <a:solidFill>
                <a:schemeClr val="tx1"/>
              </a:solidFill>
              <a:round/>
              <a:headEnd/>
              <a:tailEnd type="triangle" w="med" len="med"/>
            </a:ln>
          </p:spPr>
          <p:txBody>
            <a:bodyPr/>
            <a:lstStyle/>
            <a:p>
              <a:endParaRPr lang="it-IT"/>
            </a:p>
          </p:txBody>
        </p:sp>
        <p:sp>
          <p:nvSpPr>
            <p:cNvPr id="69733" name="Line 30"/>
            <p:cNvSpPr>
              <a:spLocks noChangeShapeType="1"/>
            </p:cNvSpPr>
            <p:nvPr/>
          </p:nvSpPr>
          <p:spPr bwMode="auto">
            <a:xfrm flipH="1">
              <a:off x="3012" y="560"/>
              <a:ext cx="0" cy="336"/>
            </a:xfrm>
            <a:prstGeom prst="line">
              <a:avLst/>
            </a:prstGeom>
            <a:noFill/>
            <a:ln w="38100">
              <a:solidFill>
                <a:schemeClr val="tx1"/>
              </a:solidFill>
              <a:round/>
              <a:headEnd/>
              <a:tailEnd type="triangle" w="med" len="med"/>
            </a:ln>
          </p:spPr>
          <p:txBody>
            <a:bodyPr/>
            <a:lstStyle/>
            <a:p>
              <a:endParaRPr lang="it-IT"/>
            </a:p>
          </p:txBody>
        </p:sp>
        <p:sp>
          <p:nvSpPr>
            <p:cNvPr id="69734" name="Line 31"/>
            <p:cNvSpPr>
              <a:spLocks noChangeShapeType="1"/>
            </p:cNvSpPr>
            <p:nvPr/>
          </p:nvSpPr>
          <p:spPr bwMode="auto">
            <a:xfrm flipH="1">
              <a:off x="2440" y="512"/>
              <a:ext cx="416" cy="432"/>
            </a:xfrm>
            <a:prstGeom prst="line">
              <a:avLst/>
            </a:prstGeom>
            <a:noFill/>
            <a:ln w="38100">
              <a:solidFill>
                <a:schemeClr val="tx1"/>
              </a:solidFill>
              <a:round/>
              <a:headEnd/>
              <a:tailEnd type="triangle" w="med" len="med"/>
            </a:ln>
          </p:spPr>
          <p:txBody>
            <a:bodyPr/>
            <a:lstStyle/>
            <a:p>
              <a:endParaRPr lang="it-IT"/>
            </a:p>
          </p:txBody>
        </p:sp>
      </p:grpSp>
      <p:grpSp>
        <p:nvGrpSpPr>
          <p:cNvPr id="3" name="Group 32"/>
          <p:cNvGrpSpPr>
            <a:grpSpLocks/>
          </p:cNvGrpSpPr>
          <p:nvPr/>
        </p:nvGrpSpPr>
        <p:grpSpPr bwMode="auto">
          <a:xfrm>
            <a:off x="415925" y="2205038"/>
            <a:ext cx="4787900" cy="2247900"/>
            <a:chOff x="257" y="1616"/>
            <a:chExt cx="3016" cy="1416"/>
          </a:xfrm>
        </p:grpSpPr>
        <p:sp>
          <p:nvSpPr>
            <p:cNvPr id="69675" name="Line 33"/>
            <p:cNvSpPr>
              <a:spLocks noChangeShapeType="1"/>
            </p:cNvSpPr>
            <p:nvPr/>
          </p:nvSpPr>
          <p:spPr bwMode="auto">
            <a:xfrm flipV="1">
              <a:off x="2395" y="2115"/>
              <a:ext cx="408" cy="454"/>
            </a:xfrm>
            <a:prstGeom prst="line">
              <a:avLst/>
            </a:prstGeom>
            <a:noFill/>
            <a:ln w="76200">
              <a:solidFill>
                <a:srgbClr val="33CC33"/>
              </a:solidFill>
              <a:round/>
              <a:headEnd/>
              <a:tailEnd type="triangle" w="med" len="med"/>
            </a:ln>
          </p:spPr>
          <p:txBody>
            <a:bodyPr/>
            <a:lstStyle/>
            <a:p>
              <a:endParaRPr lang="it-IT"/>
            </a:p>
          </p:txBody>
        </p:sp>
        <p:sp>
          <p:nvSpPr>
            <p:cNvPr id="69676" name="Line 34"/>
            <p:cNvSpPr>
              <a:spLocks noChangeShapeType="1"/>
            </p:cNvSpPr>
            <p:nvPr/>
          </p:nvSpPr>
          <p:spPr bwMode="auto">
            <a:xfrm flipH="1" flipV="1">
              <a:off x="2939" y="2161"/>
              <a:ext cx="0" cy="363"/>
            </a:xfrm>
            <a:prstGeom prst="line">
              <a:avLst/>
            </a:prstGeom>
            <a:noFill/>
            <a:ln w="76200">
              <a:solidFill>
                <a:srgbClr val="33CC33"/>
              </a:solidFill>
              <a:round/>
              <a:headEnd/>
              <a:tailEnd type="triangle" w="med" len="med"/>
            </a:ln>
          </p:spPr>
          <p:txBody>
            <a:bodyPr/>
            <a:lstStyle/>
            <a:p>
              <a:endParaRPr lang="it-IT"/>
            </a:p>
          </p:txBody>
        </p:sp>
        <p:sp>
          <p:nvSpPr>
            <p:cNvPr id="69677" name="Line 35"/>
            <p:cNvSpPr>
              <a:spLocks noChangeShapeType="1"/>
            </p:cNvSpPr>
            <p:nvPr/>
          </p:nvSpPr>
          <p:spPr bwMode="auto">
            <a:xfrm flipV="1">
              <a:off x="1351" y="2161"/>
              <a:ext cx="0" cy="363"/>
            </a:xfrm>
            <a:prstGeom prst="line">
              <a:avLst/>
            </a:prstGeom>
            <a:noFill/>
            <a:ln w="76200">
              <a:solidFill>
                <a:srgbClr val="33CC33"/>
              </a:solidFill>
              <a:round/>
              <a:headEnd/>
              <a:tailEnd type="triangle" w="med" len="med"/>
            </a:ln>
          </p:spPr>
          <p:txBody>
            <a:bodyPr/>
            <a:lstStyle/>
            <a:p>
              <a:endParaRPr lang="it-IT"/>
            </a:p>
          </p:txBody>
        </p:sp>
        <p:sp>
          <p:nvSpPr>
            <p:cNvPr id="69678" name="Line 36"/>
            <p:cNvSpPr>
              <a:spLocks noChangeShapeType="1"/>
            </p:cNvSpPr>
            <p:nvPr/>
          </p:nvSpPr>
          <p:spPr bwMode="auto">
            <a:xfrm flipV="1">
              <a:off x="535" y="2161"/>
              <a:ext cx="0" cy="363"/>
            </a:xfrm>
            <a:prstGeom prst="line">
              <a:avLst/>
            </a:prstGeom>
            <a:noFill/>
            <a:ln w="76200">
              <a:solidFill>
                <a:srgbClr val="33CC33"/>
              </a:solidFill>
              <a:round/>
              <a:headEnd/>
              <a:tailEnd type="triangle" w="med" len="med"/>
            </a:ln>
          </p:spPr>
          <p:txBody>
            <a:bodyPr/>
            <a:lstStyle/>
            <a:p>
              <a:endParaRPr lang="it-IT"/>
            </a:p>
          </p:txBody>
        </p:sp>
        <p:sp>
          <p:nvSpPr>
            <p:cNvPr id="69679" name="Line 37"/>
            <p:cNvSpPr>
              <a:spLocks noChangeShapeType="1"/>
            </p:cNvSpPr>
            <p:nvPr/>
          </p:nvSpPr>
          <p:spPr bwMode="auto">
            <a:xfrm>
              <a:off x="807" y="2025"/>
              <a:ext cx="312" cy="0"/>
            </a:xfrm>
            <a:prstGeom prst="line">
              <a:avLst/>
            </a:prstGeom>
            <a:noFill/>
            <a:ln w="76200">
              <a:solidFill>
                <a:srgbClr val="33CC33"/>
              </a:solidFill>
              <a:round/>
              <a:headEnd/>
              <a:tailEnd type="triangle" w="med" len="med"/>
            </a:ln>
          </p:spPr>
          <p:txBody>
            <a:bodyPr/>
            <a:lstStyle/>
            <a:p>
              <a:endParaRPr lang="it-IT"/>
            </a:p>
          </p:txBody>
        </p:sp>
        <p:sp>
          <p:nvSpPr>
            <p:cNvPr id="69680" name="Line 38"/>
            <p:cNvSpPr>
              <a:spLocks noChangeShapeType="1"/>
            </p:cNvSpPr>
            <p:nvPr/>
          </p:nvSpPr>
          <p:spPr bwMode="auto">
            <a:xfrm>
              <a:off x="1624" y="2025"/>
              <a:ext cx="312" cy="0"/>
            </a:xfrm>
            <a:prstGeom prst="line">
              <a:avLst/>
            </a:prstGeom>
            <a:noFill/>
            <a:ln w="76200">
              <a:solidFill>
                <a:srgbClr val="33CC33"/>
              </a:solidFill>
              <a:round/>
              <a:headEnd/>
              <a:tailEnd type="triangle" w="med" len="med"/>
            </a:ln>
          </p:spPr>
          <p:txBody>
            <a:bodyPr/>
            <a:lstStyle/>
            <a:p>
              <a:endParaRPr lang="it-IT"/>
            </a:p>
          </p:txBody>
        </p:sp>
        <p:sp>
          <p:nvSpPr>
            <p:cNvPr id="69681" name="Oval 39"/>
            <p:cNvSpPr>
              <a:spLocks noChangeArrowheads="1"/>
            </p:cNvSpPr>
            <p:nvPr/>
          </p:nvSpPr>
          <p:spPr bwMode="auto">
            <a:xfrm>
              <a:off x="257" y="2512"/>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4/5 </a:t>
              </a:r>
              <a:endParaRPr lang="en-GB" sz="2400" b="1">
                <a:solidFill>
                  <a:schemeClr val="bg1"/>
                </a:solidFill>
              </a:endParaRPr>
            </a:p>
          </p:txBody>
        </p:sp>
        <p:sp>
          <p:nvSpPr>
            <p:cNvPr id="69682" name="Line 40"/>
            <p:cNvSpPr>
              <a:spLocks noChangeShapeType="1"/>
            </p:cNvSpPr>
            <p:nvPr/>
          </p:nvSpPr>
          <p:spPr bwMode="auto">
            <a:xfrm flipH="1">
              <a:off x="777" y="2656"/>
              <a:ext cx="312" cy="0"/>
            </a:xfrm>
            <a:prstGeom prst="line">
              <a:avLst/>
            </a:prstGeom>
            <a:noFill/>
            <a:ln w="38100">
              <a:solidFill>
                <a:schemeClr val="tx1"/>
              </a:solidFill>
              <a:round/>
              <a:headEnd/>
              <a:tailEnd type="triangle" w="med" len="med"/>
            </a:ln>
          </p:spPr>
          <p:txBody>
            <a:bodyPr/>
            <a:lstStyle/>
            <a:p>
              <a:endParaRPr lang="it-IT"/>
            </a:p>
          </p:txBody>
        </p:sp>
        <p:sp>
          <p:nvSpPr>
            <p:cNvPr id="69683" name="Line 41"/>
            <p:cNvSpPr>
              <a:spLocks noChangeShapeType="1"/>
            </p:cNvSpPr>
            <p:nvPr/>
          </p:nvSpPr>
          <p:spPr bwMode="auto">
            <a:xfrm flipH="1">
              <a:off x="535" y="2161"/>
              <a:ext cx="0" cy="336"/>
            </a:xfrm>
            <a:prstGeom prst="line">
              <a:avLst/>
            </a:prstGeom>
            <a:noFill/>
            <a:ln w="38100">
              <a:solidFill>
                <a:schemeClr val="tx1"/>
              </a:solidFill>
              <a:round/>
              <a:headEnd/>
              <a:tailEnd type="triangle" w="med" len="med"/>
            </a:ln>
          </p:spPr>
          <p:txBody>
            <a:bodyPr/>
            <a:lstStyle/>
            <a:p>
              <a:endParaRPr lang="it-IT"/>
            </a:p>
          </p:txBody>
        </p:sp>
        <p:sp>
          <p:nvSpPr>
            <p:cNvPr id="69684" name="Line 42"/>
            <p:cNvSpPr>
              <a:spLocks noChangeShapeType="1"/>
            </p:cNvSpPr>
            <p:nvPr/>
          </p:nvSpPr>
          <p:spPr bwMode="auto">
            <a:xfrm flipH="1">
              <a:off x="1349" y="2176"/>
              <a:ext cx="0" cy="336"/>
            </a:xfrm>
            <a:prstGeom prst="line">
              <a:avLst/>
            </a:prstGeom>
            <a:noFill/>
            <a:ln w="38100">
              <a:solidFill>
                <a:schemeClr val="tx1"/>
              </a:solidFill>
              <a:round/>
              <a:headEnd/>
              <a:tailEnd type="triangle" w="med" len="med"/>
            </a:ln>
          </p:spPr>
          <p:txBody>
            <a:bodyPr/>
            <a:lstStyle/>
            <a:p>
              <a:endParaRPr lang="it-IT"/>
            </a:p>
          </p:txBody>
        </p:sp>
        <p:sp>
          <p:nvSpPr>
            <p:cNvPr id="69685" name="Line 43"/>
            <p:cNvSpPr>
              <a:spLocks noChangeShapeType="1"/>
            </p:cNvSpPr>
            <p:nvPr/>
          </p:nvSpPr>
          <p:spPr bwMode="auto">
            <a:xfrm flipV="1">
              <a:off x="2181" y="2176"/>
              <a:ext cx="0" cy="336"/>
            </a:xfrm>
            <a:prstGeom prst="line">
              <a:avLst/>
            </a:prstGeom>
            <a:noFill/>
            <a:ln w="38100">
              <a:solidFill>
                <a:schemeClr val="tx1"/>
              </a:solidFill>
              <a:round/>
              <a:headEnd/>
              <a:tailEnd type="triangle" w="med" len="med"/>
            </a:ln>
          </p:spPr>
          <p:txBody>
            <a:bodyPr/>
            <a:lstStyle/>
            <a:p>
              <a:endParaRPr lang="it-IT"/>
            </a:p>
          </p:txBody>
        </p:sp>
        <p:sp>
          <p:nvSpPr>
            <p:cNvPr id="69686" name="Line 44"/>
            <p:cNvSpPr>
              <a:spLocks noChangeShapeType="1"/>
            </p:cNvSpPr>
            <p:nvPr/>
          </p:nvSpPr>
          <p:spPr bwMode="auto">
            <a:xfrm flipV="1">
              <a:off x="725" y="2128"/>
              <a:ext cx="416" cy="432"/>
            </a:xfrm>
            <a:prstGeom prst="line">
              <a:avLst/>
            </a:prstGeom>
            <a:noFill/>
            <a:ln w="38100">
              <a:solidFill>
                <a:schemeClr val="tx1"/>
              </a:solidFill>
              <a:round/>
              <a:headEnd/>
              <a:tailEnd type="triangle" w="med" len="med"/>
            </a:ln>
          </p:spPr>
          <p:txBody>
            <a:bodyPr/>
            <a:lstStyle/>
            <a:p>
              <a:endParaRPr lang="it-IT"/>
            </a:p>
          </p:txBody>
        </p:sp>
        <p:sp>
          <p:nvSpPr>
            <p:cNvPr id="69687" name="Line 45"/>
            <p:cNvSpPr>
              <a:spLocks noChangeShapeType="1"/>
            </p:cNvSpPr>
            <p:nvPr/>
          </p:nvSpPr>
          <p:spPr bwMode="auto">
            <a:xfrm flipH="1">
              <a:off x="1557" y="2128"/>
              <a:ext cx="416" cy="432"/>
            </a:xfrm>
            <a:prstGeom prst="line">
              <a:avLst/>
            </a:prstGeom>
            <a:noFill/>
            <a:ln w="38100">
              <a:solidFill>
                <a:schemeClr val="tx1"/>
              </a:solidFill>
              <a:round/>
              <a:headEnd/>
              <a:tailEnd type="triangle" w="med" len="med"/>
            </a:ln>
          </p:spPr>
          <p:txBody>
            <a:bodyPr/>
            <a:lstStyle/>
            <a:p>
              <a:endParaRPr lang="it-IT"/>
            </a:p>
          </p:txBody>
        </p:sp>
        <p:sp>
          <p:nvSpPr>
            <p:cNvPr id="69688" name="Text Box 46"/>
            <p:cNvSpPr txBox="1">
              <a:spLocks noChangeArrowheads="1"/>
            </p:cNvSpPr>
            <p:nvPr/>
          </p:nvSpPr>
          <p:spPr bwMode="auto">
            <a:xfrm>
              <a:off x="398" y="2705"/>
              <a:ext cx="215" cy="327"/>
            </a:xfrm>
            <a:prstGeom prst="rect">
              <a:avLst/>
            </a:prstGeom>
            <a:noFill/>
            <a:ln w="9525">
              <a:noFill/>
              <a:miter lim="800000"/>
              <a:headEnd/>
              <a:tailEnd/>
            </a:ln>
          </p:spPr>
          <p:txBody>
            <a:bodyPr wrap="none">
              <a:spAutoFit/>
            </a:bodyPr>
            <a:lstStyle/>
            <a:p>
              <a:r>
                <a:rPr lang="it-IT" sz="2800" b="1" i="1"/>
                <a:t>y</a:t>
              </a:r>
            </a:p>
          </p:txBody>
        </p:sp>
        <p:sp>
          <p:nvSpPr>
            <p:cNvPr id="69689" name="Text Box 47"/>
            <p:cNvSpPr txBox="1">
              <a:spLocks noChangeArrowheads="1"/>
            </p:cNvSpPr>
            <p:nvPr/>
          </p:nvSpPr>
          <p:spPr bwMode="auto">
            <a:xfrm>
              <a:off x="1230" y="2705"/>
              <a:ext cx="203" cy="327"/>
            </a:xfrm>
            <a:prstGeom prst="rect">
              <a:avLst/>
            </a:prstGeom>
            <a:noFill/>
            <a:ln w="9525">
              <a:noFill/>
              <a:miter lim="800000"/>
              <a:headEnd/>
              <a:tailEnd/>
            </a:ln>
          </p:spPr>
          <p:txBody>
            <a:bodyPr wrap="none">
              <a:spAutoFit/>
            </a:bodyPr>
            <a:lstStyle/>
            <a:p>
              <a:r>
                <a:rPr lang="it-IT" sz="2800" b="1" i="1"/>
                <a:t>z</a:t>
              </a:r>
            </a:p>
          </p:txBody>
        </p:sp>
        <p:sp>
          <p:nvSpPr>
            <p:cNvPr id="69690" name="Text Box 48"/>
            <p:cNvSpPr txBox="1">
              <a:spLocks noChangeArrowheads="1"/>
            </p:cNvSpPr>
            <p:nvPr/>
          </p:nvSpPr>
          <p:spPr bwMode="auto">
            <a:xfrm>
              <a:off x="2062" y="2705"/>
              <a:ext cx="215" cy="327"/>
            </a:xfrm>
            <a:prstGeom prst="rect">
              <a:avLst/>
            </a:prstGeom>
            <a:noFill/>
            <a:ln w="9525">
              <a:noFill/>
              <a:miter lim="800000"/>
              <a:headEnd/>
              <a:tailEnd/>
            </a:ln>
          </p:spPr>
          <p:txBody>
            <a:bodyPr wrap="none">
              <a:spAutoFit/>
            </a:bodyPr>
            <a:lstStyle/>
            <a:p>
              <a:r>
                <a:rPr lang="it-IT" sz="2800" b="1" i="1"/>
                <a:t>v</a:t>
              </a:r>
            </a:p>
          </p:txBody>
        </p:sp>
        <p:sp>
          <p:nvSpPr>
            <p:cNvPr id="69691" name="Oval 49"/>
            <p:cNvSpPr>
              <a:spLocks noChangeArrowheads="1"/>
            </p:cNvSpPr>
            <p:nvPr/>
          </p:nvSpPr>
          <p:spPr bwMode="auto">
            <a:xfrm>
              <a:off x="1089" y="2512"/>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7/8 </a:t>
              </a:r>
              <a:endParaRPr lang="en-GB" sz="2400" b="1">
                <a:solidFill>
                  <a:schemeClr val="bg1"/>
                </a:solidFill>
              </a:endParaRPr>
            </a:p>
          </p:txBody>
        </p:sp>
        <p:sp>
          <p:nvSpPr>
            <p:cNvPr id="69692" name="Text Box 50"/>
            <p:cNvSpPr txBox="1">
              <a:spLocks noChangeArrowheads="1"/>
            </p:cNvSpPr>
            <p:nvPr/>
          </p:nvSpPr>
          <p:spPr bwMode="auto">
            <a:xfrm>
              <a:off x="413" y="1616"/>
              <a:ext cx="228" cy="327"/>
            </a:xfrm>
            <a:prstGeom prst="rect">
              <a:avLst/>
            </a:prstGeom>
            <a:noFill/>
            <a:ln w="9525">
              <a:noFill/>
              <a:miter lim="800000"/>
              <a:headEnd/>
              <a:tailEnd/>
            </a:ln>
          </p:spPr>
          <p:txBody>
            <a:bodyPr wrap="none">
              <a:spAutoFit/>
            </a:bodyPr>
            <a:lstStyle/>
            <a:p>
              <a:r>
                <a:rPr lang="it-IT" sz="2800" b="1" i="1"/>
                <a:t>x</a:t>
              </a:r>
            </a:p>
          </p:txBody>
        </p:sp>
        <p:sp>
          <p:nvSpPr>
            <p:cNvPr id="69693" name="Text Box 51"/>
            <p:cNvSpPr txBox="1">
              <a:spLocks noChangeArrowheads="1"/>
            </p:cNvSpPr>
            <p:nvPr/>
          </p:nvSpPr>
          <p:spPr bwMode="auto">
            <a:xfrm>
              <a:off x="1245" y="1616"/>
              <a:ext cx="265" cy="327"/>
            </a:xfrm>
            <a:prstGeom prst="rect">
              <a:avLst/>
            </a:prstGeom>
            <a:noFill/>
            <a:ln w="9525">
              <a:noFill/>
              <a:miter lim="800000"/>
              <a:headEnd/>
              <a:tailEnd/>
            </a:ln>
          </p:spPr>
          <p:txBody>
            <a:bodyPr wrap="none">
              <a:spAutoFit/>
            </a:bodyPr>
            <a:lstStyle/>
            <a:p>
              <a:r>
                <a:rPr lang="it-IT" sz="2800" b="1" i="1"/>
                <a:t>w</a:t>
              </a:r>
            </a:p>
          </p:txBody>
        </p:sp>
        <p:sp>
          <p:nvSpPr>
            <p:cNvPr id="69694" name="Text Box 52"/>
            <p:cNvSpPr txBox="1">
              <a:spLocks noChangeArrowheads="1"/>
            </p:cNvSpPr>
            <p:nvPr/>
          </p:nvSpPr>
          <p:spPr bwMode="auto">
            <a:xfrm>
              <a:off x="2077" y="1616"/>
              <a:ext cx="203" cy="327"/>
            </a:xfrm>
            <a:prstGeom prst="rect">
              <a:avLst/>
            </a:prstGeom>
            <a:noFill/>
            <a:ln w="9525">
              <a:noFill/>
              <a:miter lim="800000"/>
              <a:headEnd/>
              <a:tailEnd/>
            </a:ln>
          </p:spPr>
          <p:txBody>
            <a:bodyPr wrap="none">
              <a:spAutoFit/>
            </a:bodyPr>
            <a:lstStyle/>
            <a:p>
              <a:r>
                <a:rPr lang="it-IT" sz="2800" b="1" i="1"/>
                <a:t>s</a:t>
              </a:r>
            </a:p>
          </p:txBody>
        </p:sp>
        <p:sp>
          <p:nvSpPr>
            <p:cNvPr id="69695" name="Oval 53"/>
            <p:cNvSpPr>
              <a:spLocks noChangeArrowheads="1"/>
            </p:cNvSpPr>
            <p:nvPr/>
          </p:nvSpPr>
          <p:spPr bwMode="auto">
            <a:xfrm>
              <a:off x="2753" y="2512"/>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12/13</a:t>
              </a:r>
              <a:endParaRPr lang="en-GB" sz="2400" b="1">
                <a:solidFill>
                  <a:schemeClr val="bg1"/>
                </a:solidFill>
              </a:endParaRPr>
            </a:p>
          </p:txBody>
        </p:sp>
        <p:sp>
          <p:nvSpPr>
            <p:cNvPr id="69696" name="Oval 54"/>
            <p:cNvSpPr>
              <a:spLocks noChangeArrowheads="1"/>
            </p:cNvSpPr>
            <p:nvPr/>
          </p:nvSpPr>
          <p:spPr bwMode="auto">
            <a:xfrm>
              <a:off x="2753" y="1888"/>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11/16</a:t>
              </a:r>
              <a:endParaRPr lang="en-GB" sz="2400" b="1">
                <a:solidFill>
                  <a:schemeClr val="bg1"/>
                </a:solidFill>
              </a:endParaRPr>
            </a:p>
          </p:txBody>
        </p:sp>
        <p:sp>
          <p:nvSpPr>
            <p:cNvPr id="69697" name="Oval 55"/>
            <p:cNvSpPr>
              <a:spLocks noChangeArrowheads="1"/>
            </p:cNvSpPr>
            <p:nvPr/>
          </p:nvSpPr>
          <p:spPr bwMode="auto">
            <a:xfrm>
              <a:off x="1921" y="2512"/>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14/15</a:t>
              </a:r>
              <a:endParaRPr lang="en-GB" sz="2400" b="1">
                <a:solidFill>
                  <a:schemeClr val="bg1"/>
                </a:solidFill>
              </a:endParaRPr>
            </a:p>
          </p:txBody>
        </p:sp>
        <p:sp>
          <p:nvSpPr>
            <p:cNvPr id="69698" name="Oval 56"/>
            <p:cNvSpPr>
              <a:spLocks noChangeArrowheads="1"/>
            </p:cNvSpPr>
            <p:nvPr/>
          </p:nvSpPr>
          <p:spPr bwMode="auto">
            <a:xfrm>
              <a:off x="1921" y="1888"/>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1/10</a:t>
              </a:r>
              <a:endParaRPr lang="en-GB" sz="2400" b="1">
                <a:solidFill>
                  <a:schemeClr val="bg1"/>
                </a:solidFill>
              </a:endParaRPr>
            </a:p>
          </p:txBody>
        </p:sp>
        <p:sp>
          <p:nvSpPr>
            <p:cNvPr id="69699" name="Oval 57"/>
            <p:cNvSpPr>
              <a:spLocks noChangeArrowheads="1"/>
            </p:cNvSpPr>
            <p:nvPr/>
          </p:nvSpPr>
          <p:spPr bwMode="auto">
            <a:xfrm>
              <a:off x="1079" y="1888"/>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2/9 </a:t>
              </a:r>
              <a:endParaRPr lang="en-GB" sz="2400" b="1">
                <a:solidFill>
                  <a:schemeClr val="bg1"/>
                </a:solidFill>
              </a:endParaRPr>
            </a:p>
          </p:txBody>
        </p:sp>
        <p:sp>
          <p:nvSpPr>
            <p:cNvPr id="69700" name="Oval 58"/>
            <p:cNvSpPr>
              <a:spLocks noChangeArrowheads="1"/>
            </p:cNvSpPr>
            <p:nvPr/>
          </p:nvSpPr>
          <p:spPr bwMode="auto">
            <a:xfrm>
              <a:off x="257" y="1888"/>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3/6 </a:t>
              </a:r>
              <a:endParaRPr lang="en-GB" sz="2400" b="1">
                <a:solidFill>
                  <a:schemeClr val="bg1"/>
                </a:solidFill>
              </a:endParaRPr>
            </a:p>
          </p:txBody>
        </p:sp>
        <p:sp>
          <p:nvSpPr>
            <p:cNvPr id="69701" name="Text Box 59"/>
            <p:cNvSpPr txBox="1">
              <a:spLocks noChangeArrowheads="1"/>
            </p:cNvSpPr>
            <p:nvPr/>
          </p:nvSpPr>
          <p:spPr bwMode="auto">
            <a:xfrm>
              <a:off x="2909" y="1616"/>
              <a:ext cx="178" cy="327"/>
            </a:xfrm>
            <a:prstGeom prst="rect">
              <a:avLst/>
            </a:prstGeom>
            <a:noFill/>
            <a:ln w="9525">
              <a:noFill/>
              <a:miter lim="800000"/>
              <a:headEnd/>
              <a:tailEnd/>
            </a:ln>
          </p:spPr>
          <p:txBody>
            <a:bodyPr wrap="none">
              <a:spAutoFit/>
            </a:bodyPr>
            <a:lstStyle/>
            <a:p>
              <a:r>
                <a:rPr lang="it-IT" sz="2800" b="1" i="1"/>
                <a:t>t</a:t>
              </a:r>
            </a:p>
          </p:txBody>
        </p:sp>
        <p:sp>
          <p:nvSpPr>
            <p:cNvPr id="69702" name="Text Box 60"/>
            <p:cNvSpPr txBox="1">
              <a:spLocks noChangeArrowheads="1"/>
            </p:cNvSpPr>
            <p:nvPr/>
          </p:nvSpPr>
          <p:spPr bwMode="auto">
            <a:xfrm>
              <a:off x="2894" y="2705"/>
              <a:ext cx="241" cy="327"/>
            </a:xfrm>
            <a:prstGeom prst="rect">
              <a:avLst/>
            </a:prstGeom>
            <a:noFill/>
            <a:ln w="9525">
              <a:noFill/>
              <a:miter lim="800000"/>
              <a:headEnd/>
              <a:tailEnd/>
            </a:ln>
          </p:spPr>
          <p:txBody>
            <a:bodyPr wrap="none">
              <a:spAutoFit/>
            </a:bodyPr>
            <a:lstStyle/>
            <a:p>
              <a:r>
                <a:rPr lang="it-IT" sz="2800" b="1" i="1"/>
                <a:t>u</a:t>
              </a:r>
            </a:p>
          </p:txBody>
        </p:sp>
        <p:sp>
          <p:nvSpPr>
            <p:cNvPr id="69703" name="Line 61"/>
            <p:cNvSpPr>
              <a:spLocks noChangeShapeType="1"/>
            </p:cNvSpPr>
            <p:nvPr/>
          </p:nvSpPr>
          <p:spPr bwMode="auto">
            <a:xfrm flipH="1">
              <a:off x="777" y="2032"/>
              <a:ext cx="312" cy="0"/>
            </a:xfrm>
            <a:prstGeom prst="line">
              <a:avLst/>
            </a:prstGeom>
            <a:noFill/>
            <a:ln w="38100">
              <a:solidFill>
                <a:schemeClr val="tx1"/>
              </a:solidFill>
              <a:round/>
              <a:headEnd/>
              <a:tailEnd type="triangle" w="med" len="med"/>
            </a:ln>
          </p:spPr>
          <p:txBody>
            <a:bodyPr/>
            <a:lstStyle/>
            <a:p>
              <a:endParaRPr lang="it-IT"/>
            </a:p>
          </p:txBody>
        </p:sp>
        <p:sp>
          <p:nvSpPr>
            <p:cNvPr id="69704" name="Line 62"/>
            <p:cNvSpPr>
              <a:spLocks noChangeShapeType="1"/>
            </p:cNvSpPr>
            <p:nvPr/>
          </p:nvSpPr>
          <p:spPr bwMode="auto">
            <a:xfrm flipH="1">
              <a:off x="1609" y="2032"/>
              <a:ext cx="312" cy="0"/>
            </a:xfrm>
            <a:prstGeom prst="line">
              <a:avLst/>
            </a:prstGeom>
            <a:noFill/>
            <a:ln w="38100">
              <a:solidFill>
                <a:schemeClr val="tx1"/>
              </a:solidFill>
              <a:round/>
              <a:headEnd/>
              <a:tailEnd type="triangle" w="med" len="med"/>
            </a:ln>
          </p:spPr>
          <p:txBody>
            <a:bodyPr/>
            <a:lstStyle/>
            <a:p>
              <a:endParaRPr lang="it-IT"/>
            </a:p>
          </p:txBody>
        </p:sp>
        <p:sp>
          <p:nvSpPr>
            <p:cNvPr id="69705" name="Line 63"/>
            <p:cNvSpPr>
              <a:spLocks noChangeShapeType="1"/>
            </p:cNvSpPr>
            <p:nvPr/>
          </p:nvSpPr>
          <p:spPr bwMode="auto">
            <a:xfrm flipH="1">
              <a:off x="1609" y="2656"/>
              <a:ext cx="312" cy="0"/>
            </a:xfrm>
            <a:prstGeom prst="line">
              <a:avLst/>
            </a:prstGeom>
            <a:noFill/>
            <a:ln w="38100">
              <a:solidFill>
                <a:schemeClr val="tx1"/>
              </a:solidFill>
              <a:round/>
              <a:headEnd/>
              <a:tailEnd type="triangle" w="med" len="med"/>
            </a:ln>
          </p:spPr>
          <p:txBody>
            <a:bodyPr/>
            <a:lstStyle/>
            <a:p>
              <a:endParaRPr lang="it-IT"/>
            </a:p>
          </p:txBody>
        </p:sp>
        <p:sp>
          <p:nvSpPr>
            <p:cNvPr id="69706" name="Line 64"/>
            <p:cNvSpPr>
              <a:spLocks noChangeShapeType="1"/>
            </p:cNvSpPr>
            <p:nvPr/>
          </p:nvSpPr>
          <p:spPr bwMode="auto">
            <a:xfrm flipV="1">
              <a:off x="2429" y="2656"/>
              <a:ext cx="288" cy="0"/>
            </a:xfrm>
            <a:prstGeom prst="line">
              <a:avLst/>
            </a:prstGeom>
            <a:noFill/>
            <a:ln w="38100">
              <a:solidFill>
                <a:schemeClr val="tx1"/>
              </a:solidFill>
              <a:round/>
              <a:headEnd/>
              <a:tailEnd type="triangle" w="med" len="med"/>
            </a:ln>
          </p:spPr>
          <p:txBody>
            <a:bodyPr/>
            <a:lstStyle/>
            <a:p>
              <a:endParaRPr lang="it-IT"/>
            </a:p>
          </p:txBody>
        </p:sp>
        <p:sp>
          <p:nvSpPr>
            <p:cNvPr id="69707" name="Line 65"/>
            <p:cNvSpPr>
              <a:spLocks noChangeShapeType="1"/>
            </p:cNvSpPr>
            <p:nvPr/>
          </p:nvSpPr>
          <p:spPr bwMode="auto">
            <a:xfrm flipV="1">
              <a:off x="3065" y="2176"/>
              <a:ext cx="0" cy="336"/>
            </a:xfrm>
            <a:prstGeom prst="line">
              <a:avLst/>
            </a:prstGeom>
            <a:noFill/>
            <a:ln w="38100">
              <a:solidFill>
                <a:schemeClr val="tx1"/>
              </a:solidFill>
              <a:round/>
              <a:headEnd/>
              <a:tailEnd type="triangle" w="med" len="med"/>
            </a:ln>
          </p:spPr>
          <p:txBody>
            <a:bodyPr/>
            <a:lstStyle/>
            <a:p>
              <a:endParaRPr lang="it-IT"/>
            </a:p>
          </p:txBody>
        </p:sp>
        <p:sp>
          <p:nvSpPr>
            <p:cNvPr id="69708" name="Line 66"/>
            <p:cNvSpPr>
              <a:spLocks noChangeShapeType="1"/>
            </p:cNvSpPr>
            <p:nvPr/>
          </p:nvSpPr>
          <p:spPr bwMode="auto">
            <a:xfrm flipH="1">
              <a:off x="2939" y="2161"/>
              <a:ext cx="0" cy="336"/>
            </a:xfrm>
            <a:prstGeom prst="line">
              <a:avLst/>
            </a:prstGeom>
            <a:noFill/>
            <a:ln w="38100">
              <a:solidFill>
                <a:schemeClr val="tx1"/>
              </a:solidFill>
              <a:round/>
              <a:headEnd/>
              <a:tailEnd type="triangle" w="med" len="med"/>
            </a:ln>
          </p:spPr>
          <p:txBody>
            <a:bodyPr/>
            <a:lstStyle/>
            <a:p>
              <a:endParaRPr lang="it-IT"/>
            </a:p>
          </p:txBody>
        </p:sp>
        <p:sp>
          <p:nvSpPr>
            <p:cNvPr id="69709" name="Line 67"/>
            <p:cNvSpPr>
              <a:spLocks noChangeShapeType="1"/>
            </p:cNvSpPr>
            <p:nvPr/>
          </p:nvSpPr>
          <p:spPr bwMode="auto">
            <a:xfrm flipH="1">
              <a:off x="2395" y="2115"/>
              <a:ext cx="408" cy="454"/>
            </a:xfrm>
            <a:prstGeom prst="line">
              <a:avLst/>
            </a:prstGeom>
            <a:noFill/>
            <a:ln w="38100">
              <a:solidFill>
                <a:schemeClr val="tx1"/>
              </a:solidFill>
              <a:round/>
              <a:headEnd/>
              <a:tailEnd type="triangle" w="med" len="med"/>
            </a:ln>
          </p:spPr>
          <p:txBody>
            <a:bodyPr/>
            <a:lstStyle/>
            <a:p>
              <a:endParaRPr lang="it-IT"/>
            </a:p>
          </p:txBody>
        </p:sp>
      </p:grpSp>
      <p:grpSp>
        <p:nvGrpSpPr>
          <p:cNvPr id="4" name="Group 68"/>
          <p:cNvGrpSpPr>
            <a:grpSpLocks/>
          </p:cNvGrpSpPr>
          <p:nvPr/>
        </p:nvGrpSpPr>
        <p:grpSpPr bwMode="auto">
          <a:xfrm>
            <a:off x="415925" y="4365625"/>
            <a:ext cx="8180388" cy="2246313"/>
            <a:chOff x="217" y="2750"/>
            <a:chExt cx="5153" cy="1415"/>
          </a:xfrm>
        </p:grpSpPr>
        <p:sp>
          <p:nvSpPr>
            <p:cNvPr id="69641" name="Oval 69"/>
            <p:cNvSpPr>
              <a:spLocks noChangeArrowheads="1"/>
            </p:cNvSpPr>
            <p:nvPr/>
          </p:nvSpPr>
          <p:spPr bwMode="auto">
            <a:xfrm>
              <a:off x="217" y="3662"/>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4/5 </a:t>
              </a:r>
              <a:endParaRPr lang="en-GB" sz="2400" b="1">
                <a:solidFill>
                  <a:schemeClr val="bg1"/>
                </a:solidFill>
              </a:endParaRPr>
            </a:p>
          </p:txBody>
        </p:sp>
        <p:sp>
          <p:nvSpPr>
            <p:cNvPr id="69642" name="Line 70"/>
            <p:cNvSpPr>
              <a:spLocks noChangeShapeType="1"/>
            </p:cNvSpPr>
            <p:nvPr/>
          </p:nvSpPr>
          <p:spPr bwMode="auto">
            <a:xfrm flipH="1">
              <a:off x="737" y="3806"/>
              <a:ext cx="312" cy="0"/>
            </a:xfrm>
            <a:prstGeom prst="line">
              <a:avLst/>
            </a:prstGeom>
            <a:noFill/>
            <a:ln w="38100">
              <a:solidFill>
                <a:srgbClr val="0000FF"/>
              </a:solidFill>
              <a:round/>
              <a:headEnd/>
              <a:tailEnd type="triangle" w="med" len="med"/>
            </a:ln>
          </p:spPr>
          <p:txBody>
            <a:bodyPr/>
            <a:lstStyle/>
            <a:p>
              <a:endParaRPr lang="it-IT"/>
            </a:p>
          </p:txBody>
        </p:sp>
        <p:sp>
          <p:nvSpPr>
            <p:cNvPr id="69643" name="Line 71"/>
            <p:cNvSpPr>
              <a:spLocks noChangeShapeType="1"/>
            </p:cNvSpPr>
            <p:nvPr/>
          </p:nvSpPr>
          <p:spPr bwMode="auto">
            <a:xfrm flipH="1">
              <a:off x="477" y="3326"/>
              <a:ext cx="0" cy="336"/>
            </a:xfrm>
            <a:prstGeom prst="line">
              <a:avLst/>
            </a:prstGeom>
            <a:noFill/>
            <a:ln w="38100">
              <a:solidFill>
                <a:schemeClr val="tx1"/>
              </a:solidFill>
              <a:round/>
              <a:headEnd/>
              <a:tailEnd type="triangle" w="med" len="med"/>
            </a:ln>
          </p:spPr>
          <p:txBody>
            <a:bodyPr/>
            <a:lstStyle/>
            <a:p>
              <a:endParaRPr lang="it-IT"/>
            </a:p>
          </p:txBody>
        </p:sp>
        <p:sp>
          <p:nvSpPr>
            <p:cNvPr id="69644" name="Line 72"/>
            <p:cNvSpPr>
              <a:spLocks noChangeShapeType="1"/>
            </p:cNvSpPr>
            <p:nvPr/>
          </p:nvSpPr>
          <p:spPr bwMode="auto">
            <a:xfrm flipH="1">
              <a:off x="1309" y="3326"/>
              <a:ext cx="0" cy="336"/>
            </a:xfrm>
            <a:prstGeom prst="line">
              <a:avLst/>
            </a:prstGeom>
            <a:noFill/>
            <a:ln w="38100">
              <a:solidFill>
                <a:schemeClr val="tx1"/>
              </a:solidFill>
              <a:round/>
              <a:headEnd/>
              <a:tailEnd type="triangle" w="med" len="med"/>
            </a:ln>
          </p:spPr>
          <p:txBody>
            <a:bodyPr/>
            <a:lstStyle/>
            <a:p>
              <a:endParaRPr lang="it-IT"/>
            </a:p>
          </p:txBody>
        </p:sp>
        <p:sp>
          <p:nvSpPr>
            <p:cNvPr id="69645" name="Line 73"/>
            <p:cNvSpPr>
              <a:spLocks noChangeShapeType="1"/>
            </p:cNvSpPr>
            <p:nvPr/>
          </p:nvSpPr>
          <p:spPr bwMode="auto">
            <a:xfrm flipV="1">
              <a:off x="2141" y="3326"/>
              <a:ext cx="0" cy="336"/>
            </a:xfrm>
            <a:prstGeom prst="line">
              <a:avLst/>
            </a:prstGeom>
            <a:noFill/>
            <a:ln w="38100">
              <a:solidFill>
                <a:srgbClr val="0000FF"/>
              </a:solidFill>
              <a:round/>
              <a:headEnd/>
              <a:tailEnd type="triangle" w="med" len="med"/>
            </a:ln>
          </p:spPr>
          <p:txBody>
            <a:bodyPr/>
            <a:lstStyle/>
            <a:p>
              <a:endParaRPr lang="it-IT"/>
            </a:p>
          </p:txBody>
        </p:sp>
        <p:sp>
          <p:nvSpPr>
            <p:cNvPr id="69646" name="Line 74"/>
            <p:cNvSpPr>
              <a:spLocks noChangeShapeType="1"/>
            </p:cNvSpPr>
            <p:nvPr/>
          </p:nvSpPr>
          <p:spPr bwMode="auto">
            <a:xfrm flipV="1">
              <a:off x="685" y="3278"/>
              <a:ext cx="416" cy="432"/>
            </a:xfrm>
            <a:prstGeom prst="line">
              <a:avLst/>
            </a:prstGeom>
            <a:noFill/>
            <a:ln w="38100">
              <a:solidFill>
                <a:srgbClr val="FF0000"/>
              </a:solidFill>
              <a:round/>
              <a:headEnd/>
              <a:tailEnd type="triangle" w="med" len="med"/>
            </a:ln>
          </p:spPr>
          <p:txBody>
            <a:bodyPr/>
            <a:lstStyle/>
            <a:p>
              <a:endParaRPr lang="it-IT"/>
            </a:p>
          </p:txBody>
        </p:sp>
        <p:sp>
          <p:nvSpPr>
            <p:cNvPr id="69647" name="Line 75"/>
            <p:cNvSpPr>
              <a:spLocks noChangeShapeType="1"/>
            </p:cNvSpPr>
            <p:nvPr/>
          </p:nvSpPr>
          <p:spPr bwMode="auto">
            <a:xfrm flipH="1">
              <a:off x="1517" y="3278"/>
              <a:ext cx="416" cy="432"/>
            </a:xfrm>
            <a:prstGeom prst="line">
              <a:avLst/>
            </a:prstGeom>
            <a:noFill/>
            <a:ln w="38100">
              <a:solidFill>
                <a:srgbClr val="00FF00"/>
              </a:solidFill>
              <a:round/>
              <a:headEnd/>
              <a:tailEnd type="triangle" w="med" len="med"/>
            </a:ln>
          </p:spPr>
          <p:txBody>
            <a:bodyPr/>
            <a:lstStyle/>
            <a:p>
              <a:endParaRPr lang="it-IT"/>
            </a:p>
          </p:txBody>
        </p:sp>
        <p:sp>
          <p:nvSpPr>
            <p:cNvPr id="69648" name="Text Box 76"/>
            <p:cNvSpPr txBox="1">
              <a:spLocks noChangeArrowheads="1"/>
            </p:cNvSpPr>
            <p:nvPr/>
          </p:nvSpPr>
          <p:spPr bwMode="auto">
            <a:xfrm>
              <a:off x="367" y="3838"/>
              <a:ext cx="215" cy="327"/>
            </a:xfrm>
            <a:prstGeom prst="rect">
              <a:avLst/>
            </a:prstGeom>
            <a:noFill/>
            <a:ln w="9525">
              <a:noFill/>
              <a:miter lim="800000"/>
              <a:headEnd/>
              <a:tailEnd/>
            </a:ln>
          </p:spPr>
          <p:txBody>
            <a:bodyPr wrap="none">
              <a:spAutoFit/>
            </a:bodyPr>
            <a:lstStyle/>
            <a:p>
              <a:r>
                <a:rPr lang="it-IT" sz="2800" b="1" i="1"/>
                <a:t>y</a:t>
              </a:r>
            </a:p>
          </p:txBody>
        </p:sp>
        <p:sp>
          <p:nvSpPr>
            <p:cNvPr id="69649" name="Text Box 77"/>
            <p:cNvSpPr txBox="1">
              <a:spLocks noChangeArrowheads="1"/>
            </p:cNvSpPr>
            <p:nvPr/>
          </p:nvSpPr>
          <p:spPr bwMode="auto">
            <a:xfrm>
              <a:off x="1199" y="3838"/>
              <a:ext cx="203" cy="327"/>
            </a:xfrm>
            <a:prstGeom prst="rect">
              <a:avLst/>
            </a:prstGeom>
            <a:noFill/>
            <a:ln w="9525">
              <a:noFill/>
              <a:miter lim="800000"/>
              <a:headEnd/>
              <a:tailEnd/>
            </a:ln>
          </p:spPr>
          <p:txBody>
            <a:bodyPr wrap="none">
              <a:spAutoFit/>
            </a:bodyPr>
            <a:lstStyle/>
            <a:p>
              <a:r>
                <a:rPr lang="it-IT" sz="2800" b="1" i="1"/>
                <a:t>z</a:t>
              </a:r>
            </a:p>
          </p:txBody>
        </p:sp>
        <p:sp>
          <p:nvSpPr>
            <p:cNvPr id="69650" name="Text Box 78"/>
            <p:cNvSpPr txBox="1">
              <a:spLocks noChangeArrowheads="1"/>
            </p:cNvSpPr>
            <p:nvPr/>
          </p:nvSpPr>
          <p:spPr bwMode="auto">
            <a:xfrm>
              <a:off x="2031" y="3838"/>
              <a:ext cx="215" cy="327"/>
            </a:xfrm>
            <a:prstGeom prst="rect">
              <a:avLst/>
            </a:prstGeom>
            <a:noFill/>
            <a:ln w="9525">
              <a:noFill/>
              <a:miter lim="800000"/>
              <a:headEnd/>
              <a:tailEnd/>
            </a:ln>
          </p:spPr>
          <p:txBody>
            <a:bodyPr wrap="none">
              <a:spAutoFit/>
            </a:bodyPr>
            <a:lstStyle/>
            <a:p>
              <a:r>
                <a:rPr lang="it-IT" sz="2800" b="1" i="1"/>
                <a:t>v</a:t>
              </a:r>
            </a:p>
          </p:txBody>
        </p:sp>
        <p:sp>
          <p:nvSpPr>
            <p:cNvPr id="69651" name="Oval 79"/>
            <p:cNvSpPr>
              <a:spLocks noChangeArrowheads="1"/>
            </p:cNvSpPr>
            <p:nvPr/>
          </p:nvSpPr>
          <p:spPr bwMode="auto">
            <a:xfrm>
              <a:off x="1049" y="3662"/>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7/8 </a:t>
              </a:r>
              <a:endParaRPr lang="en-GB" sz="2400" b="1">
                <a:solidFill>
                  <a:schemeClr val="bg1"/>
                </a:solidFill>
              </a:endParaRPr>
            </a:p>
          </p:txBody>
        </p:sp>
        <p:sp>
          <p:nvSpPr>
            <p:cNvPr id="69652" name="Text Box 80"/>
            <p:cNvSpPr txBox="1">
              <a:spLocks noChangeArrowheads="1"/>
            </p:cNvSpPr>
            <p:nvPr/>
          </p:nvSpPr>
          <p:spPr bwMode="auto">
            <a:xfrm>
              <a:off x="373" y="2766"/>
              <a:ext cx="228" cy="327"/>
            </a:xfrm>
            <a:prstGeom prst="rect">
              <a:avLst/>
            </a:prstGeom>
            <a:noFill/>
            <a:ln w="9525">
              <a:noFill/>
              <a:miter lim="800000"/>
              <a:headEnd/>
              <a:tailEnd/>
            </a:ln>
          </p:spPr>
          <p:txBody>
            <a:bodyPr wrap="none">
              <a:spAutoFit/>
            </a:bodyPr>
            <a:lstStyle/>
            <a:p>
              <a:r>
                <a:rPr lang="it-IT" sz="2800" b="1" i="1"/>
                <a:t>x</a:t>
              </a:r>
            </a:p>
          </p:txBody>
        </p:sp>
        <p:sp>
          <p:nvSpPr>
            <p:cNvPr id="69653" name="Text Box 81"/>
            <p:cNvSpPr txBox="1">
              <a:spLocks noChangeArrowheads="1"/>
            </p:cNvSpPr>
            <p:nvPr/>
          </p:nvSpPr>
          <p:spPr bwMode="auto">
            <a:xfrm>
              <a:off x="1205" y="2766"/>
              <a:ext cx="265" cy="327"/>
            </a:xfrm>
            <a:prstGeom prst="rect">
              <a:avLst/>
            </a:prstGeom>
            <a:noFill/>
            <a:ln w="9525">
              <a:noFill/>
              <a:miter lim="800000"/>
              <a:headEnd/>
              <a:tailEnd/>
            </a:ln>
          </p:spPr>
          <p:txBody>
            <a:bodyPr wrap="none">
              <a:spAutoFit/>
            </a:bodyPr>
            <a:lstStyle/>
            <a:p>
              <a:r>
                <a:rPr lang="it-IT" sz="2800" b="1" i="1"/>
                <a:t>w</a:t>
              </a:r>
            </a:p>
          </p:txBody>
        </p:sp>
        <p:sp>
          <p:nvSpPr>
            <p:cNvPr id="69654" name="Text Box 82"/>
            <p:cNvSpPr txBox="1">
              <a:spLocks noChangeArrowheads="1"/>
            </p:cNvSpPr>
            <p:nvPr/>
          </p:nvSpPr>
          <p:spPr bwMode="auto">
            <a:xfrm>
              <a:off x="2037" y="2766"/>
              <a:ext cx="203" cy="327"/>
            </a:xfrm>
            <a:prstGeom prst="rect">
              <a:avLst/>
            </a:prstGeom>
            <a:noFill/>
            <a:ln w="9525">
              <a:noFill/>
              <a:miter lim="800000"/>
              <a:headEnd/>
              <a:tailEnd/>
            </a:ln>
          </p:spPr>
          <p:txBody>
            <a:bodyPr wrap="none">
              <a:spAutoFit/>
            </a:bodyPr>
            <a:lstStyle/>
            <a:p>
              <a:r>
                <a:rPr lang="it-IT" sz="2800" b="1" i="1"/>
                <a:t>s</a:t>
              </a:r>
            </a:p>
          </p:txBody>
        </p:sp>
        <p:sp>
          <p:nvSpPr>
            <p:cNvPr id="69655" name="Oval 83"/>
            <p:cNvSpPr>
              <a:spLocks noChangeArrowheads="1"/>
            </p:cNvSpPr>
            <p:nvPr/>
          </p:nvSpPr>
          <p:spPr bwMode="auto">
            <a:xfrm>
              <a:off x="2713" y="3662"/>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12/13</a:t>
              </a:r>
              <a:endParaRPr lang="en-GB" sz="2400" b="1">
                <a:solidFill>
                  <a:schemeClr val="bg1"/>
                </a:solidFill>
              </a:endParaRPr>
            </a:p>
          </p:txBody>
        </p:sp>
        <p:sp>
          <p:nvSpPr>
            <p:cNvPr id="69656" name="Oval 84"/>
            <p:cNvSpPr>
              <a:spLocks noChangeArrowheads="1"/>
            </p:cNvSpPr>
            <p:nvPr/>
          </p:nvSpPr>
          <p:spPr bwMode="auto">
            <a:xfrm>
              <a:off x="2713" y="3038"/>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11/16</a:t>
              </a:r>
              <a:endParaRPr lang="en-GB" sz="2400" b="1">
                <a:solidFill>
                  <a:schemeClr val="bg1"/>
                </a:solidFill>
              </a:endParaRPr>
            </a:p>
          </p:txBody>
        </p:sp>
        <p:sp>
          <p:nvSpPr>
            <p:cNvPr id="69657" name="Oval 85"/>
            <p:cNvSpPr>
              <a:spLocks noChangeArrowheads="1"/>
            </p:cNvSpPr>
            <p:nvPr/>
          </p:nvSpPr>
          <p:spPr bwMode="auto">
            <a:xfrm>
              <a:off x="1881" y="3662"/>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14/15</a:t>
              </a:r>
              <a:endParaRPr lang="en-GB" sz="2400" b="1">
                <a:solidFill>
                  <a:schemeClr val="bg1"/>
                </a:solidFill>
              </a:endParaRPr>
            </a:p>
          </p:txBody>
        </p:sp>
        <p:sp>
          <p:nvSpPr>
            <p:cNvPr id="69658" name="Oval 86"/>
            <p:cNvSpPr>
              <a:spLocks noChangeArrowheads="1"/>
            </p:cNvSpPr>
            <p:nvPr/>
          </p:nvSpPr>
          <p:spPr bwMode="auto">
            <a:xfrm>
              <a:off x="1881" y="3038"/>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1/10</a:t>
              </a:r>
              <a:endParaRPr lang="en-GB" sz="2400" b="1">
                <a:solidFill>
                  <a:schemeClr val="bg1"/>
                </a:solidFill>
              </a:endParaRPr>
            </a:p>
          </p:txBody>
        </p:sp>
        <p:sp>
          <p:nvSpPr>
            <p:cNvPr id="69659" name="Oval 87"/>
            <p:cNvSpPr>
              <a:spLocks noChangeArrowheads="1"/>
            </p:cNvSpPr>
            <p:nvPr/>
          </p:nvSpPr>
          <p:spPr bwMode="auto">
            <a:xfrm>
              <a:off x="1049" y="3038"/>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2/9 </a:t>
              </a:r>
              <a:endParaRPr lang="en-GB" sz="2400" b="1">
                <a:solidFill>
                  <a:schemeClr val="bg1"/>
                </a:solidFill>
              </a:endParaRPr>
            </a:p>
          </p:txBody>
        </p:sp>
        <p:sp>
          <p:nvSpPr>
            <p:cNvPr id="69660" name="Oval 88"/>
            <p:cNvSpPr>
              <a:spLocks noChangeArrowheads="1"/>
            </p:cNvSpPr>
            <p:nvPr/>
          </p:nvSpPr>
          <p:spPr bwMode="auto">
            <a:xfrm>
              <a:off x="217" y="3038"/>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3/6 </a:t>
              </a:r>
              <a:endParaRPr lang="en-GB" sz="2400" b="1">
                <a:solidFill>
                  <a:schemeClr val="bg1"/>
                </a:solidFill>
              </a:endParaRPr>
            </a:p>
          </p:txBody>
        </p:sp>
        <p:sp>
          <p:nvSpPr>
            <p:cNvPr id="69661" name="Text Box 89"/>
            <p:cNvSpPr txBox="1">
              <a:spLocks noChangeArrowheads="1"/>
            </p:cNvSpPr>
            <p:nvPr/>
          </p:nvSpPr>
          <p:spPr bwMode="auto">
            <a:xfrm>
              <a:off x="2869" y="2766"/>
              <a:ext cx="178" cy="327"/>
            </a:xfrm>
            <a:prstGeom prst="rect">
              <a:avLst/>
            </a:prstGeom>
            <a:noFill/>
            <a:ln w="9525">
              <a:noFill/>
              <a:miter lim="800000"/>
              <a:headEnd/>
              <a:tailEnd/>
            </a:ln>
          </p:spPr>
          <p:txBody>
            <a:bodyPr wrap="none">
              <a:spAutoFit/>
            </a:bodyPr>
            <a:lstStyle/>
            <a:p>
              <a:r>
                <a:rPr lang="it-IT" sz="2800" b="1" i="1"/>
                <a:t>t</a:t>
              </a:r>
            </a:p>
          </p:txBody>
        </p:sp>
        <p:sp>
          <p:nvSpPr>
            <p:cNvPr id="69662" name="Text Box 90"/>
            <p:cNvSpPr txBox="1">
              <a:spLocks noChangeArrowheads="1"/>
            </p:cNvSpPr>
            <p:nvPr/>
          </p:nvSpPr>
          <p:spPr bwMode="auto">
            <a:xfrm>
              <a:off x="2863" y="3838"/>
              <a:ext cx="241" cy="327"/>
            </a:xfrm>
            <a:prstGeom prst="rect">
              <a:avLst/>
            </a:prstGeom>
            <a:noFill/>
            <a:ln w="9525">
              <a:noFill/>
              <a:miter lim="800000"/>
              <a:headEnd/>
              <a:tailEnd/>
            </a:ln>
          </p:spPr>
          <p:txBody>
            <a:bodyPr wrap="none">
              <a:spAutoFit/>
            </a:bodyPr>
            <a:lstStyle/>
            <a:p>
              <a:r>
                <a:rPr lang="it-IT" sz="2800" b="1" i="1"/>
                <a:t>u</a:t>
              </a:r>
            </a:p>
          </p:txBody>
        </p:sp>
        <p:sp>
          <p:nvSpPr>
            <p:cNvPr id="69663" name="Line 91"/>
            <p:cNvSpPr>
              <a:spLocks noChangeShapeType="1"/>
            </p:cNvSpPr>
            <p:nvPr/>
          </p:nvSpPr>
          <p:spPr bwMode="auto">
            <a:xfrm flipH="1">
              <a:off x="737" y="3182"/>
              <a:ext cx="312" cy="0"/>
            </a:xfrm>
            <a:prstGeom prst="line">
              <a:avLst/>
            </a:prstGeom>
            <a:noFill/>
            <a:ln w="38100">
              <a:solidFill>
                <a:schemeClr val="tx1"/>
              </a:solidFill>
              <a:round/>
              <a:headEnd/>
              <a:tailEnd type="triangle" w="med" len="med"/>
            </a:ln>
          </p:spPr>
          <p:txBody>
            <a:bodyPr/>
            <a:lstStyle/>
            <a:p>
              <a:endParaRPr lang="it-IT"/>
            </a:p>
          </p:txBody>
        </p:sp>
        <p:sp>
          <p:nvSpPr>
            <p:cNvPr id="69664" name="Line 92"/>
            <p:cNvSpPr>
              <a:spLocks noChangeShapeType="1"/>
            </p:cNvSpPr>
            <p:nvPr/>
          </p:nvSpPr>
          <p:spPr bwMode="auto">
            <a:xfrm flipH="1">
              <a:off x="1569" y="3182"/>
              <a:ext cx="312" cy="0"/>
            </a:xfrm>
            <a:prstGeom prst="line">
              <a:avLst/>
            </a:prstGeom>
            <a:noFill/>
            <a:ln w="38100">
              <a:solidFill>
                <a:schemeClr val="tx1"/>
              </a:solidFill>
              <a:round/>
              <a:headEnd/>
              <a:tailEnd type="triangle" w="med" len="med"/>
            </a:ln>
          </p:spPr>
          <p:txBody>
            <a:bodyPr/>
            <a:lstStyle/>
            <a:p>
              <a:endParaRPr lang="it-IT"/>
            </a:p>
          </p:txBody>
        </p:sp>
        <p:sp>
          <p:nvSpPr>
            <p:cNvPr id="69665" name="Line 93"/>
            <p:cNvSpPr>
              <a:spLocks noChangeShapeType="1"/>
            </p:cNvSpPr>
            <p:nvPr/>
          </p:nvSpPr>
          <p:spPr bwMode="auto">
            <a:xfrm flipH="1">
              <a:off x="1569" y="3806"/>
              <a:ext cx="312" cy="0"/>
            </a:xfrm>
            <a:prstGeom prst="line">
              <a:avLst/>
            </a:prstGeom>
            <a:noFill/>
            <a:ln w="38100">
              <a:solidFill>
                <a:srgbClr val="0000FF"/>
              </a:solidFill>
              <a:round/>
              <a:headEnd/>
              <a:tailEnd type="triangle" w="med" len="med"/>
            </a:ln>
          </p:spPr>
          <p:txBody>
            <a:bodyPr/>
            <a:lstStyle/>
            <a:p>
              <a:endParaRPr lang="it-IT"/>
            </a:p>
          </p:txBody>
        </p:sp>
        <p:sp>
          <p:nvSpPr>
            <p:cNvPr id="69666" name="Line 94"/>
            <p:cNvSpPr>
              <a:spLocks noChangeShapeType="1"/>
            </p:cNvSpPr>
            <p:nvPr/>
          </p:nvSpPr>
          <p:spPr bwMode="auto">
            <a:xfrm flipV="1">
              <a:off x="2389" y="3806"/>
              <a:ext cx="288" cy="0"/>
            </a:xfrm>
            <a:prstGeom prst="line">
              <a:avLst/>
            </a:prstGeom>
            <a:noFill/>
            <a:ln w="38100">
              <a:solidFill>
                <a:srgbClr val="0000FF"/>
              </a:solidFill>
              <a:round/>
              <a:headEnd/>
              <a:tailEnd type="triangle" w="med" len="med"/>
            </a:ln>
          </p:spPr>
          <p:txBody>
            <a:bodyPr/>
            <a:lstStyle/>
            <a:p>
              <a:endParaRPr lang="it-IT"/>
            </a:p>
          </p:txBody>
        </p:sp>
        <p:sp>
          <p:nvSpPr>
            <p:cNvPr id="69667" name="Line 95"/>
            <p:cNvSpPr>
              <a:spLocks noChangeShapeType="1"/>
            </p:cNvSpPr>
            <p:nvPr/>
          </p:nvSpPr>
          <p:spPr bwMode="auto">
            <a:xfrm flipV="1">
              <a:off x="3025" y="3326"/>
              <a:ext cx="0" cy="336"/>
            </a:xfrm>
            <a:prstGeom prst="line">
              <a:avLst/>
            </a:prstGeom>
            <a:noFill/>
            <a:ln w="38100">
              <a:solidFill>
                <a:srgbClr val="FF0000"/>
              </a:solidFill>
              <a:round/>
              <a:headEnd/>
              <a:tailEnd type="triangle" w="med" len="med"/>
            </a:ln>
          </p:spPr>
          <p:txBody>
            <a:bodyPr/>
            <a:lstStyle/>
            <a:p>
              <a:endParaRPr lang="it-IT"/>
            </a:p>
          </p:txBody>
        </p:sp>
        <p:sp>
          <p:nvSpPr>
            <p:cNvPr id="69668" name="Line 96"/>
            <p:cNvSpPr>
              <a:spLocks noChangeShapeType="1"/>
            </p:cNvSpPr>
            <p:nvPr/>
          </p:nvSpPr>
          <p:spPr bwMode="auto">
            <a:xfrm flipH="1">
              <a:off x="2921" y="3326"/>
              <a:ext cx="0" cy="336"/>
            </a:xfrm>
            <a:prstGeom prst="line">
              <a:avLst/>
            </a:prstGeom>
            <a:noFill/>
            <a:ln w="38100">
              <a:solidFill>
                <a:schemeClr val="tx1"/>
              </a:solidFill>
              <a:round/>
              <a:headEnd/>
              <a:tailEnd type="triangle" w="med" len="med"/>
            </a:ln>
          </p:spPr>
          <p:txBody>
            <a:bodyPr/>
            <a:lstStyle/>
            <a:p>
              <a:endParaRPr lang="it-IT"/>
            </a:p>
          </p:txBody>
        </p:sp>
        <p:sp>
          <p:nvSpPr>
            <p:cNvPr id="69669" name="Line 97"/>
            <p:cNvSpPr>
              <a:spLocks noChangeShapeType="1"/>
            </p:cNvSpPr>
            <p:nvPr/>
          </p:nvSpPr>
          <p:spPr bwMode="auto">
            <a:xfrm flipH="1">
              <a:off x="2349" y="3278"/>
              <a:ext cx="416" cy="432"/>
            </a:xfrm>
            <a:prstGeom prst="line">
              <a:avLst/>
            </a:prstGeom>
            <a:noFill/>
            <a:ln w="38100">
              <a:solidFill>
                <a:schemeClr val="tx1"/>
              </a:solidFill>
              <a:round/>
              <a:headEnd/>
              <a:tailEnd type="triangle" w="med" len="med"/>
            </a:ln>
          </p:spPr>
          <p:txBody>
            <a:bodyPr/>
            <a:lstStyle/>
            <a:p>
              <a:endParaRPr lang="it-IT"/>
            </a:p>
          </p:txBody>
        </p:sp>
        <p:sp>
          <p:nvSpPr>
            <p:cNvPr id="69670" name="Line 98"/>
            <p:cNvSpPr>
              <a:spLocks noChangeShapeType="1"/>
            </p:cNvSpPr>
            <p:nvPr/>
          </p:nvSpPr>
          <p:spPr bwMode="auto">
            <a:xfrm>
              <a:off x="3753" y="2942"/>
              <a:ext cx="312" cy="0"/>
            </a:xfrm>
            <a:prstGeom prst="line">
              <a:avLst/>
            </a:prstGeom>
            <a:noFill/>
            <a:ln w="38100">
              <a:solidFill>
                <a:schemeClr val="tx1"/>
              </a:solidFill>
              <a:round/>
              <a:headEnd/>
              <a:tailEnd type="triangle" w="med" len="med"/>
            </a:ln>
          </p:spPr>
          <p:txBody>
            <a:bodyPr/>
            <a:lstStyle/>
            <a:p>
              <a:endParaRPr lang="it-IT"/>
            </a:p>
          </p:txBody>
        </p:sp>
        <p:sp>
          <p:nvSpPr>
            <p:cNvPr id="69671" name="Line 99"/>
            <p:cNvSpPr>
              <a:spLocks noChangeShapeType="1"/>
            </p:cNvSpPr>
            <p:nvPr/>
          </p:nvSpPr>
          <p:spPr bwMode="auto">
            <a:xfrm flipV="1">
              <a:off x="3753" y="3230"/>
              <a:ext cx="312" cy="0"/>
            </a:xfrm>
            <a:prstGeom prst="line">
              <a:avLst/>
            </a:prstGeom>
            <a:noFill/>
            <a:ln w="38100">
              <a:solidFill>
                <a:srgbClr val="FF0000"/>
              </a:solidFill>
              <a:round/>
              <a:headEnd/>
              <a:tailEnd type="triangle" w="med" len="med"/>
            </a:ln>
          </p:spPr>
          <p:txBody>
            <a:bodyPr/>
            <a:lstStyle/>
            <a:p>
              <a:endParaRPr lang="it-IT"/>
            </a:p>
          </p:txBody>
        </p:sp>
        <p:sp>
          <p:nvSpPr>
            <p:cNvPr id="69672" name="Line 100"/>
            <p:cNvSpPr>
              <a:spLocks noChangeShapeType="1"/>
            </p:cNvSpPr>
            <p:nvPr/>
          </p:nvSpPr>
          <p:spPr bwMode="auto">
            <a:xfrm>
              <a:off x="3753" y="3806"/>
              <a:ext cx="312" cy="0"/>
            </a:xfrm>
            <a:prstGeom prst="line">
              <a:avLst/>
            </a:prstGeom>
            <a:noFill/>
            <a:ln w="38100">
              <a:solidFill>
                <a:srgbClr val="0000FF"/>
              </a:solidFill>
              <a:round/>
              <a:headEnd/>
              <a:tailEnd type="triangle" w="med" len="med"/>
            </a:ln>
          </p:spPr>
          <p:txBody>
            <a:bodyPr/>
            <a:lstStyle/>
            <a:p>
              <a:endParaRPr lang="it-IT"/>
            </a:p>
          </p:txBody>
        </p:sp>
        <p:sp>
          <p:nvSpPr>
            <p:cNvPr id="69673" name="Line 101"/>
            <p:cNvSpPr>
              <a:spLocks noChangeShapeType="1"/>
            </p:cNvSpPr>
            <p:nvPr/>
          </p:nvSpPr>
          <p:spPr bwMode="auto">
            <a:xfrm>
              <a:off x="3753" y="3518"/>
              <a:ext cx="312" cy="0"/>
            </a:xfrm>
            <a:prstGeom prst="line">
              <a:avLst/>
            </a:prstGeom>
            <a:noFill/>
            <a:ln w="38100">
              <a:solidFill>
                <a:srgbClr val="00FF00"/>
              </a:solidFill>
              <a:round/>
              <a:headEnd/>
              <a:tailEnd type="triangle" w="med" len="med"/>
            </a:ln>
          </p:spPr>
          <p:txBody>
            <a:bodyPr/>
            <a:lstStyle/>
            <a:p>
              <a:endParaRPr lang="it-IT"/>
            </a:p>
          </p:txBody>
        </p:sp>
        <p:sp>
          <p:nvSpPr>
            <p:cNvPr id="69674" name="Text Box 102"/>
            <p:cNvSpPr txBox="1">
              <a:spLocks noChangeArrowheads="1"/>
            </p:cNvSpPr>
            <p:nvPr/>
          </p:nvSpPr>
          <p:spPr bwMode="auto">
            <a:xfrm>
              <a:off x="4117" y="2750"/>
              <a:ext cx="1253" cy="1226"/>
            </a:xfrm>
            <a:prstGeom prst="rect">
              <a:avLst/>
            </a:prstGeom>
            <a:noFill/>
            <a:ln w="9525">
              <a:noFill/>
              <a:miter lim="800000"/>
              <a:headEnd/>
              <a:tailEnd/>
            </a:ln>
          </p:spPr>
          <p:txBody>
            <a:bodyPr wrap="none">
              <a:spAutoFit/>
            </a:bodyPr>
            <a:lstStyle/>
            <a:p>
              <a:pPr>
                <a:lnSpc>
                  <a:spcPct val="95000"/>
                </a:lnSpc>
              </a:pPr>
              <a:r>
                <a:rPr lang="it-IT" sz="3200"/>
                <a:t>d’albero</a:t>
              </a:r>
            </a:p>
            <a:p>
              <a:pPr>
                <a:lnSpc>
                  <a:spcPct val="95000"/>
                </a:lnSpc>
              </a:pPr>
              <a:r>
                <a:rPr lang="it-IT" sz="3200"/>
                <a:t>all’indietro</a:t>
              </a:r>
            </a:p>
            <a:p>
              <a:pPr>
                <a:lnSpc>
                  <a:spcPct val="95000"/>
                </a:lnSpc>
              </a:pPr>
              <a:r>
                <a:rPr lang="it-IT" sz="3200"/>
                <a:t>in avanti</a:t>
              </a:r>
            </a:p>
            <a:p>
              <a:pPr>
                <a:lnSpc>
                  <a:spcPct val="95000"/>
                </a:lnSpc>
              </a:pPr>
              <a:r>
                <a:rPr lang="it-IT" sz="3200"/>
                <a:t>trasversali</a:t>
              </a:r>
              <a:endParaRPr lang="en-GB" sz="320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658" name="Group 2"/>
          <p:cNvGrpSpPr>
            <a:grpSpLocks/>
          </p:cNvGrpSpPr>
          <p:nvPr/>
        </p:nvGrpSpPr>
        <p:grpSpPr bwMode="auto">
          <a:xfrm>
            <a:off x="488950" y="115888"/>
            <a:ext cx="8180388" cy="2271712"/>
            <a:chOff x="468" y="240"/>
            <a:chExt cx="5153" cy="1431"/>
          </a:xfrm>
        </p:grpSpPr>
        <p:sp>
          <p:nvSpPr>
            <p:cNvPr id="70700" name="Oval 3"/>
            <p:cNvSpPr>
              <a:spLocks noChangeArrowheads="1"/>
            </p:cNvSpPr>
            <p:nvPr/>
          </p:nvSpPr>
          <p:spPr bwMode="auto">
            <a:xfrm>
              <a:off x="468" y="1152"/>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4/5 </a:t>
              </a:r>
              <a:endParaRPr lang="en-GB" sz="2400" b="1">
                <a:solidFill>
                  <a:schemeClr val="bg1"/>
                </a:solidFill>
              </a:endParaRPr>
            </a:p>
          </p:txBody>
        </p:sp>
        <p:sp>
          <p:nvSpPr>
            <p:cNvPr id="70701" name="Line 4"/>
            <p:cNvSpPr>
              <a:spLocks noChangeShapeType="1"/>
            </p:cNvSpPr>
            <p:nvPr/>
          </p:nvSpPr>
          <p:spPr bwMode="auto">
            <a:xfrm flipH="1">
              <a:off x="988" y="1296"/>
              <a:ext cx="312" cy="0"/>
            </a:xfrm>
            <a:prstGeom prst="line">
              <a:avLst/>
            </a:prstGeom>
            <a:noFill/>
            <a:ln w="38100">
              <a:solidFill>
                <a:srgbClr val="0000FF"/>
              </a:solidFill>
              <a:round/>
              <a:headEnd/>
              <a:tailEnd type="triangle" w="med" len="med"/>
            </a:ln>
          </p:spPr>
          <p:txBody>
            <a:bodyPr/>
            <a:lstStyle/>
            <a:p>
              <a:endParaRPr lang="it-IT"/>
            </a:p>
          </p:txBody>
        </p:sp>
        <p:sp>
          <p:nvSpPr>
            <p:cNvPr id="70702" name="Line 5"/>
            <p:cNvSpPr>
              <a:spLocks noChangeShapeType="1"/>
            </p:cNvSpPr>
            <p:nvPr/>
          </p:nvSpPr>
          <p:spPr bwMode="auto">
            <a:xfrm flipH="1">
              <a:off x="728" y="816"/>
              <a:ext cx="0" cy="336"/>
            </a:xfrm>
            <a:prstGeom prst="line">
              <a:avLst/>
            </a:prstGeom>
            <a:noFill/>
            <a:ln w="38100">
              <a:solidFill>
                <a:schemeClr val="tx1"/>
              </a:solidFill>
              <a:round/>
              <a:headEnd/>
              <a:tailEnd type="triangle" w="med" len="med"/>
            </a:ln>
          </p:spPr>
          <p:txBody>
            <a:bodyPr/>
            <a:lstStyle/>
            <a:p>
              <a:endParaRPr lang="it-IT"/>
            </a:p>
          </p:txBody>
        </p:sp>
        <p:sp>
          <p:nvSpPr>
            <p:cNvPr id="70703" name="Line 6"/>
            <p:cNvSpPr>
              <a:spLocks noChangeShapeType="1"/>
            </p:cNvSpPr>
            <p:nvPr/>
          </p:nvSpPr>
          <p:spPr bwMode="auto">
            <a:xfrm flipH="1">
              <a:off x="1560" y="816"/>
              <a:ext cx="0" cy="336"/>
            </a:xfrm>
            <a:prstGeom prst="line">
              <a:avLst/>
            </a:prstGeom>
            <a:noFill/>
            <a:ln w="38100">
              <a:solidFill>
                <a:schemeClr val="tx1"/>
              </a:solidFill>
              <a:round/>
              <a:headEnd/>
              <a:tailEnd type="triangle" w="med" len="med"/>
            </a:ln>
          </p:spPr>
          <p:txBody>
            <a:bodyPr/>
            <a:lstStyle/>
            <a:p>
              <a:endParaRPr lang="it-IT"/>
            </a:p>
          </p:txBody>
        </p:sp>
        <p:sp>
          <p:nvSpPr>
            <p:cNvPr id="70704" name="Line 7"/>
            <p:cNvSpPr>
              <a:spLocks noChangeShapeType="1"/>
            </p:cNvSpPr>
            <p:nvPr/>
          </p:nvSpPr>
          <p:spPr bwMode="auto">
            <a:xfrm flipV="1">
              <a:off x="2392" y="816"/>
              <a:ext cx="0" cy="336"/>
            </a:xfrm>
            <a:prstGeom prst="line">
              <a:avLst/>
            </a:prstGeom>
            <a:noFill/>
            <a:ln w="38100">
              <a:solidFill>
                <a:srgbClr val="0000FF"/>
              </a:solidFill>
              <a:round/>
              <a:headEnd/>
              <a:tailEnd type="triangle" w="med" len="med"/>
            </a:ln>
          </p:spPr>
          <p:txBody>
            <a:bodyPr/>
            <a:lstStyle/>
            <a:p>
              <a:endParaRPr lang="it-IT"/>
            </a:p>
          </p:txBody>
        </p:sp>
        <p:sp>
          <p:nvSpPr>
            <p:cNvPr id="70705" name="Line 8"/>
            <p:cNvSpPr>
              <a:spLocks noChangeShapeType="1"/>
            </p:cNvSpPr>
            <p:nvPr/>
          </p:nvSpPr>
          <p:spPr bwMode="auto">
            <a:xfrm flipV="1">
              <a:off x="936" y="768"/>
              <a:ext cx="416" cy="432"/>
            </a:xfrm>
            <a:prstGeom prst="line">
              <a:avLst/>
            </a:prstGeom>
            <a:noFill/>
            <a:ln w="38100">
              <a:solidFill>
                <a:srgbClr val="FF0000"/>
              </a:solidFill>
              <a:round/>
              <a:headEnd/>
              <a:tailEnd type="triangle" w="med" len="med"/>
            </a:ln>
          </p:spPr>
          <p:txBody>
            <a:bodyPr/>
            <a:lstStyle/>
            <a:p>
              <a:endParaRPr lang="it-IT"/>
            </a:p>
          </p:txBody>
        </p:sp>
        <p:sp>
          <p:nvSpPr>
            <p:cNvPr id="70706" name="Line 9"/>
            <p:cNvSpPr>
              <a:spLocks noChangeShapeType="1"/>
            </p:cNvSpPr>
            <p:nvPr/>
          </p:nvSpPr>
          <p:spPr bwMode="auto">
            <a:xfrm flipH="1">
              <a:off x="1768" y="768"/>
              <a:ext cx="416" cy="432"/>
            </a:xfrm>
            <a:prstGeom prst="line">
              <a:avLst/>
            </a:prstGeom>
            <a:noFill/>
            <a:ln w="38100">
              <a:solidFill>
                <a:srgbClr val="00FF00"/>
              </a:solidFill>
              <a:round/>
              <a:headEnd/>
              <a:tailEnd type="triangle" w="med" len="med"/>
            </a:ln>
          </p:spPr>
          <p:txBody>
            <a:bodyPr/>
            <a:lstStyle/>
            <a:p>
              <a:endParaRPr lang="it-IT"/>
            </a:p>
          </p:txBody>
        </p:sp>
        <p:sp>
          <p:nvSpPr>
            <p:cNvPr id="70707" name="Text Box 10"/>
            <p:cNvSpPr txBox="1">
              <a:spLocks noChangeArrowheads="1"/>
            </p:cNvSpPr>
            <p:nvPr/>
          </p:nvSpPr>
          <p:spPr bwMode="auto">
            <a:xfrm>
              <a:off x="624" y="1344"/>
              <a:ext cx="215" cy="327"/>
            </a:xfrm>
            <a:prstGeom prst="rect">
              <a:avLst/>
            </a:prstGeom>
            <a:noFill/>
            <a:ln w="9525">
              <a:noFill/>
              <a:miter lim="800000"/>
              <a:headEnd/>
              <a:tailEnd/>
            </a:ln>
          </p:spPr>
          <p:txBody>
            <a:bodyPr wrap="none">
              <a:spAutoFit/>
            </a:bodyPr>
            <a:lstStyle/>
            <a:p>
              <a:r>
                <a:rPr lang="it-IT" sz="2800" b="1" i="1"/>
                <a:t>y</a:t>
              </a:r>
            </a:p>
          </p:txBody>
        </p:sp>
        <p:sp>
          <p:nvSpPr>
            <p:cNvPr id="70708" name="Text Box 11"/>
            <p:cNvSpPr txBox="1">
              <a:spLocks noChangeArrowheads="1"/>
            </p:cNvSpPr>
            <p:nvPr/>
          </p:nvSpPr>
          <p:spPr bwMode="auto">
            <a:xfrm>
              <a:off x="1456" y="1344"/>
              <a:ext cx="203" cy="327"/>
            </a:xfrm>
            <a:prstGeom prst="rect">
              <a:avLst/>
            </a:prstGeom>
            <a:noFill/>
            <a:ln w="9525">
              <a:noFill/>
              <a:miter lim="800000"/>
              <a:headEnd/>
              <a:tailEnd/>
            </a:ln>
          </p:spPr>
          <p:txBody>
            <a:bodyPr wrap="none">
              <a:spAutoFit/>
            </a:bodyPr>
            <a:lstStyle/>
            <a:p>
              <a:r>
                <a:rPr lang="it-IT" sz="2800" b="1" i="1"/>
                <a:t>z</a:t>
              </a:r>
            </a:p>
          </p:txBody>
        </p:sp>
        <p:sp>
          <p:nvSpPr>
            <p:cNvPr id="70709" name="Text Box 12"/>
            <p:cNvSpPr txBox="1">
              <a:spLocks noChangeArrowheads="1"/>
            </p:cNvSpPr>
            <p:nvPr/>
          </p:nvSpPr>
          <p:spPr bwMode="auto">
            <a:xfrm>
              <a:off x="2288" y="1344"/>
              <a:ext cx="215" cy="327"/>
            </a:xfrm>
            <a:prstGeom prst="rect">
              <a:avLst/>
            </a:prstGeom>
            <a:noFill/>
            <a:ln w="9525">
              <a:noFill/>
              <a:miter lim="800000"/>
              <a:headEnd/>
              <a:tailEnd/>
            </a:ln>
          </p:spPr>
          <p:txBody>
            <a:bodyPr wrap="none">
              <a:spAutoFit/>
            </a:bodyPr>
            <a:lstStyle/>
            <a:p>
              <a:r>
                <a:rPr lang="it-IT" sz="2800" b="1" i="1"/>
                <a:t>v</a:t>
              </a:r>
            </a:p>
          </p:txBody>
        </p:sp>
        <p:sp>
          <p:nvSpPr>
            <p:cNvPr id="70710" name="Oval 13"/>
            <p:cNvSpPr>
              <a:spLocks noChangeArrowheads="1"/>
            </p:cNvSpPr>
            <p:nvPr/>
          </p:nvSpPr>
          <p:spPr bwMode="auto">
            <a:xfrm>
              <a:off x="1300" y="1152"/>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7/8 </a:t>
              </a:r>
              <a:endParaRPr lang="en-GB" sz="2400" b="1">
                <a:solidFill>
                  <a:schemeClr val="bg1"/>
                </a:solidFill>
              </a:endParaRPr>
            </a:p>
          </p:txBody>
        </p:sp>
        <p:sp>
          <p:nvSpPr>
            <p:cNvPr id="70711" name="Text Box 14"/>
            <p:cNvSpPr txBox="1">
              <a:spLocks noChangeArrowheads="1"/>
            </p:cNvSpPr>
            <p:nvPr/>
          </p:nvSpPr>
          <p:spPr bwMode="auto">
            <a:xfrm>
              <a:off x="624" y="256"/>
              <a:ext cx="228" cy="327"/>
            </a:xfrm>
            <a:prstGeom prst="rect">
              <a:avLst/>
            </a:prstGeom>
            <a:noFill/>
            <a:ln w="9525">
              <a:noFill/>
              <a:miter lim="800000"/>
              <a:headEnd/>
              <a:tailEnd/>
            </a:ln>
          </p:spPr>
          <p:txBody>
            <a:bodyPr wrap="none">
              <a:spAutoFit/>
            </a:bodyPr>
            <a:lstStyle/>
            <a:p>
              <a:r>
                <a:rPr lang="it-IT" sz="2800" b="1" i="1"/>
                <a:t>x</a:t>
              </a:r>
            </a:p>
          </p:txBody>
        </p:sp>
        <p:sp>
          <p:nvSpPr>
            <p:cNvPr id="70712" name="Text Box 15"/>
            <p:cNvSpPr txBox="1">
              <a:spLocks noChangeArrowheads="1"/>
            </p:cNvSpPr>
            <p:nvPr/>
          </p:nvSpPr>
          <p:spPr bwMode="auto">
            <a:xfrm>
              <a:off x="1456" y="256"/>
              <a:ext cx="265" cy="327"/>
            </a:xfrm>
            <a:prstGeom prst="rect">
              <a:avLst/>
            </a:prstGeom>
            <a:noFill/>
            <a:ln w="9525">
              <a:noFill/>
              <a:miter lim="800000"/>
              <a:headEnd/>
              <a:tailEnd/>
            </a:ln>
          </p:spPr>
          <p:txBody>
            <a:bodyPr wrap="none">
              <a:spAutoFit/>
            </a:bodyPr>
            <a:lstStyle/>
            <a:p>
              <a:r>
                <a:rPr lang="it-IT" sz="2800" b="1" i="1"/>
                <a:t>w</a:t>
              </a:r>
            </a:p>
          </p:txBody>
        </p:sp>
        <p:sp>
          <p:nvSpPr>
            <p:cNvPr id="70713" name="Text Box 16"/>
            <p:cNvSpPr txBox="1">
              <a:spLocks noChangeArrowheads="1"/>
            </p:cNvSpPr>
            <p:nvPr/>
          </p:nvSpPr>
          <p:spPr bwMode="auto">
            <a:xfrm>
              <a:off x="2288" y="256"/>
              <a:ext cx="203" cy="327"/>
            </a:xfrm>
            <a:prstGeom prst="rect">
              <a:avLst/>
            </a:prstGeom>
            <a:noFill/>
            <a:ln w="9525">
              <a:noFill/>
              <a:miter lim="800000"/>
              <a:headEnd/>
              <a:tailEnd/>
            </a:ln>
          </p:spPr>
          <p:txBody>
            <a:bodyPr wrap="none">
              <a:spAutoFit/>
            </a:bodyPr>
            <a:lstStyle/>
            <a:p>
              <a:r>
                <a:rPr lang="it-IT" sz="2800" b="1" i="1"/>
                <a:t>s</a:t>
              </a:r>
            </a:p>
          </p:txBody>
        </p:sp>
        <p:sp>
          <p:nvSpPr>
            <p:cNvPr id="70714" name="Oval 17"/>
            <p:cNvSpPr>
              <a:spLocks noChangeArrowheads="1"/>
            </p:cNvSpPr>
            <p:nvPr/>
          </p:nvSpPr>
          <p:spPr bwMode="auto">
            <a:xfrm>
              <a:off x="2964" y="1152"/>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12/13</a:t>
              </a:r>
              <a:endParaRPr lang="en-GB" sz="2400" b="1">
                <a:solidFill>
                  <a:schemeClr val="bg1"/>
                </a:solidFill>
              </a:endParaRPr>
            </a:p>
          </p:txBody>
        </p:sp>
        <p:sp>
          <p:nvSpPr>
            <p:cNvPr id="70715" name="Oval 18"/>
            <p:cNvSpPr>
              <a:spLocks noChangeArrowheads="1"/>
            </p:cNvSpPr>
            <p:nvPr/>
          </p:nvSpPr>
          <p:spPr bwMode="auto">
            <a:xfrm>
              <a:off x="2964" y="528"/>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11/16</a:t>
              </a:r>
              <a:endParaRPr lang="en-GB" sz="2400" b="1">
                <a:solidFill>
                  <a:schemeClr val="bg1"/>
                </a:solidFill>
              </a:endParaRPr>
            </a:p>
          </p:txBody>
        </p:sp>
        <p:sp>
          <p:nvSpPr>
            <p:cNvPr id="70716" name="Oval 19"/>
            <p:cNvSpPr>
              <a:spLocks noChangeArrowheads="1"/>
            </p:cNvSpPr>
            <p:nvPr/>
          </p:nvSpPr>
          <p:spPr bwMode="auto">
            <a:xfrm>
              <a:off x="2132" y="1152"/>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14/15</a:t>
              </a:r>
              <a:endParaRPr lang="en-GB" sz="2400" b="1">
                <a:solidFill>
                  <a:schemeClr val="bg1"/>
                </a:solidFill>
              </a:endParaRPr>
            </a:p>
          </p:txBody>
        </p:sp>
        <p:sp>
          <p:nvSpPr>
            <p:cNvPr id="70717" name="Oval 20"/>
            <p:cNvSpPr>
              <a:spLocks noChangeArrowheads="1"/>
            </p:cNvSpPr>
            <p:nvPr/>
          </p:nvSpPr>
          <p:spPr bwMode="auto">
            <a:xfrm>
              <a:off x="2132" y="528"/>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1/10</a:t>
              </a:r>
              <a:endParaRPr lang="en-GB" sz="2400" b="1">
                <a:solidFill>
                  <a:schemeClr val="bg1"/>
                </a:solidFill>
              </a:endParaRPr>
            </a:p>
          </p:txBody>
        </p:sp>
        <p:sp>
          <p:nvSpPr>
            <p:cNvPr id="70718" name="Oval 21"/>
            <p:cNvSpPr>
              <a:spLocks noChangeArrowheads="1"/>
            </p:cNvSpPr>
            <p:nvPr/>
          </p:nvSpPr>
          <p:spPr bwMode="auto">
            <a:xfrm>
              <a:off x="1300" y="528"/>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2/9 </a:t>
              </a:r>
              <a:endParaRPr lang="en-GB" sz="2400" b="1">
                <a:solidFill>
                  <a:schemeClr val="bg1"/>
                </a:solidFill>
              </a:endParaRPr>
            </a:p>
          </p:txBody>
        </p:sp>
        <p:sp>
          <p:nvSpPr>
            <p:cNvPr id="70719" name="Oval 22"/>
            <p:cNvSpPr>
              <a:spLocks noChangeArrowheads="1"/>
            </p:cNvSpPr>
            <p:nvPr/>
          </p:nvSpPr>
          <p:spPr bwMode="auto">
            <a:xfrm>
              <a:off x="468" y="528"/>
              <a:ext cx="520" cy="288"/>
            </a:xfrm>
            <a:prstGeom prst="ellipse">
              <a:avLst/>
            </a:prstGeom>
            <a:solidFill>
              <a:schemeClr val="tx2"/>
            </a:solidFill>
            <a:ln w="28575">
              <a:solidFill>
                <a:schemeClr val="tx1"/>
              </a:solidFill>
              <a:round/>
              <a:headEnd/>
              <a:tailEnd/>
            </a:ln>
          </p:spPr>
          <p:txBody>
            <a:bodyPr wrap="none" anchor="ctr"/>
            <a:lstStyle/>
            <a:p>
              <a:pPr algn="ctr"/>
              <a:r>
                <a:rPr lang="it-IT" sz="2400" b="1">
                  <a:solidFill>
                    <a:schemeClr val="bg1"/>
                  </a:solidFill>
                </a:rPr>
                <a:t> 3/6 </a:t>
              </a:r>
              <a:endParaRPr lang="en-GB" sz="2400" b="1">
                <a:solidFill>
                  <a:schemeClr val="bg1"/>
                </a:solidFill>
              </a:endParaRPr>
            </a:p>
          </p:txBody>
        </p:sp>
        <p:sp>
          <p:nvSpPr>
            <p:cNvPr id="70720" name="Text Box 23"/>
            <p:cNvSpPr txBox="1">
              <a:spLocks noChangeArrowheads="1"/>
            </p:cNvSpPr>
            <p:nvPr/>
          </p:nvSpPr>
          <p:spPr bwMode="auto">
            <a:xfrm>
              <a:off x="3120" y="256"/>
              <a:ext cx="178" cy="327"/>
            </a:xfrm>
            <a:prstGeom prst="rect">
              <a:avLst/>
            </a:prstGeom>
            <a:noFill/>
            <a:ln w="9525">
              <a:noFill/>
              <a:miter lim="800000"/>
              <a:headEnd/>
              <a:tailEnd/>
            </a:ln>
          </p:spPr>
          <p:txBody>
            <a:bodyPr wrap="none">
              <a:spAutoFit/>
            </a:bodyPr>
            <a:lstStyle/>
            <a:p>
              <a:r>
                <a:rPr lang="it-IT" sz="2800" b="1" i="1"/>
                <a:t>t</a:t>
              </a:r>
            </a:p>
          </p:txBody>
        </p:sp>
        <p:sp>
          <p:nvSpPr>
            <p:cNvPr id="70721" name="Text Box 24"/>
            <p:cNvSpPr txBox="1">
              <a:spLocks noChangeArrowheads="1"/>
            </p:cNvSpPr>
            <p:nvPr/>
          </p:nvSpPr>
          <p:spPr bwMode="auto">
            <a:xfrm>
              <a:off x="3120" y="1344"/>
              <a:ext cx="241" cy="327"/>
            </a:xfrm>
            <a:prstGeom prst="rect">
              <a:avLst/>
            </a:prstGeom>
            <a:noFill/>
            <a:ln w="9525">
              <a:noFill/>
              <a:miter lim="800000"/>
              <a:headEnd/>
              <a:tailEnd/>
            </a:ln>
          </p:spPr>
          <p:txBody>
            <a:bodyPr wrap="none">
              <a:spAutoFit/>
            </a:bodyPr>
            <a:lstStyle/>
            <a:p>
              <a:r>
                <a:rPr lang="it-IT" sz="2800" b="1" i="1"/>
                <a:t>u</a:t>
              </a:r>
            </a:p>
          </p:txBody>
        </p:sp>
        <p:sp>
          <p:nvSpPr>
            <p:cNvPr id="70722" name="Line 25"/>
            <p:cNvSpPr>
              <a:spLocks noChangeShapeType="1"/>
            </p:cNvSpPr>
            <p:nvPr/>
          </p:nvSpPr>
          <p:spPr bwMode="auto">
            <a:xfrm flipH="1">
              <a:off x="988" y="672"/>
              <a:ext cx="312" cy="0"/>
            </a:xfrm>
            <a:prstGeom prst="line">
              <a:avLst/>
            </a:prstGeom>
            <a:noFill/>
            <a:ln w="38100">
              <a:solidFill>
                <a:schemeClr val="tx1"/>
              </a:solidFill>
              <a:round/>
              <a:headEnd/>
              <a:tailEnd type="triangle" w="med" len="med"/>
            </a:ln>
          </p:spPr>
          <p:txBody>
            <a:bodyPr/>
            <a:lstStyle/>
            <a:p>
              <a:endParaRPr lang="it-IT"/>
            </a:p>
          </p:txBody>
        </p:sp>
        <p:sp>
          <p:nvSpPr>
            <p:cNvPr id="70723" name="Line 26"/>
            <p:cNvSpPr>
              <a:spLocks noChangeShapeType="1"/>
            </p:cNvSpPr>
            <p:nvPr/>
          </p:nvSpPr>
          <p:spPr bwMode="auto">
            <a:xfrm flipH="1">
              <a:off x="1820" y="672"/>
              <a:ext cx="312" cy="0"/>
            </a:xfrm>
            <a:prstGeom prst="line">
              <a:avLst/>
            </a:prstGeom>
            <a:noFill/>
            <a:ln w="38100">
              <a:solidFill>
                <a:schemeClr val="tx1"/>
              </a:solidFill>
              <a:round/>
              <a:headEnd/>
              <a:tailEnd type="triangle" w="med" len="med"/>
            </a:ln>
          </p:spPr>
          <p:txBody>
            <a:bodyPr/>
            <a:lstStyle/>
            <a:p>
              <a:endParaRPr lang="it-IT"/>
            </a:p>
          </p:txBody>
        </p:sp>
        <p:sp>
          <p:nvSpPr>
            <p:cNvPr id="70724" name="Line 27"/>
            <p:cNvSpPr>
              <a:spLocks noChangeShapeType="1"/>
            </p:cNvSpPr>
            <p:nvPr/>
          </p:nvSpPr>
          <p:spPr bwMode="auto">
            <a:xfrm flipH="1">
              <a:off x="1820" y="1296"/>
              <a:ext cx="312" cy="0"/>
            </a:xfrm>
            <a:prstGeom prst="line">
              <a:avLst/>
            </a:prstGeom>
            <a:noFill/>
            <a:ln w="38100">
              <a:solidFill>
                <a:srgbClr val="0000FF"/>
              </a:solidFill>
              <a:round/>
              <a:headEnd/>
              <a:tailEnd type="triangle" w="med" len="med"/>
            </a:ln>
          </p:spPr>
          <p:txBody>
            <a:bodyPr/>
            <a:lstStyle/>
            <a:p>
              <a:endParaRPr lang="it-IT"/>
            </a:p>
          </p:txBody>
        </p:sp>
        <p:sp>
          <p:nvSpPr>
            <p:cNvPr id="70725" name="Line 28"/>
            <p:cNvSpPr>
              <a:spLocks noChangeShapeType="1"/>
            </p:cNvSpPr>
            <p:nvPr/>
          </p:nvSpPr>
          <p:spPr bwMode="auto">
            <a:xfrm flipV="1">
              <a:off x="2640" y="1296"/>
              <a:ext cx="288" cy="0"/>
            </a:xfrm>
            <a:prstGeom prst="line">
              <a:avLst/>
            </a:prstGeom>
            <a:noFill/>
            <a:ln w="38100">
              <a:solidFill>
                <a:srgbClr val="0000FF"/>
              </a:solidFill>
              <a:round/>
              <a:headEnd/>
              <a:tailEnd type="triangle" w="med" len="med"/>
            </a:ln>
          </p:spPr>
          <p:txBody>
            <a:bodyPr/>
            <a:lstStyle/>
            <a:p>
              <a:endParaRPr lang="it-IT"/>
            </a:p>
          </p:txBody>
        </p:sp>
        <p:sp>
          <p:nvSpPr>
            <p:cNvPr id="70726" name="Line 29"/>
            <p:cNvSpPr>
              <a:spLocks noChangeShapeType="1"/>
            </p:cNvSpPr>
            <p:nvPr/>
          </p:nvSpPr>
          <p:spPr bwMode="auto">
            <a:xfrm flipV="1">
              <a:off x="3276" y="816"/>
              <a:ext cx="0" cy="336"/>
            </a:xfrm>
            <a:prstGeom prst="line">
              <a:avLst/>
            </a:prstGeom>
            <a:noFill/>
            <a:ln w="38100">
              <a:solidFill>
                <a:srgbClr val="FF0000"/>
              </a:solidFill>
              <a:round/>
              <a:headEnd/>
              <a:tailEnd type="triangle" w="med" len="med"/>
            </a:ln>
          </p:spPr>
          <p:txBody>
            <a:bodyPr/>
            <a:lstStyle/>
            <a:p>
              <a:endParaRPr lang="it-IT"/>
            </a:p>
          </p:txBody>
        </p:sp>
        <p:sp>
          <p:nvSpPr>
            <p:cNvPr id="70727" name="Line 30"/>
            <p:cNvSpPr>
              <a:spLocks noChangeShapeType="1"/>
            </p:cNvSpPr>
            <p:nvPr/>
          </p:nvSpPr>
          <p:spPr bwMode="auto">
            <a:xfrm flipH="1">
              <a:off x="3172" y="816"/>
              <a:ext cx="0" cy="336"/>
            </a:xfrm>
            <a:prstGeom prst="line">
              <a:avLst/>
            </a:prstGeom>
            <a:noFill/>
            <a:ln w="38100">
              <a:solidFill>
                <a:schemeClr val="tx1"/>
              </a:solidFill>
              <a:round/>
              <a:headEnd/>
              <a:tailEnd type="triangle" w="med" len="med"/>
            </a:ln>
          </p:spPr>
          <p:txBody>
            <a:bodyPr/>
            <a:lstStyle/>
            <a:p>
              <a:endParaRPr lang="it-IT"/>
            </a:p>
          </p:txBody>
        </p:sp>
        <p:sp>
          <p:nvSpPr>
            <p:cNvPr id="70728" name="Line 31"/>
            <p:cNvSpPr>
              <a:spLocks noChangeShapeType="1"/>
            </p:cNvSpPr>
            <p:nvPr/>
          </p:nvSpPr>
          <p:spPr bwMode="auto">
            <a:xfrm flipH="1">
              <a:off x="2600" y="768"/>
              <a:ext cx="416" cy="432"/>
            </a:xfrm>
            <a:prstGeom prst="line">
              <a:avLst/>
            </a:prstGeom>
            <a:noFill/>
            <a:ln w="38100">
              <a:solidFill>
                <a:schemeClr val="tx1"/>
              </a:solidFill>
              <a:round/>
              <a:headEnd/>
              <a:tailEnd type="triangle" w="med" len="med"/>
            </a:ln>
          </p:spPr>
          <p:txBody>
            <a:bodyPr/>
            <a:lstStyle/>
            <a:p>
              <a:endParaRPr lang="it-IT"/>
            </a:p>
          </p:txBody>
        </p:sp>
        <p:sp>
          <p:nvSpPr>
            <p:cNvPr id="70729" name="Line 32"/>
            <p:cNvSpPr>
              <a:spLocks noChangeShapeType="1"/>
            </p:cNvSpPr>
            <p:nvPr/>
          </p:nvSpPr>
          <p:spPr bwMode="auto">
            <a:xfrm>
              <a:off x="4004" y="432"/>
              <a:ext cx="312" cy="0"/>
            </a:xfrm>
            <a:prstGeom prst="line">
              <a:avLst/>
            </a:prstGeom>
            <a:noFill/>
            <a:ln w="38100">
              <a:solidFill>
                <a:schemeClr val="tx1"/>
              </a:solidFill>
              <a:round/>
              <a:headEnd/>
              <a:tailEnd type="triangle" w="med" len="med"/>
            </a:ln>
          </p:spPr>
          <p:txBody>
            <a:bodyPr/>
            <a:lstStyle/>
            <a:p>
              <a:endParaRPr lang="it-IT"/>
            </a:p>
          </p:txBody>
        </p:sp>
        <p:sp>
          <p:nvSpPr>
            <p:cNvPr id="70730" name="Line 33"/>
            <p:cNvSpPr>
              <a:spLocks noChangeShapeType="1"/>
            </p:cNvSpPr>
            <p:nvPr/>
          </p:nvSpPr>
          <p:spPr bwMode="auto">
            <a:xfrm flipV="1">
              <a:off x="4004" y="720"/>
              <a:ext cx="312" cy="0"/>
            </a:xfrm>
            <a:prstGeom prst="line">
              <a:avLst/>
            </a:prstGeom>
            <a:noFill/>
            <a:ln w="38100">
              <a:solidFill>
                <a:srgbClr val="FF0000"/>
              </a:solidFill>
              <a:round/>
              <a:headEnd/>
              <a:tailEnd type="triangle" w="med" len="med"/>
            </a:ln>
          </p:spPr>
          <p:txBody>
            <a:bodyPr/>
            <a:lstStyle/>
            <a:p>
              <a:endParaRPr lang="it-IT"/>
            </a:p>
          </p:txBody>
        </p:sp>
        <p:sp>
          <p:nvSpPr>
            <p:cNvPr id="70731" name="Line 34"/>
            <p:cNvSpPr>
              <a:spLocks noChangeShapeType="1"/>
            </p:cNvSpPr>
            <p:nvPr/>
          </p:nvSpPr>
          <p:spPr bwMode="auto">
            <a:xfrm>
              <a:off x="4004" y="1296"/>
              <a:ext cx="312" cy="0"/>
            </a:xfrm>
            <a:prstGeom prst="line">
              <a:avLst/>
            </a:prstGeom>
            <a:noFill/>
            <a:ln w="38100">
              <a:solidFill>
                <a:srgbClr val="0000FF"/>
              </a:solidFill>
              <a:round/>
              <a:headEnd/>
              <a:tailEnd type="triangle" w="med" len="med"/>
            </a:ln>
          </p:spPr>
          <p:txBody>
            <a:bodyPr/>
            <a:lstStyle/>
            <a:p>
              <a:endParaRPr lang="it-IT"/>
            </a:p>
          </p:txBody>
        </p:sp>
        <p:sp>
          <p:nvSpPr>
            <p:cNvPr id="70732" name="Line 35"/>
            <p:cNvSpPr>
              <a:spLocks noChangeShapeType="1"/>
            </p:cNvSpPr>
            <p:nvPr/>
          </p:nvSpPr>
          <p:spPr bwMode="auto">
            <a:xfrm>
              <a:off x="4004" y="1008"/>
              <a:ext cx="312" cy="0"/>
            </a:xfrm>
            <a:prstGeom prst="line">
              <a:avLst/>
            </a:prstGeom>
            <a:noFill/>
            <a:ln w="38100">
              <a:solidFill>
                <a:srgbClr val="00FF00"/>
              </a:solidFill>
              <a:round/>
              <a:headEnd/>
              <a:tailEnd type="triangle" w="med" len="med"/>
            </a:ln>
          </p:spPr>
          <p:txBody>
            <a:bodyPr/>
            <a:lstStyle/>
            <a:p>
              <a:endParaRPr lang="it-IT"/>
            </a:p>
          </p:txBody>
        </p:sp>
        <p:sp>
          <p:nvSpPr>
            <p:cNvPr id="70733" name="Text Box 36"/>
            <p:cNvSpPr txBox="1">
              <a:spLocks noChangeArrowheads="1"/>
            </p:cNvSpPr>
            <p:nvPr/>
          </p:nvSpPr>
          <p:spPr bwMode="auto">
            <a:xfrm>
              <a:off x="4368" y="240"/>
              <a:ext cx="1253" cy="1226"/>
            </a:xfrm>
            <a:prstGeom prst="rect">
              <a:avLst/>
            </a:prstGeom>
            <a:noFill/>
            <a:ln w="9525">
              <a:noFill/>
              <a:miter lim="800000"/>
              <a:headEnd/>
              <a:tailEnd/>
            </a:ln>
          </p:spPr>
          <p:txBody>
            <a:bodyPr wrap="none">
              <a:spAutoFit/>
            </a:bodyPr>
            <a:lstStyle/>
            <a:p>
              <a:pPr>
                <a:lnSpc>
                  <a:spcPct val="95000"/>
                </a:lnSpc>
              </a:pPr>
              <a:r>
                <a:rPr lang="it-IT" sz="3200"/>
                <a:t>d’albero</a:t>
              </a:r>
            </a:p>
            <a:p>
              <a:pPr>
                <a:lnSpc>
                  <a:spcPct val="95000"/>
                </a:lnSpc>
              </a:pPr>
              <a:r>
                <a:rPr lang="it-IT" sz="3200"/>
                <a:t>all’indietro</a:t>
              </a:r>
            </a:p>
            <a:p>
              <a:pPr>
                <a:lnSpc>
                  <a:spcPct val="95000"/>
                </a:lnSpc>
              </a:pPr>
              <a:r>
                <a:rPr lang="it-IT" sz="3200"/>
                <a:t>in avanti</a:t>
              </a:r>
            </a:p>
            <a:p>
              <a:pPr>
                <a:lnSpc>
                  <a:spcPct val="95000"/>
                </a:lnSpc>
              </a:pPr>
              <a:r>
                <a:rPr lang="it-IT" sz="3200"/>
                <a:t>trasversali</a:t>
              </a:r>
              <a:endParaRPr lang="en-GB" sz="3200"/>
            </a:p>
          </p:txBody>
        </p:sp>
      </p:grpSp>
      <p:grpSp>
        <p:nvGrpSpPr>
          <p:cNvPr id="3" name="Group 37"/>
          <p:cNvGrpSpPr>
            <a:grpSpLocks/>
          </p:cNvGrpSpPr>
          <p:nvPr/>
        </p:nvGrpSpPr>
        <p:grpSpPr bwMode="auto">
          <a:xfrm>
            <a:off x="273050" y="2492375"/>
            <a:ext cx="9280525" cy="879475"/>
            <a:chOff x="172" y="1525"/>
            <a:chExt cx="5846" cy="554"/>
          </a:xfrm>
        </p:grpSpPr>
        <p:sp>
          <p:nvSpPr>
            <p:cNvPr id="70698" name="Text Box 38"/>
            <p:cNvSpPr txBox="1">
              <a:spLocks noChangeArrowheads="1"/>
            </p:cNvSpPr>
            <p:nvPr/>
          </p:nvSpPr>
          <p:spPr bwMode="auto">
            <a:xfrm>
              <a:off x="172" y="1752"/>
              <a:ext cx="5844" cy="327"/>
            </a:xfrm>
            <a:prstGeom prst="rect">
              <a:avLst/>
            </a:prstGeom>
            <a:noFill/>
            <a:ln w="9525">
              <a:noFill/>
              <a:miter lim="800000"/>
              <a:headEnd/>
              <a:tailEnd/>
            </a:ln>
          </p:spPr>
          <p:txBody>
            <a:bodyPr wrap="none">
              <a:spAutoFit/>
            </a:bodyPr>
            <a:lstStyle/>
            <a:p>
              <a:r>
                <a:rPr lang="it-IT" sz="2800" b="1"/>
                <a:t> (</a:t>
              </a:r>
              <a:r>
                <a:rPr lang="it-IT" sz="2800" b="1" i="1" baseline="-25000"/>
                <a:t>s</a:t>
              </a:r>
              <a:r>
                <a:rPr lang="it-IT" sz="2800" b="1"/>
                <a:t>     (</a:t>
              </a:r>
              <a:r>
                <a:rPr lang="it-IT" sz="2800" b="1" i="1" baseline="-25000"/>
                <a:t>w</a:t>
              </a:r>
              <a:r>
                <a:rPr lang="it-IT" sz="2800" b="1"/>
                <a:t>   (</a:t>
              </a:r>
              <a:r>
                <a:rPr lang="it-IT" sz="2800" b="1" i="1" baseline="-25000"/>
                <a:t>x</a:t>
              </a:r>
              <a:r>
                <a:rPr lang="it-IT" sz="2800" b="1"/>
                <a:t>    (</a:t>
              </a:r>
              <a:r>
                <a:rPr lang="it-IT" sz="2800" b="1" i="1" baseline="-25000"/>
                <a:t>y</a:t>
              </a:r>
              <a:r>
                <a:rPr lang="it-IT" sz="2800" b="1"/>
                <a:t>    </a:t>
              </a:r>
              <a:r>
                <a:rPr lang="it-IT" sz="2800" b="1" i="1" baseline="-25000"/>
                <a:t>y</a:t>
              </a:r>
              <a:r>
                <a:rPr lang="it-IT" sz="2800" b="1"/>
                <a:t>)    </a:t>
              </a:r>
              <a:r>
                <a:rPr lang="it-IT" sz="2800" b="1" i="1" baseline="-25000"/>
                <a:t>x</a:t>
              </a:r>
              <a:r>
                <a:rPr lang="it-IT" sz="2800" b="1"/>
                <a:t>)   (</a:t>
              </a:r>
              <a:r>
                <a:rPr lang="it-IT" sz="2800" b="1" i="1" baseline="-25000"/>
                <a:t>z</a:t>
              </a:r>
              <a:r>
                <a:rPr lang="it-IT" sz="2800" b="1"/>
                <a:t>    </a:t>
              </a:r>
              <a:r>
                <a:rPr lang="it-IT" sz="2800" b="1" i="1" baseline="-25000"/>
                <a:t>z</a:t>
              </a:r>
              <a:r>
                <a:rPr lang="it-IT" sz="2800" b="1"/>
                <a:t>)    </a:t>
              </a:r>
              <a:r>
                <a:rPr lang="it-IT" sz="2800" b="1" i="1" baseline="-25000"/>
                <a:t>w</a:t>
              </a:r>
              <a:r>
                <a:rPr lang="it-IT" sz="2800" b="1"/>
                <a:t>)    </a:t>
              </a:r>
              <a:r>
                <a:rPr lang="it-IT" sz="2800" b="1" i="1" baseline="-25000"/>
                <a:t>s</a:t>
              </a:r>
              <a:r>
                <a:rPr lang="it-IT" sz="2800" b="1"/>
                <a:t>)    (</a:t>
              </a:r>
              <a:r>
                <a:rPr lang="it-IT" sz="2800" b="1" i="1" baseline="-25000"/>
                <a:t>t</a:t>
              </a:r>
              <a:r>
                <a:rPr lang="it-IT" sz="2800" b="1"/>
                <a:t>    (</a:t>
              </a:r>
              <a:r>
                <a:rPr lang="it-IT" sz="2800" b="1" i="1" baseline="-25000"/>
                <a:t>u</a:t>
              </a:r>
              <a:r>
                <a:rPr lang="it-IT" sz="2800" b="1"/>
                <a:t>    </a:t>
              </a:r>
              <a:r>
                <a:rPr lang="it-IT" sz="2800" b="1" i="1" baseline="-25000"/>
                <a:t>u</a:t>
              </a:r>
              <a:r>
                <a:rPr lang="it-IT" sz="2800" b="1"/>
                <a:t>)    (</a:t>
              </a:r>
              <a:r>
                <a:rPr lang="it-IT" sz="2800" b="1" i="1" baseline="-25000"/>
                <a:t>v</a:t>
              </a:r>
              <a:r>
                <a:rPr lang="it-IT" sz="2800" b="1"/>
                <a:t>    </a:t>
              </a:r>
              <a:r>
                <a:rPr lang="it-IT" sz="2800" b="1" i="1" baseline="-25000"/>
                <a:t>v</a:t>
              </a:r>
              <a:r>
                <a:rPr lang="it-IT" sz="2800" b="1"/>
                <a:t>)    </a:t>
              </a:r>
              <a:r>
                <a:rPr lang="it-IT" sz="2800" b="1" i="1" baseline="-25000"/>
                <a:t>t</a:t>
              </a:r>
              <a:r>
                <a:rPr lang="it-IT" sz="2800" b="1"/>
                <a:t>) </a:t>
              </a:r>
              <a:endParaRPr lang="en-GB" sz="2800" b="1"/>
            </a:p>
          </p:txBody>
        </p:sp>
        <p:sp>
          <p:nvSpPr>
            <p:cNvPr id="70699" name="Text Box 39"/>
            <p:cNvSpPr txBox="1">
              <a:spLocks noChangeArrowheads="1"/>
            </p:cNvSpPr>
            <p:nvPr/>
          </p:nvSpPr>
          <p:spPr bwMode="auto">
            <a:xfrm>
              <a:off x="262" y="1525"/>
              <a:ext cx="5756" cy="250"/>
            </a:xfrm>
            <a:prstGeom prst="rect">
              <a:avLst/>
            </a:prstGeom>
            <a:noFill/>
            <a:ln w="9525">
              <a:noFill/>
              <a:miter lim="800000"/>
              <a:headEnd/>
              <a:tailEnd/>
            </a:ln>
          </p:spPr>
          <p:txBody>
            <a:bodyPr wrap="none">
              <a:spAutoFit/>
            </a:bodyPr>
            <a:lstStyle/>
            <a:p>
              <a:r>
                <a:rPr lang="it-IT" sz="2000" b="1"/>
                <a:t>1        2       3       4       5       6       7       8       9      10      11     12     13     14     15     16 </a:t>
              </a:r>
              <a:endParaRPr lang="en-GB" sz="2000" b="1"/>
            </a:p>
          </p:txBody>
        </p:sp>
      </p:grpSp>
      <p:grpSp>
        <p:nvGrpSpPr>
          <p:cNvPr id="4" name="Group 40"/>
          <p:cNvGrpSpPr>
            <a:grpSpLocks/>
          </p:cNvGrpSpPr>
          <p:nvPr/>
        </p:nvGrpSpPr>
        <p:grpSpPr bwMode="auto">
          <a:xfrm>
            <a:off x="560388" y="3571875"/>
            <a:ext cx="8667750" cy="2667000"/>
            <a:chOff x="353" y="2384"/>
            <a:chExt cx="5460" cy="1680"/>
          </a:xfrm>
        </p:grpSpPr>
        <p:sp>
          <p:nvSpPr>
            <p:cNvPr id="70661" name="Line 41"/>
            <p:cNvSpPr>
              <a:spLocks noChangeShapeType="1"/>
            </p:cNvSpPr>
            <p:nvPr/>
          </p:nvSpPr>
          <p:spPr bwMode="auto">
            <a:xfrm flipV="1">
              <a:off x="353" y="2384"/>
              <a:ext cx="0" cy="1680"/>
            </a:xfrm>
            <a:prstGeom prst="line">
              <a:avLst/>
            </a:prstGeom>
            <a:noFill/>
            <a:ln w="9525">
              <a:solidFill>
                <a:schemeClr val="tx1"/>
              </a:solidFill>
              <a:prstDash val="sysDot"/>
              <a:round/>
              <a:headEnd/>
              <a:tailEnd/>
            </a:ln>
          </p:spPr>
          <p:txBody>
            <a:bodyPr/>
            <a:lstStyle/>
            <a:p>
              <a:endParaRPr lang="it-IT"/>
            </a:p>
          </p:txBody>
        </p:sp>
        <p:sp>
          <p:nvSpPr>
            <p:cNvPr id="70662" name="Line 42"/>
            <p:cNvSpPr>
              <a:spLocks noChangeShapeType="1"/>
            </p:cNvSpPr>
            <p:nvPr/>
          </p:nvSpPr>
          <p:spPr bwMode="auto">
            <a:xfrm flipV="1">
              <a:off x="717" y="2384"/>
              <a:ext cx="0" cy="1680"/>
            </a:xfrm>
            <a:prstGeom prst="line">
              <a:avLst/>
            </a:prstGeom>
            <a:noFill/>
            <a:ln w="9525">
              <a:solidFill>
                <a:schemeClr val="tx1"/>
              </a:solidFill>
              <a:prstDash val="sysDot"/>
              <a:round/>
              <a:headEnd/>
              <a:tailEnd/>
            </a:ln>
          </p:spPr>
          <p:txBody>
            <a:bodyPr/>
            <a:lstStyle/>
            <a:p>
              <a:endParaRPr lang="it-IT"/>
            </a:p>
          </p:txBody>
        </p:sp>
        <p:sp>
          <p:nvSpPr>
            <p:cNvPr id="70663" name="Line 43"/>
            <p:cNvSpPr>
              <a:spLocks noChangeShapeType="1"/>
            </p:cNvSpPr>
            <p:nvPr/>
          </p:nvSpPr>
          <p:spPr bwMode="auto">
            <a:xfrm flipV="1">
              <a:off x="1081" y="2384"/>
              <a:ext cx="0" cy="1680"/>
            </a:xfrm>
            <a:prstGeom prst="line">
              <a:avLst/>
            </a:prstGeom>
            <a:noFill/>
            <a:ln w="9525">
              <a:solidFill>
                <a:schemeClr val="tx1"/>
              </a:solidFill>
              <a:prstDash val="sysDot"/>
              <a:round/>
              <a:headEnd/>
              <a:tailEnd/>
            </a:ln>
          </p:spPr>
          <p:txBody>
            <a:bodyPr/>
            <a:lstStyle/>
            <a:p>
              <a:endParaRPr lang="it-IT"/>
            </a:p>
          </p:txBody>
        </p:sp>
        <p:sp>
          <p:nvSpPr>
            <p:cNvPr id="70664" name="Line 44"/>
            <p:cNvSpPr>
              <a:spLocks noChangeShapeType="1"/>
            </p:cNvSpPr>
            <p:nvPr/>
          </p:nvSpPr>
          <p:spPr bwMode="auto">
            <a:xfrm flipV="1">
              <a:off x="1445" y="2384"/>
              <a:ext cx="0" cy="1680"/>
            </a:xfrm>
            <a:prstGeom prst="line">
              <a:avLst/>
            </a:prstGeom>
            <a:noFill/>
            <a:ln w="9525">
              <a:solidFill>
                <a:schemeClr val="tx1"/>
              </a:solidFill>
              <a:prstDash val="sysDot"/>
              <a:round/>
              <a:headEnd/>
              <a:tailEnd/>
            </a:ln>
          </p:spPr>
          <p:txBody>
            <a:bodyPr/>
            <a:lstStyle/>
            <a:p>
              <a:endParaRPr lang="it-IT"/>
            </a:p>
          </p:txBody>
        </p:sp>
        <p:sp>
          <p:nvSpPr>
            <p:cNvPr id="70665" name="Line 45"/>
            <p:cNvSpPr>
              <a:spLocks noChangeShapeType="1"/>
            </p:cNvSpPr>
            <p:nvPr/>
          </p:nvSpPr>
          <p:spPr bwMode="auto">
            <a:xfrm flipV="1">
              <a:off x="1809" y="2384"/>
              <a:ext cx="0" cy="1680"/>
            </a:xfrm>
            <a:prstGeom prst="line">
              <a:avLst/>
            </a:prstGeom>
            <a:noFill/>
            <a:ln w="9525">
              <a:solidFill>
                <a:schemeClr val="tx1"/>
              </a:solidFill>
              <a:prstDash val="sysDot"/>
              <a:round/>
              <a:headEnd/>
              <a:tailEnd/>
            </a:ln>
          </p:spPr>
          <p:txBody>
            <a:bodyPr/>
            <a:lstStyle/>
            <a:p>
              <a:endParaRPr lang="it-IT"/>
            </a:p>
          </p:txBody>
        </p:sp>
        <p:sp>
          <p:nvSpPr>
            <p:cNvPr id="70666" name="Line 46"/>
            <p:cNvSpPr>
              <a:spLocks noChangeShapeType="1"/>
            </p:cNvSpPr>
            <p:nvPr/>
          </p:nvSpPr>
          <p:spPr bwMode="auto">
            <a:xfrm flipV="1">
              <a:off x="2173" y="2384"/>
              <a:ext cx="0" cy="1680"/>
            </a:xfrm>
            <a:prstGeom prst="line">
              <a:avLst/>
            </a:prstGeom>
            <a:noFill/>
            <a:ln w="9525">
              <a:solidFill>
                <a:schemeClr val="tx1"/>
              </a:solidFill>
              <a:prstDash val="sysDot"/>
              <a:round/>
              <a:headEnd/>
              <a:tailEnd/>
            </a:ln>
          </p:spPr>
          <p:txBody>
            <a:bodyPr/>
            <a:lstStyle/>
            <a:p>
              <a:endParaRPr lang="it-IT"/>
            </a:p>
          </p:txBody>
        </p:sp>
        <p:sp>
          <p:nvSpPr>
            <p:cNvPr id="70667" name="Line 47"/>
            <p:cNvSpPr>
              <a:spLocks noChangeShapeType="1"/>
            </p:cNvSpPr>
            <p:nvPr/>
          </p:nvSpPr>
          <p:spPr bwMode="auto">
            <a:xfrm flipV="1">
              <a:off x="2537" y="2384"/>
              <a:ext cx="0" cy="1680"/>
            </a:xfrm>
            <a:prstGeom prst="line">
              <a:avLst/>
            </a:prstGeom>
            <a:noFill/>
            <a:ln w="9525">
              <a:solidFill>
                <a:schemeClr val="tx1"/>
              </a:solidFill>
              <a:prstDash val="sysDot"/>
              <a:round/>
              <a:headEnd/>
              <a:tailEnd/>
            </a:ln>
          </p:spPr>
          <p:txBody>
            <a:bodyPr/>
            <a:lstStyle/>
            <a:p>
              <a:endParaRPr lang="it-IT"/>
            </a:p>
          </p:txBody>
        </p:sp>
        <p:sp>
          <p:nvSpPr>
            <p:cNvPr id="70668" name="Line 48"/>
            <p:cNvSpPr>
              <a:spLocks noChangeShapeType="1"/>
            </p:cNvSpPr>
            <p:nvPr/>
          </p:nvSpPr>
          <p:spPr bwMode="auto">
            <a:xfrm flipV="1">
              <a:off x="2901" y="2384"/>
              <a:ext cx="0" cy="1680"/>
            </a:xfrm>
            <a:prstGeom prst="line">
              <a:avLst/>
            </a:prstGeom>
            <a:noFill/>
            <a:ln w="9525">
              <a:solidFill>
                <a:schemeClr val="tx1"/>
              </a:solidFill>
              <a:prstDash val="sysDot"/>
              <a:round/>
              <a:headEnd/>
              <a:tailEnd/>
            </a:ln>
          </p:spPr>
          <p:txBody>
            <a:bodyPr/>
            <a:lstStyle/>
            <a:p>
              <a:endParaRPr lang="it-IT"/>
            </a:p>
          </p:txBody>
        </p:sp>
        <p:sp>
          <p:nvSpPr>
            <p:cNvPr id="70669" name="Line 49"/>
            <p:cNvSpPr>
              <a:spLocks noChangeShapeType="1"/>
            </p:cNvSpPr>
            <p:nvPr/>
          </p:nvSpPr>
          <p:spPr bwMode="auto">
            <a:xfrm flipV="1">
              <a:off x="3265" y="2384"/>
              <a:ext cx="0" cy="1680"/>
            </a:xfrm>
            <a:prstGeom prst="line">
              <a:avLst/>
            </a:prstGeom>
            <a:noFill/>
            <a:ln w="9525">
              <a:solidFill>
                <a:schemeClr val="tx1"/>
              </a:solidFill>
              <a:prstDash val="sysDot"/>
              <a:round/>
              <a:headEnd/>
              <a:tailEnd/>
            </a:ln>
          </p:spPr>
          <p:txBody>
            <a:bodyPr/>
            <a:lstStyle/>
            <a:p>
              <a:endParaRPr lang="it-IT"/>
            </a:p>
          </p:txBody>
        </p:sp>
        <p:sp>
          <p:nvSpPr>
            <p:cNvPr id="70670" name="Line 50"/>
            <p:cNvSpPr>
              <a:spLocks noChangeShapeType="1"/>
            </p:cNvSpPr>
            <p:nvPr/>
          </p:nvSpPr>
          <p:spPr bwMode="auto">
            <a:xfrm flipV="1">
              <a:off x="3629" y="2384"/>
              <a:ext cx="0" cy="1680"/>
            </a:xfrm>
            <a:prstGeom prst="line">
              <a:avLst/>
            </a:prstGeom>
            <a:noFill/>
            <a:ln w="9525">
              <a:solidFill>
                <a:schemeClr val="tx1"/>
              </a:solidFill>
              <a:prstDash val="sysDot"/>
              <a:round/>
              <a:headEnd/>
              <a:tailEnd/>
            </a:ln>
          </p:spPr>
          <p:txBody>
            <a:bodyPr/>
            <a:lstStyle/>
            <a:p>
              <a:endParaRPr lang="it-IT"/>
            </a:p>
          </p:txBody>
        </p:sp>
        <p:sp>
          <p:nvSpPr>
            <p:cNvPr id="70671" name="Line 51"/>
            <p:cNvSpPr>
              <a:spLocks noChangeShapeType="1"/>
            </p:cNvSpPr>
            <p:nvPr/>
          </p:nvSpPr>
          <p:spPr bwMode="auto">
            <a:xfrm flipV="1">
              <a:off x="3993" y="2384"/>
              <a:ext cx="0" cy="1680"/>
            </a:xfrm>
            <a:prstGeom prst="line">
              <a:avLst/>
            </a:prstGeom>
            <a:noFill/>
            <a:ln w="9525">
              <a:solidFill>
                <a:schemeClr val="tx1"/>
              </a:solidFill>
              <a:prstDash val="sysDot"/>
              <a:round/>
              <a:headEnd/>
              <a:tailEnd/>
            </a:ln>
          </p:spPr>
          <p:txBody>
            <a:bodyPr/>
            <a:lstStyle/>
            <a:p>
              <a:endParaRPr lang="it-IT"/>
            </a:p>
          </p:txBody>
        </p:sp>
        <p:sp>
          <p:nvSpPr>
            <p:cNvPr id="70672" name="Line 52"/>
            <p:cNvSpPr>
              <a:spLocks noChangeShapeType="1"/>
            </p:cNvSpPr>
            <p:nvPr/>
          </p:nvSpPr>
          <p:spPr bwMode="auto">
            <a:xfrm flipV="1">
              <a:off x="4357" y="2384"/>
              <a:ext cx="0" cy="1680"/>
            </a:xfrm>
            <a:prstGeom prst="line">
              <a:avLst/>
            </a:prstGeom>
            <a:noFill/>
            <a:ln w="9525">
              <a:solidFill>
                <a:schemeClr val="tx1"/>
              </a:solidFill>
              <a:prstDash val="sysDot"/>
              <a:round/>
              <a:headEnd/>
              <a:tailEnd/>
            </a:ln>
          </p:spPr>
          <p:txBody>
            <a:bodyPr/>
            <a:lstStyle/>
            <a:p>
              <a:endParaRPr lang="it-IT"/>
            </a:p>
          </p:txBody>
        </p:sp>
        <p:sp>
          <p:nvSpPr>
            <p:cNvPr id="70673" name="Line 53"/>
            <p:cNvSpPr>
              <a:spLocks noChangeShapeType="1"/>
            </p:cNvSpPr>
            <p:nvPr/>
          </p:nvSpPr>
          <p:spPr bwMode="auto">
            <a:xfrm flipV="1">
              <a:off x="4721" y="2384"/>
              <a:ext cx="0" cy="1680"/>
            </a:xfrm>
            <a:prstGeom prst="line">
              <a:avLst/>
            </a:prstGeom>
            <a:noFill/>
            <a:ln w="9525">
              <a:solidFill>
                <a:schemeClr val="tx1"/>
              </a:solidFill>
              <a:prstDash val="sysDot"/>
              <a:round/>
              <a:headEnd/>
              <a:tailEnd/>
            </a:ln>
          </p:spPr>
          <p:txBody>
            <a:bodyPr/>
            <a:lstStyle/>
            <a:p>
              <a:endParaRPr lang="it-IT"/>
            </a:p>
          </p:txBody>
        </p:sp>
        <p:sp>
          <p:nvSpPr>
            <p:cNvPr id="70674" name="Line 54"/>
            <p:cNvSpPr>
              <a:spLocks noChangeShapeType="1"/>
            </p:cNvSpPr>
            <p:nvPr/>
          </p:nvSpPr>
          <p:spPr bwMode="auto">
            <a:xfrm flipV="1">
              <a:off x="5085" y="2384"/>
              <a:ext cx="0" cy="1680"/>
            </a:xfrm>
            <a:prstGeom prst="line">
              <a:avLst/>
            </a:prstGeom>
            <a:noFill/>
            <a:ln w="9525">
              <a:solidFill>
                <a:schemeClr val="tx1"/>
              </a:solidFill>
              <a:prstDash val="sysDot"/>
              <a:round/>
              <a:headEnd/>
              <a:tailEnd/>
            </a:ln>
          </p:spPr>
          <p:txBody>
            <a:bodyPr/>
            <a:lstStyle/>
            <a:p>
              <a:endParaRPr lang="it-IT"/>
            </a:p>
          </p:txBody>
        </p:sp>
        <p:sp>
          <p:nvSpPr>
            <p:cNvPr id="70675" name="Line 55"/>
            <p:cNvSpPr>
              <a:spLocks noChangeShapeType="1"/>
            </p:cNvSpPr>
            <p:nvPr/>
          </p:nvSpPr>
          <p:spPr bwMode="auto">
            <a:xfrm flipV="1">
              <a:off x="5449" y="2384"/>
              <a:ext cx="0" cy="1680"/>
            </a:xfrm>
            <a:prstGeom prst="line">
              <a:avLst/>
            </a:prstGeom>
            <a:noFill/>
            <a:ln w="9525">
              <a:solidFill>
                <a:schemeClr val="tx1"/>
              </a:solidFill>
              <a:prstDash val="sysDot"/>
              <a:round/>
              <a:headEnd/>
              <a:tailEnd/>
            </a:ln>
          </p:spPr>
          <p:txBody>
            <a:bodyPr/>
            <a:lstStyle/>
            <a:p>
              <a:endParaRPr lang="it-IT"/>
            </a:p>
          </p:txBody>
        </p:sp>
        <p:sp>
          <p:nvSpPr>
            <p:cNvPr id="70676" name="Line 56"/>
            <p:cNvSpPr>
              <a:spLocks noChangeShapeType="1"/>
            </p:cNvSpPr>
            <p:nvPr/>
          </p:nvSpPr>
          <p:spPr bwMode="auto">
            <a:xfrm flipV="1">
              <a:off x="5813" y="2384"/>
              <a:ext cx="0" cy="1680"/>
            </a:xfrm>
            <a:prstGeom prst="line">
              <a:avLst/>
            </a:prstGeom>
            <a:noFill/>
            <a:ln w="9525">
              <a:solidFill>
                <a:schemeClr val="tx1"/>
              </a:solidFill>
              <a:prstDash val="sysDot"/>
              <a:round/>
              <a:headEnd/>
              <a:tailEnd/>
            </a:ln>
          </p:spPr>
          <p:txBody>
            <a:bodyPr/>
            <a:lstStyle/>
            <a:p>
              <a:endParaRPr lang="it-IT"/>
            </a:p>
          </p:txBody>
        </p:sp>
        <p:sp>
          <p:nvSpPr>
            <p:cNvPr id="70677" name="Rectangle 57"/>
            <p:cNvSpPr>
              <a:spLocks noChangeArrowheads="1"/>
            </p:cNvSpPr>
            <p:nvPr/>
          </p:nvSpPr>
          <p:spPr bwMode="auto">
            <a:xfrm>
              <a:off x="353" y="2432"/>
              <a:ext cx="3276" cy="192"/>
            </a:xfrm>
            <a:prstGeom prst="rect">
              <a:avLst/>
            </a:prstGeom>
            <a:solidFill>
              <a:schemeClr val="accent1"/>
            </a:solidFill>
            <a:ln w="31750">
              <a:solidFill>
                <a:srgbClr val="000000"/>
              </a:solidFill>
              <a:miter lim="800000"/>
              <a:headEnd/>
              <a:tailEnd/>
            </a:ln>
          </p:spPr>
          <p:txBody>
            <a:bodyPr wrap="none" anchor="ctr"/>
            <a:lstStyle/>
            <a:p>
              <a:pPr algn="ctr">
                <a:lnSpc>
                  <a:spcPct val="80000"/>
                </a:lnSpc>
              </a:pPr>
              <a:r>
                <a:rPr lang="it-IT" sz="2800" b="1" i="1"/>
                <a:t>s</a:t>
              </a:r>
              <a:endParaRPr lang="en-GB" sz="2800" b="1" i="1"/>
            </a:p>
          </p:txBody>
        </p:sp>
        <p:sp>
          <p:nvSpPr>
            <p:cNvPr id="70678" name="Rectangle 58"/>
            <p:cNvSpPr>
              <a:spLocks noChangeArrowheads="1"/>
            </p:cNvSpPr>
            <p:nvPr/>
          </p:nvSpPr>
          <p:spPr bwMode="auto">
            <a:xfrm>
              <a:off x="717" y="2912"/>
              <a:ext cx="2548" cy="192"/>
            </a:xfrm>
            <a:prstGeom prst="rect">
              <a:avLst/>
            </a:prstGeom>
            <a:solidFill>
              <a:schemeClr val="accent1"/>
            </a:solidFill>
            <a:ln w="31750">
              <a:solidFill>
                <a:srgbClr val="000000"/>
              </a:solidFill>
              <a:miter lim="800000"/>
              <a:headEnd/>
              <a:tailEnd/>
            </a:ln>
          </p:spPr>
          <p:txBody>
            <a:bodyPr wrap="none" anchor="ctr"/>
            <a:lstStyle/>
            <a:p>
              <a:pPr algn="ctr">
                <a:lnSpc>
                  <a:spcPct val="80000"/>
                </a:lnSpc>
              </a:pPr>
              <a:r>
                <a:rPr lang="it-IT" sz="2800" b="1" i="1"/>
                <a:t>w</a:t>
              </a:r>
              <a:endParaRPr lang="en-GB" sz="2800" b="1" i="1"/>
            </a:p>
          </p:txBody>
        </p:sp>
        <p:sp>
          <p:nvSpPr>
            <p:cNvPr id="70679" name="Rectangle 59"/>
            <p:cNvSpPr>
              <a:spLocks noChangeArrowheads="1"/>
            </p:cNvSpPr>
            <p:nvPr/>
          </p:nvSpPr>
          <p:spPr bwMode="auto">
            <a:xfrm>
              <a:off x="1081" y="3392"/>
              <a:ext cx="1092" cy="192"/>
            </a:xfrm>
            <a:prstGeom prst="rect">
              <a:avLst/>
            </a:prstGeom>
            <a:solidFill>
              <a:schemeClr val="accent1"/>
            </a:solidFill>
            <a:ln w="31750">
              <a:solidFill>
                <a:srgbClr val="000000"/>
              </a:solidFill>
              <a:miter lim="800000"/>
              <a:headEnd/>
              <a:tailEnd/>
            </a:ln>
          </p:spPr>
          <p:txBody>
            <a:bodyPr wrap="none" anchor="ctr"/>
            <a:lstStyle/>
            <a:p>
              <a:pPr algn="ctr">
                <a:lnSpc>
                  <a:spcPct val="80000"/>
                </a:lnSpc>
              </a:pPr>
              <a:r>
                <a:rPr lang="it-IT" sz="2800" b="1" i="1"/>
                <a:t>x</a:t>
              </a:r>
              <a:endParaRPr lang="en-GB" sz="2800" b="1" i="1"/>
            </a:p>
          </p:txBody>
        </p:sp>
        <p:sp>
          <p:nvSpPr>
            <p:cNvPr id="70680" name="Rectangle 60"/>
            <p:cNvSpPr>
              <a:spLocks noChangeArrowheads="1"/>
            </p:cNvSpPr>
            <p:nvPr/>
          </p:nvSpPr>
          <p:spPr bwMode="auto">
            <a:xfrm>
              <a:off x="2537" y="3392"/>
              <a:ext cx="364" cy="192"/>
            </a:xfrm>
            <a:prstGeom prst="rect">
              <a:avLst/>
            </a:prstGeom>
            <a:solidFill>
              <a:schemeClr val="accent1"/>
            </a:solidFill>
            <a:ln w="31750">
              <a:solidFill>
                <a:srgbClr val="000000"/>
              </a:solidFill>
              <a:miter lim="800000"/>
              <a:headEnd/>
              <a:tailEnd/>
            </a:ln>
          </p:spPr>
          <p:txBody>
            <a:bodyPr wrap="none" anchor="ctr"/>
            <a:lstStyle/>
            <a:p>
              <a:pPr algn="ctr">
                <a:lnSpc>
                  <a:spcPct val="80000"/>
                </a:lnSpc>
              </a:pPr>
              <a:r>
                <a:rPr lang="it-IT" sz="2800" b="1" i="1"/>
                <a:t>z</a:t>
              </a:r>
              <a:endParaRPr lang="en-GB" sz="2800" b="1" i="1"/>
            </a:p>
          </p:txBody>
        </p:sp>
        <p:sp>
          <p:nvSpPr>
            <p:cNvPr id="70681" name="Rectangle 61"/>
            <p:cNvSpPr>
              <a:spLocks noChangeArrowheads="1"/>
            </p:cNvSpPr>
            <p:nvPr/>
          </p:nvSpPr>
          <p:spPr bwMode="auto">
            <a:xfrm>
              <a:off x="1445" y="3872"/>
              <a:ext cx="364" cy="192"/>
            </a:xfrm>
            <a:prstGeom prst="rect">
              <a:avLst/>
            </a:prstGeom>
            <a:solidFill>
              <a:schemeClr val="accent1"/>
            </a:solidFill>
            <a:ln w="31750">
              <a:solidFill>
                <a:srgbClr val="000000"/>
              </a:solidFill>
              <a:miter lim="800000"/>
              <a:headEnd/>
              <a:tailEnd/>
            </a:ln>
          </p:spPr>
          <p:txBody>
            <a:bodyPr wrap="none" anchor="ctr"/>
            <a:lstStyle/>
            <a:p>
              <a:pPr algn="ctr">
                <a:lnSpc>
                  <a:spcPct val="60000"/>
                </a:lnSpc>
              </a:pPr>
              <a:r>
                <a:rPr lang="it-IT" sz="2800" b="1" i="1"/>
                <a:t>y</a:t>
              </a:r>
              <a:endParaRPr lang="en-GB" sz="2800" b="1" i="1"/>
            </a:p>
          </p:txBody>
        </p:sp>
        <p:sp>
          <p:nvSpPr>
            <p:cNvPr id="70682" name="Rectangle 62"/>
            <p:cNvSpPr>
              <a:spLocks noChangeArrowheads="1"/>
            </p:cNvSpPr>
            <p:nvPr/>
          </p:nvSpPr>
          <p:spPr bwMode="auto">
            <a:xfrm>
              <a:off x="3993" y="2432"/>
              <a:ext cx="1820" cy="192"/>
            </a:xfrm>
            <a:prstGeom prst="rect">
              <a:avLst/>
            </a:prstGeom>
            <a:solidFill>
              <a:schemeClr val="accent1"/>
            </a:solidFill>
            <a:ln w="31750">
              <a:solidFill>
                <a:srgbClr val="000000"/>
              </a:solidFill>
              <a:miter lim="800000"/>
              <a:headEnd/>
              <a:tailEnd/>
            </a:ln>
          </p:spPr>
          <p:txBody>
            <a:bodyPr wrap="none" anchor="ctr"/>
            <a:lstStyle/>
            <a:p>
              <a:pPr algn="ctr">
                <a:lnSpc>
                  <a:spcPct val="80000"/>
                </a:lnSpc>
              </a:pPr>
              <a:r>
                <a:rPr lang="it-IT" sz="2800" b="1" i="1"/>
                <a:t>t</a:t>
              </a:r>
              <a:endParaRPr lang="en-GB" sz="2800" b="1" i="1"/>
            </a:p>
          </p:txBody>
        </p:sp>
        <p:sp>
          <p:nvSpPr>
            <p:cNvPr id="70683" name="Rectangle 63"/>
            <p:cNvSpPr>
              <a:spLocks noChangeArrowheads="1"/>
            </p:cNvSpPr>
            <p:nvPr/>
          </p:nvSpPr>
          <p:spPr bwMode="auto">
            <a:xfrm>
              <a:off x="4357" y="2912"/>
              <a:ext cx="364" cy="192"/>
            </a:xfrm>
            <a:prstGeom prst="rect">
              <a:avLst/>
            </a:prstGeom>
            <a:solidFill>
              <a:schemeClr val="accent1"/>
            </a:solidFill>
            <a:ln w="31750">
              <a:solidFill>
                <a:srgbClr val="000000"/>
              </a:solidFill>
              <a:miter lim="800000"/>
              <a:headEnd/>
              <a:tailEnd/>
            </a:ln>
          </p:spPr>
          <p:txBody>
            <a:bodyPr wrap="none" anchor="ctr"/>
            <a:lstStyle/>
            <a:p>
              <a:pPr algn="ctr">
                <a:lnSpc>
                  <a:spcPct val="80000"/>
                </a:lnSpc>
              </a:pPr>
              <a:r>
                <a:rPr lang="it-IT" sz="2800" b="1" i="1"/>
                <a:t>u</a:t>
              </a:r>
              <a:endParaRPr lang="en-GB" sz="2800" b="1" i="1"/>
            </a:p>
          </p:txBody>
        </p:sp>
        <p:sp>
          <p:nvSpPr>
            <p:cNvPr id="70684" name="Rectangle 64"/>
            <p:cNvSpPr>
              <a:spLocks noChangeArrowheads="1"/>
            </p:cNvSpPr>
            <p:nvPr/>
          </p:nvSpPr>
          <p:spPr bwMode="auto">
            <a:xfrm>
              <a:off x="5085" y="2912"/>
              <a:ext cx="364" cy="192"/>
            </a:xfrm>
            <a:prstGeom prst="rect">
              <a:avLst/>
            </a:prstGeom>
            <a:solidFill>
              <a:schemeClr val="accent1"/>
            </a:solidFill>
            <a:ln w="31750">
              <a:solidFill>
                <a:srgbClr val="000000"/>
              </a:solidFill>
              <a:miter lim="800000"/>
              <a:headEnd/>
              <a:tailEnd/>
            </a:ln>
          </p:spPr>
          <p:txBody>
            <a:bodyPr wrap="none" anchor="ctr"/>
            <a:lstStyle/>
            <a:p>
              <a:pPr algn="ctr">
                <a:lnSpc>
                  <a:spcPct val="80000"/>
                </a:lnSpc>
              </a:pPr>
              <a:r>
                <a:rPr lang="it-IT" sz="2800" b="1" i="1"/>
                <a:t>v</a:t>
              </a:r>
              <a:endParaRPr lang="en-GB" sz="2800" b="1" i="1"/>
            </a:p>
          </p:txBody>
        </p:sp>
        <p:sp>
          <p:nvSpPr>
            <p:cNvPr id="70685" name="Line 65"/>
            <p:cNvSpPr>
              <a:spLocks noChangeShapeType="1"/>
            </p:cNvSpPr>
            <p:nvPr/>
          </p:nvSpPr>
          <p:spPr bwMode="auto">
            <a:xfrm>
              <a:off x="2017" y="2624"/>
              <a:ext cx="0" cy="288"/>
            </a:xfrm>
            <a:prstGeom prst="line">
              <a:avLst/>
            </a:prstGeom>
            <a:noFill/>
            <a:ln w="38100">
              <a:solidFill>
                <a:schemeClr val="tx1"/>
              </a:solidFill>
              <a:round/>
              <a:headEnd/>
              <a:tailEnd type="triangle" w="med" len="med"/>
            </a:ln>
          </p:spPr>
          <p:txBody>
            <a:bodyPr/>
            <a:lstStyle/>
            <a:p>
              <a:endParaRPr lang="it-IT"/>
            </a:p>
          </p:txBody>
        </p:sp>
        <p:sp>
          <p:nvSpPr>
            <p:cNvPr id="70686" name="Line 66"/>
            <p:cNvSpPr>
              <a:spLocks noChangeShapeType="1"/>
            </p:cNvSpPr>
            <p:nvPr/>
          </p:nvSpPr>
          <p:spPr bwMode="auto">
            <a:xfrm>
              <a:off x="1653" y="3584"/>
              <a:ext cx="0" cy="288"/>
            </a:xfrm>
            <a:prstGeom prst="line">
              <a:avLst/>
            </a:prstGeom>
            <a:noFill/>
            <a:ln w="38100">
              <a:solidFill>
                <a:schemeClr val="tx1"/>
              </a:solidFill>
              <a:round/>
              <a:headEnd/>
              <a:tailEnd type="triangle" w="med" len="med"/>
            </a:ln>
          </p:spPr>
          <p:txBody>
            <a:bodyPr/>
            <a:lstStyle/>
            <a:p>
              <a:endParaRPr lang="it-IT"/>
            </a:p>
          </p:txBody>
        </p:sp>
        <p:sp>
          <p:nvSpPr>
            <p:cNvPr id="70687" name="Line 67"/>
            <p:cNvSpPr>
              <a:spLocks noChangeShapeType="1"/>
            </p:cNvSpPr>
            <p:nvPr/>
          </p:nvSpPr>
          <p:spPr bwMode="auto">
            <a:xfrm flipH="1">
              <a:off x="1653" y="3104"/>
              <a:ext cx="364" cy="288"/>
            </a:xfrm>
            <a:prstGeom prst="line">
              <a:avLst/>
            </a:prstGeom>
            <a:noFill/>
            <a:ln w="38100">
              <a:solidFill>
                <a:schemeClr val="tx1"/>
              </a:solidFill>
              <a:round/>
              <a:headEnd/>
              <a:tailEnd type="triangle" w="med" len="med"/>
            </a:ln>
          </p:spPr>
          <p:txBody>
            <a:bodyPr/>
            <a:lstStyle/>
            <a:p>
              <a:endParaRPr lang="it-IT"/>
            </a:p>
          </p:txBody>
        </p:sp>
        <p:sp>
          <p:nvSpPr>
            <p:cNvPr id="70688" name="Line 68"/>
            <p:cNvSpPr>
              <a:spLocks noChangeShapeType="1"/>
            </p:cNvSpPr>
            <p:nvPr/>
          </p:nvSpPr>
          <p:spPr bwMode="auto">
            <a:xfrm>
              <a:off x="2017" y="3104"/>
              <a:ext cx="728" cy="288"/>
            </a:xfrm>
            <a:prstGeom prst="line">
              <a:avLst/>
            </a:prstGeom>
            <a:noFill/>
            <a:ln w="38100">
              <a:solidFill>
                <a:schemeClr val="tx1"/>
              </a:solidFill>
              <a:round/>
              <a:headEnd/>
              <a:tailEnd type="triangle" w="med" len="med"/>
            </a:ln>
          </p:spPr>
          <p:txBody>
            <a:bodyPr/>
            <a:lstStyle/>
            <a:p>
              <a:endParaRPr lang="it-IT"/>
            </a:p>
          </p:txBody>
        </p:sp>
        <p:sp>
          <p:nvSpPr>
            <p:cNvPr id="70689" name="Line 69"/>
            <p:cNvSpPr>
              <a:spLocks noChangeShapeType="1"/>
            </p:cNvSpPr>
            <p:nvPr/>
          </p:nvSpPr>
          <p:spPr bwMode="auto">
            <a:xfrm flipH="1">
              <a:off x="4513" y="2624"/>
              <a:ext cx="364" cy="288"/>
            </a:xfrm>
            <a:prstGeom prst="line">
              <a:avLst/>
            </a:prstGeom>
            <a:noFill/>
            <a:ln w="38100">
              <a:solidFill>
                <a:schemeClr val="tx1"/>
              </a:solidFill>
              <a:round/>
              <a:headEnd/>
              <a:tailEnd type="triangle" w="med" len="med"/>
            </a:ln>
          </p:spPr>
          <p:txBody>
            <a:bodyPr/>
            <a:lstStyle/>
            <a:p>
              <a:endParaRPr lang="it-IT"/>
            </a:p>
          </p:txBody>
        </p:sp>
        <p:sp>
          <p:nvSpPr>
            <p:cNvPr id="70690" name="Line 70"/>
            <p:cNvSpPr>
              <a:spLocks noChangeShapeType="1"/>
            </p:cNvSpPr>
            <p:nvPr/>
          </p:nvSpPr>
          <p:spPr bwMode="auto">
            <a:xfrm>
              <a:off x="4877" y="2624"/>
              <a:ext cx="416" cy="288"/>
            </a:xfrm>
            <a:prstGeom prst="line">
              <a:avLst/>
            </a:prstGeom>
            <a:noFill/>
            <a:ln w="38100">
              <a:solidFill>
                <a:schemeClr val="tx1"/>
              </a:solidFill>
              <a:round/>
              <a:headEnd/>
              <a:tailEnd type="triangle" w="med" len="med"/>
            </a:ln>
          </p:spPr>
          <p:txBody>
            <a:bodyPr/>
            <a:lstStyle/>
            <a:p>
              <a:endParaRPr lang="it-IT"/>
            </a:p>
          </p:txBody>
        </p:sp>
        <p:sp>
          <p:nvSpPr>
            <p:cNvPr id="70691" name="Line 71"/>
            <p:cNvSpPr>
              <a:spLocks noChangeShapeType="1"/>
            </p:cNvSpPr>
            <p:nvPr/>
          </p:nvSpPr>
          <p:spPr bwMode="auto">
            <a:xfrm flipH="1" flipV="1">
              <a:off x="1237" y="3104"/>
              <a:ext cx="312" cy="768"/>
            </a:xfrm>
            <a:prstGeom prst="line">
              <a:avLst/>
            </a:prstGeom>
            <a:noFill/>
            <a:ln w="38100">
              <a:solidFill>
                <a:srgbClr val="FF0000"/>
              </a:solidFill>
              <a:round/>
              <a:headEnd/>
              <a:tailEnd type="triangle" w="med" len="med"/>
            </a:ln>
          </p:spPr>
          <p:txBody>
            <a:bodyPr/>
            <a:lstStyle/>
            <a:p>
              <a:endParaRPr lang="it-IT"/>
            </a:p>
          </p:txBody>
        </p:sp>
        <p:sp>
          <p:nvSpPr>
            <p:cNvPr id="70692" name="Line 72"/>
            <p:cNvSpPr>
              <a:spLocks noChangeShapeType="1"/>
            </p:cNvSpPr>
            <p:nvPr/>
          </p:nvSpPr>
          <p:spPr bwMode="auto">
            <a:xfrm>
              <a:off x="2433" y="2624"/>
              <a:ext cx="364" cy="768"/>
            </a:xfrm>
            <a:prstGeom prst="line">
              <a:avLst/>
            </a:prstGeom>
            <a:noFill/>
            <a:ln w="38100">
              <a:solidFill>
                <a:srgbClr val="00FF00"/>
              </a:solidFill>
              <a:round/>
              <a:headEnd/>
              <a:tailEnd type="triangle" w="med" len="med"/>
            </a:ln>
          </p:spPr>
          <p:txBody>
            <a:bodyPr/>
            <a:lstStyle/>
            <a:p>
              <a:endParaRPr lang="it-IT"/>
            </a:p>
          </p:txBody>
        </p:sp>
        <p:sp>
          <p:nvSpPr>
            <p:cNvPr id="70693" name="Line 73"/>
            <p:cNvSpPr>
              <a:spLocks noChangeShapeType="1"/>
            </p:cNvSpPr>
            <p:nvPr/>
          </p:nvSpPr>
          <p:spPr bwMode="auto">
            <a:xfrm flipH="1">
              <a:off x="1794" y="3488"/>
              <a:ext cx="743" cy="507"/>
            </a:xfrm>
            <a:prstGeom prst="line">
              <a:avLst/>
            </a:prstGeom>
            <a:noFill/>
            <a:ln w="38100">
              <a:solidFill>
                <a:srgbClr val="0000FF"/>
              </a:solidFill>
              <a:round/>
              <a:headEnd/>
              <a:tailEnd type="triangle" w="med" len="med"/>
            </a:ln>
          </p:spPr>
          <p:txBody>
            <a:bodyPr/>
            <a:lstStyle/>
            <a:p>
              <a:endParaRPr lang="it-IT"/>
            </a:p>
          </p:txBody>
        </p:sp>
        <p:sp>
          <p:nvSpPr>
            <p:cNvPr id="70694" name="Line 74"/>
            <p:cNvSpPr>
              <a:spLocks noChangeShapeType="1"/>
            </p:cNvSpPr>
            <p:nvPr/>
          </p:nvSpPr>
          <p:spPr bwMode="auto">
            <a:xfrm flipH="1">
              <a:off x="2901" y="3104"/>
              <a:ext cx="2340" cy="384"/>
            </a:xfrm>
            <a:prstGeom prst="line">
              <a:avLst/>
            </a:prstGeom>
            <a:noFill/>
            <a:ln w="38100">
              <a:solidFill>
                <a:srgbClr val="0000FF"/>
              </a:solidFill>
              <a:round/>
              <a:headEnd/>
              <a:tailEnd type="triangle" w="med" len="med"/>
            </a:ln>
          </p:spPr>
          <p:txBody>
            <a:bodyPr/>
            <a:lstStyle/>
            <a:p>
              <a:endParaRPr lang="it-IT"/>
            </a:p>
          </p:txBody>
        </p:sp>
        <p:sp>
          <p:nvSpPr>
            <p:cNvPr id="70695" name="Line 75"/>
            <p:cNvSpPr>
              <a:spLocks noChangeShapeType="1"/>
            </p:cNvSpPr>
            <p:nvPr/>
          </p:nvSpPr>
          <p:spPr bwMode="auto">
            <a:xfrm flipH="1" flipV="1">
              <a:off x="3109" y="2624"/>
              <a:ext cx="2028" cy="288"/>
            </a:xfrm>
            <a:prstGeom prst="line">
              <a:avLst/>
            </a:prstGeom>
            <a:noFill/>
            <a:ln w="38100">
              <a:solidFill>
                <a:srgbClr val="0000FF"/>
              </a:solidFill>
              <a:round/>
              <a:headEnd/>
              <a:tailEnd type="triangle" w="med" len="med"/>
            </a:ln>
          </p:spPr>
          <p:txBody>
            <a:bodyPr/>
            <a:lstStyle/>
            <a:p>
              <a:endParaRPr lang="it-IT"/>
            </a:p>
          </p:txBody>
        </p:sp>
        <p:sp>
          <p:nvSpPr>
            <p:cNvPr id="70696" name="Line 76"/>
            <p:cNvSpPr>
              <a:spLocks noChangeShapeType="1"/>
            </p:cNvSpPr>
            <p:nvPr/>
          </p:nvSpPr>
          <p:spPr bwMode="auto">
            <a:xfrm flipH="1" flipV="1">
              <a:off x="4741" y="3008"/>
              <a:ext cx="336" cy="0"/>
            </a:xfrm>
            <a:prstGeom prst="line">
              <a:avLst/>
            </a:prstGeom>
            <a:noFill/>
            <a:ln w="38100">
              <a:solidFill>
                <a:srgbClr val="0000FF"/>
              </a:solidFill>
              <a:round/>
              <a:headEnd/>
              <a:tailEnd type="triangle" w="med" len="med"/>
            </a:ln>
          </p:spPr>
          <p:txBody>
            <a:bodyPr/>
            <a:lstStyle/>
            <a:p>
              <a:endParaRPr lang="it-IT"/>
            </a:p>
          </p:txBody>
        </p:sp>
        <p:sp>
          <p:nvSpPr>
            <p:cNvPr id="70697" name="Line 77"/>
            <p:cNvSpPr>
              <a:spLocks noChangeShapeType="1"/>
            </p:cNvSpPr>
            <p:nvPr/>
          </p:nvSpPr>
          <p:spPr bwMode="auto">
            <a:xfrm flipV="1">
              <a:off x="4453" y="2624"/>
              <a:ext cx="192" cy="288"/>
            </a:xfrm>
            <a:prstGeom prst="line">
              <a:avLst/>
            </a:prstGeom>
            <a:noFill/>
            <a:ln w="38100">
              <a:solidFill>
                <a:srgbClr val="FF0000"/>
              </a:solidFill>
              <a:round/>
              <a:headEnd/>
              <a:tailEnd type="triangle" w="med" len="med"/>
            </a:ln>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609600" y="533400"/>
            <a:ext cx="8832850" cy="2062163"/>
          </a:xfrm>
          <a:prstGeom prst="rect">
            <a:avLst/>
          </a:prstGeom>
          <a:noFill/>
          <a:ln w="9525">
            <a:noFill/>
            <a:miter lim="800000"/>
            <a:headEnd/>
            <a:tailEnd/>
          </a:ln>
        </p:spPr>
        <p:txBody>
          <a:bodyPr>
            <a:spAutoFit/>
          </a:bodyPr>
          <a:lstStyle/>
          <a:p>
            <a:r>
              <a:rPr lang="it-IT" sz="3200" b="1" i="1" u="sng" dirty="0">
                <a:solidFill>
                  <a:srgbClr val="FF0000"/>
                </a:solidFill>
              </a:rPr>
              <a:t>Esercizio </a:t>
            </a:r>
            <a:r>
              <a:rPr lang="it-IT" sz="3200" b="1" i="1" u="sng" dirty="0" smtClean="0">
                <a:solidFill>
                  <a:srgbClr val="FF0000"/>
                </a:solidFill>
              </a:rPr>
              <a:t>6</a:t>
            </a:r>
            <a:r>
              <a:rPr lang="it-IT" sz="3200" b="1" dirty="0" smtClean="0">
                <a:solidFill>
                  <a:srgbClr val="FF0000"/>
                </a:solidFill>
              </a:rPr>
              <a:t>. </a:t>
            </a:r>
            <a:endParaRPr lang="it-IT" sz="3200" b="1" dirty="0">
              <a:solidFill>
                <a:srgbClr val="FF0000"/>
              </a:solidFill>
            </a:endParaRPr>
          </a:p>
          <a:p>
            <a:r>
              <a:rPr lang="it-IT" sz="3200" dirty="0"/>
              <a:t>Aggiungere alla </a:t>
            </a:r>
            <a:r>
              <a:rPr lang="it-IT" sz="3200" dirty="0" smtClean="0"/>
              <a:t>visita in </a:t>
            </a:r>
            <a:r>
              <a:rPr lang="it-IT" sz="3200" dirty="0"/>
              <a:t>profondità </a:t>
            </a:r>
            <a:r>
              <a:rPr lang="it-IT" sz="3200" dirty="0" smtClean="0"/>
              <a:t>su di </a:t>
            </a:r>
            <a:r>
              <a:rPr lang="it-IT" sz="3200" dirty="0"/>
              <a:t>un grafo orientato la stampa degli archi incontrati con la loro classificazione. </a:t>
            </a:r>
          </a:p>
        </p:txBody>
      </p:sp>
      <p:sp>
        <p:nvSpPr>
          <p:cNvPr id="16387" name="Text Box 3"/>
          <p:cNvSpPr txBox="1">
            <a:spLocks noChangeArrowheads="1"/>
          </p:cNvSpPr>
          <p:nvPr/>
        </p:nvSpPr>
        <p:spPr bwMode="auto">
          <a:xfrm>
            <a:off x="660400" y="3276600"/>
            <a:ext cx="8832850" cy="2062163"/>
          </a:xfrm>
          <a:prstGeom prst="rect">
            <a:avLst/>
          </a:prstGeom>
          <a:noFill/>
          <a:ln w="9525">
            <a:noFill/>
            <a:miter lim="800000"/>
            <a:headEnd/>
            <a:tailEnd/>
          </a:ln>
        </p:spPr>
        <p:txBody>
          <a:bodyPr>
            <a:spAutoFit/>
          </a:bodyPr>
          <a:lstStyle/>
          <a:p>
            <a:r>
              <a:rPr lang="it-IT" sz="3200" b="1" i="1" u="sng" dirty="0">
                <a:solidFill>
                  <a:srgbClr val="FF0000"/>
                </a:solidFill>
              </a:rPr>
              <a:t>Esercizio </a:t>
            </a:r>
            <a:r>
              <a:rPr lang="it-IT" sz="3200" b="1" i="1" u="sng" dirty="0" smtClean="0">
                <a:solidFill>
                  <a:srgbClr val="FF0000"/>
                </a:solidFill>
              </a:rPr>
              <a:t>7</a:t>
            </a:r>
            <a:r>
              <a:rPr lang="it-IT" sz="3200" b="1" dirty="0" smtClean="0">
                <a:solidFill>
                  <a:srgbClr val="FF0000"/>
                </a:solidFill>
              </a:rPr>
              <a:t>.</a:t>
            </a:r>
            <a:endParaRPr lang="it-IT" sz="3200" b="1" dirty="0">
              <a:solidFill>
                <a:srgbClr val="FF0000"/>
              </a:solidFill>
            </a:endParaRPr>
          </a:p>
          <a:p>
            <a:r>
              <a:rPr lang="it-IT" sz="3200" dirty="0"/>
              <a:t>Mostrare che, se il grafo su cui si effettua la </a:t>
            </a:r>
            <a:r>
              <a:rPr lang="it-IT" sz="3200" dirty="0" smtClean="0"/>
              <a:t>visita in </a:t>
            </a:r>
            <a:r>
              <a:rPr lang="it-IT" sz="3200" dirty="0"/>
              <a:t>profondità è non orientato, vi sono soltanto archi d’albero ed archi all’indietro. </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412750" y="1066800"/>
            <a:ext cx="8832850" cy="4524375"/>
          </a:xfrm>
          <a:prstGeom prst="rect">
            <a:avLst/>
          </a:prstGeom>
          <a:noFill/>
          <a:ln w="9525">
            <a:noFill/>
            <a:miter lim="800000"/>
            <a:headEnd/>
            <a:tailEnd/>
          </a:ln>
        </p:spPr>
        <p:txBody>
          <a:bodyPr>
            <a:spAutoFit/>
          </a:bodyPr>
          <a:lstStyle/>
          <a:p>
            <a:r>
              <a:rPr lang="it-IT" sz="3200" b="1" i="1" u="sng" dirty="0">
                <a:solidFill>
                  <a:srgbClr val="FF0000"/>
                </a:solidFill>
              </a:rPr>
              <a:t>Esercizio </a:t>
            </a:r>
            <a:r>
              <a:rPr lang="it-IT" sz="3200" b="1" i="1" u="sng" dirty="0" smtClean="0">
                <a:solidFill>
                  <a:srgbClr val="FF0000"/>
                </a:solidFill>
              </a:rPr>
              <a:t>8</a:t>
            </a:r>
            <a:r>
              <a:rPr lang="it-IT" sz="3200" b="1" dirty="0" smtClean="0">
                <a:solidFill>
                  <a:srgbClr val="FF0000"/>
                </a:solidFill>
              </a:rPr>
              <a:t>.</a:t>
            </a:r>
            <a:endParaRPr lang="it-IT" sz="3200" b="1" dirty="0">
              <a:solidFill>
                <a:srgbClr val="FF0000"/>
              </a:solidFill>
            </a:endParaRPr>
          </a:p>
          <a:p>
            <a:r>
              <a:rPr lang="it-IT" sz="3200" dirty="0"/>
              <a:t>Scrivere un algoritmo che dato un grafo non orientato </a:t>
            </a:r>
            <a:r>
              <a:rPr lang="it-IT" sz="3200" b="1" i="1" dirty="0"/>
              <a:t>G = </a:t>
            </a:r>
            <a:r>
              <a:rPr lang="it-IT" sz="3200" b="1" dirty="0"/>
              <a:t>(</a:t>
            </a:r>
            <a:r>
              <a:rPr lang="it-IT" sz="3200" b="1" i="1" dirty="0"/>
              <a:t>V,E</a:t>
            </a:r>
            <a:r>
              <a:rPr lang="it-IT" sz="3200" b="1" dirty="0"/>
              <a:t>)</a:t>
            </a:r>
            <a:r>
              <a:rPr lang="it-IT" sz="3200" dirty="0"/>
              <a:t> connesso trova un cammino in </a:t>
            </a:r>
            <a:r>
              <a:rPr lang="it-IT" sz="3200" b="1" i="1" dirty="0"/>
              <a:t>G</a:t>
            </a:r>
            <a:r>
              <a:rPr lang="it-IT" sz="3200" dirty="0"/>
              <a:t> che attraversa tutti gli archi una e una sola volta in ognuna delle due direzioni.</a:t>
            </a:r>
          </a:p>
          <a:p>
            <a:r>
              <a:rPr lang="it-IT" sz="3200" dirty="0"/>
              <a:t>L’algoritmo deve avere complessità </a:t>
            </a:r>
            <a:r>
              <a:rPr lang="it-IT" sz="3200" b="1" i="1" dirty="0"/>
              <a:t>O</a:t>
            </a:r>
            <a:r>
              <a:rPr lang="it-IT" sz="3200" b="1" dirty="0"/>
              <a:t>(</a:t>
            </a:r>
            <a:r>
              <a:rPr lang="it-IT" sz="3200" b="1" dirty="0" err="1"/>
              <a:t>|</a:t>
            </a:r>
            <a:r>
              <a:rPr lang="it-IT" sz="3200" b="1" i="1" dirty="0" err="1"/>
              <a:t>V</a:t>
            </a:r>
            <a:r>
              <a:rPr lang="it-IT" sz="3200" b="1" dirty="0"/>
              <a:t> |+|</a:t>
            </a:r>
            <a:r>
              <a:rPr lang="it-IT" sz="3200" b="1" i="1" dirty="0"/>
              <a:t>E</a:t>
            </a:r>
            <a:r>
              <a:rPr lang="it-IT" sz="3200" b="1" dirty="0"/>
              <a:t>|)</a:t>
            </a:r>
            <a:r>
              <a:rPr lang="it-IT" sz="3200" dirty="0"/>
              <a:t>. </a:t>
            </a:r>
          </a:p>
          <a:p>
            <a:r>
              <a:rPr lang="it-IT" sz="3200" dirty="0"/>
              <a:t>Dire come, avendo a disposizione un numero sufficiente di monetine, si possa usare tale algoritmo per cercare l’uscita in un labirinto.</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380968" y="357166"/>
            <a:ext cx="9166226" cy="2554545"/>
          </a:xfrm>
          <a:prstGeom prst="rect">
            <a:avLst/>
          </a:prstGeom>
          <a:noFill/>
          <a:ln w="9525">
            <a:noFill/>
            <a:miter lim="800000"/>
            <a:headEnd/>
            <a:tailEnd/>
          </a:ln>
        </p:spPr>
        <p:txBody>
          <a:bodyPr wrap="square">
            <a:spAutoFit/>
          </a:bodyPr>
          <a:lstStyle/>
          <a:p>
            <a:r>
              <a:rPr lang="it-IT" sz="3200" b="1" i="1" u="sng" dirty="0">
                <a:solidFill>
                  <a:srgbClr val="FF0000"/>
                </a:solidFill>
              </a:rPr>
              <a:t>Esercizio </a:t>
            </a:r>
            <a:r>
              <a:rPr lang="it-IT" sz="3200" b="1" i="1" u="sng" dirty="0" smtClean="0">
                <a:solidFill>
                  <a:srgbClr val="FF0000"/>
                </a:solidFill>
              </a:rPr>
              <a:t>9</a:t>
            </a:r>
            <a:r>
              <a:rPr lang="it-IT" sz="3200" b="1" dirty="0" smtClean="0">
                <a:solidFill>
                  <a:srgbClr val="FF0000"/>
                </a:solidFill>
              </a:rPr>
              <a:t>. </a:t>
            </a:r>
            <a:endParaRPr lang="it-IT" sz="3200" b="1" dirty="0">
              <a:solidFill>
                <a:srgbClr val="FF0000"/>
              </a:solidFill>
            </a:endParaRPr>
          </a:p>
          <a:p>
            <a:r>
              <a:rPr lang="it-IT" sz="3200" dirty="0"/>
              <a:t>Mostrare con un </a:t>
            </a:r>
            <a:r>
              <a:rPr lang="it-IT" sz="3200" dirty="0" err="1" smtClean="0"/>
              <a:t>controesempio</a:t>
            </a:r>
            <a:r>
              <a:rPr lang="it-IT" sz="3200" dirty="0" smtClean="0"/>
              <a:t> </a:t>
            </a:r>
            <a:r>
              <a:rPr lang="it-IT" sz="3200" dirty="0"/>
              <a:t>che se vi è un cammino da </a:t>
            </a:r>
            <a:r>
              <a:rPr lang="it-IT" sz="3200" b="1" i="1" dirty="0"/>
              <a:t>u</a:t>
            </a:r>
            <a:r>
              <a:rPr lang="it-IT" sz="3200" dirty="0"/>
              <a:t> a </a:t>
            </a:r>
            <a:r>
              <a:rPr lang="it-IT" sz="3200" b="1" i="1" dirty="0"/>
              <a:t>v</a:t>
            </a:r>
            <a:r>
              <a:rPr lang="it-IT" sz="3200" dirty="0"/>
              <a:t> in un grafo orientato e </a:t>
            </a:r>
            <a:r>
              <a:rPr lang="it-IT" sz="3200" b="1" i="1" dirty="0"/>
              <a:t>u</a:t>
            </a:r>
            <a:r>
              <a:rPr lang="it-IT" sz="3200" dirty="0"/>
              <a:t> viene scoperto prima di </a:t>
            </a:r>
            <a:r>
              <a:rPr lang="it-IT" sz="3200" b="1" i="1" dirty="0"/>
              <a:t>v</a:t>
            </a:r>
            <a:r>
              <a:rPr lang="it-IT" sz="3200" dirty="0"/>
              <a:t> non necessariamente </a:t>
            </a:r>
            <a:r>
              <a:rPr lang="it-IT" sz="3200" b="1" i="1" dirty="0"/>
              <a:t>v</a:t>
            </a:r>
            <a:r>
              <a:rPr lang="it-IT" sz="3200" dirty="0"/>
              <a:t> è discendente di </a:t>
            </a:r>
            <a:r>
              <a:rPr lang="it-IT" sz="3200" b="1" i="1" dirty="0"/>
              <a:t>u</a:t>
            </a:r>
            <a:r>
              <a:rPr lang="it-IT" sz="3200" dirty="0"/>
              <a:t> nella foresta di </a:t>
            </a:r>
            <a:r>
              <a:rPr lang="it-IT" sz="3200" dirty="0" smtClean="0"/>
              <a:t>visita in </a:t>
            </a:r>
            <a:r>
              <a:rPr lang="it-IT" sz="3200" dirty="0"/>
              <a:t>profondità. </a:t>
            </a:r>
          </a:p>
        </p:txBody>
      </p:sp>
      <p:sp>
        <p:nvSpPr>
          <p:cNvPr id="18435" name="Text Box 3"/>
          <p:cNvSpPr txBox="1">
            <a:spLocks noChangeArrowheads="1"/>
          </p:cNvSpPr>
          <p:nvPr/>
        </p:nvSpPr>
        <p:spPr bwMode="auto">
          <a:xfrm>
            <a:off x="533400" y="3429000"/>
            <a:ext cx="8839200" cy="2554288"/>
          </a:xfrm>
          <a:prstGeom prst="rect">
            <a:avLst/>
          </a:prstGeom>
          <a:noFill/>
          <a:ln w="9525">
            <a:noFill/>
            <a:miter lim="800000"/>
            <a:headEnd/>
            <a:tailEnd/>
          </a:ln>
        </p:spPr>
        <p:txBody>
          <a:bodyPr>
            <a:spAutoFit/>
          </a:bodyPr>
          <a:lstStyle/>
          <a:p>
            <a:r>
              <a:rPr lang="it-IT" sz="3200" b="1" i="1" u="sng" dirty="0">
                <a:solidFill>
                  <a:srgbClr val="FF0000"/>
                </a:solidFill>
              </a:rPr>
              <a:t>Esercizio </a:t>
            </a:r>
            <a:r>
              <a:rPr lang="it-IT" sz="3200" b="1" i="1" u="sng" dirty="0" smtClean="0">
                <a:solidFill>
                  <a:srgbClr val="FF0000"/>
                </a:solidFill>
              </a:rPr>
              <a:t>10</a:t>
            </a:r>
            <a:r>
              <a:rPr lang="it-IT" sz="3200" b="1" dirty="0" smtClean="0">
                <a:solidFill>
                  <a:srgbClr val="FF0000"/>
                </a:solidFill>
              </a:rPr>
              <a:t>.</a:t>
            </a:r>
            <a:endParaRPr lang="it-IT" sz="3200" b="1" dirty="0">
              <a:solidFill>
                <a:srgbClr val="FF0000"/>
              </a:solidFill>
            </a:endParaRPr>
          </a:p>
          <a:p>
            <a:r>
              <a:rPr lang="it-IT" sz="3200" dirty="0"/>
              <a:t>Mostrare come un vertice </a:t>
            </a:r>
            <a:r>
              <a:rPr lang="it-IT" sz="3200" b="1" i="1" dirty="0"/>
              <a:t>u</a:t>
            </a:r>
            <a:r>
              <a:rPr lang="it-IT" sz="3200" dirty="0"/>
              <a:t> di un grafo orientato possa essere l’unico vertice di un albero della foresta di </a:t>
            </a:r>
            <a:r>
              <a:rPr lang="it-IT" sz="3200" dirty="0" smtClean="0"/>
              <a:t>visita in </a:t>
            </a:r>
            <a:r>
              <a:rPr lang="it-IT" sz="3200" dirty="0"/>
              <a:t>profondità pur avendo sia archi entranti che archi uscenti. </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577850" y="762000"/>
            <a:ext cx="8804306" cy="2062103"/>
          </a:xfrm>
          <a:prstGeom prst="rect">
            <a:avLst/>
          </a:prstGeom>
          <a:noFill/>
          <a:ln w="9525">
            <a:noFill/>
            <a:miter lim="800000"/>
            <a:headEnd/>
            <a:tailEnd/>
          </a:ln>
        </p:spPr>
        <p:txBody>
          <a:bodyPr wrap="square">
            <a:spAutoFit/>
          </a:bodyPr>
          <a:lstStyle/>
          <a:p>
            <a:r>
              <a:rPr lang="it-IT" sz="3200" b="1" i="1" u="sng" dirty="0">
                <a:solidFill>
                  <a:srgbClr val="FF0000"/>
                </a:solidFill>
              </a:rPr>
              <a:t>Esercizio </a:t>
            </a:r>
            <a:r>
              <a:rPr lang="it-IT" sz="3200" b="1" i="1" u="sng" dirty="0" smtClean="0">
                <a:solidFill>
                  <a:srgbClr val="FF0000"/>
                </a:solidFill>
              </a:rPr>
              <a:t>11</a:t>
            </a:r>
            <a:r>
              <a:rPr lang="it-IT" sz="3200" b="1" dirty="0" smtClean="0">
                <a:solidFill>
                  <a:srgbClr val="FF0000"/>
                </a:solidFill>
              </a:rPr>
              <a:t>. </a:t>
            </a:r>
            <a:endParaRPr lang="it-IT" sz="3200" b="1" dirty="0">
              <a:solidFill>
                <a:srgbClr val="FF0000"/>
              </a:solidFill>
            </a:endParaRPr>
          </a:p>
          <a:p>
            <a:r>
              <a:rPr lang="it-IT" sz="3200" dirty="0"/>
              <a:t>Mostrare che se in un grafo </a:t>
            </a:r>
            <a:r>
              <a:rPr lang="it-IT" sz="3200" i="1" u="sng" dirty="0"/>
              <a:t>non</a:t>
            </a:r>
            <a:r>
              <a:rPr lang="it-IT" sz="3200" dirty="0"/>
              <a:t> orientato </a:t>
            </a:r>
            <a:r>
              <a:rPr lang="it-IT" sz="3200" b="1" i="1" dirty="0"/>
              <a:t>G</a:t>
            </a:r>
            <a:r>
              <a:rPr lang="it-IT" sz="3200" dirty="0"/>
              <a:t> esiste l’arco </a:t>
            </a:r>
            <a:r>
              <a:rPr lang="it-IT" sz="3200" b="1" i="1" dirty="0" err="1"/>
              <a:t>uv</a:t>
            </a:r>
            <a:r>
              <a:rPr lang="it-IT" sz="3200" dirty="0"/>
              <a:t> allora i due vertici </a:t>
            </a:r>
            <a:r>
              <a:rPr lang="it-IT" sz="3200" b="1" i="1" dirty="0"/>
              <a:t>u</a:t>
            </a:r>
            <a:r>
              <a:rPr lang="it-IT" sz="3200" dirty="0"/>
              <a:t> e </a:t>
            </a:r>
            <a:r>
              <a:rPr lang="it-IT" sz="3200" b="1" i="1" dirty="0"/>
              <a:t>v</a:t>
            </a:r>
            <a:r>
              <a:rPr lang="it-IT" sz="3200" dirty="0"/>
              <a:t> stanno in uno stesso albero della foresta di </a:t>
            </a:r>
            <a:r>
              <a:rPr lang="it-IT" sz="3200" dirty="0" smtClean="0"/>
              <a:t>visita in </a:t>
            </a:r>
            <a:r>
              <a:rPr lang="it-IT" sz="3200" dirty="0"/>
              <a:t>profondità.</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2228850" y="381000"/>
            <a:ext cx="5035550" cy="604838"/>
          </a:xfrm>
          <a:prstGeom prst="rect">
            <a:avLst/>
          </a:prstGeom>
          <a:noFill/>
          <a:ln w="25400">
            <a:solidFill>
              <a:schemeClr val="tx1"/>
            </a:solidFill>
            <a:miter lim="800000"/>
            <a:headEnd/>
            <a:tailEnd/>
          </a:ln>
        </p:spPr>
        <p:txBody>
          <a:bodyPr>
            <a:spAutoFit/>
          </a:bodyPr>
          <a:lstStyle/>
          <a:p>
            <a:pPr algn="ctr">
              <a:spcBef>
                <a:spcPct val="100000"/>
              </a:spcBef>
            </a:pPr>
            <a:r>
              <a:rPr lang="it-IT" sz="3200" b="1">
                <a:solidFill>
                  <a:srgbClr val="FF0000"/>
                </a:solidFill>
              </a:rPr>
              <a:t>Ordinamento topologico</a:t>
            </a:r>
            <a:endParaRPr lang="it-IT" sz="2400" i="1"/>
          </a:p>
        </p:txBody>
      </p:sp>
      <p:sp>
        <p:nvSpPr>
          <p:cNvPr id="75779" name="Text Box 3"/>
          <p:cNvSpPr txBox="1">
            <a:spLocks noChangeArrowheads="1"/>
          </p:cNvSpPr>
          <p:nvPr/>
        </p:nvSpPr>
        <p:spPr bwMode="auto">
          <a:xfrm>
            <a:off x="495300" y="1295400"/>
            <a:ext cx="8915400" cy="1569660"/>
          </a:xfrm>
          <a:prstGeom prst="rect">
            <a:avLst/>
          </a:prstGeom>
          <a:noFill/>
          <a:ln w="9525">
            <a:noFill/>
            <a:miter lim="800000"/>
            <a:headEnd/>
            <a:tailEnd/>
          </a:ln>
        </p:spPr>
        <p:txBody>
          <a:bodyPr>
            <a:spAutoFit/>
          </a:bodyPr>
          <a:lstStyle/>
          <a:p>
            <a:pPr>
              <a:spcBef>
                <a:spcPct val="20000"/>
              </a:spcBef>
            </a:pPr>
            <a:r>
              <a:rPr lang="it-IT" sz="3200" dirty="0"/>
              <a:t>La </a:t>
            </a:r>
            <a:r>
              <a:rPr lang="it-IT" sz="3200" dirty="0" smtClean="0"/>
              <a:t>visita in </a:t>
            </a:r>
            <a:r>
              <a:rPr lang="it-IT" sz="3200" dirty="0"/>
              <a:t>profondità si può usare per ordinare </a:t>
            </a:r>
            <a:r>
              <a:rPr lang="it-IT" sz="3200" dirty="0" err="1"/>
              <a:t>topologicamente</a:t>
            </a:r>
            <a:r>
              <a:rPr lang="it-IT" sz="3200" dirty="0"/>
              <a:t> un </a:t>
            </a:r>
            <a:r>
              <a:rPr lang="it-IT" sz="3200" i="1" u="sng" dirty="0"/>
              <a:t>grafo orientato aciclico</a:t>
            </a:r>
            <a:r>
              <a:rPr lang="it-IT" sz="3200" dirty="0"/>
              <a:t> (detto anche </a:t>
            </a:r>
            <a:r>
              <a:rPr lang="it-IT" sz="3200" b="1" i="1" u="sng" dirty="0"/>
              <a:t>DAG</a:t>
            </a:r>
            <a:r>
              <a:rPr lang="it-IT" sz="3200" dirty="0"/>
              <a:t>: </a:t>
            </a:r>
            <a:r>
              <a:rPr lang="it-IT" sz="3200" b="1" i="1" u="sng" dirty="0" err="1"/>
              <a:t>D</a:t>
            </a:r>
            <a:r>
              <a:rPr lang="it-IT" sz="3200" dirty="0" err="1"/>
              <a:t>irected</a:t>
            </a:r>
            <a:r>
              <a:rPr lang="it-IT" sz="3200" dirty="0"/>
              <a:t> </a:t>
            </a:r>
            <a:r>
              <a:rPr lang="it-IT" sz="3200" b="1" i="1" u="sng" dirty="0" err="1"/>
              <a:t>A</a:t>
            </a:r>
            <a:r>
              <a:rPr lang="it-IT" sz="3200" dirty="0" err="1"/>
              <a:t>cyclic</a:t>
            </a:r>
            <a:r>
              <a:rPr lang="it-IT" sz="3200" dirty="0"/>
              <a:t> </a:t>
            </a:r>
            <a:r>
              <a:rPr lang="it-IT" sz="3200" b="1" i="1" u="sng" dirty="0" err="1"/>
              <a:t>G</a:t>
            </a:r>
            <a:r>
              <a:rPr lang="it-IT" sz="3200" dirty="0" err="1"/>
              <a:t>raph</a:t>
            </a:r>
            <a:r>
              <a:rPr lang="it-IT" sz="3200" dirty="0"/>
              <a:t>).</a:t>
            </a:r>
          </a:p>
        </p:txBody>
      </p:sp>
      <p:sp>
        <p:nvSpPr>
          <p:cNvPr id="75780" name="Rectangle 4"/>
          <p:cNvSpPr>
            <a:spLocks noGrp="1" noChangeArrowheads="1"/>
          </p:cNvSpPr>
          <p:nvPr>
            <p:ph type="title" idx="4294967295"/>
          </p:nvPr>
        </p:nvSpPr>
        <p:spPr>
          <a:xfrm>
            <a:off x="330200" y="6248400"/>
            <a:ext cx="6273800" cy="381000"/>
          </a:xfrm>
        </p:spPr>
        <p:txBody>
          <a:bodyPr/>
          <a:lstStyle/>
          <a:p>
            <a:r>
              <a:rPr lang="it-IT" sz="2400" smtClean="0">
                <a:solidFill>
                  <a:schemeClr val="bg1"/>
                </a:solidFill>
              </a:rPr>
              <a:t>Ordinamento topologico</a:t>
            </a:r>
            <a:endParaRPr lang="it-IT" smtClean="0"/>
          </a:p>
        </p:txBody>
      </p:sp>
      <p:sp>
        <p:nvSpPr>
          <p:cNvPr id="75781" name="Text Box 5"/>
          <p:cNvSpPr txBox="1">
            <a:spLocks noChangeArrowheads="1"/>
          </p:cNvSpPr>
          <p:nvPr/>
        </p:nvSpPr>
        <p:spPr bwMode="auto">
          <a:xfrm>
            <a:off x="495300" y="3276600"/>
            <a:ext cx="8915400" cy="2041525"/>
          </a:xfrm>
          <a:prstGeom prst="rect">
            <a:avLst/>
          </a:prstGeom>
          <a:noFill/>
          <a:ln w="9525">
            <a:noFill/>
            <a:miter lim="800000"/>
            <a:headEnd/>
            <a:tailEnd/>
          </a:ln>
        </p:spPr>
        <p:txBody>
          <a:bodyPr>
            <a:spAutoFit/>
          </a:bodyPr>
          <a:lstStyle/>
          <a:p>
            <a:pPr>
              <a:spcBef>
                <a:spcPct val="20000"/>
              </a:spcBef>
            </a:pPr>
            <a:r>
              <a:rPr lang="it-IT" sz="3200"/>
              <a:t>Un </a:t>
            </a:r>
            <a:r>
              <a:rPr lang="it-IT" sz="3200" i="1" u="sng"/>
              <a:t>ordinamento topologico</a:t>
            </a:r>
            <a:r>
              <a:rPr lang="it-IT" sz="3200"/>
              <a:t> di un grafo orientato aciclico </a:t>
            </a:r>
            <a:r>
              <a:rPr lang="it-IT" sz="3200" b="1" i="1"/>
              <a:t>G</a:t>
            </a:r>
            <a:r>
              <a:rPr lang="it-IT" sz="3200" b="1"/>
              <a:t> = (</a:t>
            </a:r>
            <a:r>
              <a:rPr lang="it-IT" sz="3200" b="1" i="1"/>
              <a:t>V,E</a:t>
            </a:r>
            <a:r>
              <a:rPr lang="it-IT" sz="3200" b="1"/>
              <a:t>)</a:t>
            </a:r>
            <a:r>
              <a:rPr lang="it-IT" sz="3200"/>
              <a:t> è un ordinamento dei suoi vertici tale che per ogni arco </a:t>
            </a:r>
            <a:r>
              <a:rPr lang="it-IT" sz="3200" b="1" i="1"/>
              <a:t>uv</a:t>
            </a:r>
            <a:r>
              <a:rPr lang="it-IT" sz="3200" b="1"/>
              <a:t> </a:t>
            </a:r>
            <a:r>
              <a:rPr lang="it-IT" sz="3200" b="1">
                <a:sym typeface="Symbol" pitchFamily="18" charset="2"/>
              </a:rPr>
              <a:t></a:t>
            </a:r>
            <a:r>
              <a:rPr lang="it-IT" sz="3200" b="1"/>
              <a:t> </a:t>
            </a:r>
            <a:r>
              <a:rPr lang="it-IT" sz="3200" b="1" i="1"/>
              <a:t>E</a:t>
            </a:r>
            <a:r>
              <a:rPr lang="it-IT" sz="3200"/>
              <a:t> il vertice </a:t>
            </a:r>
            <a:r>
              <a:rPr lang="it-IT" sz="3200" b="1" i="1"/>
              <a:t>u</a:t>
            </a:r>
            <a:r>
              <a:rPr lang="it-IT" sz="3200"/>
              <a:t> precede il vertice </a:t>
            </a:r>
            <a:r>
              <a:rPr lang="it-IT" sz="3200" b="1" i="1"/>
              <a:t>v</a:t>
            </a:r>
            <a:r>
              <a:rPr lang="it-IT" sz="3200"/>
              <a:t>.</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p:cNvSpPr txBox="1">
            <a:spLocks noChangeArrowheads="1"/>
          </p:cNvSpPr>
          <p:nvPr/>
        </p:nvSpPr>
        <p:spPr bwMode="auto">
          <a:xfrm>
            <a:off x="609600" y="762000"/>
            <a:ext cx="8724900" cy="1554163"/>
          </a:xfrm>
          <a:prstGeom prst="rect">
            <a:avLst/>
          </a:prstGeom>
          <a:noFill/>
          <a:ln w="9525">
            <a:noFill/>
            <a:miter lim="800000"/>
            <a:headEnd/>
            <a:tailEnd/>
          </a:ln>
        </p:spPr>
        <p:txBody>
          <a:bodyPr>
            <a:spAutoFit/>
          </a:bodyPr>
          <a:lstStyle/>
          <a:p>
            <a:pPr>
              <a:spcBef>
                <a:spcPct val="20000"/>
              </a:spcBef>
            </a:pPr>
            <a:r>
              <a:rPr lang="it-IT" sz="3200"/>
              <a:t>L’ordinamento topologico si usa per determinare un ordine in cui eseguire un insieme di attività in presenza di vincoli di propedeuticità.</a:t>
            </a:r>
          </a:p>
        </p:txBody>
      </p:sp>
      <p:sp>
        <p:nvSpPr>
          <p:cNvPr id="76803" name="Text Box 3"/>
          <p:cNvSpPr txBox="1">
            <a:spLocks noChangeArrowheads="1"/>
          </p:cNvSpPr>
          <p:nvPr/>
        </p:nvSpPr>
        <p:spPr bwMode="auto">
          <a:xfrm>
            <a:off x="609600" y="3505200"/>
            <a:ext cx="8724900" cy="2041525"/>
          </a:xfrm>
          <a:prstGeom prst="rect">
            <a:avLst/>
          </a:prstGeom>
          <a:noFill/>
          <a:ln w="9525">
            <a:noFill/>
            <a:miter lim="800000"/>
            <a:headEnd/>
            <a:tailEnd/>
          </a:ln>
        </p:spPr>
        <p:txBody>
          <a:bodyPr>
            <a:spAutoFit/>
          </a:bodyPr>
          <a:lstStyle/>
          <a:p>
            <a:pPr>
              <a:spcBef>
                <a:spcPct val="20000"/>
              </a:spcBef>
            </a:pPr>
            <a:r>
              <a:rPr lang="it-IT" sz="3200"/>
              <a:t>Alcuni esempi semplici sono l’ordine con cui indossare gli indumenti quando ci si veste, l’ordine con cui sostenere gli esami, l’ordine con cui assemblare le parti di una automobile, ecc.</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826" name="Group 2"/>
          <p:cNvGrpSpPr>
            <a:grpSpLocks/>
          </p:cNvGrpSpPr>
          <p:nvPr/>
        </p:nvGrpSpPr>
        <p:grpSpPr bwMode="auto">
          <a:xfrm>
            <a:off x="188913" y="282575"/>
            <a:ext cx="6207125" cy="4324350"/>
            <a:chOff x="119" y="178"/>
            <a:chExt cx="3910" cy="2724"/>
          </a:xfrm>
        </p:grpSpPr>
        <p:sp>
          <p:nvSpPr>
            <p:cNvPr id="77856" name="Text Box 3"/>
            <p:cNvSpPr txBox="1">
              <a:spLocks noChangeArrowheads="1"/>
            </p:cNvSpPr>
            <p:nvPr/>
          </p:nvSpPr>
          <p:spPr bwMode="auto">
            <a:xfrm>
              <a:off x="3224" y="1166"/>
              <a:ext cx="361" cy="288"/>
            </a:xfrm>
            <a:prstGeom prst="rect">
              <a:avLst/>
            </a:prstGeom>
            <a:noFill/>
            <a:ln w="9525">
              <a:noFill/>
              <a:miter lim="800000"/>
              <a:headEnd/>
              <a:tailEnd/>
            </a:ln>
          </p:spPr>
          <p:txBody>
            <a:bodyPr wrap="none">
              <a:spAutoFit/>
            </a:bodyPr>
            <a:lstStyle/>
            <a:p>
              <a:r>
                <a:rPr lang="it-IT" sz="2400" b="1"/>
                <a:t>1/</a:t>
              </a:r>
              <a:r>
                <a:rPr lang="it-IT" sz="2400" b="1">
                  <a:solidFill>
                    <a:srgbClr val="FF0000"/>
                  </a:solidFill>
                </a:rPr>
                <a:t>8</a:t>
              </a:r>
              <a:endParaRPr lang="en-GB" sz="2400" b="1">
                <a:solidFill>
                  <a:srgbClr val="FF0000"/>
                </a:solidFill>
              </a:endParaRPr>
            </a:p>
          </p:txBody>
        </p:sp>
        <p:sp>
          <p:nvSpPr>
            <p:cNvPr id="77857" name="Text Box 4"/>
            <p:cNvSpPr txBox="1">
              <a:spLocks noChangeArrowheads="1"/>
            </p:cNvSpPr>
            <p:nvPr/>
          </p:nvSpPr>
          <p:spPr bwMode="auto">
            <a:xfrm>
              <a:off x="3668" y="1720"/>
              <a:ext cx="361" cy="288"/>
            </a:xfrm>
            <a:prstGeom prst="rect">
              <a:avLst/>
            </a:prstGeom>
            <a:noFill/>
            <a:ln w="9525">
              <a:noFill/>
              <a:miter lim="800000"/>
              <a:headEnd/>
              <a:tailEnd/>
            </a:ln>
          </p:spPr>
          <p:txBody>
            <a:bodyPr wrap="none">
              <a:spAutoFit/>
            </a:bodyPr>
            <a:lstStyle/>
            <a:p>
              <a:r>
                <a:rPr lang="it-IT" sz="2400" b="1"/>
                <a:t>2/</a:t>
              </a:r>
              <a:r>
                <a:rPr lang="it-IT" sz="2400" b="1">
                  <a:solidFill>
                    <a:srgbClr val="FF0000"/>
                  </a:solidFill>
                </a:rPr>
                <a:t>5</a:t>
              </a:r>
              <a:endParaRPr lang="en-GB" sz="2400" b="1">
                <a:solidFill>
                  <a:srgbClr val="FF0000"/>
                </a:solidFill>
              </a:endParaRPr>
            </a:p>
          </p:txBody>
        </p:sp>
        <p:sp>
          <p:nvSpPr>
            <p:cNvPr id="77858" name="Text Box 5"/>
            <p:cNvSpPr txBox="1">
              <a:spLocks noChangeArrowheads="1"/>
            </p:cNvSpPr>
            <p:nvPr/>
          </p:nvSpPr>
          <p:spPr bwMode="auto">
            <a:xfrm>
              <a:off x="2984" y="2523"/>
              <a:ext cx="361" cy="288"/>
            </a:xfrm>
            <a:prstGeom prst="rect">
              <a:avLst/>
            </a:prstGeom>
            <a:noFill/>
            <a:ln w="9525">
              <a:noFill/>
              <a:miter lim="800000"/>
              <a:headEnd/>
              <a:tailEnd/>
            </a:ln>
          </p:spPr>
          <p:txBody>
            <a:bodyPr wrap="none">
              <a:spAutoFit/>
            </a:bodyPr>
            <a:lstStyle/>
            <a:p>
              <a:r>
                <a:rPr lang="it-IT" sz="2400" b="1"/>
                <a:t>3/</a:t>
              </a:r>
              <a:r>
                <a:rPr lang="it-IT" sz="2400" b="1">
                  <a:solidFill>
                    <a:srgbClr val="FF0000"/>
                  </a:solidFill>
                </a:rPr>
                <a:t>4</a:t>
              </a:r>
              <a:endParaRPr lang="en-GB" sz="2400" b="1">
                <a:solidFill>
                  <a:srgbClr val="FF0000"/>
                </a:solidFill>
              </a:endParaRPr>
            </a:p>
          </p:txBody>
        </p:sp>
        <p:sp>
          <p:nvSpPr>
            <p:cNvPr id="77859" name="Text Box 6"/>
            <p:cNvSpPr txBox="1">
              <a:spLocks noChangeArrowheads="1"/>
            </p:cNvSpPr>
            <p:nvPr/>
          </p:nvSpPr>
          <p:spPr bwMode="auto">
            <a:xfrm>
              <a:off x="119" y="1811"/>
              <a:ext cx="361" cy="288"/>
            </a:xfrm>
            <a:prstGeom prst="rect">
              <a:avLst/>
            </a:prstGeom>
            <a:noFill/>
            <a:ln w="9525">
              <a:noFill/>
              <a:miter lim="800000"/>
              <a:headEnd/>
              <a:tailEnd/>
            </a:ln>
          </p:spPr>
          <p:txBody>
            <a:bodyPr wrap="none">
              <a:spAutoFit/>
            </a:bodyPr>
            <a:lstStyle/>
            <a:p>
              <a:r>
                <a:rPr lang="it-IT" sz="2400" b="1"/>
                <a:t>6/</a:t>
              </a:r>
              <a:r>
                <a:rPr lang="it-IT" sz="2400" b="1">
                  <a:solidFill>
                    <a:srgbClr val="FF0000"/>
                  </a:solidFill>
                </a:rPr>
                <a:t>7</a:t>
              </a:r>
              <a:endParaRPr lang="en-GB" sz="2400" b="1">
                <a:solidFill>
                  <a:srgbClr val="FF0000"/>
                </a:solidFill>
              </a:endParaRPr>
            </a:p>
          </p:txBody>
        </p:sp>
        <p:sp>
          <p:nvSpPr>
            <p:cNvPr id="77860" name="Text Box 7"/>
            <p:cNvSpPr txBox="1">
              <a:spLocks noChangeArrowheads="1"/>
            </p:cNvSpPr>
            <p:nvPr/>
          </p:nvSpPr>
          <p:spPr bwMode="auto">
            <a:xfrm>
              <a:off x="3090" y="723"/>
              <a:ext cx="553" cy="288"/>
            </a:xfrm>
            <a:prstGeom prst="rect">
              <a:avLst/>
            </a:prstGeom>
            <a:noFill/>
            <a:ln w="9525">
              <a:noFill/>
              <a:miter lim="800000"/>
              <a:headEnd/>
              <a:tailEnd/>
            </a:ln>
          </p:spPr>
          <p:txBody>
            <a:bodyPr wrap="none">
              <a:spAutoFit/>
            </a:bodyPr>
            <a:lstStyle/>
            <a:p>
              <a:r>
                <a:rPr lang="it-IT" sz="2400" b="1"/>
                <a:t>13/</a:t>
              </a:r>
              <a:r>
                <a:rPr lang="it-IT" sz="2400" b="1">
                  <a:solidFill>
                    <a:srgbClr val="FF0000"/>
                  </a:solidFill>
                </a:rPr>
                <a:t>14</a:t>
              </a:r>
              <a:endParaRPr lang="en-GB" sz="2400" b="1">
                <a:solidFill>
                  <a:srgbClr val="FF0000"/>
                </a:solidFill>
              </a:endParaRPr>
            </a:p>
          </p:txBody>
        </p:sp>
        <p:sp>
          <p:nvSpPr>
            <p:cNvPr id="77861" name="Text Box 8"/>
            <p:cNvSpPr txBox="1">
              <a:spLocks noChangeArrowheads="1"/>
            </p:cNvSpPr>
            <p:nvPr/>
          </p:nvSpPr>
          <p:spPr bwMode="auto">
            <a:xfrm>
              <a:off x="520" y="206"/>
              <a:ext cx="553" cy="288"/>
            </a:xfrm>
            <a:prstGeom prst="rect">
              <a:avLst/>
            </a:prstGeom>
            <a:noFill/>
            <a:ln w="9525">
              <a:noFill/>
              <a:miter lim="800000"/>
              <a:headEnd/>
              <a:tailEnd/>
            </a:ln>
          </p:spPr>
          <p:txBody>
            <a:bodyPr wrap="none">
              <a:spAutoFit/>
            </a:bodyPr>
            <a:lstStyle/>
            <a:p>
              <a:r>
                <a:rPr lang="it-IT" sz="2400" b="1"/>
                <a:t>11/</a:t>
              </a:r>
              <a:r>
                <a:rPr lang="it-IT" sz="2400" b="1">
                  <a:solidFill>
                    <a:srgbClr val="FF0000"/>
                  </a:solidFill>
                </a:rPr>
                <a:t>16</a:t>
              </a:r>
              <a:endParaRPr lang="en-GB" sz="2400" b="1">
                <a:solidFill>
                  <a:srgbClr val="FF0000"/>
                </a:solidFill>
              </a:endParaRPr>
            </a:p>
          </p:txBody>
        </p:sp>
        <p:sp>
          <p:nvSpPr>
            <p:cNvPr id="77862" name="Text Box 9"/>
            <p:cNvSpPr txBox="1">
              <a:spLocks noChangeArrowheads="1"/>
            </p:cNvSpPr>
            <p:nvPr/>
          </p:nvSpPr>
          <p:spPr bwMode="auto">
            <a:xfrm>
              <a:off x="1351" y="2614"/>
              <a:ext cx="457" cy="288"/>
            </a:xfrm>
            <a:prstGeom prst="rect">
              <a:avLst/>
            </a:prstGeom>
            <a:noFill/>
            <a:ln w="9525">
              <a:noFill/>
              <a:miter lim="800000"/>
              <a:headEnd/>
              <a:tailEnd/>
            </a:ln>
          </p:spPr>
          <p:txBody>
            <a:bodyPr wrap="none">
              <a:spAutoFit/>
            </a:bodyPr>
            <a:lstStyle/>
            <a:p>
              <a:r>
                <a:rPr lang="it-IT" sz="2400" b="1"/>
                <a:t>9/</a:t>
              </a:r>
              <a:r>
                <a:rPr lang="it-IT" sz="2400" b="1">
                  <a:solidFill>
                    <a:srgbClr val="FF0000"/>
                  </a:solidFill>
                </a:rPr>
                <a:t>10</a:t>
              </a:r>
              <a:endParaRPr lang="en-GB" sz="2400" b="1">
                <a:solidFill>
                  <a:srgbClr val="FF0000"/>
                </a:solidFill>
              </a:endParaRPr>
            </a:p>
          </p:txBody>
        </p:sp>
        <p:sp>
          <p:nvSpPr>
            <p:cNvPr id="77863" name="Text Box 10"/>
            <p:cNvSpPr txBox="1">
              <a:spLocks noChangeArrowheads="1"/>
            </p:cNvSpPr>
            <p:nvPr/>
          </p:nvSpPr>
          <p:spPr bwMode="auto">
            <a:xfrm>
              <a:off x="156" y="830"/>
              <a:ext cx="553" cy="288"/>
            </a:xfrm>
            <a:prstGeom prst="rect">
              <a:avLst/>
            </a:prstGeom>
            <a:noFill/>
            <a:ln w="9525">
              <a:noFill/>
              <a:miter lim="800000"/>
              <a:headEnd/>
              <a:tailEnd/>
            </a:ln>
          </p:spPr>
          <p:txBody>
            <a:bodyPr wrap="none">
              <a:spAutoFit/>
            </a:bodyPr>
            <a:lstStyle/>
            <a:p>
              <a:r>
                <a:rPr lang="it-IT" sz="2400" b="1"/>
                <a:t>12/</a:t>
              </a:r>
              <a:r>
                <a:rPr lang="it-IT" sz="2400" b="1">
                  <a:solidFill>
                    <a:srgbClr val="FF0000"/>
                  </a:solidFill>
                </a:rPr>
                <a:t>15</a:t>
              </a:r>
              <a:endParaRPr lang="en-GB" sz="2400" b="1">
                <a:solidFill>
                  <a:srgbClr val="FF0000"/>
                </a:solidFill>
              </a:endParaRPr>
            </a:p>
          </p:txBody>
        </p:sp>
        <p:sp>
          <p:nvSpPr>
            <p:cNvPr id="77864" name="Text Box 11"/>
            <p:cNvSpPr txBox="1">
              <a:spLocks noChangeArrowheads="1"/>
            </p:cNvSpPr>
            <p:nvPr/>
          </p:nvSpPr>
          <p:spPr bwMode="auto">
            <a:xfrm>
              <a:off x="3168" y="178"/>
              <a:ext cx="553" cy="288"/>
            </a:xfrm>
            <a:prstGeom prst="rect">
              <a:avLst/>
            </a:prstGeom>
            <a:noFill/>
            <a:ln w="9525">
              <a:noFill/>
              <a:miter lim="800000"/>
              <a:headEnd/>
              <a:tailEnd/>
            </a:ln>
          </p:spPr>
          <p:txBody>
            <a:bodyPr wrap="none">
              <a:spAutoFit/>
            </a:bodyPr>
            <a:lstStyle/>
            <a:p>
              <a:r>
                <a:rPr lang="it-IT" sz="2400" b="1"/>
                <a:t>17/</a:t>
              </a:r>
              <a:r>
                <a:rPr lang="it-IT" sz="2400" b="1">
                  <a:solidFill>
                    <a:srgbClr val="FF0000"/>
                  </a:solidFill>
                </a:rPr>
                <a:t>18</a:t>
              </a:r>
              <a:endParaRPr lang="en-GB" sz="2400" b="1">
                <a:solidFill>
                  <a:srgbClr val="FF0000"/>
                </a:solidFill>
              </a:endParaRPr>
            </a:p>
          </p:txBody>
        </p:sp>
        <p:sp>
          <p:nvSpPr>
            <p:cNvPr id="77865" name="Line 12"/>
            <p:cNvSpPr>
              <a:spLocks noChangeShapeType="1"/>
            </p:cNvSpPr>
            <p:nvPr/>
          </p:nvSpPr>
          <p:spPr bwMode="auto">
            <a:xfrm flipH="1">
              <a:off x="1351" y="480"/>
              <a:ext cx="365" cy="319"/>
            </a:xfrm>
            <a:prstGeom prst="line">
              <a:avLst/>
            </a:prstGeom>
            <a:noFill/>
            <a:ln w="38100">
              <a:solidFill>
                <a:schemeClr val="tx1"/>
              </a:solidFill>
              <a:round/>
              <a:headEnd/>
              <a:tailEnd type="triangle" w="med" len="med"/>
            </a:ln>
          </p:spPr>
          <p:txBody>
            <a:bodyPr/>
            <a:lstStyle/>
            <a:p>
              <a:endParaRPr lang="it-IT"/>
            </a:p>
          </p:txBody>
        </p:sp>
        <p:sp>
          <p:nvSpPr>
            <p:cNvPr id="77866" name="Line 13"/>
            <p:cNvSpPr>
              <a:spLocks noChangeShapeType="1"/>
            </p:cNvSpPr>
            <p:nvPr/>
          </p:nvSpPr>
          <p:spPr bwMode="auto">
            <a:xfrm flipH="1">
              <a:off x="988" y="1071"/>
              <a:ext cx="318" cy="771"/>
            </a:xfrm>
            <a:prstGeom prst="line">
              <a:avLst/>
            </a:prstGeom>
            <a:noFill/>
            <a:ln w="38100">
              <a:solidFill>
                <a:schemeClr val="tx1"/>
              </a:solidFill>
              <a:round/>
              <a:headEnd/>
              <a:tailEnd type="triangle" w="med" len="med"/>
            </a:ln>
          </p:spPr>
          <p:txBody>
            <a:bodyPr/>
            <a:lstStyle/>
            <a:p>
              <a:endParaRPr lang="it-IT"/>
            </a:p>
          </p:txBody>
        </p:sp>
        <p:sp>
          <p:nvSpPr>
            <p:cNvPr id="77867" name="Line 14"/>
            <p:cNvSpPr>
              <a:spLocks noChangeShapeType="1"/>
            </p:cNvSpPr>
            <p:nvPr/>
          </p:nvSpPr>
          <p:spPr bwMode="auto">
            <a:xfrm>
              <a:off x="988" y="2115"/>
              <a:ext cx="1179" cy="453"/>
            </a:xfrm>
            <a:prstGeom prst="line">
              <a:avLst/>
            </a:prstGeom>
            <a:noFill/>
            <a:ln w="38100">
              <a:solidFill>
                <a:schemeClr val="tx1"/>
              </a:solidFill>
              <a:round/>
              <a:headEnd/>
              <a:tailEnd type="triangle" w="med" len="med"/>
            </a:ln>
          </p:spPr>
          <p:txBody>
            <a:bodyPr/>
            <a:lstStyle/>
            <a:p>
              <a:endParaRPr lang="it-IT"/>
            </a:p>
          </p:txBody>
        </p:sp>
        <p:sp>
          <p:nvSpPr>
            <p:cNvPr id="77868" name="Line 15"/>
            <p:cNvSpPr>
              <a:spLocks noChangeShapeType="1"/>
            </p:cNvSpPr>
            <p:nvPr/>
          </p:nvSpPr>
          <p:spPr bwMode="auto">
            <a:xfrm flipH="1">
              <a:off x="1260" y="1389"/>
              <a:ext cx="1134" cy="453"/>
            </a:xfrm>
            <a:prstGeom prst="line">
              <a:avLst/>
            </a:prstGeom>
            <a:noFill/>
            <a:ln w="38100">
              <a:solidFill>
                <a:schemeClr val="tx1"/>
              </a:solidFill>
              <a:round/>
              <a:headEnd/>
              <a:tailEnd type="triangle" w="med" len="med"/>
            </a:ln>
          </p:spPr>
          <p:txBody>
            <a:bodyPr/>
            <a:lstStyle/>
            <a:p>
              <a:endParaRPr lang="it-IT"/>
            </a:p>
          </p:txBody>
        </p:sp>
        <p:sp>
          <p:nvSpPr>
            <p:cNvPr id="77869" name="Line 16"/>
            <p:cNvSpPr>
              <a:spLocks noChangeShapeType="1"/>
            </p:cNvSpPr>
            <p:nvPr/>
          </p:nvSpPr>
          <p:spPr bwMode="auto">
            <a:xfrm>
              <a:off x="2893" y="1434"/>
              <a:ext cx="272" cy="272"/>
            </a:xfrm>
            <a:prstGeom prst="line">
              <a:avLst/>
            </a:prstGeom>
            <a:noFill/>
            <a:ln w="38100">
              <a:solidFill>
                <a:schemeClr val="tx1"/>
              </a:solidFill>
              <a:round/>
              <a:headEnd/>
              <a:tailEnd type="triangle" w="med" len="med"/>
            </a:ln>
          </p:spPr>
          <p:txBody>
            <a:bodyPr/>
            <a:lstStyle/>
            <a:p>
              <a:endParaRPr lang="it-IT"/>
            </a:p>
          </p:txBody>
        </p:sp>
        <p:sp>
          <p:nvSpPr>
            <p:cNvPr id="77870" name="Line 17"/>
            <p:cNvSpPr>
              <a:spLocks noChangeShapeType="1"/>
            </p:cNvSpPr>
            <p:nvPr/>
          </p:nvSpPr>
          <p:spPr bwMode="auto">
            <a:xfrm flipH="1">
              <a:off x="2485" y="1979"/>
              <a:ext cx="680" cy="544"/>
            </a:xfrm>
            <a:prstGeom prst="line">
              <a:avLst/>
            </a:prstGeom>
            <a:noFill/>
            <a:ln w="38100">
              <a:solidFill>
                <a:schemeClr val="tx1"/>
              </a:solidFill>
              <a:round/>
              <a:headEnd/>
              <a:tailEnd type="triangle" w="med" len="med"/>
            </a:ln>
          </p:spPr>
          <p:txBody>
            <a:bodyPr/>
            <a:lstStyle/>
            <a:p>
              <a:endParaRPr lang="it-IT"/>
            </a:p>
          </p:txBody>
        </p:sp>
        <p:sp>
          <p:nvSpPr>
            <p:cNvPr id="77871" name="Line 18"/>
            <p:cNvSpPr>
              <a:spLocks noChangeShapeType="1"/>
            </p:cNvSpPr>
            <p:nvPr/>
          </p:nvSpPr>
          <p:spPr bwMode="auto">
            <a:xfrm flipH="1">
              <a:off x="2666" y="482"/>
              <a:ext cx="136" cy="227"/>
            </a:xfrm>
            <a:prstGeom prst="line">
              <a:avLst/>
            </a:prstGeom>
            <a:noFill/>
            <a:ln w="38100">
              <a:solidFill>
                <a:schemeClr val="tx1"/>
              </a:solidFill>
              <a:round/>
              <a:headEnd/>
              <a:tailEnd type="triangle" w="med" len="med"/>
            </a:ln>
          </p:spPr>
          <p:txBody>
            <a:bodyPr/>
            <a:lstStyle/>
            <a:p>
              <a:endParaRPr lang="it-IT"/>
            </a:p>
          </p:txBody>
        </p:sp>
        <p:sp>
          <p:nvSpPr>
            <p:cNvPr id="77872" name="Line 19"/>
            <p:cNvSpPr>
              <a:spLocks noChangeShapeType="1"/>
            </p:cNvSpPr>
            <p:nvPr/>
          </p:nvSpPr>
          <p:spPr bwMode="auto">
            <a:xfrm flipV="1">
              <a:off x="1986" y="845"/>
              <a:ext cx="272" cy="90"/>
            </a:xfrm>
            <a:prstGeom prst="line">
              <a:avLst/>
            </a:prstGeom>
            <a:noFill/>
            <a:ln w="38100">
              <a:solidFill>
                <a:schemeClr val="tx1"/>
              </a:solidFill>
              <a:round/>
              <a:headEnd/>
              <a:tailEnd type="triangle" w="med" len="med"/>
            </a:ln>
          </p:spPr>
          <p:txBody>
            <a:bodyPr/>
            <a:lstStyle/>
            <a:p>
              <a:endParaRPr lang="it-IT"/>
            </a:p>
          </p:txBody>
        </p:sp>
        <p:sp>
          <p:nvSpPr>
            <p:cNvPr id="77873" name="Line 20"/>
            <p:cNvSpPr>
              <a:spLocks noChangeShapeType="1"/>
            </p:cNvSpPr>
            <p:nvPr/>
          </p:nvSpPr>
          <p:spPr bwMode="auto">
            <a:xfrm>
              <a:off x="1986" y="482"/>
              <a:ext cx="499" cy="227"/>
            </a:xfrm>
            <a:prstGeom prst="line">
              <a:avLst/>
            </a:prstGeom>
            <a:noFill/>
            <a:ln w="38100">
              <a:solidFill>
                <a:schemeClr val="tx1"/>
              </a:solidFill>
              <a:round/>
              <a:headEnd/>
              <a:tailEnd type="triangle" w="med" len="med"/>
            </a:ln>
          </p:spPr>
          <p:txBody>
            <a:bodyPr/>
            <a:lstStyle/>
            <a:p>
              <a:endParaRPr lang="it-IT"/>
            </a:p>
          </p:txBody>
        </p:sp>
        <p:sp>
          <p:nvSpPr>
            <p:cNvPr id="77874" name="Line 21"/>
            <p:cNvSpPr>
              <a:spLocks noChangeShapeType="1"/>
            </p:cNvSpPr>
            <p:nvPr/>
          </p:nvSpPr>
          <p:spPr bwMode="auto">
            <a:xfrm>
              <a:off x="1487" y="1071"/>
              <a:ext cx="862" cy="1452"/>
            </a:xfrm>
            <a:prstGeom prst="line">
              <a:avLst/>
            </a:prstGeom>
            <a:noFill/>
            <a:ln w="38100">
              <a:solidFill>
                <a:schemeClr val="tx1"/>
              </a:solidFill>
              <a:round/>
              <a:headEnd/>
              <a:tailEnd type="triangle" w="med" len="med"/>
            </a:ln>
          </p:spPr>
          <p:txBody>
            <a:bodyPr/>
            <a:lstStyle/>
            <a:p>
              <a:endParaRPr lang="it-IT"/>
            </a:p>
          </p:txBody>
        </p:sp>
        <p:sp>
          <p:nvSpPr>
            <p:cNvPr id="77875" name="Line 22"/>
            <p:cNvSpPr>
              <a:spLocks noChangeShapeType="1"/>
            </p:cNvSpPr>
            <p:nvPr/>
          </p:nvSpPr>
          <p:spPr bwMode="auto">
            <a:xfrm flipH="1">
              <a:off x="2440" y="1434"/>
              <a:ext cx="317" cy="1089"/>
            </a:xfrm>
            <a:prstGeom prst="line">
              <a:avLst/>
            </a:prstGeom>
            <a:noFill/>
            <a:ln w="38100">
              <a:solidFill>
                <a:schemeClr val="tx1"/>
              </a:solidFill>
              <a:round/>
              <a:headEnd/>
              <a:tailEnd type="triangle" w="med" len="med"/>
            </a:ln>
          </p:spPr>
          <p:txBody>
            <a:bodyPr/>
            <a:lstStyle/>
            <a:p>
              <a:endParaRPr lang="it-IT"/>
            </a:p>
          </p:txBody>
        </p:sp>
        <p:sp>
          <p:nvSpPr>
            <p:cNvPr id="77876" name="Oval 23"/>
            <p:cNvSpPr>
              <a:spLocks noChangeArrowheads="1"/>
            </p:cNvSpPr>
            <p:nvPr/>
          </p:nvSpPr>
          <p:spPr bwMode="auto">
            <a:xfrm>
              <a:off x="1170" y="210"/>
              <a:ext cx="1134" cy="272"/>
            </a:xfrm>
            <a:prstGeom prst="ellipse">
              <a:avLst/>
            </a:prstGeom>
            <a:solidFill>
              <a:schemeClr val="accent1"/>
            </a:solidFill>
            <a:ln w="9525">
              <a:solidFill>
                <a:schemeClr val="tx1"/>
              </a:solidFill>
              <a:round/>
              <a:headEnd/>
              <a:tailEnd/>
            </a:ln>
          </p:spPr>
          <p:txBody>
            <a:bodyPr wrap="none" anchor="ctr"/>
            <a:lstStyle/>
            <a:p>
              <a:pPr algn="ctr"/>
              <a:r>
                <a:rPr lang="it-IT" sz="2800" b="1" i="1"/>
                <a:t>mutande</a:t>
              </a:r>
              <a:endParaRPr lang="en-US" sz="2800" b="1" i="1"/>
            </a:p>
          </p:txBody>
        </p:sp>
        <p:sp>
          <p:nvSpPr>
            <p:cNvPr id="77877" name="Oval 24"/>
            <p:cNvSpPr>
              <a:spLocks noChangeArrowheads="1"/>
            </p:cNvSpPr>
            <p:nvPr/>
          </p:nvSpPr>
          <p:spPr bwMode="auto">
            <a:xfrm>
              <a:off x="2485" y="210"/>
              <a:ext cx="725" cy="272"/>
            </a:xfrm>
            <a:prstGeom prst="ellipse">
              <a:avLst/>
            </a:prstGeom>
            <a:solidFill>
              <a:schemeClr val="accent1"/>
            </a:solidFill>
            <a:ln w="9525">
              <a:solidFill>
                <a:schemeClr val="tx1"/>
              </a:solidFill>
              <a:round/>
              <a:headEnd/>
              <a:tailEnd/>
            </a:ln>
          </p:spPr>
          <p:txBody>
            <a:bodyPr wrap="none" anchor="ctr"/>
            <a:lstStyle/>
            <a:p>
              <a:pPr algn="ctr"/>
              <a:r>
                <a:rPr lang="it-IT" sz="2800" b="1" i="1"/>
                <a:t>calze</a:t>
              </a:r>
              <a:endParaRPr lang="en-US" sz="2800" b="1" i="1"/>
            </a:p>
          </p:txBody>
        </p:sp>
        <p:sp>
          <p:nvSpPr>
            <p:cNvPr id="77878" name="Oval 25"/>
            <p:cNvSpPr>
              <a:spLocks noChangeArrowheads="1"/>
            </p:cNvSpPr>
            <p:nvPr/>
          </p:nvSpPr>
          <p:spPr bwMode="auto">
            <a:xfrm>
              <a:off x="671" y="799"/>
              <a:ext cx="1315" cy="272"/>
            </a:xfrm>
            <a:prstGeom prst="ellipse">
              <a:avLst/>
            </a:prstGeom>
            <a:solidFill>
              <a:schemeClr val="accent1"/>
            </a:solidFill>
            <a:ln w="9525">
              <a:solidFill>
                <a:schemeClr val="tx1"/>
              </a:solidFill>
              <a:round/>
              <a:headEnd/>
              <a:tailEnd/>
            </a:ln>
          </p:spPr>
          <p:txBody>
            <a:bodyPr wrap="none" anchor="ctr"/>
            <a:lstStyle/>
            <a:p>
              <a:pPr algn="ctr"/>
              <a:r>
                <a:rPr lang="it-IT" sz="2800" b="1" i="1"/>
                <a:t>pantaloni</a:t>
              </a:r>
              <a:endParaRPr lang="en-US" sz="2800" b="1" i="1"/>
            </a:p>
          </p:txBody>
        </p:sp>
        <p:sp>
          <p:nvSpPr>
            <p:cNvPr id="77879" name="Oval 26"/>
            <p:cNvSpPr>
              <a:spLocks noChangeArrowheads="1"/>
            </p:cNvSpPr>
            <p:nvPr/>
          </p:nvSpPr>
          <p:spPr bwMode="auto">
            <a:xfrm>
              <a:off x="2258" y="709"/>
              <a:ext cx="817" cy="272"/>
            </a:xfrm>
            <a:prstGeom prst="ellipse">
              <a:avLst/>
            </a:prstGeom>
            <a:solidFill>
              <a:schemeClr val="accent1"/>
            </a:solidFill>
            <a:ln w="9525">
              <a:solidFill>
                <a:schemeClr val="tx1"/>
              </a:solidFill>
              <a:round/>
              <a:headEnd/>
              <a:tailEnd/>
            </a:ln>
          </p:spPr>
          <p:txBody>
            <a:bodyPr wrap="none" anchor="ctr"/>
            <a:lstStyle/>
            <a:p>
              <a:pPr algn="ctr"/>
              <a:r>
                <a:rPr lang="it-IT" sz="2800" b="1" i="1"/>
                <a:t>scarpe</a:t>
              </a:r>
              <a:endParaRPr lang="en-US" sz="2800" b="1" i="1"/>
            </a:p>
          </p:txBody>
        </p:sp>
        <p:sp>
          <p:nvSpPr>
            <p:cNvPr id="77880" name="Oval 27"/>
            <p:cNvSpPr>
              <a:spLocks noChangeArrowheads="1"/>
            </p:cNvSpPr>
            <p:nvPr/>
          </p:nvSpPr>
          <p:spPr bwMode="auto">
            <a:xfrm>
              <a:off x="489" y="1842"/>
              <a:ext cx="998" cy="272"/>
            </a:xfrm>
            <a:prstGeom prst="ellipse">
              <a:avLst/>
            </a:prstGeom>
            <a:solidFill>
              <a:schemeClr val="accent1"/>
            </a:solidFill>
            <a:ln w="9525">
              <a:solidFill>
                <a:schemeClr val="tx1"/>
              </a:solidFill>
              <a:round/>
              <a:headEnd/>
              <a:tailEnd/>
            </a:ln>
          </p:spPr>
          <p:txBody>
            <a:bodyPr wrap="none" anchor="ctr"/>
            <a:lstStyle/>
            <a:p>
              <a:pPr algn="ctr"/>
              <a:r>
                <a:rPr lang="it-IT" sz="2800" b="1" i="1"/>
                <a:t>cintura</a:t>
              </a:r>
              <a:endParaRPr lang="en-US" sz="2800" b="1" i="1"/>
            </a:p>
          </p:txBody>
        </p:sp>
        <p:sp>
          <p:nvSpPr>
            <p:cNvPr id="77881" name="Oval 28"/>
            <p:cNvSpPr>
              <a:spLocks noChangeArrowheads="1"/>
            </p:cNvSpPr>
            <p:nvPr/>
          </p:nvSpPr>
          <p:spPr bwMode="auto">
            <a:xfrm>
              <a:off x="353" y="2614"/>
              <a:ext cx="998" cy="272"/>
            </a:xfrm>
            <a:prstGeom prst="ellipse">
              <a:avLst/>
            </a:prstGeom>
            <a:solidFill>
              <a:schemeClr val="accent1"/>
            </a:solidFill>
            <a:ln w="9525">
              <a:solidFill>
                <a:schemeClr val="tx1"/>
              </a:solidFill>
              <a:round/>
              <a:headEnd/>
              <a:tailEnd/>
            </a:ln>
          </p:spPr>
          <p:txBody>
            <a:bodyPr wrap="none" anchor="ctr"/>
            <a:lstStyle/>
            <a:p>
              <a:pPr algn="ctr"/>
              <a:r>
                <a:rPr lang="it-IT" sz="2800" b="1" i="1"/>
                <a:t>orologio</a:t>
              </a:r>
              <a:endParaRPr lang="en-US" sz="2800" b="1" i="1"/>
            </a:p>
          </p:txBody>
        </p:sp>
        <p:sp>
          <p:nvSpPr>
            <p:cNvPr id="77882" name="Oval 29"/>
            <p:cNvSpPr>
              <a:spLocks noChangeArrowheads="1"/>
            </p:cNvSpPr>
            <p:nvPr/>
          </p:nvSpPr>
          <p:spPr bwMode="auto">
            <a:xfrm>
              <a:off x="2031" y="2523"/>
              <a:ext cx="908" cy="272"/>
            </a:xfrm>
            <a:prstGeom prst="ellipse">
              <a:avLst/>
            </a:prstGeom>
            <a:solidFill>
              <a:schemeClr val="accent1"/>
            </a:solidFill>
            <a:ln w="9525">
              <a:solidFill>
                <a:schemeClr val="tx1"/>
              </a:solidFill>
              <a:round/>
              <a:headEnd/>
              <a:tailEnd/>
            </a:ln>
          </p:spPr>
          <p:txBody>
            <a:bodyPr wrap="none" anchor="ctr"/>
            <a:lstStyle/>
            <a:p>
              <a:pPr algn="ctr"/>
              <a:r>
                <a:rPr lang="it-IT" sz="2800" b="1" i="1"/>
                <a:t>giacca</a:t>
              </a:r>
              <a:endParaRPr lang="en-US" sz="2800" b="1" i="1"/>
            </a:p>
          </p:txBody>
        </p:sp>
        <p:sp>
          <p:nvSpPr>
            <p:cNvPr id="77883" name="Oval 30"/>
            <p:cNvSpPr>
              <a:spLocks noChangeArrowheads="1"/>
            </p:cNvSpPr>
            <p:nvPr/>
          </p:nvSpPr>
          <p:spPr bwMode="auto">
            <a:xfrm>
              <a:off x="2712" y="1706"/>
              <a:ext cx="952" cy="272"/>
            </a:xfrm>
            <a:prstGeom prst="ellipse">
              <a:avLst/>
            </a:prstGeom>
            <a:solidFill>
              <a:schemeClr val="accent1"/>
            </a:solidFill>
            <a:ln w="9525">
              <a:solidFill>
                <a:schemeClr val="tx1"/>
              </a:solidFill>
              <a:round/>
              <a:headEnd/>
              <a:tailEnd/>
            </a:ln>
          </p:spPr>
          <p:txBody>
            <a:bodyPr wrap="none" anchor="ctr"/>
            <a:lstStyle/>
            <a:p>
              <a:pPr algn="ctr"/>
              <a:r>
                <a:rPr lang="it-IT" sz="2800" b="1" i="1"/>
                <a:t>cravatta</a:t>
              </a:r>
              <a:endParaRPr lang="en-US" sz="2800" b="1" i="1"/>
            </a:p>
          </p:txBody>
        </p:sp>
        <p:sp>
          <p:nvSpPr>
            <p:cNvPr id="77884" name="Oval 31"/>
            <p:cNvSpPr>
              <a:spLocks noChangeArrowheads="1"/>
            </p:cNvSpPr>
            <p:nvPr/>
          </p:nvSpPr>
          <p:spPr bwMode="auto">
            <a:xfrm>
              <a:off x="2304" y="1162"/>
              <a:ext cx="907" cy="272"/>
            </a:xfrm>
            <a:prstGeom prst="ellipse">
              <a:avLst/>
            </a:prstGeom>
            <a:solidFill>
              <a:schemeClr val="accent1"/>
            </a:solidFill>
            <a:ln w="9525">
              <a:solidFill>
                <a:schemeClr val="tx1"/>
              </a:solidFill>
              <a:round/>
              <a:headEnd/>
              <a:tailEnd/>
            </a:ln>
          </p:spPr>
          <p:txBody>
            <a:bodyPr wrap="none" anchor="ctr"/>
            <a:lstStyle/>
            <a:p>
              <a:pPr algn="ctr"/>
              <a:r>
                <a:rPr lang="it-IT" sz="2800" b="1" i="1"/>
                <a:t>camicia</a:t>
              </a:r>
              <a:endParaRPr lang="en-US" sz="2800" b="1" i="1"/>
            </a:p>
          </p:txBody>
        </p:sp>
      </p:grpSp>
      <p:grpSp>
        <p:nvGrpSpPr>
          <p:cNvPr id="3" name="Group 32"/>
          <p:cNvGrpSpPr>
            <a:grpSpLocks/>
          </p:cNvGrpSpPr>
          <p:nvPr/>
        </p:nvGrpSpPr>
        <p:grpSpPr bwMode="auto">
          <a:xfrm>
            <a:off x="6392863" y="188913"/>
            <a:ext cx="2087562" cy="6192837"/>
            <a:chOff x="4027" y="255"/>
            <a:chExt cx="1315" cy="3901"/>
          </a:xfrm>
        </p:grpSpPr>
        <p:sp>
          <p:nvSpPr>
            <p:cNvPr id="77828" name="Line 33"/>
            <p:cNvSpPr>
              <a:spLocks noChangeShapeType="1"/>
            </p:cNvSpPr>
            <p:nvPr/>
          </p:nvSpPr>
          <p:spPr bwMode="auto">
            <a:xfrm>
              <a:off x="4707" y="527"/>
              <a:ext cx="0" cy="181"/>
            </a:xfrm>
            <a:prstGeom prst="line">
              <a:avLst/>
            </a:prstGeom>
            <a:noFill/>
            <a:ln w="57150">
              <a:solidFill>
                <a:srgbClr val="FF0000"/>
              </a:solidFill>
              <a:round/>
              <a:headEnd/>
              <a:tailEnd type="triangle" w="med" len="med"/>
            </a:ln>
          </p:spPr>
          <p:txBody>
            <a:bodyPr/>
            <a:lstStyle/>
            <a:p>
              <a:endParaRPr lang="it-IT"/>
            </a:p>
          </p:txBody>
        </p:sp>
        <p:sp>
          <p:nvSpPr>
            <p:cNvPr id="77829" name="Line 34"/>
            <p:cNvSpPr>
              <a:spLocks noChangeShapeType="1"/>
            </p:cNvSpPr>
            <p:nvPr/>
          </p:nvSpPr>
          <p:spPr bwMode="auto">
            <a:xfrm>
              <a:off x="4707" y="981"/>
              <a:ext cx="0" cy="181"/>
            </a:xfrm>
            <a:prstGeom prst="line">
              <a:avLst/>
            </a:prstGeom>
            <a:noFill/>
            <a:ln w="57150">
              <a:solidFill>
                <a:srgbClr val="FF0000"/>
              </a:solidFill>
              <a:round/>
              <a:headEnd/>
              <a:tailEnd type="triangle" w="med" len="med"/>
            </a:ln>
          </p:spPr>
          <p:txBody>
            <a:bodyPr/>
            <a:lstStyle/>
            <a:p>
              <a:endParaRPr lang="it-IT"/>
            </a:p>
          </p:txBody>
        </p:sp>
        <p:sp>
          <p:nvSpPr>
            <p:cNvPr id="77830" name="Line 35"/>
            <p:cNvSpPr>
              <a:spLocks noChangeShapeType="1"/>
            </p:cNvSpPr>
            <p:nvPr/>
          </p:nvSpPr>
          <p:spPr bwMode="auto">
            <a:xfrm>
              <a:off x="4707" y="1434"/>
              <a:ext cx="0" cy="181"/>
            </a:xfrm>
            <a:prstGeom prst="line">
              <a:avLst/>
            </a:prstGeom>
            <a:noFill/>
            <a:ln w="57150">
              <a:solidFill>
                <a:srgbClr val="FF0000"/>
              </a:solidFill>
              <a:round/>
              <a:headEnd/>
              <a:tailEnd type="triangle" w="med" len="med"/>
            </a:ln>
          </p:spPr>
          <p:txBody>
            <a:bodyPr/>
            <a:lstStyle/>
            <a:p>
              <a:endParaRPr lang="it-IT"/>
            </a:p>
          </p:txBody>
        </p:sp>
        <p:sp>
          <p:nvSpPr>
            <p:cNvPr id="77831" name="Line 36"/>
            <p:cNvSpPr>
              <a:spLocks noChangeShapeType="1"/>
            </p:cNvSpPr>
            <p:nvPr/>
          </p:nvSpPr>
          <p:spPr bwMode="auto">
            <a:xfrm>
              <a:off x="4707" y="2341"/>
              <a:ext cx="0" cy="181"/>
            </a:xfrm>
            <a:prstGeom prst="line">
              <a:avLst/>
            </a:prstGeom>
            <a:noFill/>
            <a:ln w="57150">
              <a:solidFill>
                <a:srgbClr val="FF0000"/>
              </a:solidFill>
              <a:round/>
              <a:headEnd/>
              <a:tailEnd type="triangle" w="med" len="med"/>
            </a:ln>
          </p:spPr>
          <p:txBody>
            <a:bodyPr/>
            <a:lstStyle/>
            <a:p>
              <a:endParaRPr lang="it-IT"/>
            </a:p>
          </p:txBody>
        </p:sp>
        <p:sp>
          <p:nvSpPr>
            <p:cNvPr id="77832" name="Line 37"/>
            <p:cNvSpPr>
              <a:spLocks noChangeShapeType="1"/>
            </p:cNvSpPr>
            <p:nvPr/>
          </p:nvSpPr>
          <p:spPr bwMode="auto">
            <a:xfrm>
              <a:off x="4707" y="2795"/>
              <a:ext cx="0" cy="181"/>
            </a:xfrm>
            <a:prstGeom prst="line">
              <a:avLst/>
            </a:prstGeom>
            <a:noFill/>
            <a:ln w="57150">
              <a:solidFill>
                <a:srgbClr val="FF0000"/>
              </a:solidFill>
              <a:round/>
              <a:headEnd/>
              <a:tailEnd type="triangle" w="med" len="med"/>
            </a:ln>
          </p:spPr>
          <p:txBody>
            <a:bodyPr/>
            <a:lstStyle/>
            <a:p>
              <a:endParaRPr lang="it-IT"/>
            </a:p>
          </p:txBody>
        </p:sp>
        <p:sp>
          <p:nvSpPr>
            <p:cNvPr id="77833" name="Line 38"/>
            <p:cNvSpPr>
              <a:spLocks noChangeShapeType="1"/>
            </p:cNvSpPr>
            <p:nvPr/>
          </p:nvSpPr>
          <p:spPr bwMode="auto">
            <a:xfrm>
              <a:off x="4707" y="3249"/>
              <a:ext cx="0" cy="181"/>
            </a:xfrm>
            <a:prstGeom prst="line">
              <a:avLst/>
            </a:prstGeom>
            <a:noFill/>
            <a:ln w="57150">
              <a:solidFill>
                <a:srgbClr val="FF0000"/>
              </a:solidFill>
              <a:round/>
              <a:headEnd/>
              <a:tailEnd type="triangle" w="med" len="med"/>
            </a:ln>
          </p:spPr>
          <p:txBody>
            <a:bodyPr/>
            <a:lstStyle/>
            <a:p>
              <a:endParaRPr lang="it-IT"/>
            </a:p>
          </p:txBody>
        </p:sp>
        <p:sp>
          <p:nvSpPr>
            <p:cNvPr id="77834" name="Line 39"/>
            <p:cNvSpPr>
              <a:spLocks noChangeShapeType="1"/>
            </p:cNvSpPr>
            <p:nvPr/>
          </p:nvSpPr>
          <p:spPr bwMode="auto">
            <a:xfrm>
              <a:off x="4707" y="3702"/>
              <a:ext cx="0" cy="181"/>
            </a:xfrm>
            <a:prstGeom prst="line">
              <a:avLst/>
            </a:prstGeom>
            <a:noFill/>
            <a:ln w="57150">
              <a:solidFill>
                <a:srgbClr val="FF0000"/>
              </a:solidFill>
              <a:round/>
              <a:headEnd/>
              <a:tailEnd type="triangle" w="med" len="med"/>
            </a:ln>
          </p:spPr>
          <p:txBody>
            <a:bodyPr/>
            <a:lstStyle/>
            <a:p>
              <a:endParaRPr lang="it-IT"/>
            </a:p>
          </p:txBody>
        </p:sp>
        <p:cxnSp>
          <p:nvCxnSpPr>
            <p:cNvPr id="77835" name="AutoShape 40"/>
            <p:cNvCxnSpPr>
              <a:cxnSpLocks noChangeShapeType="1"/>
              <a:stCxn id="77845" idx="6"/>
              <a:endCxn id="77848" idx="7"/>
            </p:cNvCxnSpPr>
            <p:nvPr/>
          </p:nvCxnSpPr>
          <p:spPr bwMode="auto">
            <a:xfrm flipH="1">
              <a:off x="4989" y="845"/>
              <a:ext cx="262" cy="811"/>
            </a:xfrm>
            <a:prstGeom prst="curvedConnector4">
              <a:avLst>
                <a:gd name="adj1" fmla="val -316796"/>
                <a:gd name="adj2" fmla="val 82611"/>
              </a:avLst>
            </a:prstGeom>
            <a:noFill/>
            <a:ln w="28575">
              <a:solidFill>
                <a:schemeClr val="tx1"/>
              </a:solidFill>
              <a:round/>
              <a:headEnd/>
              <a:tailEnd type="triangle" w="lg" len="lg"/>
            </a:ln>
          </p:spPr>
        </p:cxnSp>
        <p:cxnSp>
          <p:nvCxnSpPr>
            <p:cNvPr id="77836" name="AutoShape 41"/>
            <p:cNvCxnSpPr>
              <a:cxnSpLocks noChangeShapeType="1"/>
              <a:stCxn id="77847" idx="6"/>
              <a:endCxn id="77852" idx="7"/>
            </p:cNvCxnSpPr>
            <p:nvPr/>
          </p:nvCxnSpPr>
          <p:spPr bwMode="auto">
            <a:xfrm flipH="1">
              <a:off x="5060" y="1298"/>
              <a:ext cx="282" cy="1719"/>
            </a:xfrm>
            <a:prstGeom prst="curvedConnector4">
              <a:avLst>
                <a:gd name="adj1" fmla="val -196810"/>
                <a:gd name="adj2" fmla="val 92088"/>
              </a:avLst>
            </a:prstGeom>
            <a:noFill/>
            <a:ln w="28575">
              <a:solidFill>
                <a:schemeClr val="tx1"/>
              </a:solidFill>
              <a:round/>
              <a:headEnd/>
              <a:tailEnd type="triangle" w="lg" len="lg"/>
            </a:ln>
          </p:spPr>
        </p:cxnSp>
        <p:cxnSp>
          <p:nvCxnSpPr>
            <p:cNvPr id="77837" name="AutoShape 42"/>
            <p:cNvCxnSpPr>
              <a:cxnSpLocks noChangeShapeType="1"/>
              <a:stCxn id="77845" idx="6"/>
              <a:endCxn id="77847" idx="7"/>
            </p:cNvCxnSpPr>
            <p:nvPr/>
          </p:nvCxnSpPr>
          <p:spPr bwMode="auto">
            <a:xfrm flipH="1">
              <a:off x="5149" y="845"/>
              <a:ext cx="102" cy="357"/>
            </a:xfrm>
            <a:prstGeom prst="curvedConnector4">
              <a:avLst>
                <a:gd name="adj1" fmla="val -444120"/>
                <a:gd name="adj2" fmla="val 66102"/>
              </a:avLst>
            </a:prstGeom>
            <a:noFill/>
            <a:ln w="28575">
              <a:solidFill>
                <a:schemeClr val="tx1"/>
              </a:solidFill>
              <a:round/>
              <a:headEnd/>
              <a:tailEnd type="triangle" w="lg" len="lg"/>
            </a:ln>
          </p:spPr>
        </p:cxnSp>
        <p:cxnSp>
          <p:nvCxnSpPr>
            <p:cNvPr id="77838" name="AutoShape 43"/>
            <p:cNvCxnSpPr>
              <a:cxnSpLocks noChangeShapeType="1"/>
              <a:stCxn id="77847" idx="6"/>
              <a:endCxn id="77848" idx="7"/>
            </p:cNvCxnSpPr>
            <p:nvPr/>
          </p:nvCxnSpPr>
          <p:spPr bwMode="auto">
            <a:xfrm flipH="1">
              <a:off x="4989" y="1298"/>
              <a:ext cx="353" cy="358"/>
            </a:xfrm>
            <a:prstGeom prst="curvedConnector4">
              <a:avLst>
                <a:gd name="adj1" fmla="val -64023"/>
                <a:gd name="adj2" fmla="val 68153"/>
              </a:avLst>
            </a:prstGeom>
            <a:noFill/>
            <a:ln w="28575">
              <a:solidFill>
                <a:schemeClr val="tx1"/>
              </a:solidFill>
              <a:round/>
              <a:headEnd/>
              <a:tailEnd type="triangle" w="lg" len="lg"/>
            </a:ln>
          </p:spPr>
        </p:cxnSp>
        <p:cxnSp>
          <p:nvCxnSpPr>
            <p:cNvPr id="77839" name="AutoShape 44"/>
            <p:cNvCxnSpPr>
              <a:cxnSpLocks noChangeShapeType="1"/>
              <a:stCxn id="77851" idx="6"/>
              <a:endCxn id="77853" idx="7"/>
            </p:cNvCxnSpPr>
            <p:nvPr/>
          </p:nvCxnSpPr>
          <p:spPr bwMode="auto">
            <a:xfrm flipH="1">
              <a:off x="5021" y="2659"/>
              <a:ext cx="139" cy="811"/>
            </a:xfrm>
            <a:prstGeom prst="curvedConnector4">
              <a:avLst>
                <a:gd name="adj1" fmla="val -413671"/>
                <a:gd name="adj2" fmla="val 70403"/>
              </a:avLst>
            </a:prstGeom>
            <a:noFill/>
            <a:ln w="28575">
              <a:solidFill>
                <a:schemeClr val="tx1"/>
              </a:solidFill>
              <a:round/>
              <a:headEnd/>
              <a:tailEnd type="triangle" w="lg" len="lg"/>
            </a:ln>
          </p:spPr>
        </p:cxnSp>
        <p:cxnSp>
          <p:nvCxnSpPr>
            <p:cNvPr id="77840" name="AutoShape 45"/>
            <p:cNvCxnSpPr>
              <a:cxnSpLocks noChangeShapeType="1"/>
              <a:stCxn id="77851" idx="6"/>
              <a:endCxn id="77852" idx="7"/>
            </p:cNvCxnSpPr>
            <p:nvPr/>
          </p:nvCxnSpPr>
          <p:spPr bwMode="auto">
            <a:xfrm flipH="1">
              <a:off x="5060" y="2659"/>
              <a:ext cx="100" cy="358"/>
            </a:xfrm>
            <a:prstGeom prst="curvedConnector4">
              <a:avLst>
                <a:gd name="adj1" fmla="val -318000"/>
                <a:gd name="adj2" fmla="val 67875"/>
              </a:avLst>
            </a:prstGeom>
            <a:noFill/>
            <a:ln w="28575">
              <a:solidFill>
                <a:schemeClr val="tx1"/>
              </a:solidFill>
              <a:round/>
              <a:headEnd/>
              <a:tailEnd type="triangle" w="lg" len="lg"/>
            </a:ln>
          </p:spPr>
        </p:cxnSp>
        <p:cxnSp>
          <p:nvCxnSpPr>
            <p:cNvPr id="77841" name="AutoShape 46"/>
            <p:cNvCxnSpPr>
              <a:cxnSpLocks noChangeShapeType="1"/>
              <a:stCxn id="77852" idx="6"/>
              <a:endCxn id="77854" idx="7"/>
            </p:cNvCxnSpPr>
            <p:nvPr/>
          </p:nvCxnSpPr>
          <p:spPr bwMode="auto">
            <a:xfrm flipH="1">
              <a:off x="5028" y="3113"/>
              <a:ext cx="178" cy="811"/>
            </a:xfrm>
            <a:prstGeom prst="curvedConnector4">
              <a:avLst>
                <a:gd name="adj1" fmla="val -326968"/>
                <a:gd name="adj2" fmla="val 76940"/>
              </a:avLst>
            </a:prstGeom>
            <a:noFill/>
            <a:ln w="28575">
              <a:solidFill>
                <a:schemeClr val="tx1"/>
              </a:solidFill>
              <a:round/>
              <a:headEnd/>
              <a:tailEnd type="triangle" w="lg" len="lg"/>
            </a:ln>
          </p:spPr>
        </p:cxnSp>
        <p:cxnSp>
          <p:nvCxnSpPr>
            <p:cNvPr id="77842" name="AutoShape 47"/>
            <p:cNvCxnSpPr>
              <a:cxnSpLocks noChangeShapeType="1"/>
              <a:stCxn id="77853" idx="6"/>
              <a:endCxn id="77854" idx="7"/>
            </p:cNvCxnSpPr>
            <p:nvPr/>
          </p:nvCxnSpPr>
          <p:spPr bwMode="auto">
            <a:xfrm flipH="1">
              <a:off x="5028" y="3566"/>
              <a:ext cx="132" cy="358"/>
            </a:xfrm>
            <a:prstGeom prst="curvedConnector4">
              <a:avLst>
                <a:gd name="adj1" fmla="val -289398"/>
                <a:gd name="adj2" fmla="val 54745"/>
              </a:avLst>
            </a:prstGeom>
            <a:noFill/>
            <a:ln w="28575">
              <a:solidFill>
                <a:schemeClr val="tx1"/>
              </a:solidFill>
              <a:round/>
              <a:headEnd/>
              <a:tailEnd type="triangle" w="lg" len="lg"/>
            </a:ln>
          </p:spPr>
        </p:cxnSp>
        <p:cxnSp>
          <p:nvCxnSpPr>
            <p:cNvPr id="77843" name="AutoShape 48"/>
            <p:cNvCxnSpPr>
              <a:cxnSpLocks noChangeShapeType="1"/>
              <a:stCxn id="77847" idx="6"/>
              <a:endCxn id="77854" idx="7"/>
            </p:cNvCxnSpPr>
            <p:nvPr/>
          </p:nvCxnSpPr>
          <p:spPr bwMode="auto">
            <a:xfrm flipH="1">
              <a:off x="5028" y="1298"/>
              <a:ext cx="314" cy="2626"/>
            </a:xfrm>
            <a:prstGeom prst="curvedConnector4">
              <a:avLst>
                <a:gd name="adj1" fmla="val -270065"/>
                <a:gd name="adj2" fmla="val 92380"/>
              </a:avLst>
            </a:prstGeom>
            <a:noFill/>
            <a:ln w="28575">
              <a:solidFill>
                <a:schemeClr val="tx1"/>
              </a:solidFill>
              <a:round/>
              <a:headEnd/>
              <a:tailEnd type="triangle" w="lg" len="lg"/>
            </a:ln>
          </p:spPr>
        </p:cxnSp>
        <p:cxnSp>
          <p:nvCxnSpPr>
            <p:cNvPr id="77844" name="AutoShape 49"/>
            <p:cNvCxnSpPr>
              <a:cxnSpLocks noChangeShapeType="1"/>
              <a:stCxn id="77851" idx="6"/>
              <a:endCxn id="77854" idx="7"/>
            </p:cNvCxnSpPr>
            <p:nvPr/>
          </p:nvCxnSpPr>
          <p:spPr bwMode="auto">
            <a:xfrm flipH="1">
              <a:off x="5028" y="2659"/>
              <a:ext cx="132" cy="1265"/>
            </a:xfrm>
            <a:prstGeom prst="curvedConnector4">
              <a:avLst>
                <a:gd name="adj1" fmla="val -593940"/>
                <a:gd name="adj2" fmla="val 84269"/>
              </a:avLst>
            </a:prstGeom>
            <a:noFill/>
            <a:ln w="28575">
              <a:solidFill>
                <a:schemeClr val="tx1"/>
              </a:solidFill>
              <a:round/>
              <a:headEnd/>
              <a:tailEnd type="triangle" w="lg" len="lg"/>
            </a:ln>
          </p:spPr>
        </p:cxnSp>
        <p:sp>
          <p:nvSpPr>
            <p:cNvPr id="77845" name="Oval 50"/>
            <p:cNvSpPr>
              <a:spLocks noChangeArrowheads="1"/>
            </p:cNvSpPr>
            <p:nvPr/>
          </p:nvSpPr>
          <p:spPr bwMode="auto">
            <a:xfrm>
              <a:off x="4117" y="709"/>
              <a:ext cx="1134" cy="272"/>
            </a:xfrm>
            <a:prstGeom prst="ellipse">
              <a:avLst/>
            </a:prstGeom>
            <a:solidFill>
              <a:schemeClr val="accent1"/>
            </a:solidFill>
            <a:ln w="9525">
              <a:solidFill>
                <a:schemeClr val="tx1"/>
              </a:solidFill>
              <a:round/>
              <a:headEnd/>
              <a:tailEnd/>
            </a:ln>
          </p:spPr>
          <p:txBody>
            <a:bodyPr wrap="none" anchor="ctr"/>
            <a:lstStyle/>
            <a:p>
              <a:pPr algn="ctr"/>
              <a:r>
                <a:rPr lang="it-IT" sz="2800" b="1" i="1"/>
                <a:t>mutande</a:t>
              </a:r>
              <a:endParaRPr lang="en-US" sz="2800" b="1" i="1"/>
            </a:p>
          </p:txBody>
        </p:sp>
        <p:sp>
          <p:nvSpPr>
            <p:cNvPr id="77846" name="Oval 51"/>
            <p:cNvSpPr>
              <a:spLocks noChangeArrowheads="1"/>
            </p:cNvSpPr>
            <p:nvPr/>
          </p:nvSpPr>
          <p:spPr bwMode="auto">
            <a:xfrm>
              <a:off x="4344" y="255"/>
              <a:ext cx="725" cy="272"/>
            </a:xfrm>
            <a:prstGeom prst="ellipse">
              <a:avLst/>
            </a:prstGeom>
            <a:solidFill>
              <a:schemeClr val="accent1"/>
            </a:solidFill>
            <a:ln w="9525">
              <a:solidFill>
                <a:schemeClr val="tx1"/>
              </a:solidFill>
              <a:round/>
              <a:headEnd/>
              <a:tailEnd/>
            </a:ln>
          </p:spPr>
          <p:txBody>
            <a:bodyPr wrap="none" anchor="ctr"/>
            <a:lstStyle/>
            <a:p>
              <a:pPr algn="ctr"/>
              <a:r>
                <a:rPr lang="it-IT" sz="2800" b="1" i="1"/>
                <a:t>calze</a:t>
              </a:r>
              <a:endParaRPr lang="en-US" sz="2800" b="1" i="1"/>
            </a:p>
          </p:txBody>
        </p:sp>
        <p:sp>
          <p:nvSpPr>
            <p:cNvPr id="77847" name="Oval 52"/>
            <p:cNvSpPr>
              <a:spLocks noChangeArrowheads="1"/>
            </p:cNvSpPr>
            <p:nvPr/>
          </p:nvSpPr>
          <p:spPr bwMode="auto">
            <a:xfrm>
              <a:off x="4027" y="1162"/>
              <a:ext cx="1315" cy="272"/>
            </a:xfrm>
            <a:prstGeom prst="ellipse">
              <a:avLst/>
            </a:prstGeom>
            <a:solidFill>
              <a:schemeClr val="accent1"/>
            </a:solidFill>
            <a:ln w="9525">
              <a:solidFill>
                <a:schemeClr val="tx1"/>
              </a:solidFill>
              <a:round/>
              <a:headEnd/>
              <a:tailEnd/>
            </a:ln>
          </p:spPr>
          <p:txBody>
            <a:bodyPr wrap="none" anchor="ctr"/>
            <a:lstStyle/>
            <a:p>
              <a:pPr algn="ctr"/>
              <a:r>
                <a:rPr lang="it-IT" sz="2800" b="1" i="1"/>
                <a:t>pantaloni</a:t>
              </a:r>
              <a:endParaRPr lang="en-US" sz="2800" b="1" i="1"/>
            </a:p>
          </p:txBody>
        </p:sp>
        <p:sp>
          <p:nvSpPr>
            <p:cNvPr id="77848" name="Oval 53"/>
            <p:cNvSpPr>
              <a:spLocks noChangeArrowheads="1"/>
            </p:cNvSpPr>
            <p:nvPr/>
          </p:nvSpPr>
          <p:spPr bwMode="auto">
            <a:xfrm>
              <a:off x="4253" y="1616"/>
              <a:ext cx="862" cy="272"/>
            </a:xfrm>
            <a:prstGeom prst="ellipse">
              <a:avLst/>
            </a:prstGeom>
            <a:solidFill>
              <a:schemeClr val="accent1"/>
            </a:solidFill>
            <a:ln w="9525">
              <a:solidFill>
                <a:schemeClr val="tx1"/>
              </a:solidFill>
              <a:round/>
              <a:headEnd/>
              <a:tailEnd/>
            </a:ln>
          </p:spPr>
          <p:txBody>
            <a:bodyPr wrap="none" anchor="ctr"/>
            <a:lstStyle/>
            <a:p>
              <a:pPr algn="ctr"/>
              <a:r>
                <a:rPr lang="it-IT" sz="2800" b="1" i="1"/>
                <a:t>scarpe</a:t>
              </a:r>
              <a:endParaRPr lang="en-US" sz="2800" b="1" i="1"/>
            </a:p>
          </p:txBody>
        </p:sp>
        <p:sp>
          <p:nvSpPr>
            <p:cNvPr id="77849" name="Oval 54"/>
            <p:cNvSpPr>
              <a:spLocks noChangeArrowheads="1"/>
            </p:cNvSpPr>
            <p:nvPr/>
          </p:nvSpPr>
          <p:spPr bwMode="auto">
            <a:xfrm>
              <a:off x="4208" y="2070"/>
              <a:ext cx="998" cy="272"/>
            </a:xfrm>
            <a:prstGeom prst="ellipse">
              <a:avLst/>
            </a:prstGeom>
            <a:solidFill>
              <a:schemeClr val="accent1"/>
            </a:solidFill>
            <a:ln w="9525">
              <a:solidFill>
                <a:schemeClr val="tx1"/>
              </a:solidFill>
              <a:round/>
              <a:headEnd/>
              <a:tailEnd/>
            </a:ln>
          </p:spPr>
          <p:txBody>
            <a:bodyPr wrap="none" anchor="ctr"/>
            <a:lstStyle/>
            <a:p>
              <a:pPr algn="ctr"/>
              <a:r>
                <a:rPr lang="it-IT" sz="2800" b="1" i="1"/>
                <a:t>orologio</a:t>
              </a:r>
              <a:endParaRPr lang="en-US" sz="2800" b="1" i="1"/>
            </a:p>
          </p:txBody>
        </p:sp>
        <p:sp>
          <p:nvSpPr>
            <p:cNvPr id="77850" name="Line 55"/>
            <p:cNvSpPr>
              <a:spLocks noChangeShapeType="1"/>
            </p:cNvSpPr>
            <p:nvPr/>
          </p:nvSpPr>
          <p:spPr bwMode="auto">
            <a:xfrm>
              <a:off x="4707" y="1888"/>
              <a:ext cx="0" cy="181"/>
            </a:xfrm>
            <a:prstGeom prst="line">
              <a:avLst/>
            </a:prstGeom>
            <a:noFill/>
            <a:ln w="57150">
              <a:solidFill>
                <a:srgbClr val="FF0000"/>
              </a:solidFill>
              <a:round/>
              <a:headEnd/>
              <a:tailEnd type="triangle" w="med" len="med"/>
            </a:ln>
          </p:spPr>
          <p:txBody>
            <a:bodyPr/>
            <a:lstStyle/>
            <a:p>
              <a:endParaRPr lang="it-IT"/>
            </a:p>
          </p:txBody>
        </p:sp>
        <p:sp>
          <p:nvSpPr>
            <p:cNvPr id="77851" name="Oval 56"/>
            <p:cNvSpPr>
              <a:spLocks noChangeArrowheads="1"/>
            </p:cNvSpPr>
            <p:nvPr/>
          </p:nvSpPr>
          <p:spPr bwMode="auto">
            <a:xfrm>
              <a:off x="4253" y="2523"/>
              <a:ext cx="907" cy="272"/>
            </a:xfrm>
            <a:prstGeom prst="ellipse">
              <a:avLst/>
            </a:prstGeom>
            <a:solidFill>
              <a:schemeClr val="accent1"/>
            </a:solidFill>
            <a:ln w="9525">
              <a:solidFill>
                <a:schemeClr val="tx1"/>
              </a:solidFill>
              <a:round/>
              <a:headEnd/>
              <a:tailEnd/>
            </a:ln>
          </p:spPr>
          <p:txBody>
            <a:bodyPr wrap="none" anchor="ctr"/>
            <a:lstStyle/>
            <a:p>
              <a:pPr algn="ctr"/>
              <a:r>
                <a:rPr lang="it-IT" sz="2800" b="1" i="1"/>
                <a:t>camicia</a:t>
              </a:r>
              <a:endParaRPr lang="en-US" sz="2800" b="1" i="1"/>
            </a:p>
          </p:txBody>
        </p:sp>
        <p:sp>
          <p:nvSpPr>
            <p:cNvPr id="77852" name="Oval 57"/>
            <p:cNvSpPr>
              <a:spLocks noChangeArrowheads="1"/>
            </p:cNvSpPr>
            <p:nvPr/>
          </p:nvSpPr>
          <p:spPr bwMode="auto">
            <a:xfrm>
              <a:off x="4208" y="2977"/>
              <a:ext cx="998" cy="272"/>
            </a:xfrm>
            <a:prstGeom prst="ellipse">
              <a:avLst/>
            </a:prstGeom>
            <a:solidFill>
              <a:schemeClr val="accent1"/>
            </a:solidFill>
            <a:ln w="9525">
              <a:solidFill>
                <a:schemeClr val="tx1"/>
              </a:solidFill>
              <a:round/>
              <a:headEnd/>
              <a:tailEnd/>
            </a:ln>
          </p:spPr>
          <p:txBody>
            <a:bodyPr wrap="none" anchor="ctr"/>
            <a:lstStyle/>
            <a:p>
              <a:pPr algn="ctr"/>
              <a:r>
                <a:rPr lang="it-IT" sz="2800" b="1" i="1"/>
                <a:t>cintura</a:t>
              </a:r>
              <a:endParaRPr lang="en-US" sz="2800" b="1" i="1"/>
            </a:p>
          </p:txBody>
        </p:sp>
        <p:sp>
          <p:nvSpPr>
            <p:cNvPr id="77853" name="Oval 58"/>
            <p:cNvSpPr>
              <a:spLocks noChangeArrowheads="1"/>
            </p:cNvSpPr>
            <p:nvPr/>
          </p:nvSpPr>
          <p:spPr bwMode="auto">
            <a:xfrm>
              <a:off x="4208" y="3430"/>
              <a:ext cx="952" cy="272"/>
            </a:xfrm>
            <a:prstGeom prst="ellipse">
              <a:avLst/>
            </a:prstGeom>
            <a:solidFill>
              <a:schemeClr val="accent1"/>
            </a:solidFill>
            <a:ln w="9525">
              <a:solidFill>
                <a:schemeClr val="tx1"/>
              </a:solidFill>
              <a:round/>
              <a:headEnd/>
              <a:tailEnd/>
            </a:ln>
          </p:spPr>
          <p:txBody>
            <a:bodyPr wrap="none" anchor="ctr"/>
            <a:lstStyle/>
            <a:p>
              <a:pPr algn="ctr"/>
              <a:r>
                <a:rPr lang="it-IT" sz="2800" b="1" i="1"/>
                <a:t>cravatta</a:t>
              </a:r>
              <a:endParaRPr lang="en-US" sz="2800" b="1" i="1"/>
            </a:p>
          </p:txBody>
        </p:sp>
        <p:sp>
          <p:nvSpPr>
            <p:cNvPr id="77854" name="Oval 59"/>
            <p:cNvSpPr>
              <a:spLocks noChangeArrowheads="1"/>
            </p:cNvSpPr>
            <p:nvPr/>
          </p:nvSpPr>
          <p:spPr bwMode="auto">
            <a:xfrm>
              <a:off x="4253" y="3884"/>
              <a:ext cx="908" cy="272"/>
            </a:xfrm>
            <a:prstGeom prst="ellipse">
              <a:avLst/>
            </a:prstGeom>
            <a:solidFill>
              <a:schemeClr val="accent1"/>
            </a:solidFill>
            <a:ln w="9525">
              <a:solidFill>
                <a:schemeClr val="tx1"/>
              </a:solidFill>
              <a:round/>
              <a:headEnd/>
              <a:tailEnd/>
            </a:ln>
          </p:spPr>
          <p:txBody>
            <a:bodyPr wrap="none" anchor="ctr"/>
            <a:lstStyle/>
            <a:p>
              <a:pPr algn="ctr"/>
              <a:r>
                <a:rPr lang="it-IT" sz="2800" b="1" i="1"/>
                <a:t>giacca</a:t>
              </a:r>
              <a:endParaRPr lang="en-US" sz="2800" b="1" i="1"/>
            </a:p>
          </p:txBody>
        </p:sp>
        <p:cxnSp>
          <p:nvCxnSpPr>
            <p:cNvPr id="77855" name="AutoShape 60"/>
            <p:cNvCxnSpPr>
              <a:cxnSpLocks noChangeShapeType="1"/>
              <a:stCxn id="77846" idx="6"/>
              <a:endCxn id="77848" idx="7"/>
            </p:cNvCxnSpPr>
            <p:nvPr/>
          </p:nvCxnSpPr>
          <p:spPr bwMode="auto">
            <a:xfrm flipH="1">
              <a:off x="4989" y="391"/>
              <a:ext cx="80" cy="1265"/>
            </a:xfrm>
            <a:prstGeom prst="curvedConnector4">
              <a:avLst>
                <a:gd name="adj1" fmla="val -1083750"/>
                <a:gd name="adj2" fmla="val 89403"/>
              </a:avLst>
            </a:prstGeom>
            <a:noFill/>
            <a:ln w="28575">
              <a:solidFill>
                <a:schemeClr val="tx1"/>
              </a:solidFill>
              <a:round/>
              <a:headEnd/>
              <a:tailEnd type="triangle" w="lg" len="lg"/>
            </a:ln>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488950" y="188913"/>
            <a:ext cx="8750300" cy="3538537"/>
          </a:xfrm>
          <a:prstGeom prst="rect">
            <a:avLst/>
          </a:prstGeom>
          <a:solidFill>
            <a:srgbClr val="FFFF99"/>
          </a:solidFill>
          <a:ln w="25400">
            <a:solidFill>
              <a:schemeClr val="tx1"/>
            </a:solidFill>
            <a:miter lim="800000"/>
            <a:headEnd/>
            <a:tailEnd/>
          </a:ln>
        </p:spPr>
        <p:txBody>
          <a:bodyPr>
            <a:spAutoFit/>
          </a:bodyPr>
          <a:lstStyle/>
          <a:p>
            <a:r>
              <a:rPr lang="it-IT" sz="2800" b="1" i="1" dirty="0" smtClean="0">
                <a:solidFill>
                  <a:srgbClr val="C00000"/>
                </a:solidFill>
                <a:sym typeface="Symbol" pitchFamily="18" charset="2"/>
              </a:rPr>
              <a:t>TS</a:t>
            </a:r>
            <a:r>
              <a:rPr lang="it-IT" sz="2800" b="1" i="1" dirty="0" smtClean="0">
                <a:sym typeface="Symbol" pitchFamily="18" charset="2"/>
              </a:rPr>
              <a:t> </a:t>
            </a:r>
            <a:r>
              <a:rPr lang="it-IT" sz="2800" b="1" dirty="0">
                <a:sym typeface="Symbol" pitchFamily="18" charset="2"/>
              </a:rPr>
              <a:t>(</a:t>
            </a:r>
            <a:r>
              <a:rPr lang="it-IT" sz="2800" b="1" i="1" dirty="0">
                <a:sym typeface="Symbol" pitchFamily="18" charset="2"/>
              </a:rPr>
              <a:t>G</a:t>
            </a:r>
            <a:r>
              <a:rPr lang="it-IT" sz="2800" b="1" dirty="0">
                <a:sym typeface="Symbol" pitchFamily="18" charset="2"/>
              </a:rPr>
              <a:t>)</a:t>
            </a:r>
          </a:p>
          <a:p>
            <a:r>
              <a:rPr lang="it-IT" sz="2800" b="1" dirty="0">
                <a:sym typeface="Symbol" pitchFamily="18" charset="2"/>
              </a:rPr>
              <a:t>    </a:t>
            </a:r>
            <a:r>
              <a:rPr lang="it-IT" sz="2800" b="1" dirty="0" err="1">
                <a:solidFill>
                  <a:srgbClr val="3333CC"/>
                </a:solidFill>
                <a:sym typeface="Symbol" pitchFamily="18" charset="2"/>
              </a:rPr>
              <a:t>for</a:t>
            </a:r>
            <a:r>
              <a:rPr lang="it-IT" sz="2800" b="1" dirty="0">
                <a:sym typeface="Symbol" pitchFamily="18" charset="2"/>
              </a:rPr>
              <a:t> “ogni </a:t>
            </a:r>
            <a:r>
              <a:rPr lang="it-IT" sz="2800" b="1" i="1" dirty="0">
                <a:sym typeface="Symbol" pitchFamily="18" charset="2"/>
              </a:rPr>
              <a:t>v</a:t>
            </a:r>
            <a:r>
              <a:rPr lang="it-IT" sz="2800" b="1" dirty="0">
                <a:sym typeface="Symbol" pitchFamily="18" charset="2"/>
              </a:rPr>
              <a:t>  </a:t>
            </a:r>
            <a:r>
              <a:rPr lang="it-IT" sz="2800" b="1" i="1" dirty="0" err="1">
                <a:sym typeface="Symbol" pitchFamily="18" charset="2"/>
              </a:rPr>
              <a:t>G.V</a:t>
            </a:r>
            <a:r>
              <a:rPr lang="it-IT" sz="2800" b="1" dirty="0">
                <a:sym typeface="Symbol" pitchFamily="18" charset="2"/>
              </a:rPr>
              <a:t>” </a:t>
            </a:r>
          </a:p>
          <a:p>
            <a:r>
              <a:rPr lang="it-IT" sz="2800" b="1" dirty="0">
                <a:sym typeface="Symbol" pitchFamily="18" charset="2"/>
              </a:rPr>
              <a:t>        </a:t>
            </a:r>
            <a:r>
              <a:rPr lang="it-IT" sz="2800" b="1" i="1" dirty="0" err="1">
                <a:sym typeface="Symbol" pitchFamily="18" charset="2"/>
              </a:rPr>
              <a:t>v.color</a:t>
            </a:r>
            <a:r>
              <a:rPr lang="it-IT" sz="2800" b="1" i="1" dirty="0">
                <a:sym typeface="Symbol" pitchFamily="18" charset="2"/>
              </a:rPr>
              <a:t> =</a:t>
            </a:r>
            <a:r>
              <a:rPr lang="it-IT" sz="2800" b="1" dirty="0">
                <a:sym typeface="Symbol" pitchFamily="18" charset="2"/>
              </a:rPr>
              <a:t> </a:t>
            </a:r>
            <a:r>
              <a:rPr lang="it-IT" sz="2800" b="1" i="1" dirty="0">
                <a:sym typeface="Symbol" pitchFamily="18" charset="2"/>
              </a:rPr>
              <a:t>bianco</a:t>
            </a:r>
          </a:p>
          <a:p>
            <a:r>
              <a:rPr lang="it-IT" sz="2800" b="1" dirty="0">
                <a:sym typeface="Symbol" pitchFamily="18" charset="2"/>
              </a:rPr>
              <a:t>    </a:t>
            </a:r>
            <a:r>
              <a:rPr lang="it-IT" sz="2800" b="1" i="1" dirty="0">
                <a:sym typeface="Symbol" pitchFamily="18" charset="2"/>
              </a:rPr>
              <a:t>P =                            </a:t>
            </a:r>
            <a:r>
              <a:rPr lang="it-IT" sz="2800" b="1" dirty="0">
                <a:solidFill>
                  <a:srgbClr val="FF0000"/>
                </a:solidFill>
                <a:sym typeface="Symbol" pitchFamily="18" charset="2"/>
              </a:rPr>
              <a:t>// </a:t>
            </a:r>
            <a:r>
              <a:rPr lang="it-IT" sz="2800" b="1" i="1" dirty="0" err="1">
                <a:solidFill>
                  <a:srgbClr val="FF0000"/>
                </a:solidFill>
                <a:sym typeface="Symbol" pitchFamily="18" charset="2"/>
              </a:rPr>
              <a:t>P</a:t>
            </a:r>
            <a:r>
              <a:rPr lang="it-IT" sz="2800" b="1" dirty="0">
                <a:solidFill>
                  <a:srgbClr val="FF0000"/>
                </a:solidFill>
                <a:sym typeface="Symbol" pitchFamily="18" charset="2"/>
              </a:rPr>
              <a:t> è una pila</a:t>
            </a:r>
          </a:p>
          <a:p>
            <a:r>
              <a:rPr lang="it-IT" sz="2800" b="1" dirty="0">
                <a:sym typeface="Symbol" pitchFamily="18" charset="2"/>
              </a:rPr>
              <a:t>    </a:t>
            </a:r>
            <a:r>
              <a:rPr lang="it-IT" sz="2800" b="1" dirty="0" err="1">
                <a:solidFill>
                  <a:srgbClr val="3333CC"/>
                </a:solidFill>
                <a:sym typeface="Symbol" pitchFamily="18" charset="2"/>
              </a:rPr>
              <a:t>for</a:t>
            </a:r>
            <a:r>
              <a:rPr lang="it-IT" sz="2800" b="1" dirty="0">
                <a:sym typeface="Symbol" pitchFamily="18" charset="2"/>
              </a:rPr>
              <a:t> “ogni </a:t>
            </a:r>
            <a:r>
              <a:rPr lang="it-IT" sz="2800" b="1" i="1" dirty="0">
                <a:sym typeface="Symbol" pitchFamily="18" charset="2"/>
              </a:rPr>
              <a:t>v</a:t>
            </a:r>
            <a:r>
              <a:rPr lang="it-IT" sz="2800" b="1" dirty="0">
                <a:sym typeface="Symbol" pitchFamily="18" charset="2"/>
              </a:rPr>
              <a:t>  </a:t>
            </a:r>
            <a:r>
              <a:rPr lang="it-IT" sz="2800" b="1" i="1" dirty="0" err="1">
                <a:sym typeface="Symbol" pitchFamily="18" charset="2"/>
              </a:rPr>
              <a:t>G.V</a:t>
            </a:r>
            <a:r>
              <a:rPr lang="it-IT" sz="2800" b="1" dirty="0">
                <a:sym typeface="Symbol" pitchFamily="18" charset="2"/>
              </a:rPr>
              <a:t>”</a:t>
            </a:r>
          </a:p>
          <a:p>
            <a:r>
              <a:rPr lang="it-IT" sz="2800" b="1" dirty="0">
                <a:sym typeface="Symbol" pitchFamily="18" charset="2"/>
              </a:rPr>
              <a:t>        </a:t>
            </a:r>
            <a:r>
              <a:rPr lang="it-IT" sz="2800" b="1" dirty="0" err="1">
                <a:solidFill>
                  <a:srgbClr val="3333CC"/>
                </a:solidFill>
                <a:sym typeface="Symbol" pitchFamily="18" charset="2"/>
              </a:rPr>
              <a:t>if</a:t>
            </a:r>
            <a:r>
              <a:rPr lang="it-IT" sz="2800" b="1" dirty="0">
                <a:sym typeface="Symbol" pitchFamily="18" charset="2"/>
              </a:rPr>
              <a:t> </a:t>
            </a:r>
            <a:r>
              <a:rPr lang="it-IT" sz="2800" b="1" i="1" dirty="0" err="1">
                <a:sym typeface="Symbol" pitchFamily="18" charset="2"/>
              </a:rPr>
              <a:t>v.color</a:t>
            </a:r>
            <a:r>
              <a:rPr lang="it-IT" sz="2800" b="1" dirty="0">
                <a:sym typeface="Symbol" pitchFamily="18" charset="2"/>
              </a:rPr>
              <a:t> == </a:t>
            </a:r>
            <a:r>
              <a:rPr lang="it-IT" sz="2800" b="1" i="1" dirty="0">
                <a:sym typeface="Symbol" pitchFamily="18" charset="2"/>
              </a:rPr>
              <a:t>bianco</a:t>
            </a:r>
            <a:r>
              <a:rPr lang="it-IT" sz="2800" b="1" dirty="0">
                <a:sym typeface="Symbol" pitchFamily="18" charset="2"/>
              </a:rPr>
              <a:t> </a:t>
            </a:r>
          </a:p>
          <a:p>
            <a:r>
              <a:rPr lang="it-IT" sz="2800" b="1" dirty="0">
                <a:sym typeface="Symbol" pitchFamily="18" charset="2"/>
              </a:rPr>
              <a:t>            </a:t>
            </a:r>
            <a:r>
              <a:rPr lang="it-IT" sz="2800" b="1" i="1" dirty="0" err="1" smtClean="0">
                <a:solidFill>
                  <a:srgbClr val="C00000"/>
                </a:solidFill>
                <a:sym typeface="Symbol" pitchFamily="18" charset="2"/>
              </a:rPr>
              <a:t>TS-Visit</a:t>
            </a:r>
            <a:r>
              <a:rPr lang="it-IT" sz="2800" b="1" i="1" dirty="0" smtClean="0">
                <a:sym typeface="Symbol" pitchFamily="18" charset="2"/>
              </a:rPr>
              <a:t> </a:t>
            </a:r>
            <a:r>
              <a:rPr lang="it-IT" sz="2800" b="1" dirty="0">
                <a:sym typeface="Symbol" pitchFamily="18" charset="2"/>
              </a:rPr>
              <a:t>(</a:t>
            </a:r>
            <a:r>
              <a:rPr lang="it-IT" sz="2800" b="1" i="1" dirty="0">
                <a:sym typeface="Symbol" pitchFamily="18" charset="2"/>
              </a:rPr>
              <a:t>G,v</a:t>
            </a:r>
            <a:r>
              <a:rPr lang="it-IT" sz="2800" b="1" dirty="0">
                <a:sym typeface="Symbol" pitchFamily="18" charset="2"/>
              </a:rPr>
              <a:t>, </a:t>
            </a:r>
            <a:r>
              <a:rPr lang="it-IT" sz="2800" b="1" i="1" dirty="0">
                <a:sym typeface="Symbol" pitchFamily="18" charset="2"/>
              </a:rPr>
              <a:t>P</a:t>
            </a:r>
            <a:r>
              <a:rPr lang="it-IT" sz="2800" b="1" dirty="0">
                <a:sym typeface="Symbol" pitchFamily="18" charset="2"/>
              </a:rPr>
              <a:t>)</a:t>
            </a:r>
          </a:p>
          <a:p>
            <a:r>
              <a:rPr lang="it-IT" sz="2800" b="1" dirty="0">
                <a:sym typeface="Symbol" pitchFamily="18" charset="2"/>
              </a:rPr>
              <a:t>    </a:t>
            </a:r>
            <a:r>
              <a:rPr lang="it-IT" sz="2800" b="1" dirty="0" err="1">
                <a:solidFill>
                  <a:srgbClr val="3333CC"/>
                </a:solidFill>
                <a:sym typeface="Symbol" pitchFamily="18" charset="2"/>
              </a:rPr>
              <a:t>return</a:t>
            </a:r>
            <a:r>
              <a:rPr lang="it-IT" sz="2800" b="1" dirty="0">
                <a:sym typeface="Symbol" pitchFamily="18" charset="2"/>
              </a:rPr>
              <a:t> </a:t>
            </a:r>
            <a:r>
              <a:rPr lang="it-IT" sz="2800" b="1" i="1" dirty="0">
                <a:sym typeface="Symbol" pitchFamily="18" charset="2"/>
              </a:rPr>
              <a:t>P</a:t>
            </a:r>
          </a:p>
        </p:txBody>
      </p:sp>
      <p:sp>
        <p:nvSpPr>
          <p:cNvPr id="78851" name="Text Box 3"/>
          <p:cNvSpPr txBox="1">
            <a:spLocks noChangeArrowheads="1"/>
          </p:cNvSpPr>
          <p:nvPr/>
        </p:nvSpPr>
        <p:spPr bwMode="auto">
          <a:xfrm>
            <a:off x="488950" y="3860800"/>
            <a:ext cx="8750300" cy="2679700"/>
          </a:xfrm>
          <a:prstGeom prst="rect">
            <a:avLst/>
          </a:prstGeom>
          <a:solidFill>
            <a:srgbClr val="FFFF99"/>
          </a:solidFill>
          <a:ln w="25400">
            <a:solidFill>
              <a:schemeClr val="tx1"/>
            </a:solidFill>
            <a:miter lim="800000"/>
            <a:headEnd/>
            <a:tailEnd/>
          </a:ln>
        </p:spPr>
        <p:txBody>
          <a:bodyPr>
            <a:spAutoFit/>
          </a:bodyPr>
          <a:lstStyle/>
          <a:p>
            <a:r>
              <a:rPr lang="it-IT" sz="2800" b="1" i="1" dirty="0" err="1" smtClean="0">
                <a:solidFill>
                  <a:srgbClr val="C00000"/>
                </a:solidFill>
                <a:sym typeface="Symbol" pitchFamily="18" charset="2"/>
              </a:rPr>
              <a:t>TS-Visit</a:t>
            </a:r>
            <a:r>
              <a:rPr lang="it-IT" sz="2800" b="1" i="1" dirty="0" smtClean="0">
                <a:sym typeface="Symbol" pitchFamily="18" charset="2"/>
              </a:rPr>
              <a:t> </a:t>
            </a:r>
            <a:r>
              <a:rPr lang="it-IT" sz="2800" b="1" dirty="0">
                <a:sym typeface="Symbol" pitchFamily="18" charset="2"/>
              </a:rPr>
              <a:t>(</a:t>
            </a:r>
            <a:r>
              <a:rPr lang="it-IT" sz="2800" b="1" i="1" dirty="0">
                <a:sym typeface="Symbol" pitchFamily="18" charset="2"/>
              </a:rPr>
              <a:t>G, u</a:t>
            </a:r>
            <a:r>
              <a:rPr lang="it-IT" sz="2800" b="1" dirty="0">
                <a:sym typeface="Symbol" pitchFamily="18" charset="2"/>
              </a:rPr>
              <a:t>, </a:t>
            </a:r>
            <a:r>
              <a:rPr lang="it-IT" sz="2800" b="1" i="1" dirty="0">
                <a:sym typeface="Symbol" pitchFamily="18" charset="2"/>
              </a:rPr>
              <a:t>P</a:t>
            </a:r>
            <a:r>
              <a:rPr lang="it-IT" sz="2800" b="1" dirty="0">
                <a:sym typeface="Symbol" pitchFamily="18" charset="2"/>
              </a:rPr>
              <a:t>)</a:t>
            </a:r>
          </a:p>
          <a:p>
            <a:r>
              <a:rPr lang="it-IT" sz="2800" b="1" dirty="0">
                <a:sym typeface="Symbol" pitchFamily="18" charset="2"/>
              </a:rPr>
              <a:t>    </a:t>
            </a:r>
            <a:r>
              <a:rPr lang="it-IT" sz="2800" b="1" i="1" dirty="0" err="1">
                <a:sym typeface="Symbol" pitchFamily="18" charset="2"/>
              </a:rPr>
              <a:t>u.color</a:t>
            </a:r>
            <a:r>
              <a:rPr lang="it-IT" sz="2800" b="1" i="1" dirty="0">
                <a:sym typeface="Symbol" pitchFamily="18" charset="2"/>
              </a:rPr>
              <a:t> =</a:t>
            </a:r>
            <a:r>
              <a:rPr lang="it-IT" sz="2800" b="1" dirty="0">
                <a:sym typeface="Symbol" pitchFamily="18" charset="2"/>
              </a:rPr>
              <a:t> </a:t>
            </a:r>
            <a:r>
              <a:rPr lang="it-IT" sz="2800" b="1" i="1" dirty="0">
                <a:sym typeface="Symbol" pitchFamily="18" charset="2"/>
              </a:rPr>
              <a:t>grigio</a:t>
            </a:r>
            <a:endParaRPr lang="it-IT" sz="2800" b="1" dirty="0">
              <a:sym typeface="Symbol" pitchFamily="18" charset="2"/>
            </a:endParaRPr>
          </a:p>
          <a:p>
            <a:r>
              <a:rPr lang="it-IT" sz="2800" b="1" dirty="0">
                <a:sym typeface="Symbol" pitchFamily="18" charset="2"/>
              </a:rPr>
              <a:t>    </a:t>
            </a:r>
            <a:r>
              <a:rPr lang="it-IT" sz="2800" b="1" dirty="0" err="1">
                <a:solidFill>
                  <a:srgbClr val="3333CC"/>
                </a:solidFill>
                <a:sym typeface="Symbol" pitchFamily="18" charset="2"/>
              </a:rPr>
              <a:t>for</a:t>
            </a:r>
            <a:r>
              <a:rPr lang="it-IT" sz="2800" b="1" dirty="0">
                <a:sym typeface="Symbol" pitchFamily="18" charset="2"/>
              </a:rPr>
              <a:t> “ogni </a:t>
            </a:r>
            <a:r>
              <a:rPr lang="it-IT" sz="2800" b="1" i="1" dirty="0">
                <a:sym typeface="Symbol" pitchFamily="18" charset="2"/>
              </a:rPr>
              <a:t>v</a:t>
            </a:r>
            <a:r>
              <a:rPr lang="it-IT" sz="2800" b="1" dirty="0">
                <a:sym typeface="Symbol" pitchFamily="18" charset="2"/>
              </a:rPr>
              <a:t>  </a:t>
            </a:r>
            <a:r>
              <a:rPr lang="it-IT" sz="2800" b="1" i="1" dirty="0" err="1">
                <a:sym typeface="Symbol" pitchFamily="18" charset="2"/>
              </a:rPr>
              <a:t>Adj</a:t>
            </a:r>
            <a:r>
              <a:rPr lang="it-IT" sz="2800" b="1" dirty="0">
                <a:sym typeface="Symbol" pitchFamily="18" charset="2"/>
              </a:rPr>
              <a:t>[</a:t>
            </a:r>
            <a:r>
              <a:rPr lang="it-IT" sz="2800" b="1" i="1" dirty="0">
                <a:sym typeface="Symbol" pitchFamily="18" charset="2"/>
              </a:rPr>
              <a:t>u</a:t>
            </a:r>
            <a:r>
              <a:rPr lang="it-IT" sz="2800" b="1" dirty="0">
                <a:sym typeface="Symbol" pitchFamily="18" charset="2"/>
              </a:rPr>
              <a:t>]”</a:t>
            </a:r>
          </a:p>
          <a:p>
            <a:r>
              <a:rPr lang="it-IT" sz="2800" b="1" dirty="0">
                <a:sym typeface="Symbol" pitchFamily="18" charset="2"/>
              </a:rPr>
              <a:t>        </a:t>
            </a:r>
            <a:r>
              <a:rPr lang="it-IT" sz="2800" b="1" dirty="0" err="1">
                <a:solidFill>
                  <a:srgbClr val="3333CC"/>
                </a:solidFill>
                <a:sym typeface="Symbol" pitchFamily="18" charset="2"/>
              </a:rPr>
              <a:t>if</a:t>
            </a:r>
            <a:r>
              <a:rPr lang="it-IT" sz="2800" b="1" dirty="0">
                <a:sym typeface="Symbol" pitchFamily="18" charset="2"/>
              </a:rPr>
              <a:t> </a:t>
            </a:r>
            <a:r>
              <a:rPr lang="it-IT" sz="2800" b="1" i="1" dirty="0" err="1">
                <a:sym typeface="Symbol" pitchFamily="18" charset="2"/>
              </a:rPr>
              <a:t>v.color</a:t>
            </a:r>
            <a:r>
              <a:rPr lang="it-IT" sz="2800" b="1" dirty="0">
                <a:sym typeface="Symbol" pitchFamily="18" charset="2"/>
              </a:rPr>
              <a:t> == </a:t>
            </a:r>
            <a:r>
              <a:rPr lang="it-IT" sz="2800" b="1" i="1" dirty="0">
                <a:sym typeface="Symbol" pitchFamily="18" charset="2"/>
              </a:rPr>
              <a:t>bianco</a:t>
            </a:r>
            <a:endParaRPr lang="it-IT" sz="2800" b="1" dirty="0">
              <a:sym typeface="Symbol" pitchFamily="18" charset="2"/>
            </a:endParaRPr>
          </a:p>
          <a:p>
            <a:r>
              <a:rPr lang="it-IT" sz="2800" b="1" dirty="0">
                <a:sym typeface="Symbol" pitchFamily="18" charset="2"/>
              </a:rPr>
              <a:t>            </a:t>
            </a:r>
            <a:r>
              <a:rPr lang="it-IT" sz="2800" b="1" i="1" dirty="0" err="1" smtClean="0">
                <a:solidFill>
                  <a:srgbClr val="C00000"/>
                </a:solidFill>
                <a:sym typeface="Symbol" pitchFamily="18" charset="2"/>
              </a:rPr>
              <a:t>TS-Visit</a:t>
            </a:r>
            <a:r>
              <a:rPr lang="it-IT" sz="2800" b="1" i="1" dirty="0" smtClean="0">
                <a:sym typeface="Symbol" pitchFamily="18" charset="2"/>
              </a:rPr>
              <a:t> </a:t>
            </a:r>
            <a:r>
              <a:rPr lang="it-IT" sz="2800" b="1" dirty="0">
                <a:sym typeface="Symbol" pitchFamily="18" charset="2"/>
              </a:rPr>
              <a:t>(</a:t>
            </a:r>
            <a:r>
              <a:rPr lang="it-IT" sz="2800" b="1" i="1" dirty="0">
                <a:sym typeface="Symbol" pitchFamily="18" charset="2"/>
              </a:rPr>
              <a:t>G,v</a:t>
            </a:r>
            <a:r>
              <a:rPr lang="it-IT" sz="2800" b="1" dirty="0">
                <a:sym typeface="Symbol" pitchFamily="18" charset="2"/>
              </a:rPr>
              <a:t>, </a:t>
            </a:r>
            <a:r>
              <a:rPr lang="it-IT" sz="2800" b="1" i="1" dirty="0">
                <a:sym typeface="Symbol" pitchFamily="18" charset="2"/>
              </a:rPr>
              <a:t>P</a:t>
            </a:r>
            <a:r>
              <a:rPr lang="it-IT" sz="2800" b="1" dirty="0">
                <a:sym typeface="Symbol" pitchFamily="18" charset="2"/>
              </a:rPr>
              <a:t>)</a:t>
            </a:r>
          </a:p>
          <a:p>
            <a:r>
              <a:rPr lang="it-IT" sz="2800" b="1" dirty="0">
                <a:sym typeface="Symbol" pitchFamily="18" charset="2"/>
              </a:rPr>
              <a:t>    </a:t>
            </a:r>
            <a:r>
              <a:rPr lang="it-IT" sz="2800" b="1" i="1" dirty="0" err="1">
                <a:sym typeface="Symbol" pitchFamily="18" charset="2"/>
              </a:rPr>
              <a:t>u.color</a:t>
            </a:r>
            <a:r>
              <a:rPr lang="it-IT" sz="2800" b="1" i="1" dirty="0">
                <a:sym typeface="Symbol" pitchFamily="18" charset="2"/>
              </a:rPr>
              <a:t> =</a:t>
            </a:r>
            <a:r>
              <a:rPr lang="it-IT" sz="2800" b="1" dirty="0">
                <a:sym typeface="Symbol" pitchFamily="18" charset="2"/>
              </a:rPr>
              <a:t> </a:t>
            </a:r>
            <a:r>
              <a:rPr lang="it-IT" sz="2800" b="1" i="1" dirty="0">
                <a:sym typeface="Symbol" pitchFamily="18" charset="2"/>
              </a:rPr>
              <a:t>nero</a:t>
            </a:r>
            <a:r>
              <a:rPr lang="it-IT" sz="2800" b="1" dirty="0">
                <a:sym typeface="Symbol" pitchFamily="18" charset="2"/>
              </a:rPr>
              <a:t>, </a:t>
            </a:r>
            <a:r>
              <a:rPr lang="it-IT" sz="2800" b="1" i="1" dirty="0" err="1">
                <a:solidFill>
                  <a:srgbClr val="C00000"/>
                </a:solidFill>
                <a:sym typeface="Symbol" pitchFamily="18" charset="2"/>
              </a:rPr>
              <a:t>Push</a:t>
            </a:r>
            <a:r>
              <a:rPr lang="it-IT" sz="2800" b="1" i="1" dirty="0">
                <a:sym typeface="Symbol" pitchFamily="18" charset="2"/>
              </a:rPr>
              <a:t> </a:t>
            </a:r>
            <a:r>
              <a:rPr lang="it-IT" sz="2800" b="1" dirty="0">
                <a:sym typeface="Symbol" pitchFamily="18" charset="2"/>
              </a:rPr>
              <a:t>(</a:t>
            </a:r>
            <a:r>
              <a:rPr lang="it-IT" sz="2800" b="1" i="1" dirty="0">
                <a:sym typeface="Symbol" pitchFamily="18" charset="2"/>
              </a:rPr>
              <a:t>P, u</a:t>
            </a:r>
            <a:r>
              <a:rPr lang="it-IT" sz="2800" b="1" dirty="0">
                <a:sym typeface="Symbol" pitchFamily="18" charset="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8850">
                                            <p:txEl>
                                              <p:pRg st="1" end="1"/>
                                            </p:txEl>
                                          </p:spTgt>
                                        </p:tgtEl>
                                        <p:attrNameLst>
                                          <p:attrName>style.visibility</p:attrName>
                                        </p:attrNameLst>
                                      </p:cBhvr>
                                      <p:to>
                                        <p:strVal val="visible"/>
                                      </p:to>
                                    </p:set>
                                    <p:anim calcmode="lin" valueType="num">
                                      <p:cBhvr additive="base">
                                        <p:cTn id="7" dur="500" fill="hold"/>
                                        <p:tgtEl>
                                          <p:spTgt spid="7885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8850">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8850">
                                            <p:txEl>
                                              <p:pRg st="2" end="2"/>
                                            </p:txEl>
                                          </p:spTgt>
                                        </p:tgtEl>
                                        <p:attrNameLst>
                                          <p:attrName>style.visibility</p:attrName>
                                        </p:attrNameLst>
                                      </p:cBhvr>
                                      <p:to>
                                        <p:strVal val="visible"/>
                                      </p:to>
                                    </p:set>
                                    <p:anim calcmode="lin" valueType="num">
                                      <p:cBhvr additive="base">
                                        <p:cTn id="11" dur="500" fill="hold"/>
                                        <p:tgtEl>
                                          <p:spTgt spid="78850">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88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8850">
                                            <p:txEl>
                                              <p:pRg st="3" end="3"/>
                                            </p:txEl>
                                          </p:spTgt>
                                        </p:tgtEl>
                                        <p:attrNameLst>
                                          <p:attrName>style.visibility</p:attrName>
                                        </p:attrNameLst>
                                      </p:cBhvr>
                                      <p:to>
                                        <p:strVal val="visible"/>
                                      </p:to>
                                    </p:set>
                                    <p:anim calcmode="lin" valueType="num">
                                      <p:cBhvr additive="base">
                                        <p:cTn id="17" dur="500" fill="hold"/>
                                        <p:tgtEl>
                                          <p:spTgt spid="78850">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885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8850">
                                            <p:txEl>
                                              <p:pRg st="4" end="4"/>
                                            </p:txEl>
                                          </p:spTgt>
                                        </p:tgtEl>
                                        <p:attrNameLst>
                                          <p:attrName>style.visibility</p:attrName>
                                        </p:attrNameLst>
                                      </p:cBhvr>
                                      <p:to>
                                        <p:strVal val="visible"/>
                                      </p:to>
                                    </p:set>
                                    <p:anim calcmode="lin" valueType="num">
                                      <p:cBhvr additive="base">
                                        <p:cTn id="23" dur="500" fill="hold"/>
                                        <p:tgtEl>
                                          <p:spTgt spid="78850">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8850">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8850">
                                            <p:txEl>
                                              <p:pRg st="5" end="5"/>
                                            </p:txEl>
                                          </p:spTgt>
                                        </p:tgtEl>
                                        <p:attrNameLst>
                                          <p:attrName>style.visibility</p:attrName>
                                        </p:attrNameLst>
                                      </p:cBhvr>
                                      <p:to>
                                        <p:strVal val="visible"/>
                                      </p:to>
                                    </p:set>
                                    <p:anim calcmode="lin" valueType="num">
                                      <p:cBhvr additive="base">
                                        <p:cTn id="27" dur="500" fill="hold"/>
                                        <p:tgtEl>
                                          <p:spTgt spid="78850">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8850">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8850">
                                            <p:txEl>
                                              <p:pRg st="6" end="6"/>
                                            </p:txEl>
                                          </p:spTgt>
                                        </p:tgtEl>
                                        <p:attrNameLst>
                                          <p:attrName>style.visibility</p:attrName>
                                        </p:attrNameLst>
                                      </p:cBhvr>
                                      <p:to>
                                        <p:strVal val="visible"/>
                                      </p:to>
                                    </p:set>
                                    <p:anim calcmode="lin" valueType="num">
                                      <p:cBhvr additive="base">
                                        <p:cTn id="31" dur="500" fill="hold"/>
                                        <p:tgtEl>
                                          <p:spTgt spid="78850">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885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8850">
                                            <p:txEl>
                                              <p:pRg st="7" end="7"/>
                                            </p:txEl>
                                          </p:spTgt>
                                        </p:tgtEl>
                                        <p:attrNameLst>
                                          <p:attrName>style.visibility</p:attrName>
                                        </p:attrNameLst>
                                      </p:cBhvr>
                                      <p:to>
                                        <p:strVal val="visible"/>
                                      </p:to>
                                    </p:set>
                                    <p:anim calcmode="lin" valueType="num">
                                      <p:cBhvr additive="base">
                                        <p:cTn id="37" dur="500" fill="hold"/>
                                        <p:tgtEl>
                                          <p:spTgt spid="78850">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885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8851">
                                            <p:txEl>
                                              <p:pRg st="0" end="0"/>
                                            </p:txEl>
                                          </p:spTgt>
                                        </p:tgtEl>
                                        <p:attrNameLst>
                                          <p:attrName>style.visibility</p:attrName>
                                        </p:attrNameLst>
                                      </p:cBhvr>
                                      <p:to>
                                        <p:strVal val="visible"/>
                                      </p:to>
                                    </p:set>
                                    <p:anim calcmode="lin" valueType="num">
                                      <p:cBhvr additive="base">
                                        <p:cTn id="43" dur="500" fill="hold"/>
                                        <p:tgtEl>
                                          <p:spTgt spid="78851">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88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78851">
                                            <p:txEl>
                                              <p:pRg st="1" end="1"/>
                                            </p:txEl>
                                          </p:spTgt>
                                        </p:tgtEl>
                                        <p:attrNameLst>
                                          <p:attrName>style.visibility</p:attrName>
                                        </p:attrNameLst>
                                      </p:cBhvr>
                                      <p:to>
                                        <p:strVal val="visible"/>
                                      </p:to>
                                    </p:set>
                                    <p:anim calcmode="lin" valueType="num">
                                      <p:cBhvr additive="base">
                                        <p:cTn id="49" dur="500" fill="hold"/>
                                        <p:tgtEl>
                                          <p:spTgt spid="78851">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88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78851">
                                            <p:txEl>
                                              <p:pRg st="2" end="2"/>
                                            </p:txEl>
                                          </p:spTgt>
                                        </p:tgtEl>
                                        <p:attrNameLst>
                                          <p:attrName>style.visibility</p:attrName>
                                        </p:attrNameLst>
                                      </p:cBhvr>
                                      <p:to>
                                        <p:strVal val="visible"/>
                                      </p:to>
                                    </p:set>
                                    <p:anim calcmode="lin" valueType="num">
                                      <p:cBhvr additive="base">
                                        <p:cTn id="55" dur="500" fill="hold"/>
                                        <p:tgtEl>
                                          <p:spTgt spid="78851">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8851">
                                            <p:txEl>
                                              <p:pRg st="2" end="2"/>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78851">
                                            <p:txEl>
                                              <p:pRg st="3" end="3"/>
                                            </p:txEl>
                                          </p:spTgt>
                                        </p:tgtEl>
                                        <p:attrNameLst>
                                          <p:attrName>style.visibility</p:attrName>
                                        </p:attrNameLst>
                                      </p:cBhvr>
                                      <p:to>
                                        <p:strVal val="visible"/>
                                      </p:to>
                                    </p:set>
                                    <p:anim calcmode="lin" valueType="num">
                                      <p:cBhvr additive="base">
                                        <p:cTn id="59" dur="500" fill="hold"/>
                                        <p:tgtEl>
                                          <p:spTgt spid="78851">
                                            <p:txEl>
                                              <p:pRg st="3" end="3"/>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78851">
                                            <p:txEl>
                                              <p:pRg st="3" end="3"/>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78851">
                                            <p:txEl>
                                              <p:pRg st="4" end="4"/>
                                            </p:txEl>
                                          </p:spTgt>
                                        </p:tgtEl>
                                        <p:attrNameLst>
                                          <p:attrName>style.visibility</p:attrName>
                                        </p:attrNameLst>
                                      </p:cBhvr>
                                      <p:to>
                                        <p:strVal val="visible"/>
                                      </p:to>
                                    </p:set>
                                    <p:anim calcmode="lin" valueType="num">
                                      <p:cBhvr additive="base">
                                        <p:cTn id="63" dur="500" fill="hold"/>
                                        <p:tgtEl>
                                          <p:spTgt spid="78851">
                                            <p:txEl>
                                              <p:pRg st="4" end="4"/>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788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78851">
                                            <p:txEl>
                                              <p:pRg st="5" end="5"/>
                                            </p:txEl>
                                          </p:spTgt>
                                        </p:tgtEl>
                                        <p:attrNameLst>
                                          <p:attrName>style.visibility</p:attrName>
                                        </p:attrNameLst>
                                      </p:cBhvr>
                                      <p:to>
                                        <p:strVal val="visible"/>
                                      </p:to>
                                    </p:set>
                                    <p:anim calcmode="lin" valueType="num">
                                      <p:cBhvr additive="base">
                                        <p:cTn id="69" dur="500" fill="hold"/>
                                        <p:tgtEl>
                                          <p:spTgt spid="78851">
                                            <p:txEl>
                                              <p:pRg st="5" end="5"/>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7885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577850" y="685800"/>
            <a:ext cx="8915400" cy="1554163"/>
          </a:xfrm>
          <a:prstGeom prst="rect">
            <a:avLst/>
          </a:prstGeom>
          <a:noFill/>
          <a:ln w="9525">
            <a:noFill/>
            <a:miter lim="800000"/>
            <a:headEnd/>
            <a:tailEnd/>
          </a:ln>
        </p:spPr>
        <p:txBody>
          <a:bodyPr>
            <a:spAutoFit/>
          </a:bodyPr>
          <a:lstStyle/>
          <a:p>
            <a:pPr>
              <a:spcBef>
                <a:spcPct val="100000"/>
              </a:spcBef>
            </a:pPr>
            <a:r>
              <a:rPr lang="it-IT" sz="3200"/>
              <a:t>Quando esiste almeno un cammino dal vertice </a:t>
            </a:r>
            <a:r>
              <a:rPr lang="it-IT" sz="3200" b="1" i="1"/>
              <a:t>u</a:t>
            </a:r>
            <a:r>
              <a:rPr lang="it-IT" sz="3200"/>
              <a:t> al vertice </a:t>
            </a:r>
            <a:r>
              <a:rPr lang="it-IT" sz="3200" b="1" i="1"/>
              <a:t>v</a:t>
            </a:r>
            <a:r>
              <a:rPr lang="it-IT" sz="3200"/>
              <a:t> diciamo che il vertice </a:t>
            </a:r>
            <a:r>
              <a:rPr lang="it-IT" sz="3200" b="1" i="1"/>
              <a:t>v</a:t>
            </a:r>
            <a:r>
              <a:rPr lang="it-IT" sz="3200"/>
              <a:t> è </a:t>
            </a:r>
            <a:r>
              <a:rPr lang="it-IT" sz="3200" i="1" u="sng"/>
              <a:t>accessibile</a:t>
            </a:r>
            <a:r>
              <a:rPr lang="it-IT" sz="3200"/>
              <a:t> o </a:t>
            </a:r>
            <a:r>
              <a:rPr lang="it-IT" sz="3200" i="1" u="sng"/>
              <a:t>raggiungibile</a:t>
            </a:r>
            <a:r>
              <a:rPr lang="it-IT" sz="3200"/>
              <a:t> da </a:t>
            </a:r>
            <a:r>
              <a:rPr lang="it-IT" sz="3200" b="1" i="1"/>
              <a:t>u</a:t>
            </a:r>
            <a:r>
              <a:rPr lang="it-IT" sz="3200"/>
              <a:t>.</a:t>
            </a:r>
          </a:p>
        </p:txBody>
      </p:sp>
      <p:sp>
        <p:nvSpPr>
          <p:cNvPr id="865283" name="Text Box 3"/>
          <p:cNvSpPr txBox="1">
            <a:spLocks noChangeArrowheads="1"/>
          </p:cNvSpPr>
          <p:nvPr/>
        </p:nvSpPr>
        <p:spPr bwMode="auto">
          <a:xfrm>
            <a:off x="560388" y="2636838"/>
            <a:ext cx="8915400" cy="1066800"/>
          </a:xfrm>
          <a:prstGeom prst="rect">
            <a:avLst/>
          </a:prstGeom>
          <a:noFill/>
          <a:ln w="9525">
            <a:noFill/>
            <a:miter lim="800000"/>
            <a:headEnd/>
            <a:tailEnd/>
          </a:ln>
        </p:spPr>
        <p:txBody>
          <a:bodyPr>
            <a:spAutoFit/>
          </a:bodyPr>
          <a:lstStyle/>
          <a:p>
            <a:pPr>
              <a:spcBef>
                <a:spcPct val="100000"/>
              </a:spcBef>
            </a:pPr>
            <a:r>
              <a:rPr lang="it-IT" sz="3200"/>
              <a:t>Un grafo non orientato si dice </a:t>
            </a:r>
            <a:r>
              <a:rPr lang="it-IT" sz="3200" i="1" u="sng"/>
              <a:t>connesso</a:t>
            </a:r>
            <a:r>
              <a:rPr lang="it-IT" sz="3200"/>
              <a:t> se esiste almeno un cammino tra ogni coppia di vertici. </a:t>
            </a:r>
          </a:p>
        </p:txBody>
      </p:sp>
      <p:sp>
        <p:nvSpPr>
          <p:cNvPr id="865284" name="Text Box 4"/>
          <p:cNvSpPr txBox="1">
            <a:spLocks noChangeArrowheads="1"/>
          </p:cNvSpPr>
          <p:nvPr/>
        </p:nvSpPr>
        <p:spPr bwMode="auto">
          <a:xfrm>
            <a:off x="560388" y="4005263"/>
            <a:ext cx="8915400" cy="1554162"/>
          </a:xfrm>
          <a:prstGeom prst="rect">
            <a:avLst/>
          </a:prstGeom>
          <a:noFill/>
          <a:ln w="9525">
            <a:noFill/>
            <a:miter lim="800000"/>
            <a:headEnd/>
            <a:tailEnd/>
          </a:ln>
        </p:spPr>
        <p:txBody>
          <a:bodyPr>
            <a:spAutoFit/>
          </a:bodyPr>
          <a:lstStyle/>
          <a:p>
            <a:pPr>
              <a:spcBef>
                <a:spcPct val="100000"/>
              </a:spcBef>
            </a:pPr>
            <a:r>
              <a:rPr lang="it-IT" sz="3200"/>
              <a:t>Le </a:t>
            </a:r>
            <a:r>
              <a:rPr lang="it-IT" sz="3200" i="1" u="sng"/>
              <a:t>componenti connesse</a:t>
            </a:r>
            <a:r>
              <a:rPr lang="it-IT" sz="3200"/>
              <a:t> di un grafo sono le classi di equivalenza dei suoi vertici rispetto alla relazione di accessibilità.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528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52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5283" grpId="0"/>
      <p:bldP spid="865284"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577850" y="457200"/>
            <a:ext cx="8832850" cy="579438"/>
          </a:xfrm>
          <a:prstGeom prst="rect">
            <a:avLst/>
          </a:prstGeom>
          <a:noFill/>
          <a:ln w="9525">
            <a:noFill/>
            <a:miter lim="800000"/>
            <a:headEnd/>
            <a:tailEnd/>
          </a:ln>
        </p:spPr>
        <p:txBody>
          <a:bodyPr>
            <a:spAutoFit/>
          </a:bodyPr>
          <a:lstStyle/>
          <a:p>
            <a:pPr>
              <a:spcBef>
                <a:spcPct val="20000"/>
              </a:spcBef>
            </a:pPr>
            <a:r>
              <a:rPr lang="it-IT" sz="3200" i="1" u="sng"/>
              <a:t>Complessità</a:t>
            </a:r>
            <a:r>
              <a:rPr lang="it-IT" sz="3200"/>
              <a:t>. La stessa di </a:t>
            </a:r>
            <a:r>
              <a:rPr lang="it-IT" sz="3200" b="1" i="1">
                <a:sym typeface="Symbol" pitchFamily="18" charset="2"/>
              </a:rPr>
              <a:t>DFS</a:t>
            </a:r>
            <a:r>
              <a:rPr lang="it-IT" sz="3200"/>
              <a:t> ossia </a:t>
            </a:r>
            <a:r>
              <a:rPr lang="it-IT" sz="3200" b="1" i="1"/>
              <a:t>O</a:t>
            </a:r>
            <a:r>
              <a:rPr lang="it-IT" sz="3200" b="1"/>
              <a:t>(</a:t>
            </a:r>
            <a:r>
              <a:rPr lang="it-IT" sz="3200" b="1" i="1"/>
              <a:t>n</a:t>
            </a:r>
            <a:r>
              <a:rPr lang="it-IT" sz="3200" b="1"/>
              <a:t>+</a:t>
            </a:r>
            <a:r>
              <a:rPr lang="it-IT" sz="3200" b="1" i="1"/>
              <a:t>m</a:t>
            </a:r>
            <a:r>
              <a:rPr lang="it-IT" sz="3200" b="1"/>
              <a:t>)</a:t>
            </a:r>
            <a:r>
              <a:rPr lang="it-IT" sz="3200"/>
              <a:t>. </a:t>
            </a:r>
          </a:p>
        </p:txBody>
      </p:sp>
      <p:sp>
        <p:nvSpPr>
          <p:cNvPr id="1036291" name="Text Box 3"/>
          <p:cNvSpPr txBox="1">
            <a:spLocks noChangeArrowheads="1"/>
          </p:cNvSpPr>
          <p:nvPr/>
        </p:nvSpPr>
        <p:spPr bwMode="auto">
          <a:xfrm>
            <a:off x="577850" y="1676400"/>
            <a:ext cx="8832850" cy="1569660"/>
          </a:xfrm>
          <a:prstGeom prst="rect">
            <a:avLst/>
          </a:prstGeom>
          <a:noFill/>
          <a:ln w="9525">
            <a:noFill/>
            <a:miter lim="800000"/>
            <a:headEnd/>
            <a:tailEnd/>
          </a:ln>
        </p:spPr>
        <p:txBody>
          <a:bodyPr>
            <a:spAutoFit/>
          </a:bodyPr>
          <a:lstStyle/>
          <a:p>
            <a:pPr>
              <a:spcBef>
                <a:spcPct val="20000"/>
              </a:spcBef>
            </a:pPr>
            <a:r>
              <a:rPr lang="it-IT" sz="3200" i="1" u="sng" dirty="0"/>
              <a:t>Caratterizzazione dei DAG</a:t>
            </a:r>
            <a:r>
              <a:rPr lang="it-IT" sz="3200" dirty="0"/>
              <a:t>. Un grafo orientato è aciclico (un </a:t>
            </a:r>
            <a:r>
              <a:rPr lang="it-IT" sz="3200" b="1" i="1" dirty="0"/>
              <a:t>DAG</a:t>
            </a:r>
            <a:r>
              <a:rPr lang="it-IT" sz="3200" dirty="0"/>
              <a:t>) se e solo se nella </a:t>
            </a:r>
            <a:r>
              <a:rPr lang="it-IT" sz="3200" dirty="0" smtClean="0"/>
              <a:t>visita in </a:t>
            </a:r>
            <a:r>
              <a:rPr lang="it-IT" sz="3200" dirty="0"/>
              <a:t>profondità non si trova nessun arco all’indietro.</a:t>
            </a:r>
          </a:p>
        </p:txBody>
      </p:sp>
      <p:sp>
        <p:nvSpPr>
          <p:cNvPr id="1036292" name="Text Box 4"/>
          <p:cNvSpPr txBox="1">
            <a:spLocks noChangeArrowheads="1"/>
          </p:cNvSpPr>
          <p:nvPr/>
        </p:nvSpPr>
        <p:spPr bwMode="auto">
          <a:xfrm>
            <a:off x="560388" y="3429000"/>
            <a:ext cx="8832850" cy="2653034"/>
          </a:xfrm>
          <a:prstGeom prst="rect">
            <a:avLst/>
          </a:prstGeom>
          <a:noFill/>
          <a:ln w="9525">
            <a:noFill/>
            <a:miter lim="800000"/>
            <a:headEnd/>
            <a:tailEnd/>
          </a:ln>
        </p:spPr>
        <p:txBody>
          <a:bodyPr>
            <a:spAutoFit/>
          </a:bodyPr>
          <a:lstStyle/>
          <a:p>
            <a:pPr>
              <a:spcBef>
                <a:spcPct val="20000"/>
              </a:spcBef>
            </a:pPr>
            <a:r>
              <a:rPr lang="it-IT" sz="3200" i="1" u="sng" dirty="0"/>
              <a:t>Dimostrazione</a:t>
            </a:r>
            <a:r>
              <a:rPr lang="it-IT" sz="3200" dirty="0"/>
              <a:t>. </a:t>
            </a:r>
          </a:p>
          <a:p>
            <a:pPr>
              <a:spcBef>
                <a:spcPct val="20000"/>
              </a:spcBef>
            </a:pPr>
            <a:r>
              <a:rPr lang="it-IT" sz="3200" dirty="0"/>
              <a:t>Se in una </a:t>
            </a:r>
            <a:r>
              <a:rPr lang="it-IT" sz="3200" dirty="0" smtClean="0"/>
              <a:t>visita in </a:t>
            </a:r>
            <a:r>
              <a:rPr lang="it-IT" sz="3200" dirty="0"/>
              <a:t>profondità si trova un arco all’indietro </a:t>
            </a:r>
            <a:r>
              <a:rPr lang="it-IT" sz="3200" b="1" i="1" dirty="0"/>
              <a:t>vu</a:t>
            </a:r>
            <a:r>
              <a:rPr lang="it-IT" sz="3200" dirty="0"/>
              <a:t> allora tale arco aggiunto al cammino da </a:t>
            </a:r>
            <a:r>
              <a:rPr lang="it-IT" sz="3200" b="1" i="1" dirty="0"/>
              <a:t>u</a:t>
            </a:r>
            <a:r>
              <a:rPr lang="it-IT" sz="3200" dirty="0"/>
              <a:t> a </a:t>
            </a:r>
            <a:r>
              <a:rPr lang="it-IT" sz="3200" b="1" i="1" dirty="0"/>
              <a:t>v</a:t>
            </a:r>
            <a:r>
              <a:rPr lang="it-IT" sz="3200" dirty="0"/>
              <a:t> (che esiste in quanto </a:t>
            </a:r>
            <a:r>
              <a:rPr lang="it-IT" sz="3200" b="1" i="1" dirty="0"/>
              <a:t>v</a:t>
            </a:r>
            <a:r>
              <a:rPr lang="it-IT" sz="3200" dirty="0"/>
              <a:t> è discendente di </a:t>
            </a:r>
            <a:r>
              <a:rPr lang="it-IT" sz="3200" b="1" i="1" dirty="0"/>
              <a:t>u</a:t>
            </a:r>
            <a:r>
              <a:rPr lang="it-IT" sz="3200" dirty="0"/>
              <a:t>) forma un ciclo.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62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62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6291" grpId="0"/>
      <p:bldP spid="1036292"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609600" y="533400"/>
            <a:ext cx="8610600" cy="1651000"/>
          </a:xfrm>
          <a:prstGeom prst="rect">
            <a:avLst/>
          </a:prstGeom>
          <a:noFill/>
          <a:ln w="9525">
            <a:noFill/>
            <a:miter lim="800000"/>
            <a:headEnd/>
            <a:tailEnd/>
          </a:ln>
        </p:spPr>
        <p:txBody>
          <a:bodyPr>
            <a:spAutoFit/>
          </a:bodyPr>
          <a:lstStyle/>
          <a:p>
            <a:pPr>
              <a:spcBef>
                <a:spcPct val="20000"/>
              </a:spcBef>
            </a:pPr>
            <a:r>
              <a:rPr lang="it-IT" sz="3200"/>
              <a:t>Viceversa, supponiamo che il grafo abbia un ciclo. </a:t>
            </a:r>
          </a:p>
          <a:p>
            <a:pPr>
              <a:spcBef>
                <a:spcPct val="20000"/>
              </a:spcBef>
            </a:pPr>
            <a:r>
              <a:rPr lang="it-IT" sz="3200"/>
              <a:t>Sia </a:t>
            </a:r>
            <a:r>
              <a:rPr lang="it-IT" sz="3200" b="1" i="1"/>
              <a:t>v</a:t>
            </a:r>
            <a:r>
              <a:rPr lang="it-IT" sz="3200"/>
              <a:t> il primo vertice del ciclo ad essere scoperto e sia </a:t>
            </a:r>
            <a:r>
              <a:rPr lang="it-IT" sz="3200" b="1" i="1"/>
              <a:t>uv</a:t>
            </a:r>
            <a:r>
              <a:rPr lang="it-IT" sz="3200"/>
              <a:t> l’arco del ciclo che entra in </a:t>
            </a:r>
            <a:r>
              <a:rPr lang="it-IT" sz="3200" b="1" i="1"/>
              <a:t>v</a:t>
            </a:r>
            <a:r>
              <a:rPr lang="it-IT" sz="3200"/>
              <a:t>. </a:t>
            </a:r>
          </a:p>
        </p:txBody>
      </p:sp>
      <p:sp>
        <p:nvSpPr>
          <p:cNvPr id="1037315" name="Text Box 3"/>
          <p:cNvSpPr txBox="1">
            <a:spLocks noChangeArrowheads="1"/>
          </p:cNvSpPr>
          <p:nvPr/>
        </p:nvSpPr>
        <p:spPr bwMode="auto">
          <a:xfrm>
            <a:off x="577850" y="2971800"/>
            <a:ext cx="8832850" cy="2138363"/>
          </a:xfrm>
          <a:prstGeom prst="rect">
            <a:avLst/>
          </a:prstGeom>
          <a:noFill/>
          <a:ln w="9525">
            <a:noFill/>
            <a:miter lim="800000"/>
            <a:headEnd/>
            <a:tailEnd/>
          </a:ln>
        </p:spPr>
        <p:txBody>
          <a:bodyPr>
            <a:spAutoFit/>
          </a:bodyPr>
          <a:lstStyle/>
          <a:p>
            <a:pPr>
              <a:spcBef>
                <a:spcPct val="20000"/>
              </a:spcBef>
            </a:pPr>
            <a:r>
              <a:rPr lang="it-IT" sz="3200"/>
              <a:t>Quando </a:t>
            </a:r>
            <a:r>
              <a:rPr lang="it-IT" sz="3200" b="1" i="1"/>
              <a:t>v</a:t>
            </a:r>
            <a:r>
              <a:rPr lang="it-IT" sz="3200"/>
              <a:t> viene scoperto esiste un cammino bianco da </a:t>
            </a:r>
            <a:r>
              <a:rPr lang="it-IT" sz="3200" b="1" i="1"/>
              <a:t>v</a:t>
            </a:r>
            <a:r>
              <a:rPr lang="it-IT" sz="3200"/>
              <a:t> ad </a:t>
            </a:r>
            <a:r>
              <a:rPr lang="it-IT" sz="3200" b="1" i="1"/>
              <a:t>u</a:t>
            </a:r>
            <a:r>
              <a:rPr lang="it-IT" sz="3200"/>
              <a:t> e quindi, per la proprietà del cammino bianco, </a:t>
            </a:r>
            <a:r>
              <a:rPr lang="it-IT" sz="3200" b="1" i="1"/>
              <a:t>u</a:t>
            </a:r>
            <a:r>
              <a:rPr lang="it-IT" sz="3200"/>
              <a:t> è discendente di </a:t>
            </a:r>
            <a:r>
              <a:rPr lang="it-IT" sz="3200" b="1" i="1"/>
              <a:t>v</a:t>
            </a:r>
            <a:r>
              <a:rPr lang="it-IT" sz="3200"/>
              <a:t>.</a:t>
            </a:r>
          </a:p>
          <a:p>
            <a:pPr>
              <a:spcBef>
                <a:spcPct val="20000"/>
              </a:spcBef>
            </a:pPr>
            <a:r>
              <a:rPr lang="it-IT" sz="3200"/>
              <a:t>Di conseguenza </a:t>
            </a:r>
            <a:r>
              <a:rPr lang="it-IT" sz="3200" b="1" i="1"/>
              <a:t>uv</a:t>
            </a:r>
            <a:r>
              <a:rPr lang="it-IT" sz="3200"/>
              <a:t> è un arco all’indietro.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73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7315"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577850" y="457200"/>
            <a:ext cx="8832850" cy="1668149"/>
          </a:xfrm>
          <a:prstGeom prst="rect">
            <a:avLst/>
          </a:prstGeom>
          <a:noFill/>
          <a:ln w="9525">
            <a:noFill/>
            <a:miter lim="800000"/>
            <a:headEnd/>
            <a:tailEnd/>
          </a:ln>
        </p:spPr>
        <p:txBody>
          <a:bodyPr>
            <a:spAutoFit/>
          </a:bodyPr>
          <a:lstStyle/>
          <a:p>
            <a:pPr>
              <a:spcBef>
                <a:spcPct val="20000"/>
              </a:spcBef>
            </a:pPr>
            <a:r>
              <a:rPr lang="it-IT" sz="3200" i="1" u="sng" dirty="0"/>
              <a:t>Correttezza di </a:t>
            </a:r>
            <a:r>
              <a:rPr lang="it-IT" sz="3200" i="1" u="sng" dirty="0" smtClean="0"/>
              <a:t>T</a:t>
            </a:r>
            <a:r>
              <a:rPr lang="it-IT" sz="3200" i="1" u="sng" dirty="0" smtClean="0">
                <a:sym typeface="Symbol" pitchFamily="18" charset="2"/>
              </a:rPr>
              <a:t>S</a:t>
            </a:r>
            <a:r>
              <a:rPr lang="it-IT" sz="3200" dirty="0" smtClean="0"/>
              <a:t>. </a:t>
            </a:r>
            <a:endParaRPr lang="it-IT" sz="3200" dirty="0"/>
          </a:p>
          <a:p>
            <a:pPr>
              <a:spcBef>
                <a:spcPct val="20000"/>
              </a:spcBef>
            </a:pPr>
            <a:r>
              <a:rPr lang="it-IT" sz="3200" dirty="0"/>
              <a:t>Basta dimostrare che per ogni arco </a:t>
            </a:r>
            <a:r>
              <a:rPr lang="it-IT" sz="3200" b="1" i="1" dirty="0" err="1"/>
              <a:t>uv</a:t>
            </a:r>
            <a:r>
              <a:rPr lang="it-IT" sz="3200" dirty="0"/>
              <a:t> il vertice </a:t>
            </a:r>
            <a:r>
              <a:rPr lang="it-IT" sz="3200" b="1" i="1" dirty="0"/>
              <a:t>v</a:t>
            </a:r>
            <a:r>
              <a:rPr lang="it-IT" sz="3200" dirty="0"/>
              <a:t> viene finito prima del vertice </a:t>
            </a:r>
            <a:r>
              <a:rPr lang="it-IT" sz="3200" b="1" i="1" dirty="0"/>
              <a:t>u</a:t>
            </a:r>
            <a:r>
              <a:rPr lang="it-IT" sz="3200" dirty="0"/>
              <a:t>.</a:t>
            </a:r>
          </a:p>
        </p:txBody>
      </p:sp>
      <p:sp>
        <p:nvSpPr>
          <p:cNvPr id="1038339" name="Text Box 3"/>
          <p:cNvSpPr txBox="1">
            <a:spLocks noChangeArrowheads="1"/>
          </p:cNvSpPr>
          <p:nvPr/>
        </p:nvSpPr>
        <p:spPr bwMode="auto">
          <a:xfrm>
            <a:off x="560388" y="2133600"/>
            <a:ext cx="8832850" cy="1554163"/>
          </a:xfrm>
          <a:prstGeom prst="rect">
            <a:avLst/>
          </a:prstGeom>
          <a:noFill/>
          <a:ln w="9525">
            <a:noFill/>
            <a:miter lim="800000"/>
            <a:headEnd/>
            <a:tailEnd/>
          </a:ln>
        </p:spPr>
        <p:txBody>
          <a:bodyPr>
            <a:spAutoFit/>
          </a:bodyPr>
          <a:lstStyle/>
          <a:p>
            <a:pPr>
              <a:spcBef>
                <a:spcPct val="20000"/>
              </a:spcBef>
            </a:pPr>
            <a:r>
              <a:rPr lang="it-IT" sz="3200"/>
              <a:t>Quando l’arco </a:t>
            </a:r>
            <a:r>
              <a:rPr lang="it-IT" sz="3200" b="1" i="1"/>
              <a:t>uv</a:t>
            </a:r>
            <a:r>
              <a:rPr lang="it-IT" sz="3200"/>
              <a:t> viene esplorato, il vertice </a:t>
            </a:r>
            <a:r>
              <a:rPr lang="it-IT" sz="3200" b="1" i="1"/>
              <a:t>u</a:t>
            </a:r>
            <a:r>
              <a:rPr lang="it-IT" sz="3200"/>
              <a:t> è grigio mentre il vertice </a:t>
            </a:r>
            <a:r>
              <a:rPr lang="it-IT" sz="3200" b="1" i="1"/>
              <a:t>v</a:t>
            </a:r>
            <a:r>
              <a:rPr lang="it-IT" sz="3200"/>
              <a:t> non può essere grigio altrimenti </a:t>
            </a:r>
            <a:r>
              <a:rPr lang="it-IT" sz="3200" b="1" i="1"/>
              <a:t>uv</a:t>
            </a:r>
            <a:r>
              <a:rPr lang="it-IT" sz="3200"/>
              <a:t> sarebbe un arco all’indietro.</a:t>
            </a:r>
          </a:p>
        </p:txBody>
      </p:sp>
      <p:sp>
        <p:nvSpPr>
          <p:cNvPr id="1038340" name="Text Box 4"/>
          <p:cNvSpPr txBox="1">
            <a:spLocks noChangeArrowheads="1"/>
          </p:cNvSpPr>
          <p:nvPr/>
        </p:nvSpPr>
        <p:spPr bwMode="auto">
          <a:xfrm>
            <a:off x="560388" y="3716338"/>
            <a:ext cx="8832850" cy="1066800"/>
          </a:xfrm>
          <a:prstGeom prst="rect">
            <a:avLst/>
          </a:prstGeom>
          <a:noFill/>
          <a:ln w="9525">
            <a:noFill/>
            <a:miter lim="800000"/>
            <a:headEnd/>
            <a:tailEnd/>
          </a:ln>
        </p:spPr>
        <p:txBody>
          <a:bodyPr>
            <a:spAutoFit/>
          </a:bodyPr>
          <a:lstStyle/>
          <a:p>
            <a:pPr>
              <a:spcBef>
                <a:spcPct val="20000"/>
              </a:spcBef>
            </a:pPr>
            <a:r>
              <a:rPr lang="it-IT" sz="3200"/>
              <a:t>Se </a:t>
            </a:r>
            <a:r>
              <a:rPr lang="it-IT" sz="3200" b="1" i="1"/>
              <a:t>v</a:t>
            </a:r>
            <a:r>
              <a:rPr lang="it-IT" sz="3200"/>
              <a:t> è nero esso è gia stato finito mentre </a:t>
            </a:r>
            <a:r>
              <a:rPr lang="it-IT" sz="3200" b="1" i="1"/>
              <a:t>u</a:t>
            </a:r>
            <a:r>
              <a:rPr lang="it-IT" sz="3200"/>
              <a:t> non lo è ancora. </a:t>
            </a:r>
          </a:p>
        </p:txBody>
      </p:sp>
      <p:sp>
        <p:nvSpPr>
          <p:cNvPr id="1038341" name="Text Box 5"/>
          <p:cNvSpPr txBox="1">
            <a:spLocks noChangeArrowheads="1"/>
          </p:cNvSpPr>
          <p:nvPr/>
        </p:nvSpPr>
        <p:spPr bwMode="auto">
          <a:xfrm>
            <a:off x="560388" y="4797425"/>
            <a:ext cx="8832850" cy="1066800"/>
          </a:xfrm>
          <a:prstGeom prst="rect">
            <a:avLst/>
          </a:prstGeom>
          <a:noFill/>
          <a:ln w="9525">
            <a:noFill/>
            <a:miter lim="800000"/>
            <a:headEnd/>
            <a:tailEnd/>
          </a:ln>
        </p:spPr>
        <p:txBody>
          <a:bodyPr>
            <a:spAutoFit/>
          </a:bodyPr>
          <a:lstStyle/>
          <a:p>
            <a:pPr>
              <a:spcBef>
                <a:spcPct val="20000"/>
              </a:spcBef>
            </a:pPr>
            <a:r>
              <a:rPr lang="it-IT" sz="3200"/>
              <a:t>Se </a:t>
            </a:r>
            <a:r>
              <a:rPr lang="it-IT" sz="3200" b="1" i="1"/>
              <a:t>v</a:t>
            </a:r>
            <a:r>
              <a:rPr lang="it-IT" sz="3200"/>
              <a:t> è bianco esso è discendente di </a:t>
            </a:r>
            <a:r>
              <a:rPr lang="it-IT" sz="3200" b="1" i="1"/>
              <a:t>u</a:t>
            </a:r>
            <a:r>
              <a:rPr lang="it-IT" sz="3200"/>
              <a:t> per la proprietà del cammino bianco e quindi viene finito prima di </a:t>
            </a:r>
            <a:r>
              <a:rPr lang="it-IT" sz="3200" b="1" i="1"/>
              <a:t>u</a:t>
            </a:r>
            <a:r>
              <a:rPr lang="it-IT" sz="32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83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83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83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8339" grpId="0"/>
      <p:bldP spid="1038340" grpId="0"/>
      <p:bldP spid="1038341"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452406" y="785794"/>
            <a:ext cx="9018620" cy="2062163"/>
          </a:xfrm>
          <a:prstGeom prst="rect">
            <a:avLst/>
          </a:prstGeom>
          <a:noFill/>
          <a:ln w="9525">
            <a:noFill/>
            <a:miter lim="800000"/>
            <a:headEnd/>
            <a:tailEnd/>
          </a:ln>
        </p:spPr>
        <p:txBody>
          <a:bodyPr wrap="square">
            <a:spAutoFit/>
          </a:bodyPr>
          <a:lstStyle/>
          <a:p>
            <a:r>
              <a:rPr lang="it-IT" sz="3200" b="1" i="1" u="sng" dirty="0">
                <a:solidFill>
                  <a:srgbClr val="FF0000"/>
                </a:solidFill>
              </a:rPr>
              <a:t>Esercizio </a:t>
            </a:r>
            <a:r>
              <a:rPr lang="it-IT" sz="3200" b="1" i="1" u="sng" dirty="0" smtClean="0">
                <a:solidFill>
                  <a:srgbClr val="FF0000"/>
                </a:solidFill>
              </a:rPr>
              <a:t>12</a:t>
            </a:r>
            <a:r>
              <a:rPr lang="it-IT" sz="3200" b="1" dirty="0" smtClean="0">
                <a:solidFill>
                  <a:srgbClr val="FF0000"/>
                </a:solidFill>
              </a:rPr>
              <a:t>. </a:t>
            </a:r>
            <a:endParaRPr lang="it-IT" sz="3200" b="1" dirty="0">
              <a:solidFill>
                <a:srgbClr val="FF0000"/>
              </a:solidFill>
            </a:endParaRPr>
          </a:p>
          <a:p>
            <a:r>
              <a:rPr lang="it-IT" sz="3200" dirty="0"/>
              <a:t>Scrivere un algoritmo che determina se un grafo </a:t>
            </a:r>
            <a:r>
              <a:rPr lang="it-IT" sz="3200" b="1" i="1" dirty="0"/>
              <a:t>G</a:t>
            </a:r>
            <a:r>
              <a:rPr lang="it-IT" sz="3200" b="1" dirty="0"/>
              <a:t> = (</a:t>
            </a:r>
            <a:r>
              <a:rPr lang="it-IT" sz="3200" b="1" i="1" dirty="0"/>
              <a:t>V,E</a:t>
            </a:r>
            <a:r>
              <a:rPr lang="it-IT" sz="3200" b="1" dirty="0"/>
              <a:t>)</a:t>
            </a:r>
            <a:r>
              <a:rPr lang="it-IT" sz="3200" dirty="0"/>
              <a:t> </a:t>
            </a:r>
            <a:r>
              <a:rPr lang="it-IT" sz="3200" i="1" u="sng" dirty="0"/>
              <a:t>non orientato</a:t>
            </a:r>
            <a:r>
              <a:rPr lang="it-IT" sz="3200" dirty="0"/>
              <a:t> contiene un ciclo in tempo </a:t>
            </a:r>
            <a:r>
              <a:rPr lang="it-IT" sz="3200" b="1" i="1" dirty="0" smtClean="0"/>
              <a:t>O</a:t>
            </a:r>
            <a:r>
              <a:rPr lang="it-IT" sz="3200" b="1" dirty="0" smtClean="0"/>
              <a:t>(</a:t>
            </a:r>
            <a:r>
              <a:rPr lang="it-IT" sz="3200" b="1" i="1" dirty="0" smtClean="0"/>
              <a:t>n</a:t>
            </a:r>
            <a:r>
              <a:rPr lang="it-IT" sz="3200" b="1" dirty="0" smtClean="0"/>
              <a:t>)</a:t>
            </a:r>
            <a:r>
              <a:rPr lang="it-IT" sz="3200" dirty="0" smtClean="0"/>
              <a:t> </a:t>
            </a:r>
            <a:r>
              <a:rPr lang="it-IT" sz="3200" dirty="0"/>
              <a:t>indipendente dal numero di archi del grafo.</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2"/>
          <p:cNvSpPr txBox="1">
            <a:spLocks noChangeArrowheads="1"/>
          </p:cNvSpPr>
          <p:nvPr/>
        </p:nvSpPr>
        <p:spPr bwMode="auto">
          <a:xfrm>
            <a:off x="1733550" y="457200"/>
            <a:ext cx="6191250" cy="604838"/>
          </a:xfrm>
          <a:prstGeom prst="rect">
            <a:avLst/>
          </a:prstGeom>
          <a:noFill/>
          <a:ln w="25400">
            <a:solidFill>
              <a:schemeClr val="tx1"/>
            </a:solidFill>
            <a:miter lim="800000"/>
            <a:headEnd/>
            <a:tailEnd/>
          </a:ln>
        </p:spPr>
        <p:txBody>
          <a:bodyPr>
            <a:spAutoFit/>
          </a:bodyPr>
          <a:lstStyle/>
          <a:p>
            <a:pPr algn="ctr">
              <a:spcBef>
                <a:spcPct val="100000"/>
              </a:spcBef>
            </a:pPr>
            <a:r>
              <a:rPr lang="it-IT" sz="3200">
                <a:solidFill>
                  <a:srgbClr val="FF0000"/>
                </a:solidFill>
              </a:rPr>
              <a:t>Componenti fortemente connesse</a:t>
            </a:r>
            <a:endParaRPr lang="it-IT" sz="2400" i="1"/>
          </a:p>
        </p:txBody>
      </p:sp>
      <p:sp>
        <p:nvSpPr>
          <p:cNvPr id="83971" name="Text Box 3"/>
          <p:cNvSpPr txBox="1">
            <a:spLocks noChangeArrowheads="1"/>
          </p:cNvSpPr>
          <p:nvPr/>
        </p:nvSpPr>
        <p:spPr bwMode="auto">
          <a:xfrm>
            <a:off x="577850" y="1295400"/>
            <a:ext cx="8915400" cy="1569660"/>
          </a:xfrm>
          <a:prstGeom prst="rect">
            <a:avLst/>
          </a:prstGeom>
          <a:noFill/>
          <a:ln w="9525">
            <a:noFill/>
            <a:miter lim="800000"/>
            <a:headEnd/>
            <a:tailEnd/>
          </a:ln>
        </p:spPr>
        <p:txBody>
          <a:bodyPr>
            <a:spAutoFit/>
          </a:bodyPr>
          <a:lstStyle/>
          <a:p>
            <a:pPr>
              <a:spcBef>
                <a:spcPct val="20000"/>
              </a:spcBef>
            </a:pPr>
            <a:r>
              <a:rPr lang="it-IT" sz="3200" dirty="0"/>
              <a:t>La </a:t>
            </a:r>
            <a:r>
              <a:rPr lang="it-IT" sz="3200" dirty="0" smtClean="0"/>
              <a:t>visita in </a:t>
            </a:r>
            <a:r>
              <a:rPr lang="it-IT" sz="3200" dirty="0"/>
              <a:t>profondità si può usare anche per calcolare le componenti fortemente connesse di un </a:t>
            </a:r>
            <a:r>
              <a:rPr lang="it-IT" sz="3200" i="1" u="sng" dirty="0"/>
              <a:t>grafo orientato</a:t>
            </a:r>
            <a:r>
              <a:rPr lang="it-IT" sz="3200" dirty="0"/>
              <a:t>.</a:t>
            </a:r>
          </a:p>
        </p:txBody>
      </p:sp>
      <p:sp>
        <p:nvSpPr>
          <p:cNvPr id="83972" name="Rectangle 4"/>
          <p:cNvSpPr>
            <a:spLocks noGrp="1" noChangeArrowheads="1"/>
          </p:cNvSpPr>
          <p:nvPr>
            <p:ph type="title" idx="4294967295"/>
          </p:nvPr>
        </p:nvSpPr>
        <p:spPr>
          <a:xfrm>
            <a:off x="330200" y="6248400"/>
            <a:ext cx="6273800" cy="381000"/>
          </a:xfrm>
        </p:spPr>
        <p:txBody>
          <a:bodyPr/>
          <a:lstStyle/>
          <a:p>
            <a:r>
              <a:rPr lang="it-IT" sz="2400" smtClean="0">
                <a:solidFill>
                  <a:schemeClr val="bg1"/>
                </a:solidFill>
              </a:rPr>
              <a:t>Componenti fort. conn.</a:t>
            </a:r>
            <a:endParaRPr lang="it-IT" smtClean="0"/>
          </a:p>
        </p:txBody>
      </p:sp>
      <p:sp>
        <p:nvSpPr>
          <p:cNvPr id="1040389" name="Text Box 5"/>
          <p:cNvSpPr txBox="1">
            <a:spLocks noChangeArrowheads="1"/>
          </p:cNvSpPr>
          <p:nvPr/>
        </p:nvSpPr>
        <p:spPr bwMode="auto">
          <a:xfrm>
            <a:off x="495300" y="3276600"/>
            <a:ext cx="8915400" cy="2041525"/>
          </a:xfrm>
          <a:prstGeom prst="rect">
            <a:avLst/>
          </a:prstGeom>
          <a:noFill/>
          <a:ln w="9525">
            <a:noFill/>
            <a:miter lim="800000"/>
            <a:headEnd/>
            <a:tailEnd/>
          </a:ln>
        </p:spPr>
        <p:txBody>
          <a:bodyPr>
            <a:spAutoFit/>
          </a:bodyPr>
          <a:lstStyle/>
          <a:p>
            <a:pPr>
              <a:spcBef>
                <a:spcPct val="20000"/>
              </a:spcBef>
            </a:pPr>
            <a:r>
              <a:rPr lang="it-IT" sz="3200"/>
              <a:t>Una </a:t>
            </a:r>
            <a:r>
              <a:rPr lang="it-IT" sz="3200" i="1" u="sng"/>
              <a:t>componente fortemente connessa</a:t>
            </a:r>
            <a:r>
              <a:rPr lang="it-IT" sz="3200"/>
              <a:t> (</a:t>
            </a:r>
            <a:r>
              <a:rPr lang="it-IT" sz="3200" b="1" i="1" u="sng"/>
              <a:t>cfc</a:t>
            </a:r>
            <a:r>
              <a:rPr lang="it-IT" sz="3200"/>
              <a:t>) di un grafo orientato </a:t>
            </a:r>
            <a:r>
              <a:rPr lang="it-IT" sz="3200" b="1" i="1"/>
              <a:t>G</a:t>
            </a:r>
            <a:r>
              <a:rPr lang="it-IT" sz="3200" b="1"/>
              <a:t> = (</a:t>
            </a:r>
            <a:r>
              <a:rPr lang="it-IT" sz="3200" b="1" i="1"/>
              <a:t>V,E</a:t>
            </a:r>
            <a:r>
              <a:rPr lang="it-IT" sz="3200" b="1"/>
              <a:t>)</a:t>
            </a:r>
            <a:r>
              <a:rPr lang="it-IT" sz="3200"/>
              <a:t> è un insieme massimale di vertici </a:t>
            </a:r>
            <a:r>
              <a:rPr lang="it-IT" sz="3200" b="1" i="1"/>
              <a:t>U </a:t>
            </a:r>
            <a:r>
              <a:rPr lang="it-IT" sz="3200">
                <a:sym typeface="Symbol" pitchFamily="18" charset="2"/>
              </a:rPr>
              <a:t> </a:t>
            </a:r>
            <a:r>
              <a:rPr lang="it-IT" sz="3200" b="1" i="1"/>
              <a:t>V</a:t>
            </a:r>
            <a:r>
              <a:rPr lang="it-IT" sz="3200"/>
              <a:t> tale che per ogni </a:t>
            </a:r>
            <a:r>
              <a:rPr lang="it-IT" sz="3200" b="1" i="1"/>
              <a:t>u,v </a:t>
            </a:r>
            <a:r>
              <a:rPr lang="it-IT" sz="3200" b="1">
                <a:sym typeface="Symbol" pitchFamily="18" charset="2"/>
              </a:rPr>
              <a:t> </a:t>
            </a:r>
            <a:r>
              <a:rPr lang="it-IT" sz="3200" b="1" i="1"/>
              <a:t>U</a:t>
            </a:r>
            <a:r>
              <a:rPr lang="it-IT" sz="3200"/>
              <a:t> esiste un cammino da </a:t>
            </a:r>
            <a:r>
              <a:rPr lang="it-IT" sz="3200" b="1" i="1"/>
              <a:t>u</a:t>
            </a:r>
            <a:r>
              <a:rPr lang="it-IT" sz="3200"/>
              <a:t> a </a:t>
            </a:r>
            <a:r>
              <a:rPr lang="it-IT" sz="3200" b="1" i="1"/>
              <a:t>v</a:t>
            </a:r>
            <a:r>
              <a:rPr lang="it-IT" sz="3200"/>
              <a:t> ed un cammino da </a:t>
            </a:r>
            <a:r>
              <a:rPr lang="it-IT" sz="3200" b="1" i="1"/>
              <a:t>v</a:t>
            </a:r>
            <a:r>
              <a:rPr lang="it-IT" sz="3200"/>
              <a:t> ad </a:t>
            </a:r>
            <a:r>
              <a:rPr lang="it-IT" sz="3200" b="1" i="1"/>
              <a:t>u</a:t>
            </a:r>
            <a:r>
              <a:rPr lang="it-IT" sz="32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03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0389"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609600" y="304800"/>
            <a:ext cx="8832850" cy="1066800"/>
          </a:xfrm>
          <a:prstGeom prst="rect">
            <a:avLst/>
          </a:prstGeom>
          <a:noFill/>
          <a:ln w="9525">
            <a:noFill/>
            <a:miter lim="800000"/>
            <a:headEnd/>
            <a:tailEnd/>
          </a:ln>
        </p:spPr>
        <p:txBody>
          <a:bodyPr>
            <a:spAutoFit/>
          </a:bodyPr>
          <a:lstStyle/>
          <a:p>
            <a:pPr>
              <a:spcBef>
                <a:spcPct val="20000"/>
              </a:spcBef>
            </a:pPr>
            <a:r>
              <a:rPr lang="it-IT" sz="3200"/>
              <a:t>L’algoritmo per il calcolo delle componenti fortemente connesse si compone di tre fasi:</a:t>
            </a:r>
          </a:p>
        </p:txBody>
      </p:sp>
      <p:sp>
        <p:nvSpPr>
          <p:cNvPr id="1041411" name="Text Box 3"/>
          <p:cNvSpPr txBox="1">
            <a:spLocks noChangeArrowheads="1"/>
          </p:cNvSpPr>
          <p:nvPr/>
        </p:nvSpPr>
        <p:spPr bwMode="auto">
          <a:xfrm>
            <a:off x="200025" y="1412875"/>
            <a:ext cx="9361488" cy="1569660"/>
          </a:xfrm>
          <a:prstGeom prst="rect">
            <a:avLst/>
          </a:prstGeom>
          <a:noFill/>
          <a:ln w="9525">
            <a:noFill/>
            <a:miter lim="800000"/>
            <a:headEnd/>
            <a:tailEnd/>
          </a:ln>
        </p:spPr>
        <p:txBody>
          <a:bodyPr>
            <a:spAutoFit/>
          </a:bodyPr>
          <a:lstStyle/>
          <a:p>
            <a:pPr marL="457200" indent="-457200">
              <a:spcBef>
                <a:spcPct val="20000"/>
              </a:spcBef>
              <a:buFontTx/>
              <a:buAutoNum type="alphaLcParenR"/>
            </a:pPr>
            <a:r>
              <a:rPr lang="it-IT" sz="3200" dirty="0"/>
              <a:t>usa la </a:t>
            </a:r>
            <a:r>
              <a:rPr lang="it-IT" sz="3200" dirty="0" smtClean="0"/>
              <a:t>visita in </a:t>
            </a:r>
            <a:r>
              <a:rPr lang="it-IT" sz="3200" dirty="0"/>
              <a:t>profondità in </a:t>
            </a:r>
            <a:r>
              <a:rPr lang="it-IT" sz="3200" b="1" i="1" dirty="0"/>
              <a:t>G</a:t>
            </a:r>
            <a:r>
              <a:rPr lang="it-IT" sz="3200" dirty="0"/>
              <a:t> per ordinare i vertici in ordine di tempo di fine </a:t>
            </a:r>
            <a:r>
              <a:rPr lang="it-IT" sz="3200" b="1" i="1" dirty="0"/>
              <a:t>f</a:t>
            </a:r>
            <a:r>
              <a:rPr lang="it-IT" sz="3200" dirty="0"/>
              <a:t> decrescente (come per l’ordinamento topologico);</a:t>
            </a:r>
          </a:p>
        </p:txBody>
      </p:sp>
      <p:sp>
        <p:nvSpPr>
          <p:cNvPr id="1041412" name="Text Box 4"/>
          <p:cNvSpPr txBox="1">
            <a:spLocks noChangeArrowheads="1"/>
          </p:cNvSpPr>
          <p:nvPr/>
        </p:nvSpPr>
        <p:spPr bwMode="auto">
          <a:xfrm>
            <a:off x="704850" y="4941888"/>
            <a:ext cx="8832850" cy="1066800"/>
          </a:xfrm>
          <a:prstGeom prst="rect">
            <a:avLst/>
          </a:prstGeom>
          <a:noFill/>
          <a:ln w="9525">
            <a:noFill/>
            <a:miter lim="800000"/>
            <a:headEnd/>
            <a:tailEnd/>
          </a:ln>
        </p:spPr>
        <p:txBody>
          <a:bodyPr>
            <a:spAutoFit/>
          </a:bodyPr>
          <a:lstStyle/>
          <a:p>
            <a:pPr>
              <a:spcBef>
                <a:spcPct val="20000"/>
              </a:spcBef>
            </a:pPr>
            <a:r>
              <a:rPr lang="it-IT" sz="3200" dirty="0"/>
              <a:t>Alla fine gli alberi della </a:t>
            </a:r>
            <a:r>
              <a:rPr lang="it-IT" sz="3200" dirty="0" smtClean="0"/>
              <a:t>visita in </a:t>
            </a:r>
            <a:r>
              <a:rPr lang="it-IT" sz="3200" dirty="0"/>
              <a:t>profondità in </a:t>
            </a:r>
            <a:r>
              <a:rPr lang="it-IT" sz="3200" b="1" i="1" dirty="0"/>
              <a:t>G</a:t>
            </a:r>
            <a:r>
              <a:rPr lang="it-IT" sz="3200" b="1" i="1" baseline="30000" dirty="0"/>
              <a:t>T</a:t>
            </a:r>
            <a:r>
              <a:rPr lang="it-IT" sz="3200" dirty="0"/>
              <a:t> rappresentano le componenti fortemente connesse.</a:t>
            </a:r>
          </a:p>
        </p:txBody>
      </p:sp>
      <p:sp>
        <p:nvSpPr>
          <p:cNvPr id="1041413" name="Text Box 5"/>
          <p:cNvSpPr txBox="1">
            <a:spLocks noChangeArrowheads="1"/>
          </p:cNvSpPr>
          <p:nvPr/>
        </p:nvSpPr>
        <p:spPr bwMode="auto">
          <a:xfrm>
            <a:off x="200025" y="2997200"/>
            <a:ext cx="8832850" cy="579438"/>
          </a:xfrm>
          <a:prstGeom prst="rect">
            <a:avLst/>
          </a:prstGeom>
          <a:noFill/>
          <a:ln w="9525">
            <a:noFill/>
            <a:miter lim="800000"/>
            <a:headEnd/>
            <a:tailEnd/>
          </a:ln>
        </p:spPr>
        <p:txBody>
          <a:bodyPr>
            <a:spAutoFit/>
          </a:bodyPr>
          <a:lstStyle/>
          <a:p>
            <a:pPr marL="457200" indent="-457200">
              <a:spcBef>
                <a:spcPct val="20000"/>
              </a:spcBef>
              <a:buFontTx/>
              <a:buAutoNum type="alphaLcParenR" startAt="2"/>
            </a:pPr>
            <a:r>
              <a:rPr lang="it-IT" sz="3200"/>
              <a:t>calcola il grafo trasposto </a:t>
            </a:r>
            <a:r>
              <a:rPr lang="it-IT" sz="3200" b="1" i="1"/>
              <a:t>G</a:t>
            </a:r>
            <a:r>
              <a:rPr lang="it-IT" sz="3200" b="1" i="1" baseline="30000"/>
              <a:t>T</a:t>
            </a:r>
            <a:r>
              <a:rPr lang="it-IT" sz="3200"/>
              <a:t> del grafo </a:t>
            </a:r>
            <a:r>
              <a:rPr lang="it-IT" sz="3200" b="1" i="1"/>
              <a:t>G</a:t>
            </a:r>
            <a:r>
              <a:rPr lang="it-IT" sz="3200"/>
              <a:t>; </a:t>
            </a:r>
          </a:p>
        </p:txBody>
      </p:sp>
      <p:sp>
        <p:nvSpPr>
          <p:cNvPr id="1041414" name="Text Box 6"/>
          <p:cNvSpPr txBox="1">
            <a:spLocks noChangeArrowheads="1"/>
          </p:cNvSpPr>
          <p:nvPr/>
        </p:nvSpPr>
        <p:spPr bwMode="auto">
          <a:xfrm>
            <a:off x="200025" y="3573463"/>
            <a:ext cx="8785225" cy="1077912"/>
          </a:xfrm>
          <a:prstGeom prst="rect">
            <a:avLst/>
          </a:prstGeom>
          <a:noFill/>
          <a:ln w="9525">
            <a:noFill/>
            <a:miter lim="800000"/>
            <a:headEnd/>
            <a:tailEnd/>
          </a:ln>
        </p:spPr>
        <p:txBody>
          <a:bodyPr>
            <a:spAutoFit/>
          </a:bodyPr>
          <a:lstStyle/>
          <a:p>
            <a:pPr marL="457200" indent="-457200">
              <a:spcBef>
                <a:spcPct val="20000"/>
              </a:spcBef>
              <a:buFontTx/>
              <a:buAutoNum type="alphaLcParenR" startAt="3"/>
            </a:pPr>
            <a:r>
              <a:rPr lang="it-IT" sz="3200" dirty="0"/>
              <a:t>esegue una </a:t>
            </a:r>
            <a:r>
              <a:rPr lang="it-IT" sz="3200" dirty="0" smtClean="0"/>
              <a:t>visita in </a:t>
            </a:r>
            <a:r>
              <a:rPr lang="it-IT" sz="3200" dirty="0"/>
              <a:t>profondità in </a:t>
            </a:r>
            <a:r>
              <a:rPr lang="it-IT" sz="3200" b="1" i="1" dirty="0"/>
              <a:t>G</a:t>
            </a:r>
            <a:r>
              <a:rPr lang="it-IT" sz="3200" b="1" i="1" baseline="30000" dirty="0"/>
              <a:t>T</a:t>
            </a:r>
            <a:r>
              <a:rPr lang="it-IT" sz="3200" dirty="0"/>
              <a:t> usando l’ordine dei vertici calcolato nella prima fase;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14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14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14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14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1411" grpId="0"/>
      <p:bldP spid="1041412" grpId="0"/>
      <p:bldP spid="1041413" grpId="0"/>
      <p:bldP spid="1041414"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2393950" y="1981200"/>
            <a:ext cx="1073150" cy="914400"/>
          </a:xfrm>
          <a:prstGeom prst="rect">
            <a:avLst/>
          </a:prstGeom>
          <a:solidFill>
            <a:srgbClr val="FFCC00"/>
          </a:solidFill>
          <a:ln w="38100">
            <a:noFill/>
            <a:miter lim="800000"/>
            <a:headEnd/>
            <a:tailEnd/>
          </a:ln>
        </p:spPr>
        <p:txBody>
          <a:bodyPr wrap="none" anchor="ctr"/>
          <a:lstStyle/>
          <a:p>
            <a:endParaRPr lang="it-IT"/>
          </a:p>
        </p:txBody>
      </p:sp>
      <p:sp>
        <p:nvSpPr>
          <p:cNvPr id="86019" name="Rectangle 3"/>
          <p:cNvSpPr>
            <a:spLocks noChangeArrowheads="1"/>
          </p:cNvSpPr>
          <p:nvPr/>
        </p:nvSpPr>
        <p:spPr bwMode="auto">
          <a:xfrm>
            <a:off x="6356350" y="838200"/>
            <a:ext cx="1155700" cy="2057400"/>
          </a:xfrm>
          <a:prstGeom prst="rect">
            <a:avLst/>
          </a:prstGeom>
          <a:solidFill>
            <a:srgbClr val="FFCC00"/>
          </a:solidFill>
          <a:ln w="38100">
            <a:noFill/>
            <a:miter lim="800000"/>
            <a:headEnd/>
            <a:tailEnd/>
          </a:ln>
        </p:spPr>
        <p:txBody>
          <a:bodyPr wrap="none" anchor="ctr"/>
          <a:lstStyle/>
          <a:p>
            <a:endParaRPr lang="it-IT"/>
          </a:p>
        </p:txBody>
      </p:sp>
      <p:sp>
        <p:nvSpPr>
          <p:cNvPr id="86020" name="Rectangle 4"/>
          <p:cNvSpPr>
            <a:spLocks noChangeArrowheads="1"/>
          </p:cNvSpPr>
          <p:nvPr/>
        </p:nvSpPr>
        <p:spPr bwMode="auto">
          <a:xfrm>
            <a:off x="5035550" y="838200"/>
            <a:ext cx="2476500" cy="914400"/>
          </a:xfrm>
          <a:prstGeom prst="rect">
            <a:avLst/>
          </a:prstGeom>
          <a:solidFill>
            <a:srgbClr val="FFCC00"/>
          </a:solidFill>
          <a:ln w="38100">
            <a:noFill/>
            <a:miter lim="800000"/>
            <a:headEnd/>
            <a:tailEnd/>
          </a:ln>
        </p:spPr>
        <p:txBody>
          <a:bodyPr wrap="none" anchor="ctr"/>
          <a:lstStyle/>
          <a:p>
            <a:endParaRPr lang="it-IT"/>
          </a:p>
        </p:txBody>
      </p:sp>
      <p:sp>
        <p:nvSpPr>
          <p:cNvPr id="86021" name="Rectangle 5"/>
          <p:cNvSpPr>
            <a:spLocks noChangeArrowheads="1"/>
          </p:cNvSpPr>
          <p:nvPr/>
        </p:nvSpPr>
        <p:spPr bwMode="auto">
          <a:xfrm>
            <a:off x="3714750" y="1981200"/>
            <a:ext cx="2393950" cy="914400"/>
          </a:xfrm>
          <a:prstGeom prst="rect">
            <a:avLst/>
          </a:prstGeom>
          <a:solidFill>
            <a:srgbClr val="FFCC00"/>
          </a:solidFill>
          <a:ln w="38100">
            <a:noFill/>
            <a:miter lim="800000"/>
            <a:headEnd/>
            <a:tailEnd/>
          </a:ln>
        </p:spPr>
        <p:txBody>
          <a:bodyPr wrap="none" anchor="ctr"/>
          <a:lstStyle/>
          <a:p>
            <a:endParaRPr lang="it-IT"/>
          </a:p>
        </p:txBody>
      </p:sp>
      <p:sp>
        <p:nvSpPr>
          <p:cNvPr id="86022" name="Rectangle 6"/>
          <p:cNvSpPr>
            <a:spLocks noChangeArrowheads="1"/>
          </p:cNvSpPr>
          <p:nvPr/>
        </p:nvSpPr>
        <p:spPr bwMode="auto">
          <a:xfrm>
            <a:off x="2393950" y="838200"/>
            <a:ext cx="2393950" cy="914400"/>
          </a:xfrm>
          <a:prstGeom prst="rect">
            <a:avLst/>
          </a:prstGeom>
          <a:solidFill>
            <a:srgbClr val="FFCC00"/>
          </a:solidFill>
          <a:ln w="38100">
            <a:noFill/>
            <a:miter lim="800000"/>
            <a:headEnd/>
            <a:tailEnd/>
          </a:ln>
        </p:spPr>
        <p:txBody>
          <a:bodyPr wrap="none" anchor="ctr"/>
          <a:lstStyle/>
          <a:p>
            <a:endParaRPr lang="it-IT"/>
          </a:p>
        </p:txBody>
      </p:sp>
      <p:sp>
        <p:nvSpPr>
          <p:cNvPr id="86023" name="Line 7"/>
          <p:cNvSpPr>
            <a:spLocks noChangeShapeType="1"/>
          </p:cNvSpPr>
          <p:nvPr/>
        </p:nvSpPr>
        <p:spPr bwMode="auto">
          <a:xfrm>
            <a:off x="5861050" y="1524000"/>
            <a:ext cx="660400" cy="609600"/>
          </a:xfrm>
          <a:prstGeom prst="line">
            <a:avLst/>
          </a:prstGeom>
          <a:noFill/>
          <a:ln w="114300">
            <a:solidFill>
              <a:srgbClr val="00FF00"/>
            </a:solidFill>
            <a:round/>
            <a:headEnd/>
            <a:tailEnd/>
          </a:ln>
        </p:spPr>
        <p:txBody>
          <a:bodyPr/>
          <a:lstStyle/>
          <a:p>
            <a:endParaRPr lang="it-IT"/>
          </a:p>
        </p:txBody>
      </p:sp>
      <p:sp>
        <p:nvSpPr>
          <p:cNvPr id="86024" name="Line 8"/>
          <p:cNvSpPr>
            <a:spLocks noChangeShapeType="1"/>
          </p:cNvSpPr>
          <p:nvPr/>
        </p:nvSpPr>
        <p:spPr bwMode="auto">
          <a:xfrm>
            <a:off x="4210050" y="1600200"/>
            <a:ext cx="0" cy="533400"/>
          </a:xfrm>
          <a:prstGeom prst="line">
            <a:avLst/>
          </a:prstGeom>
          <a:noFill/>
          <a:ln w="114300">
            <a:solidFill>
              <a:srgbClr val="00FF00"/>
            </a:solidFill>
            <a:round/>
            <a:headEnd/>
            <a:tailEnd/>
          </a:ln>
        </p:spPr>
        <p:txBody>
          <a:bodyPr/>
          <a:lstStyle/>
          <a:p>
            <a:endParaRPr lang="it-IT"/>
          </a:p>
        </p:txBody>
      </p:sp>
      <p:sp>
        <p:nvSpPr>
          <p:cNvPr id="86025" name="Line 9"/>
          <p:cNvSpPr>
            <a:spLocks noChangeShapeType="1"/>
          </p:cNvSpPr>
          <p:nvPr/>
        </p:nvSpPr>
        <p:spPr bwMode="auto">
          <a:xfrm>
            <a:off x="4622800" y="2286000"/>
            <a:ext cx="495300" cy="0"/>
          </a:xfrm>
          <a:prstGeom prst="line">
            <a:avLst/>
          </a:prstGeom>
          <a:noFill/>
          <a:ln w="114300">
            <a:solidFill>
              <a:srgbClr val="00FF00"/>
            </a:solidFill>
            <a:round/>
            <a:headEnd/>
            <a:tailEnd/>
          </a:ln>
        </p:spPr>
        <p:txBody>
          <a:bodyPr/>
          <a:lstStyle/>
          <a:p>
            <a:endParaRPr lang="it-IT"/>
          </a:p>
        </p:txBody>
      </p:sp>
      <p:sp>
        <p:nvSpPr>
          <p:cNvPr id="86026" name="Line 10"/>
          <p:cNvSpPr>
            <a:spLocks noChangeShapeType="1"/>
          </p:cNvSpPr>
          <p:nvPr/>
        </p:nvSpPr>
        <p:spPr bwMode="auto">
          <a:xfrm flipV="1">
            <a:off x="6851650" y="1600200"/>
            <a:ext cx="0" cy="533400"/>
          </a:xfrm>
          <a:prstGeom prst="line">
            <a:avLst/>
          </a:prstGeom>
          <a:noFill/>
          <a:ln w="114300">
            <a:solidFill>
              <a:srgbClr val="00FF00"/>
            </a:solidFill>
            <a:round/>
            <a:headEnd/>
            <a:tailEnd/>
          </a:ln>
        </p:spPr>
        <p:txBody>
          <a:bodyPr/>
          <a:lstStyle/>
          <a:p>
            <a:endParaRPr lang="it-IT"/>
          </a:p>
        </p:txBody>
      </p:sp>
      <p:sp>
        <p:nvSpPr>
          <p:cNvPr id="86027" name="Line 11"/>
          <p:cNvSpPr>
            <a:spLocks noChangeShapeType="1"/>
          </p:cNvSpPr>
          <p:nvPr/>
        </p:nvSpPr>
        <p:spPr bwMode="auto">
          <a:xfrm>
            <a:off x="3302000" y="2362200"/>
            <a:ext cx="495300" cy="0"/>
          </a:xfrm>
          <a:prstGeom prst="line">
            <a:avLst/>
          </a:prstGeom>
          <a:noFill/>
          <a:ln w="114300">
            <a:solidFill>
              <a:srgbClr val="00FF00"/>
            </a:solidFill>
            <a:round/>
            <a:headEnd/>
            <a:tailEnd/>
          </a:ln>
        </p:spPr>
        <p:txBody>
          <a:bodyPr/>
          <a:lstStyle/>
          <a:p>
            <a:endParaRPr lang="it-IT"/>
          </a:p>
        </p:txBody>
      </p:sp>
      <p:sp>
        <p:nvSpPr>
          <p:cNvPr id="86028" name="Oval 12"/>
          <p:cNvSpPr>
            <a:spLocks noChangeArrowheads="1"/>
          </p:cNvSpPr>
          <p:nvPr/>
        </p:nvSpPr>
        <p:spPr bwMode="auto">
          <a:xfrm>
            <a:off x="2476500" y="2133600"/>
            <a:ext cx="825500" cy="457200"/>
          </a:xfrm>
          <a:prstGeom prst="ellipse">
            <a:avLst/>
          </a:prstGeom>
          <a:solidFill>
            <a:schemeClr val="bg1"/>
          </a:solidFill>
          <a:ln w="28575">
            <a:solidFill>
              <a:schemeClr val="tx1"/>
            </a:solidFill>
            <a:round/>
            <a:headEnd/>
            <a:tailEnd/>
          </a:ln>
        </p:spPr>
        <p:txBody>
          <a:bodyPr wrap="none" anchor="ctr"/>
          <a:lstStyle/>
          <a:p>
            <a:pPr algn="ctr"/>
            <a:r>
              <a:rPr lang="it-IT" sz="2400" b="1"/>
              <a:t> 4/5 </a:t>
            </a:r>
            <a:endParaRPr lang="en-GB" sz="2400" b="1"/>
          </a:p>
        </p:txBody>
      </p:sp>
      <p:sp>
        <p:nvSpPr>
          <p:cNvPr id="86029" name="Line 13"/>
          <p:cNvSpPr>
            <a:spLocks noChangeShapeType="1"/>
          </p:cNvSpPr>
          <p:nvPr/>
        </p:nvSpPr>
        <p:spPr bwMode="auto">
          <a:xfrm flipH="1">
            <a:off x="3302000" y="2362200"/>
            <a:ext cx="495300" cy="0"/>
          </a:xfrm>
          <a:prstGeom prst="line">
            <a:avLst/>
          </a:prstGeom>
          <a:noFill/>
          <a:ln w="38100">
            <a:solidFill>
              <a:schemeClr val="tx1"/>
            </a:solidFill>
            <a:round/>
            <a:headEnd/>
            <a:tailEnd type="triangle" w="med" len="med"/>
          </a:ln>
        </p:spPr>
        <p:txBody>
          <a:bodyPr/>
          <a:lstStyle/>
          <a:p>
            <a:endParaRPr lang="it-IT"/>
          </a:p>
        </p:txBody>
      </p:sp>
      <p:sp>
        <p:nvSpPr>
          <p:cNvPr id="86030" name="Line 14"/>
          <p:cNvSpPr>
            <a:spLocks noChangeShapeType="1"/>
          </p:cNvSpPr>
          <p:nvPr/>
        </p:nvSpPr>
        <p:spPr bwMode="auto">
          <a:xfrm flipH="1">
            <a:off x="2889250" y="1600200"/>
            <a:ext cx="0" cy="533400"/>
          </a:xfrm>
          <a:prstGeom prst="line">
            <a:avLst/>
          </a:prstGeom>
          <a:noFill/>
          <a:ln w="38100">
            <a:solidFill>
              <a:schemeClr val="tx1"/>
            </a:solidFill>
            <a:round/>
            <a:headEnd/>
            <a:tailEnd type="triangle" w="med" len="med"/>
          </a:ln>
        </p:spPr>
        <p:txBody>
          <a:bodyPr/>
          <a:lstStyle/>
          <a:p>
            <a:endParaRPr lang="it-IT"/>
          </a:p>
        </p:txBody>
      </p:sp>
      <p:sp>
        <p:nvSpPr>
          <p:cNvPr id="86031" name="Line 15"/>
          <p:cNvSpPr>
            <a:spLocks noChangeShapeType="1"/>
          </p:cNvSpPr>
          <p:nvPr/>
        </p:nvSpPr>
        <p:spPr bwMode="auto">
          <a:xfrm flipH="1">
            <a:off x="4210050" y="1600200"/>
            <a:ext cx="0" cy="533400"/>
          </a:xfrm>
          <a:prstGeom prst="line">
            <a:avLst/>
          </a:prstGeom>
          <a:noFill/>
          <a:ln w="38100">
            <a:solidFill>
              <a:schemeClr val="tx1"/>
            </a:solidFill>
            <a:round/>
            <a:headEnd/>
            <a:tailEnd type="triangle" w="med" len="med"/>
          </a:ln>
        </p:spPr>
        <p:txBody>
          <a:bodyPr/>
          <a:lstStyle/>
          <a:p>
            <a:endParaRPr lang="it-IT"/>
          </a:p>
        </p:txBody>
      </p:sp>
      <p:sp>
        <p:nvSpPr>
          <p:cNvPr id="86032" name="Line 16"/>
          <p:cNvSpPr>
            <a:spLocks noChangeShapeType="1"/>
          </p:cNvSpPr>
          <p:nvPr/>
        </p:nvSpPr>
        <p:spPr bwMode="auto">
          <a:xfrm flipH="1">
            <a:off x="5530850" y="1600200"/>
            <a:ext cx="0" cy="533400"/>
          </a:xfrm>
          <a:prstGeom prst="line">
            <a:avLst/>
          </a:prstGeom>
          <a:noFill/>
          <a:ln w="38100">
            <a:solidFill>
              <a:schemeClr val="tx1"/>
            </a:solidFill>
            <a:round/>
            <a:headEnd/>
            <a:tailEnd type="triangle" w="med" len="med"/>
          </a:ln>
        </p:spPr>
        <p:txBody>
          <a:bodyPr/>
          <a:lstStyle/>
          <a:p>
            <a:endParaRPr lang="it-IT"/>
          </a:p>
        </p:txBody>
      </p:sp>
      <p:sp>
        <p:nvSpPr>
          <p:cNvPr id="86033" name="Text Box 17"/>
          <p:cNvSpPr txBox="1">
            <a:spLocks noChangeArrowheads="1"/>
          </p:cNvSpPr>
          <p:nvPr/>
        </p:nvSpPr>
        <p:spPr bwMode="auto">
          <a:xfrm>
            <a:off x="2724150" y="2387600"/>
            <a:ext cx="341313" cy="519113"/>
          </a:xfrm>
          <a:prstGeom prst="rect">
            <a:avLst/>
          </a:prstGeom>
          <a:noFill/>
          <a:ln w="9525">
            <a:noFill/>
            <a:miter lim="800000"/>
            <a:headEnd/>
            <a:tailEnd/>
          </a:ln>
        </p:spPr>
        <p:txBody>
          <a:bodyPr wrap="none">
            <a:spAutoFit/>
          </a:bodyPr>
          <a:lstStyle/>
          <a:p>
            <a:r>
              <a:rPr lang="it-IT" sz="2800" b="1" i="1"/>
              <a:t>e</a:t>
            </a:r>
          </a:p>
        </p:txBody>
      </p:sp>
      <p:sp>
        <p:nvSpPr>
          <p:cNvPr id="86034" name="Text Box 18"/>
          <p:cNvSpPr txBox="1">
            <a:spLocks noChangeArrowheads="1"/>
          </p:cNvSpPr>
          <p:nvPr/>
        </p:nvSpPr>
        <p:spPr bwMode="auto">
          <a:xfrm>
            <a:off x="4044950" y="2463800"/>
            <a:ext cx="303213" cy="519113"/>
          </a:xfrm>
          <a:prstGeom prst="rect">
            <a:avLst/>
          </a:prstGeom>
          <a:noFill/>
          <a:ln w="9525">
            <a:noFill/>
            <a:miter lim="800000"/>
            <a:headEnd/>
            <a:tailEnd/>
          </a:ln>
        </p:spPr>
        <p:txBody>
          <a:bodyPr wrap="none">
            <a:spAutoFit/>
          </a:bodyPr>
          <a:lstStyle/>
          <a:p>
            <a:r>
              <a:rPr lang="it-IT" sz="2800" b="1" i="1"/>
              <a:t>f</a:t>
            </a:r>
          </a:p>
        </p:txBody>
      </p:sp>
      <p:sp>
        <p:nvSpPr>
          <p:cNvPr id="86035" name="Text Box 19"/>
          <p:cNvSpPr txBox="1">
            <a:spLocks noChangeArrowheads="1"/>
          </p:cNvSpPr>
          <p:nvPr/>
        </p:nvSpPr>
        <p:spPr bwMode="auto">
          <a:xfrm>
            <a:off x="5365750" y="2387600"/>
            <a:ext cx="361950" cy="519113"/>
          </a:xfrm>
          <a:prstGeom prst="rect">
            <a:avLst/>
          </a:prstGeom>
          <a:noFill/>
          <a:ln w="9525">
            <a:noFill/>
            <a:miter lim="800000"/>
            <a:headEnd/>
            <a:tailEnd/>
          </a:ln>
        </p:spPr>
        <p:txBody>
          <a:bodyPr wrap="none">
            <a:spAutoFit/>
          </a:bodyPr>
          <a:lstStyle/>
          <a:p>
            <a:r>
              <a:rPr lang="it-IT" sz="2800" b="1" i="1"/>
              <a:t>g</a:t>
            </a:r>
          </a:p>
        </p:txBody>
      </p:sp>
      <p:sp>
        <p:nvSpPr>
          <p:cNvPr id="86036" name="Oval 20"/>
          <p:cNvSpPr>
            <a:spLocks noChangeArrowheads="1"/>
          </p:cNvSpPr>
          <p:nvPr/>
        </p:nvSpPr>
        <p:spPr bwMode="auto">
          <a:xfrm>
            <a:off x="3797300" y="2133600"/>
            <a:ext cx="825500" cy="457200"/>
          </a:xfrm>
          <a:prstGeom prst="ellipse">
            <a:avLst/>
          </a:prstGeom>
          <a:solidFill>
            <a:schemeClr val="bg1"/>
          </a:solidFill>
          <a:ln w="28575">
            <a:solidFill>
              <a:schemeClr val="tx1"/>
            </a:solidFill>
            <a:round/>
            <a:headEnd/>
            <a:tailEnd/>
          </a:ln>
        </p:spPr>
        <p:txBody>
          <a:bodyPr wrap="none" anchor="ctr"/>
          <a:lstStyle/>
          <a:p>
            <a:pPr algn="ctr"/>
            <a:r>
              <a:rPr lang="it-IT" sz="2400" b="1"/>
              <a:t> 3/8 </a:t>
            </a:r>
            <a:endParaRPr lang="en-GB" sz="2400" b="1"/>
          </a:p>
        </p:txBody>
      </p:sp>
      <p:sp>
        <p:nvSpPr>
          <p:cNvPr id="86037" name="Text Box 21"/>
          <p:cNvSpPr txBox="1">
            <a:spLocks noChangeArrowheads="1"/>
          </p:cNvSpPr>
          <p:nvPr/>
        </p:nvSpPr>
        <p:spPr bwMode="auto">
          <a:xfrm>
            <a:off x="2724150" y="711200"/>
            <a:ext cx="361950" cy="519113"/>
          </a:xfrm>
          <a:prstGeom prst="rect">
            <a:avLst/>
          </a:prstGeom>
          <a:noFill/>
          <a:ln w="9525">
            <a:noFill/>
            <a:miter lim="800000"/>
            <a:headEnd/>
            <a:tailEnd/>
          </a:ln>
        </p:spPr>
        <p:txBody>
          <a:bodyPr wrap="none">
            <a:spAutoFit/>
          </a:bodyPr>
          <a:lstStyle/>
          <a:p>
            <a:r>
              <a:rPr lang="it-IT" sz="2800" b="1" i="1"/>
              <a:t>a</a:t>
            </a:r>
          </a:p>
        </p:txBody>
      </p:sp>
      <p:sp>
        <p:nvSpPr>
          <p:cNvPr id="86038" name="Text Box 22"/>
          <p:cNvSpPr txBox="1">
            <a:spLocks noChangeArrowheads="1"/>
          </p:cNvSpPr>
          <p:nvPr/>
        </p:nvSpPr>
        <p:spPr bwMode="auto">
          <a:xfrm>
            <a:off x="4044950" y="711200"/>
            <a:ext cx="361950" cy="519113"/>
          </a:xfrm>
          <a:prstGeom prst="rect">
            <a:avLst/>
          </a:prstGeom>
          <a:noFill/>
          <a:ln w="9525">
            <a:noFill/>
            <a:miter lim="800000"/>
            <a:headEnd/>
            <a:tailEnd/>
          </a:ln>
        </p:spPr>
        <p:txBody>
          <a:bodyPr wrap="none">
            <a:spAutoFit/>
          </a:bodyPr>
          <a:lstStyle/>
          <a:p>
            <a:r>
              <a:rPr lang="it-IT" sz="2800" b="1" i="1"/>
              <a:t>b</a:t>
            </a:r>
          </a:p>
        </p:txBody>
      </p:sp>
      <p:sp>
        <p:nvSpPr>
          <p:cNvPr id="86039" name="Text Box 23"/>
          <p:cNvSpPr txBox="1">
            <a:spLocks noChangeArrowheads="1"/>
          </p:cNvSpPr>
          <p:nvPr/>
        </p:nvSpPr>
        <p:spPr bwMode="auto">
          <a:xfrm>
            <a:off x="5365750" y="711200"/>
            <a:ext cx="341313" cy="519113"/>
          </a:xfrm>
          <a:prstGeom prst="rect">
            <a:avLst/>
          </a:prstGeom>
          <a:noFill/>
          <a:ln w="9525">
            <a:noFill/>
            <a:miter lim="800000"/>
            <a:headEnd/>
            <a:tailEnd/>
          </a:ln>
        </p:spPr>
        <p:txBody>
          <a:bodyPr wrap="none">
            <a:spAutoFit/>
          </a:bodyPr>
          <a:lstStyle/>
          <a:p>
            <a:r>
              <a:rPr lang="it-IT" sz="2800" b="1" i="1"/>
              <a:t>c</a:t>
            </a:r>
          </a:p>
        </p:txBody>
      </p:sp>
      <p:sp>
        <p:nvSpPr>
          <p:cNvPr id="86040" name="Oval 24"/>
          <p:cNvSpPr>
            <a:spLocks noChangeArrowheads="1"/>
          </p:cNvSpPr>
          <p:nvPr/>
        </p:nvSpPr>
        <p:spPr bwMode="auto">
          <a:xfrm>
            <a:off x="6438900" y="2133600"/>
            <a:ext cx="825500" cy="457200"/>
          </a:xfrm>
          <a:prstGeom prst="ellipse">
            <a:avLst/>
          </a:prstGeom>
          <a:solidFill>
            <a:schemeClr val="bg1"/>
          </a:solidFill>
          <a:ln w="28575">
            <a:solidFill>
              <a:schemeClr val="tx1"/>
            </a:solidFill>
            <a:round/>
            <a:headEnd/>
            <a:tailEnd/>
          </a:ln>
        </p:spPr>
        <p:txBody>
          <a:bodyPr wrap="none" anchor="ctr"/>
          <a:lstStyle/>
          <a:p>
            <a:pPr algn="ctr"/>
            <a:r>
              <a:rPr lang="it-IT" sz="2400" b="1"/>
              <a:t>12/15</a:t>
            </a:r>
            <a:endParaRPr lang="en-GB" sz="2400" b="1"/>
          </a:p>
        </p:txBody>
      </p:sp>
      <p:sp>
        <p:nvSpPr>
          <p:cNvPr id="86041" name="Oval 25"/>
          <p:cNvSpPr>
            <a:spLocks noChangeArrowheads="1"/>
          </p:cNvSpPr>
          <p:nvPr/>
        </p:nvSpPr>
        <p:spPr bwMode="auto">
          <a:xfrm>
            <a:off x="6438900" y="1143000"/>
            <a:ext cx="825500" cy="457200"/>
          </a:xfrm>
          <a:prstGeom prst="ellipse">
            <a:avLst/>
          </a:prstGeom>
          <a:solidFill>
            <a:schemeClr val="bg1"/>
          </a:solidFill>
          <a:ln w="28575">
            <a:solidFill>
              <a:schemeClr val="tx1"/>
            </a:solidFill>
            <a:round/>
            <a:headEnd/>
            <a:tailEnd/>
          </a:ln>
        </p:spPr>
        <p:txBody>
          <a:bodyPr wrap="none" anchor="ctr"/>
          <a:lstStyle/>
          <a:p>
            <a:pPr algn="ctr"/>
            <a:r>
              <a:rPr lang="it-IT" sz="2400" b="1"/>
              <a:t>13/14</a:t>
            </a:r>
            <a:endParaRPr lang="en-GB" sz="2400" b="1"/>
          </a:p>
        </p:txBody>
      </p:sp>
      <p:sp>
        <p:nvSpPr>
          <p:cNvPr id="86042" name="Oval 26"/>
          <p:cNvSpPr>
            <a:spLocks noChangeArrowheads="1"/>
          </p:cNvSpPr>
          <p:nvPr/>
        </p:nvSpPr>
        <p:spPr bwMode="auto">
          <a:xfrm>
            <a:off x="5118100" y="2133600"/>
            <a:ext cx="825500" cy="457200"/>
          </a:xfrm>
          <a:prstGeom prst="ellipse">
            <a:avLst/>
          </a:prstGeom>
          <a:solidFill>
            <a:schemeClr val="bg1"/>
          </a:solidFill>
          <a:ln w="28575">
            <a:solidFill>
              <a:schemeClr val="tx1"/>
            </a:solidFill>
            <a:round/>
            <a:headEnd/>
            <a:tailEnd/>
          </a:ln>
        </p:spPr>
        <p:txBody>
          <a:bodyPr wrap="none" anchor="ctr"/>
          <a:lstStyle/>
          <a:p>
            <a:pPr algn="ctr"/>
            <a:r>
              <a:rPr lang="it-IT" sz="2400" b="1"/>
              <a:t>6/7</a:t>
            </a:r>
            <a:endParaRPr lang="en-GB" sz="2400" b="1"/>
          </a:p>
        </p:txBody>
      </p:sp>
      <p:sp>
        <p:nvSpPr>
          <p:cNvPr id="86043" name="Oval 27"/>
          <p:cNvSpPr>
            <a:spLocks noChangeArrowheads="1"/>
          </p:cNvSpPr>
          <p:nvPr/>
        </p:nvSpPr>
        <p:spPr bwMode="auto">
          <a:xfrm>
            <a:off x="5118100" y="1143000"/>
            <a:ext cx="825500" cy="457200"/>
          </a:xfrm>
          <a:prstGeom prst="ellipse">
            <a:avLst/>
          </a:prstGeom>
          <a:solidFill>
            <a:schemeClr val="bg1"/>
          </a:solidFill>
          <a:ln w="28575">
            <a:solidFill>
              <a:schemeClr val="tx1"/>
            </a:solidFill>
            <a:round/>
            <a:headEnd/>
            <a:tailEnd/>
          </a:ln>
        </p:spPr>
        <p:txBody>
          <a:bodyPr wrap="none" anchor="ctr"/>
          <a:lstStyle/>
          <a:p>
            <a:pPr algn="ctr"/>
            <a:r>
              <a:rPr lang="it-IT" sz="2400" b="1"/>
              <a:t>11/16</a:t>
            </a:r>
            <a:endParaRPr lang="en-GB" sz="2400" b="1"/>
          </a:p>
        </p:txBody>
      </p:sp>
      <p:sp>
        <p:nvSpPr>
          <p:cNvPr id="86044" name="Oval 28"/>
          <p:cNvSpPr>
            <a:spLocks noChangeArrowheads="1"/>
          </p:cNvSpPr>
          <p:nvPr/>
        </p:nvSpPr>
        <p:spPr bwMode="auto">
          <a:xfrm>
            <a:off x="3797300" y="1143000"/>
            <a:ext cx="825500" cy="457200"/>
          </a:xfrm>
          <a:prstGeom prst="ellipse">
            <a:avLst/>
          </a:prstGeom>
          <a:solidFill>
            <a:schemeClr val="bg1"/>
          </a:solidFill>
          <a:ln w="28575">
            <a:solidFill>
              <a:schemeClr val="tx1"/>
            </a:solidFill>
            <a:round/>
            <a:headEnd/>
            <a:tailEnd/>
          </a:ln>
        </p:spPr>
        <p:txBody>
          <a:bodyPr wrap="none" anchor="ctr"/>
          <a:lstStyle/>
          <a:p>
            <a:pPr algn="ctr"/>
            <a:r>
              <a:rPr lang="it-IT" sz="2400" b="1"/>
              <a:t> 2/9 </a:t>
            </a:r>
            <a:endParaRPr lang="en-GB" sz="2400" b="1"/>
          </a:p>
        </p:txBody>
      </p:sp>
      <p:sp>
        <p:nvSpPr>
          <p:cNvPr id="86045" name="Oval 29"/>
          <p:cNvSpPr>
            <a:spLocks noChangeArrowheads="1"/>
          </p:cNvSpPr>
          <p:nvPr/>
        </p:nvSpPr>
        <p:spPr bwMode="auto">
          <a:xfrm>
            <a:off x="2476500" y="1143000"/>
            <a:ext cx="825500" cy="457200"/>
          </a:xfrm>
          <a:prstGeom prst="ellipse">
            <a:avLst/>
          </a:prstGeom>
          <a:solidFill>
            <a:schemeClr val="bg1"/>
          </a:solidFill>
          <a:ln w="28575">
            <a:solidFill>
              <a:schemeClr val="tx1"/>
            </a:solidFill>
            <a:round/>
            <a:headEnd/>
            <a:tailEnd/>
          </a:ln>
        </p:spPr>
        <p:txBody>
          <a:bodyPr wrap="none" anchor="ctr"/>
          <a:lstStyle/>
          <a:p>
            <a:pPr algn="ctr"/>
            <a:r>
              <a:rPr lang="it-IT" sz="2400" b="1"/>
              <a:t>1/10</a:t>
            </a:r>
            <a:endParaRPr lang="en-GB" sz="2400" b="1"/>
          </a:p>
        </p:txBody>
      </p:sp>
      <p:sp>
        <p:nvSpPr>
          <p:cNvPr id="86046" name="Text Box 30"/>
          <p:cNvSpPr txBox="1">
            <a:spLocks noChangeArrowheads="1"/>
          </p:cNvSpPr>
          <p:nvPr/>
        </p:nvSpPr>
        <p:spPr bwMode="auto">
          <a:xfrm>
            <a:off x="6686550" y="711200"/>
            <a:ext cx="361950" cy="519113"/>
          </a:xfrm>
          <a:prstGeom prst="rect">
            <a:avLst/>
          </a:prstGeom>
          <a:noFill/>
          <a:ln w="9525">
            <a:noFill/>
            <a:miter lim="800000"/>
            <a:headEnd/>
            <a:tailEnd/>
          </a:ln>
        </p:spPr>
        <p:txBody>
          <a:bodyPr wrap="none">
            <a:spAutoFit/>
          </a:bodyPr>
          <a:lstStyle/>
          <a:p>
            <a:r>
              <a:rPr lang="it-IT" sz="2800" b="1" i="1"/>
              <a:t>d</a:t>
            </a:r>
          </a:p>
        </p:txBody>
      </p:sp>
      <p:sp>
        <p:nvSpPr>
          <p:cNvPr id="86047" name="Text Box 31"/>
          <p:cNvSpPr txBox="1">
            <a:spLocks noChangeArrowheads="1"/>
          </p:cNvSpPr>
          <p:nvPr/>
        </p:nvSpPr>
        <p:spPr bwMode="auto">
          <a:xfrm>
            <a:off x="6686550" y="2463800"/>
            <a:ext cx="382588" cy="519113"/>
          </a:xfrm>
          <a:prstGeom prst="rect">
            <a:avLst/>
          </a:prstGeom>
          <a:noFill/>
          <a:ln w="9525">
            <a:noFill/>
            <a:miter lim="800000"/>
            <a:headEnd/>
            <a:tailEnd/>
          </a:ln>
        </p:spPr>
        <p:txBody>
          <a:bodyPr wrap="none">
            <a:spAutoFit/>
          </a:bodyPr>
          <a:lstStyle/>
          <a:p>
            <a:r>
              <a:rPr lang="it-IT" sz="2800" b="1" i="1"/>
              <a:t>h</a:t>
            </a:r>
          </a:p>
        </p:txBody>
      </p:sp>
      <p:sp>
        <p:nvSpPr>
          <p:cNvPr id="86048" name="Line 32"/>
          <p:cNvSpPr>
            <a:spLocks noChangeShapeType="1"/>
          </p:cNvSpPr>
          <p:nvPr/>
        </p:nvSpPr>
        <p:spPr bwMode="auto">
          <a:xfrm flipH="1">
            <a:off x="3302000" y="1447800"/>
            <a:ext cx="495300" cy="0"/>
          </a:xfrm>
          <a:prstGeom prst="line">
            <a:avLst/>
          </a:prstGeom>
          <a:noFill/>
          <a:ln w="38100">
            <a:solidFill>
              <a:schemeClr val="tx1"/>
            </a:solidFill>
            <a:round/>
            <a:headEnd/>
            <a:tailEnd type="triangle" w="med" len="med"/>
          </a:ln>
        </p:spPr>
        <p:txBody>
          <a:bodyPr/>
          <a:lstStyle/>
          <a:p>
            <a:endParaRPr lang="it-IT"/>
          </a:p>
        </p:txBody>
      </p:sp>
      <p:sp>
        <p:nvSpPr>
          <p:cNvPr id="86049" name="Line 33"/>
          <p:cNvSpPr>
            <a:spLocks noChangeShapeType="1"/>
          </p:cNvSpPr>
          <p:nvPr/>
        </p:nvSpPr>
        <p:spPr bwMode="auto">
          <a:xfrm flipH="1">
            <a:off x="4622800" y="1371600"/>
            <a:ext cx="495300" cy="0"/>
          </a:xfrm>
          <a:prstGeom prst="line">
            <a:avLst/>
          </a:prstGeom>
          <a:noFill/>
          <a:ln w="38100">
            <a:solidFill>
              <a:schemeClr val="tx1"/>
            </a:solidFill>
            <a:round/>
            <a:headEnd/>
            <a:tailEnd type="triangle" w="med" len="med"/>
          </a:ln>
        </p:spPr>
        <p:txBody>
          <a:bodyPr/>
          <a:lstStyle/>
          <a:p>
            <a:endParaRPr lang="it-IT"/>
          </a:p>
        </p:txBody>
      </p:sp>
      <p:sp>
        <p:nvSpPr>
          <p:cNvPr id="86050" name="Line 34"/>
          <p:cNvSpPr>
            <a:spLocks noChangeShapeType="1"/>
          </p:cNvSpPr>
          <p:nvPr/>
        </p:nvSpPr>
        <p:spPr bwMode="auto">
          <a:xfrm flipH="1">
            <a:off x="4622800" y="2438400"/>
            <a:ext cx="495300" cy="0"/>
          </a:xfrm>
          <a:prstGeom prst="line">
            <a:avLst/>
          </a:prstGeom>
          <a:noFill/>
          <a:ln w="38100">
            <a:solidFill>
              <a:schemeClr val="tx1"/>
            </a:solidFill>
            <a:round/>
            <a:headEnd/>
            <a:tailEnd type="triangle" w="med" len="med"/>
          </a:ln>
        </p:spPr>
        <p:txBody>
          <a:bodyPr/>
          <a:lstStyle/>
          <a:p>
            <a:endParaRPr lang="it-IT"/>
          </a:p>
        </p:txBody>
      </p:sp>
      <p:sp>
        <p:nvSpPr>
          <p:cNvPr id="86051" name="Line 35"/>
          <p:cNvSpPr>
            <a:spLocks noChangeShapeType="1"/>
          </p:cNvSpPr>
          <p:nvPr/>
        </p:nvSpPr>
        <p:spPr bwMode="auto">
          <a:xfrm flipH="1">
            <a:off x="5943600" y="2362200"/>
            <a:ext cx="495300" cy="0"/>
          </a:xfrm>
          <a:prstGeom prst="line">
            <a:avLst/>
          </a:prstGeom>
          <a:noFill/>
          <a:ln w="38100">
            <a:solidFill>
              <a:schemeClr val="tx1"/>
            </a:solidFill>
            <a:round/>
            <a:headEnd/>
            <a:tailEnd type="triangle" w="med" len="med"/>
          </a:ln>
        </p:spPr>
        <p:txBody>
          <a:bodyPr/>
          <a:lstStyle/>
          <a:p>
            <a:endParaRPr lang="it-IT"/>
          </a:p>
        </p:txBody>
      </p:sp>
      <p:sp>
        <p:nvSpPr>
          <p:cNvPr id="86052" name="Line 36"/>
          <p:cNvSpPr>
            <a:spLocks noChangeShapeType="1"/>
          </p:cNvSpPr>
          <p:nvPr/>
        </p:nvSpPr>
        <p:spPr bwMode="auto">
          <a:xfrm flipV="1">
            <a:off x="6851650" y="1600200"/>
            <a:ext cx="0" cy="533400"/>
          </a:xfrm>
          <a:prstGeom prst="line">
            <a:avLst/>
          </a:prstGeom>
          <a:noFill/>
          <a:ln w="38100">
            <a:solidFill>
              <a:schemeClr val="tx1"/>
            </a:solidFill>
            <a:round/>
            <a:headEnd/>
            <a:tailEnd type="triangle" w="med" len="med"/>
          </a:ln>
        </p:spPr>
        <p:txBody>
          <a:bodyPr/>
          <a:lstStyle/>
          <a:p>
            <a:endParaRPr lang="it-IT"/>
          </a:p>
        </p:txBody>
      </p:sp>
      <p:sp>
        <p:nvSpPr>
          <p:cNvPr id="86053" name="Line 37"/>
          <p:cNvSpPr>
            <a:spLocks noChangeShapeType="1"/>
          </p:cNvSpPr>
          <p:nvPr/>
        </p:nvSpPr>
        <p:spPr bwMode="auto">
          <a:xfrm>
            <a:off x="5861050" y="1524000"/>
            <a:ext cx="660400" cy="609600"/>
          </a:xfrm>
          <a:prstGeom prst="line">
            <a:avLst/>
          </a:prstGeom>
          <a:noFill/>
          <a:ln w="38100">
            <a:solidFill>
              <a:schemeClr val="tx1"/>
            </a:solidFill>
            <a:round/>
            <a:headEnd/>
            <a:tailEnd type="triangle" w="med" len="med"/>
          </a:ln>
        </p:spPr>
        <p:txBody>
          <a:bodyPr/>
          <a:lstStyle/>
          <a:p>
            <a:endParaRPr lang="it-IT"/>
          </a:p>
        </p:txBody>
      </p:sp>
      <p:sp>
        <p:nvSpPr>
          <p:cNvPr id="86054" name="Line 38"/>
          <p:cNvSpPr>
            <a:spLocks noChangeShapeType="1"/>
          </p:cNvSpPr>
          <p:nvPr/>
        </p:nvSpPr>
        <p:spPr bwMode="auto">
          <a:xfrm>
            <a:off x="3302000" y="1295400"/>
            <a:ext cx="495300" cy="0"/>
          </a:xfrm>
          <a:prstGeom prst="line">
            <a:avLst/>
          </a:prstGeom>
          <a:noFill/>
          <a:ln w="114300">
            <a:solidFill>
              <a:srgbClr val="00FF00"/>
            </a:solidFill>
            <a:round/>
            <a:headEnd/>
            <a:tailEnd/>
          </a:ln>
        </p:spPr>
        <p:txBody>
          <a:bodyPr/>
          <a:lstStyle/>
          <a:p>
            <a:endParaRPr lang="it-IT"/>
          </a:p>
        </p:txBody>
      </p:sp>
      <p:cxnSp>
        <p:nvCxnSpPr>
          <p:cNvPr id="86055" name="AutoShape 39"/>
          <p:cNvCxnSpPr>
            <a:cxnSpLocks noChangeShapeType="1"/>
            <a:stCxn id="86028" idx="3"/>
            <a:endCxn id="86028" idx="1"/>
          </p:cNvCxnSpPr>
          <p:nvPr/>
        </p:nvCxnSpPr>
        <p:spPr bwMode="auto">
          <a:xfrm rot="5400000" flipH="1" flipV="1">
            <a:off x="2421731" y="2361407"/>
            <a:ext cx="352425" cy="1588"/>
          </a:xfrm>
          <a:prstGeom prst="curvedConnector5">
            <a:avLst>
              <a:gd name="adj1" fmla="val -36491"/>
              <a:gd name="adj2" fmla="val -27600009"/>
              <a:gd name="adj3" fmla="val 132431"/>
            </a:avLst>
          </a:prstGeom>
          <a:noFill/>
          <a:ln w="38100">
            <a:solidFill>
              <a:schemeClr val="tx1"/>
            </a:solidFill>
            <a:round/>
            <a:headEnd/>
            <a:tailEnd type="triangle" w="med" len="med"/>
          </a:ln>
        </p:spPr>
      </p:cxnSp>
      <p:sp>
        <p:nvSpPr>
          <p:cNvPr id="86056" name="Line 40"/>
          <p:cNvSpPr>
            <a:spLocks noChangeShapeType="1"/>
          </p:cNvSpPr>
          <p:nvPr/>
        </p:nvSpPr>
        <p:spPr bwMode="auto">
          <a:xfrm>
            <a:off x="3302000" y="1295400"/>
            <a:ext cx="495300" cy="0"/>
          </a:xfrm>
          <a:prstGeom prst="line">
            <a:avLst/>
          </a:prstGeom>
          <a:noFill/>
          <a:ln w="38100">
            <a:solidFill>
              <a:schemeClr val="tx1"/>
            </a:solidFill>
            <a:round/>
            <a:headEnd/>
            <a:tailEnd type="triangle" w="med" len="med"/>
          </a:ln>
        </p:spPr>
        <p:txBody>
          <a:bodyPr/>
          <a:lstStyle/>
          <a:p>
            <a:endParaRPr lang="it-IT"/>
          </a:p>
        </p:txBody>
      </p:sp>
      <p:sp>
        <p:nvSpPr>
          <p:cNvPr id="86057" name="Line 41"/>
          <p:cNvSpPr>
            <a:spLocks noChangeShapeType="1"/>
          </p:cNvSpPr>
          <p:nvPr/>
        </p:nvSpPr>
        <p:spPr bwMode="auto">
          <a:xfrm>
            <a:off x="4622800" y="2286000"/>
            <a:ext cx="495300" cy="0"/>
          </a:xfrm>
          <a:prstGeom prst="line">
            <a:avLst/>
          </a:prstGeom>
          <a:noFill/>
          <a:ln w="38100">
            <a:solidFill>
              <a:schemeClr val="tx1"/>
            </a:solidFill>
            <a:round/>
            <a:headEnd/>
            <a:tailEnd type="triangle" w="med" len="med"/>
          </a:ln>
        </p:spPr>
        <p:txBody>
          <a:bodyPr/>
          <a:lstStyle/>
          <a:p>
            <a:endParaRPr lang="it-IT"/>
          </a:p>
        </p:txBody>
      </p:sp>
      <p:sp>
        <p:nvSpPr>
          <p:cNvPr id="86058" name="Line 42"/>
          <p:cNvSpPr>
            <a:spLocks noChangeShapeType="1"/>
          </p:cNvSpPr>
          <p:nvPr/>
        </p:nvSpPr>
        <p:spPr bwMode="auto">
          <a:xfrm flipH="1">
            <a:off x="5943600" y="1371600"/>
            <a:ext cx="495300" cy="0"/>
          </a:xfrm>
          <a:prstGeom prst="line">
            <a:avLst/>
          </a:prstGeom>
          <a:noFill/>
          <a:ln w="38100">
            <a:solidFill>
              <a:schemeClr val="tx1"/>
            </a:solidFill>
            <a:round/>
            <a:headEnd/>
            <a:tailEnd type="triangle" w="med" len="med"/>
          </a:ln>
        </p:spPr>
        <p:txBody>
          <a:bodyPr/>
          <a:lstStyle/>
          <a:p>
            <a:endParaRPr lang="it-IT"/>
          </a:p>
        </p:txBody>
      </p:sp>
      <p:grpSp>
        <p:nvGrpSpPr>
          <p:cNvPr id="2" name="Group 43"/>
          <p:cNvGrpSpPr>
            <a:grpSpLocks/>
          </p:cNvGrpSpPr>
          <p:nvPr/>
        </p:nvGrpSpPr>
        <p:grpSpPr bwMode="auto">
          <a:xfrm>
            <a:off x="2393950" y="3581400"/>
            <a:ext cx="5118100" cy="2209800"/>
            <a:chOff x="1508" y="2256"/>
            <a:chExt cx="3224" cy="1392"/>
          </a:xfrm>
        </p:grpSpPr>
        <p:sp>
          <p:nvSpPr>
            <p:cNvPr id="86060" name="Rectangle 44"/>
            <p:cNvSpPr>
              <a:spLocks noChangeArrowheads="1"/>
            </p:cNvSpPr>
            <p:nvPr/>
          </p:nvSpPr>
          <p:spPr bwMode="auto">
            <a:xfrm>
              <a:off x="1508" y="3024"/>
              <a:ext cx="676" cy="576"/>
            </a:xfrm>
            <a:prstGeom prst="rect">
              <a:avLst/>
            </a:prstGeom>
            <a:solidFill>
              <a:srgbClr val="FFCC00"/>
            </a:solidFill>
            <a:ln w="38100">
              <a:noFill/>
              <a:miter lim="800000"/>
              <a:headEnd/>
              <a:tailEnd/>
            </a:ln>
          </p:spPr>
          <p:txBody>
            <a:bodyPr wrap="none" anchor="ctr"/>
            <a:lstStyle/>
            <a:p>
              <a:endParaRPr lang="it-IT"/>
            </a:p>
          </p:txBody>
        </p:sp>
        <p:sp>
          <p:nvSpPr>
            <p:cNvPr id="86061" name="Rectangle 45"/>
            <p:cNvSpPr>
              <a:spLocks noChangeArrowheads="1"/>
            </p:cNvSpPr>
            <p:nvPr/>
          </p:nvSpPr>
          <p:spPr bwMode="auto">
            <a:xfrm>
              <a:off x="4004" y="2304"/>
              <a:ext cx="728" cy="1296"/>
            </a:xfrm>
            <a:prstGeom prst="rect">
              <a:avLst/>
            </a:prstGeom>
            <a:solidFill>
              <a:srgbClr val="FFCC00"/>
            </a:solidFill>
            <a:ln w="38100">
              <a:noFill/>
              <a:miter lim="800000"/>
              <a:headEnd/>
              <a:tailEnd/>
            </a:ln>
          </p:spPr>
          <p:txBody>
            <a:bodyPr wrap="none" anchor="ctr"/>
            <a:lstStyle/>
            <a:p>
              <a:endParaRPr lang="it-IT"/>
            </a:p>
          </p:txBody>
        </p:sp>
        <p:sp>
          <p:nvSpPr>
            <p:cNvPr id="86062" name="Rectangle 46"/>
            <p:cNvSpPr>
              <a:spLocks noChangeArrowheads="1"/>
            </p:cNvSpPr>
            <p:nvPr/>
          </p:nvSpPr>
          <p:spPr bwMode="auto">
            <a:xfrm>
              <a:off x="3172" y="2304"/>
              <a:ext cx="1560" cy="576"/>
            </a:xfrm>
            <a:prstGeom prst="rect">
              <a:avLst/>
            </a:prstGeom>
            <a:solidFill>
              <a:srgbClr val="FFCC00"/>
            </a:solidFill>
            <a:ln w="38100">
              <a:noFill/>
              <a:miter lim="800000"/>
              <a:headEnd/>
              <a:tailEnd/>
            </a:ln>
          </p:spPr>
          <p:txBody>
            <a:bodyPr wrap="none" anchor="ctr"/>
            <a:lstStyle/>
            <a:p>
              <a:endParaRPr lang="it-IT"/>
            </a:p>
          </p:txBody>
        </p:sp>
        <p:sp>
          <p:nvSpPr>
            <p:cNvPr id="86063" name="Rectangle 47"/>
            <p:cNvSpPr>
              <a:spLocks noChangeArrowheads="1"/>
            </p:cNvSpPr>
            <p:nvPr/>
          </p:nvSpPr>
          <p:spPr bwMode="auto">
            <a:xfrm>
              <a:off x="2340" y="3024"/>
              <a:ext cx="1508" cy="576"/>
            </a:xfrm>
            <a:prstGeom prst="rect">
              <a:avLst/>
            </a:prstGeom>
            <a:solidFill>
              <a:srgbClr val="FFCC00"/>
            </a:solidFill>
            <a:ln w="38100">
              <a:noFill/>
              <a:miter lim="800000"/>
              <a:headEnd/>
              <a:tailEnd/>
            </a:ln>
          </p:spPr>
          <p:txBody>
            <a:bodyPr wrap="none" anchor="ctr"/>
            <a:lstStyle/>
            <a:p>
              <a:endParaRPr lang="it-IT"/>
            </a:p>
          </p:txBody>
        </p:sp>
        <p:sp>
          <p:nvSpPr>
            <p:cNvPr id="86064" name="Rectangle 48"/>
            <p:cNvSpPr>
              <a:spLocks noChangeArrowheads="1"/>
            </p:cNvSpPr>
            <p:nvPr/>
          </p:nvSpPr>
          <p:spPr bwMode="auto">
            <a:xfrm>
              <a:off x="1508" y="2304"/>
              <a:ext cx="1508" cy="576"/>
            </a:xfrm>
            <a:prstGeom prst="rect">
              <a:avLst/>
            </a:prstGeom>
            <a:solidFill>
              <a:srgbClr val="FFCC00"/>
            </a:solidFill>
            <a:ln w="38100">
              <a:noFill/>
              <a:miter lim="800000"/>
              <a:headEnd/>
              <a:tailEnd/>
            </a:ln>
          </p:spPr>
          <p:txBody>
            <a:bodyPr wrap="none" anchor="ctr"/>
            <a:lstStyle/>
            <a:p>
              <a:endParaRPr lang="it-IT"/>
            </a:p>
          </p:txBody>
        </p:sp>
        <p:sp>
          <p:nvSpPr>
            <p:cNvPr id="86065" name="Line 49"/>
            <p:cNvSpPr>
              <a:spLocks noChangeShapeType="1"/>
            </p:cNvSpPr>
            <p:nvPr/>
          </p:nvSpPr>
          <p:spPr bwMode="auto">
            <a:xfrm>
              <a:off x="2132" y="2688"/>
              <a:ext cx="312" cy="0"/>
            </a:xfrm>
            <a:prstGeom prst="line">
              <a:avLst/>
            </a:prstGeom>
            <a:noFill/>
            <a:ln w="114300">
              <a:solidFill>
                <a:srgbClr val="00FF00"/>
              </a:solidFill>
              <a:round/>
              <a:headEnd/>
              <a:tailEnd/>
            </a:ln>
          </p:spPr>
          <p:txBody>
            <a:bodyPr/>
            <a:lstStyle/>
            <a:p>
              <a:endParaRPr lang="it-IT"/>
            </a:p>
          </p:txBody>
        </p:sp>
        <p:sp>
          <p:nvSpPr>
            <p:cNvPr id="86066" name="Line 50"/>
            <p:cNvSpPr>
              <a:spLocks noChangeShapeType="1"/>
            </p:cNvSpPr>
            <p:nvPr/>
          </p:nvSpPr>
          <p:spPr bwMode="auto">
            <a:xfrm flipV="1">
              <a:off x="4368" y="2784"/>
              <a:ext cx="0" cy="336"/>
            </a:xfrm>
            <a:prstGeom prst="line">
              <a:avLst/>
            </a:prstGeom>
            <a:noFill/>
            <a:ln w="114300">
              <a:solidFill>
                <a:srgbClr val="00FF00"/>
              </a:solidFill>
              <a:round/>
              <a:headEnd/>
              <a:tailEnd/>
            </a:ln>
          </p:spPr>
          <p:txBody>
            <a:bodyPr/>
            <a:lstStyle/>
            <a:p>
              <a:endParaRPr lang="it-IT"/>
            </a:p>
          </p:txBody>
        </p:sp>
        <p:sp>
          <p:nvSpPr>
            <p:cNvPr id="86067" name="Line 51"/>
            <p:cNvSpPr>
              <a:spLocks noChangeShapeType="1"/>
            </p:cNvSpPr>
            <p:nvPr/>
          </p:nvSpPr>
          <p:spPr bwMode="auto">
            <a:xfrm>
              <a:off x="2964" y="3312"/>
              <a:ext cx="312" cy="0"/>
            </a:xfrm>
            <a:prstGeom prst="line">
              <a:avLst/>
            </a:prstGeom>
            <a:noFill/>
            <a:ln w="114300">
              <a:solidFill>
                <a:srgbClr val="00FF00"/>
              </a:solidFill>
              <a:round/>
              <a:headEnd/>
              <a:tailEnd/>
            </a:ln>
          </p:spPr>
          <p:txBody>
            <a:bodyPr/>
            <a:lstStyle/>
            <a:p>
              <a:endParaRPr lang="it-IT"/>
            </a:p>
          </p:txBody>
        </p:sp>
        <p:sp>
          <p:nvSpPr>
            <p:cNvPr id="86068" name="Oval 52"/>
            <p:cNvSpPr>
              <a:spLocks noChangeArrowheads="1"/>
            </p:cNvSpPr>
            <p:nvPr/>
          </p:nvSpPr>
          <p:spPr bwMode="auto">
            <a:xfrm>
              <a:off x="1612" y="3120"/>
              <a:ext cx="520" cy="288"/>
            </a:xfrm>
            <a:prstGeom prst="ellipse">
              <a:avLst/>
            </a:prstGeom>
            <a:solidFill>
              <a:schemeClr val="bg1"/>
            </a:solidFill>
            <a:ln w="28575">
              <a:solidFill>
                <a:schemeClr val="tx1"/>
              </a:solidFill>
              <a:round/>
              <a:headEnd/>
              <a:tailEnd/>
            </a:ln>
          </p:spPr>
          <p:txBody>
            <a:bodyPr wrap="none" anchor="ctr"/>
            <a:lstStyle/>
            <a:p>
              <a:pPr algn="ctr"/>
              <a:r>
                <a:rPr lang="it-IT" sz="2400" b="1"/>
                <a:t>15/16</a:t>
              </a:r>
              <a:endParaRPr lang="en-GB" sz="2400" b="1"/>
            </a:p>
          </p:txBody>
        </p:sp>
        <p:sp>
          <p:nvSpPr>
            <p:cNvPr id="86069" name="Line 53"/>
            <p:cNvSpPr>
              <a:spLocks noChangeShapeType="1"/>
            </p:cNvSpPr>
            <p:nvPr/>
          </p:nvSpPr>
          <p:spPr bwMode="auto">
            <a:xfrm flipH="1">
              <a:off x="2132" y="3264"/>
              <a:ext cx="312" cy="0"/>
            </a:xfrm>
            <a:prstGeom prst="line">
              <a:avLst/>
            </a:prstGeom>
            <a:noFill/>
            <a:ln w="38100">
              <a:solidFill>
                <a:schemeClr val="tx1"/>
              </a:solidFill>
              <a:round/>
              <a:headEnd type="triangle" w="med" len="med"/>
              <a:tailEnd/>
            </a:ln>
          </p:spPr>
          <p:txBody>
            <a:bodyPr/>
            <a:lstStyle/>
            <a:p>
              <a:endParaRPr lang="it-IT"/>
            </a:p>
          </p:txBody>
        </p:sp>
        <p:sp>
          <p:nvSpPr>
            <p:cNvPr id="86070" name="Line 54"/>
            <p:cNvSpPr>
              <a:spLocks noChangeShapeType="1"/>
            </p:cNvSpPr>
            <p:nvPr/>
          </p:nvSpPr>
          <p:spPr bwMode="auto">
            <a:xfrm flipH="1">
              <a:off x="1872" y="2784"/>
              <a:ext cx="0" cy="336"/>
            </a:xfrm>
            <a:prstGeom prst="line">
              <a:avLst/>
            </a:prstGeom>
            <a:noFill/>
            <a:ln w="38100">
              <a:solidFill>
                <a:schemeClr val="tx1"/>
              </a:solidFill>
              <a:round/>
              <a:headEnd type="triangle" w="med" len="med"/>
              <a:tailEnd/>
            </a:ln>
          </p:spPr>
          <p:txBody>
            <a:bodyPr/>
            <a:lstStyle/>
            <a:p>
              <a:endParaRPr lang="it-IT"/>
            </a:p>
          </p:txBody>
        </p:sp>
        <p:sp>
          <p:nvSpPr>
            <p:cNvPr id="86071" name="Line 55"/>
            <p:cNvSpPr>
              <a:spLocks noChangeShapeType="1"/>
            </p:cNvSpPr>
            <p:nvPr/>
          </p:nvSpPr>
          <p:spPr bwMode="auto">
            <a:xfrm flipH="1">
              <a:off x="2704" y="2784"/>
              <a:ext cx="0" cy="336"/>
            </a:xfrm>
            <a:prstGeom prst="line">
              <a:avLst/>
            </a:prstGeom>
            <a:noFill/>
            <a:ln w="38100">
              <a:solidFill>
                <a:schemeClr val="tx1"/>
              </a:solidFill>
              <a:round/>
              <a:headEnd type="triangle" w="med" len="med"/>
              <a:tailEnd/>
            </a:ln>
          </p:spPr>
          <p:txBody>
            <a:bodyPr/>
            <a:lstStyle/>
            <a:p>
              <a:endParaRPr lang="it-IT"/>
            </a:p>
          </p:txBody>
        </p:sp>
        <p:sp>
          <p:nvSpPr>
            <p:cNvPr id="86072" name="Line 56"/>
            <p:cNvSpPr>
              <a:spLocks noChangeShapeType="1"/>
            </p:cNvSpPr>
            <p:nvPr/>
          </p:nvSpPr>
          <p:spPr bwMode="auto">
            <a:xfrm flipH="1">
              <a:off x="3536" y="2784"/>
              <a:ext cx="0" cy="336"/>
            </a:xfrm>
            <a:prstGeom prst="line">
              <a:avLst/>
            </a:prstGeom>
            <a:noFill/>
            <a:ln w="38100">
              <a:solidFill>
                <a:schemeClr val="tx1"/>
              </a:solidFill>
              <a:round/>
              <a:headEnd type="triangle" w="med" len="med"/>
              <a:tailEnd/>
            </a:ln>
          </p:spPr>
          <p:txBody>
            <a:bodyPr/>
            <a:lstStyle/>
            <a:p>
              <a:endParaRPr lang="it-IT"/>
            </a:p>
          </p:txBody>
        </p:sp>
        <p:sp>
          <p:nvSpPr>
            <p:cNvPr id="86073" name="Text Box 57"/>
            <p:cNvSpPr txBox="1">
              <a:spLocks noChangeArrowheads="1"/>
            </p:cNvSpPr>
            <p:nvPr/>
          </p:nvSpPr>
          <p:spPr bwMode="auto">
            <a:xfrm>
              <a:off x="1768" y="3360"/>
              <a:ext cx="212" cy="288"/>
            </a:xfrm>
            <a:prstGeom prst="rect">
              <a:avLst/>
            </a:prstGeom>
            <a:noFill/>
            <a:ln w="9525">
              <a:noFill/>
              <a:miter lim="800000"/>
              <a:headEnd/>
              <a:tailEnd/>
            </a:ln>
          </p:spPr>
          <p:txBody>
            <a:bodyPr wrap="none">
              <a:spAutoFit/>
            </a:bodyPr>
            <a:lstStyle/>
            <a:p>
              <a:r>
                <a:rPr lang="it-IT" sz="2400" b="1"/>
                <a:t>8</a:t>
              </a:r>
            </a:p>
          </p:txBody>
        </p:sp>
        <p:sp>
          <p:nvSpPr>
            <p:cNvPr id="86074" name="Text Box 58"/>
            <p:cNvSpPr txBox="1">
              <a:spLocks noChangeArrowheads="1"/>
            </p:cNvSpPr>
            <p:nvPr/>
          </p:nvSpPr>
          <p:spPr bwMode="auto">
            <a:xfrm>
              <a:off x="2600" y="3360"/>
              <a:ext cx="212" cy="288"/>
            </a:xfrm>
            <a:prstGeom prst="rect">
              <a:avLst/>
            </a:prstGeom>
            <a:noFill/>
            <a:ln w="9525">
              <a:noFill/>
              <a:miter lim="800000"/>
              <a:headEnd/>
              <a:tailEnd/>
            </a:ln>
          </p:spPr>
          <p:txBody>
            <a:bodyPr wrap="none">
              <a:spAutoFit/>
            </a:bodyPr>
            <a:lstStyle/>
            <a:p>
              <a:r>
                <a:rPr lang="it-IT" sz="2400" b="1"/>
                <a:t>6</a:t>
              </a:r>
            </a:p>
          </p:txBody>
        </p:sp>
        <p:sp>
          <p:nvSpPr>
            <p:cNvPr id="86075" name="Text Box 59"/>
            <p:cNvSpPr txBox="1">
              <a:spLocks noChangeArrowheads="1"/>
            </p:cNvSpPr>
            <p:nvPr/>
          </p:nvSpPr>
          <p:spPr bwMode="auto">
            <a:xfrm>
              <a:off x="3432" y="3360"/>
              <a:ext cx="212" cy="288"/>
            </a:xfrm>
            <a:prstGeom prst="rect">
              <a:avLst/>
            </a:prstGeom>
            <a:noFill/>
            <a:ln w="9525">
              <a:noFill/>
              <a:miter lim="800000"/>
              <a:headEnd/>
              <a:tailEnd/>
            </a:ln>
          </p:spPr>
          <p:txBody>
            <a:bodyPr wrap="none">
              <a:spAutoFit/>
            </a:bodyPr>
            <a:lstStyle/>
            <a:p>
              <a:r>
                <a:rPr lang="it-IT" sz="2400" b="1"/>
                <a:t>7</a:t>
              </a:r>
            </a:p>
          </p:txBody>
        </p:sp>
        <p:sp>
          <p:nvSpPr>
            <p:cNvPr id="86076" name="Oval 60"/>
            <p:cNvSpPr>
              <a:spLocks noChangeArrowheads="1"/>
            </p:cNvSpPr>
            <p:nvPr/>
          </p:nvSpPr>
          <p:spPr bwMode="auto">
            <a:xfrm>
              <a:off x="2444" y="3120"/>
              <a:ext cx="520" cy="288"/>
            </a:xfrm>
            <a:prstGeom prst="ellipse">
              <a:avLst/>
            </a:prstGeom>
            <a:solidFill>
              <a:schemeClr val="bg1"/>
            </a:solidFill>
            <a:ln w="28575">
              <a:solidFill>
                <a:schemeClr val="tx1"/>
              </a:solidFill>
              <a:round/>
              <a:headEnd/>
              <a:tailEnd/>
            </a:ln>
          </p:spPr>
          <p:txBody>
            <a:bodyPr wrap="none" anchor="ctr"/>
            <a:lstStyle/>
            <a:p>
              <a:pPr algn="ctr"/>
              <a:r>
                <a:rPr lang="it-IT" sz="2400" b="1"/>
                <a:t>11/14</a:t>
              </a:r>
              <a:endParaRPr lang="en-GB" sz="2400" b="1"/>
            </a:p>
          </p:txBody>
        </p:sp>
        <p:sp>
          <p:nvSpPr>
            <p:cNvPr id="86077" name="Text Box 61"/>
            <p:cNvSpPr txBox="1">
              <a:spLocks noChangeArrowheads="1"/>
            </p:cNvSpPr>
            <p:nvPr/>
          </p:nvSpPr>
          <p:spPr bwMode="auto">
            <a:xfrm>
              <a:off x="1768" y="2256"/>
              <a:ext cx="212" cy="288"/>
            </a:xfrm>
            <a:prstGeom prst="rect">
              <a:avLst/>
            </a:prstGeom>
            <a:noFill/>
            <a:ln w="9525">
              <a:noFill/>
              <a:miter lim="800000"/>
              <a:headEnd/>
              <a:tailEnd/>
            </a:ln>
          </p:spPr>
          <p:txBody>
            <a:bodyPr wrap="none">
              <a:spAutoFit/>
            </a:bodyPr>
            <a:lstStyle/>
            <a:p>
              <a:r>
                <a:rPr lang="it-IT" sz="2400" b="1"/>
                <a:t>4</a:t>
              </a:r>
            </a:p>
          </p:txBody>
        </p:sp>
        <p:sp>
          <p:nvSpPr>
            <p:cNvPr id="86078" name="Text Box 62"/>
            <p:cNvSpPr txBox="1">
              <a:spLocks noChangeArrowheads="1"/>
            </p:cNvSpPr>
            <p:nvPr/>
          </p:nvSpPr>
          <p:spPr bwMode="auto">
            <a:xfrm>
              <a:off x="2600" y="2256"/>
              <a:ext cx="212" cy="288"/>
            </a:xfrm>
            <a:prstGeom prst="rect">
              <a:avLst/>
            </a:prstGeom>
            <a:noFill/>
            <a:ln w="9525">
              <a:noFill/>
              <a:miter lim="800000"/>
              <a:headEnd/>
              <a:tailEnd/>
            </a:ln>
          </p:spPr>
          <p:txBody>
            <a:bodyPr wrap="none">
              <a:spAutoFit/>
            </a:bodyPr>
            <a:lstStyle/>
            <a:p>
              <a:r>
                <a:rPr lang="it-IT" sz="2400" b="1"/>
                <a:t>5</a:t>
              </a:r>
            </a:p>
          </p:txBody>
        </p:sp>
        <p:sp>
          <p:nvSpPr>
            <p:cNvPr id="86079" name="Text Box 63"/>
            <p:cNvSpPr txBox="1">
              <a:spLocks noChangeArrowheads="1"/>
            </p:cNvSpPr>
            <p:nvPr/>
          </p:nvSpPr>
          <p:spPr bwMode="auto">
            <a:xfrm>
              <a:off x="3432" y="2256"/>
              <a:ext cx="212" cy="288"/>
            </a:xfrm>
            <a:prstGeom prst="rect">
              <a:avLst/>
            </a:prstGeom>
            <a:noFill/>
            <a:ln w="9525">
              <a:noFill/>
              <a:miter lim="800000"/>
              <a:headEnd/>
              <a:tailEnd/>
            </a:ln>
          </p:spPr>
          <p:txBody>
            <a:bodyPr wrap="none">
              <a:spAutoFit/>
            </a:bodyPr>
            <a:lstStyle/>
            <a:p>
              <a:r>
                <a:rPr lang="it-IT" sz="2400" b="1"/>
                <a:t>1</a:t>
              </a:r>
            </a:p>
          </p:txBody>
        </p:sp>
        <p:sp>
          <p:nvSpPr>
            <p:cNvPr id="86080" name="Oval 64"/>
            <p:cNvSpPr>
              <a:spLocks noChangeArrowheads="1"/>
            </p:cNvSpPr>
            <p:nvPr/>
          </p:nvSpPr>
          <p:spPr bwMode="auto">
            <a:xfrm>
              <a:off x="4108" y="3120"/>
              <a:ext cx="520" cy="288"/>
            </a:xfrm>
            <a:prstGeom prst="ellipse">
              <a:avLst/>
            </a:prstGeom>
            <a:solidFill>
              <a:schemeClr val="bg1"/>
            </a:solidFill>
            <a:ln w="28575">
              <a:solidFill>
                <a:schemeClr val="tx1"/>
              </a:solidFill>
              <a:round/>
              <a:headEnd/>
              <a:tailEnd/>
            </a:ln>
          </p:spPr>
          <p:txBody>
            <a:bodyPr wrap="none" anchor="ctr"/>
            <a:lstStyle/>
            <a:p>
              <a:pPr algn="ctr"/>
              <a:r>
                <a:rPr lang="it-IT" sz="2400" b="1"/>
                <a:t> 3/4 </a:t>
              </a:r>
              <a:endParaRPr lang="en-GB" sz="2400" b="1"/>
            </a:p>
          </p:txBody>
        </p:sp>
        <p:sp>
          <p:nvSpPr>
            <p:cNvPr id="86081" name="Oval 65"/>
            <p:cNvSpPr>
              <a:spLocks noChangeArrowheads="1"/>
            </p:cNvSpPr>
            <p:nvPr/>
          </p:nvSpPr>
          <p:spPr bwMode="auto">
            <a:xfrm>
              <a:off x="4108" y="2496"/>
              <a:ext cx="520" cy="288"/>
            </a:xfrm>
            <a:prstGeom prst="ellipse">
              <a:avLst/>
            </a:prstGeom>
            <a:solidFill>
              <a:schemeClr val="bg1"/>
            </a:solidFill>
            <a:ln w="28575">
              <a:solidFill>
                <a:schemeClr val="tx1"/>
              </a:solidFill>
              <a:round/>
              <a:headEnd/>
              <a:tailEnd/>
            </a:ln>
          </p:spPr>
          <p:txBody>
            <a:bodyPr wrap="none" anchor="ctr"/>
            <a:lstStyle/>
            <a:p>
              <a:pPr algn="ctr"/>
              <a:r>
                <a:rPr lang="it-IT" sz="2400" b="1"/>
                <a:t> 2/5 </a:t>
              </a:r>
              <a:endParaRPr lang="en-GB" sz="2400" b="1"/>
            </a:p>
          </p:txBody>
        </p:sp>
        <p:sp>
          <p:nvSpPr>
            <p:cNvPr id="86082" name="Oval 66"/>
            <p:cNvSpPr>
              <a:spLocks noChangeArrowheads="1"/>
            </p:cNvSpPr>
            <p:nvPr/>
          </p:nvSpPr>
          <p:spPr bwMode="auto">
            <a:xfrm>
              <a:off x="3276" y="3120"/>
              <a:ext cx="520" cy="288"/>
            </a:xfrm>
            <a:prstGeom prst="ellipse">
              <a:avLst/>
            </a:prstGeom>
            <a:solidFill>
              <a:schemeClr val="bg1"/>
            </a:solidFill>
            <a:ln w="28575">
              <a:solidFill>
                <a:schemeClr val="tx1"/>
              </a:solidFill>
              <a:round/>
              <a:headEnd/>
              <a:tailEnd/>
            </a:ln>
          </p:spPr>
          <p:txBody>
            <a:bodyPr wrap="none" anchor="ctr"/>
            <a:lstStyle/>
            <a:p>
              <a:pPr algn="ctr"/>
              <a:r>
                <a:rPr lang="it-IT" sz="2400" b="1"/>
                <a:t>12/13</a:t>
              </a:r>
              <a:endParaRPr lang="en-GB" sz="2400" b="1"/>
            </a:p>
          </p:txBody>
        </p:sp>
        <p:sp>
          <p:nvSpPr>
            <p:cNvPr id="86083" name="Oval 67"/>
            <p:cNvSpPr>
              <a:spLocks noChangeArrowheads="1"/>
            </p:cNvSpPr>
            <p:nvPr/>
          </p:nvSpPr>
          <p:spPr bwMode="auto">
            <a:xfrm>
              <a:off x="3276" y="2496"/>
              <a:ext cx="520" cy="288"/>
            </a:xfrm>
            <a:prstGeom prst="ellipse">
              <a:avLst/>
            </a:prstGeom>
            <a:solidFill>
              <a:schemeClr val="bg1"/>
            </a:solidFill>
            <a:ln w="28575">
              <a:solidFill>
                <a:schemeClr val="tx1"/>
              </a:solidFill>
              <a:round/>
              <a:headEnd/>
              <a:tailEnd/>
            </a:ln>
          </p:spPr>
          <p:txBody>
            <a:bodyPr wrap="none" anchor="ctr"/>
            <a:lstStyle/>
            <a:p>
              <a:pPr algn="ctr"/>
              <a:r>
                <a:rPr lang="it-IT" sz="2400" b="1"/>
                <a:t> 1/6 </a:t>
              </a:r>
              <a:endParaRPr lang="en-GB" sz="2400" b="1"/>
            </a:p>
          </p:txBody>
        </p:sp>
        <p:sp>
          <p:nvSpPr>
            <p:cNvPr id="86084" name="Oval 68"/>
            <p:cNvSpPr>
              <a:spLocks noChangeArrowheads="1"/>
            </p:cNvSpPr>
            <p:nvPr/>
          </p:nvSpPr>
          <p:spPr bwMode="auto">
            <a:xfrm>
              <a:off x="2444" y="2496"/>
              <a:ext cx="520" cy="288"/>
            </a:xfrm>
            <a:prstGeom prst="ellipse">
              <a:avLst/>
            </a:prstGeom>
            <a:solidFill>
              <a:schemeClr val="bg1"/>
            </a:solidFill>
            <a:ln w="28575">
              <a:solidFill>
                <a:schemeClr val="tx1"/>
              </a:solidFill>
              <a:round/>
              <a:headEnd/>
              <a:tailEnd/>
            </a:ln>
          </p:spPr>
          <p:txBody>
            <a:bodyPr wrap="none" anchor="ctr"/>
            <a:lstStyle/>
            <a:p>
              <a:pPr algn="ctr"/>
              <a:r>
                <a:rPr lang="it-IT" sz="2400" b="1"/>
                <a:t> 8/9 </a:t>
              </a:r>
              <a:endParaRPr lang="en-GB" sz="2400" b="1"/>
            </a:p>
          </p:txBody>
        </p:sp>
        <p:sp>
          <p:nvSpPr>
            <p:cNvPr id="86085" name="Oval 69"/>
            <p:cNvSpPr>
              <a:spLocks noChangeArrowheads="1"/>
            </p:cNvSpPr>
            <p:nvPr/>
          </p:nvSpPr>
          <p:spPr bwMode="auto">
            <a:xfrm>
              <a:off x="1612" y="2496"/>
              <a:ext cx="520" cy="288"/>
            </a:xfrm>
            <a:prstGeom prst="ellipse">
              <a:avLst/>
            </a:prstGeom>
            <a:solidFill>
              <a:schemeClr val="bg1"/>
            </a:solidFill>
            <a:ln w="28575">
              <a:solidFill>
                <a:schemeClr val="tx1"/>
              </a:solidFill>
              <a:round/>
              <a:headEnd/>
              <a:tailEnd/>
            </a:ln>
          </p:spPr>
          <p:txBody>
            <a:bodyPr wrap="none" anchor="ctr"/>
            <a:lstStyle/>
            <a:p>
              <a:pPr algn="ctr"/>
              <a:r>
                <a:rPr lang="it-IT" sz="2400" b="1"/>
                <a:t>7/10</a:t>
              </a:r>
              <a:endParaRPr lang="en-GB" sz="2400" b="1"/>
            </a:p>
          </p:txBody>
        </p:sp>
        <p:sp>
          <p:nvSpPr>
            <p:cNvPr id="86086" name="Text Box 70"/>
            <p:cNvSpPr txBox="1">
              <a:spLocks noChangeArrowheads="1"/>
            </p:cNvSpPr>
            <p:nvPr/>
          </p:nvSpPr>
          <p:spPr bwMode="auto">
            <a:xfrm>
              <a:off x="4264" y="2256"/>
              <a:ext cx="212" cy="288"/>
            </a:xfrm>
            <a:prstGeom prst="rect">
              <a:avLst/>
            </a:prstGeom>
            <a:noFill/>
            <a:ln w="9525">
              <a:noFill/>
              <a:miter lim="800000"/>
              <a:headEnd/>
              <a:tailEnd/>
            </a:ln>
          </p:spPr>
          <p:txBody>
            <a:bodyPr wrap="none">
              <a:spAutoFit/>
            </a:bodyPr>
            <a:lstStyle/>
            <a:p>
              <a:r>
                <a:rPr lang="it-IT" sz="2400" b="1"/>
                <a:t>3</a:t>
              </a:r>
            </a:p>
          </p:txBody>
        </p:sp>
        <p:sp>
          <p:nvSpPr>
            <p:cNvPr id="86087" name="Text Box 71"/>
            <p:cNvSpPr txBox="1">
              <a:spLocks noChangeArrowheads="1"/>
            </p:cNvSpPr>
            <p:nvPr/>
          </p:nvSpPr>
          <p:spPr bwMode="auto">
            <a:xfrm>
              <a:off x="4264" y="3360"/>
              <a:ext cx="212" cy="288"/>
            </a:xfrm>
            <a:prstGeom prst="rect">
              <a:avLst/>
            </a:prstGeom>
            <a:noFill/>
            <a:ln w="9525">
              <a:noFill/>
              <a:miter lim="800000"/>
              <a:headEnd/>
              <a:tailEnd/>
            </a:ln>
          </p:spPr>
          <p:txBody>
            <a:bodyPr wrap="none">
              <a:spAutoFit/>
            </a:bodyPr>
            <a:lstStyle/>
            <a:p>
              <a:r>
                <a:rPr lang="it-IT" sz="2400" b="1"/>
                <a:t>2</a:t>
              </a:r>
            </a:p>
          </p:txBody>
        </p:sp>
        <p:sp>
          <p:nvSpPr>
            <p:cNvPr id="86088" name="Line 72"/>
            <p:cNvSpPr>
              <a:spLocks noChangeShapeType="1"/>
            </p:cNvSpPr>
            <p:nvPr/>
          </p:nvSpPr>
          <p:spPr bwMode="auto">
            <a:xfrm flipH="1">
              <a:off x="2132" y="2688"/>
              <a:ext cx="312" cy="0"/>
            </a:xfrm>
            <a:prstGeom prst="line">
              <a:avLst/>
            </a:prstGeom>
            <a:noFill/>
            <a:ln w="38100">
              <a:solidFill>
                <a:schemeClr val="tx1"/>
              </a:solidFill>
              <a:round/>
              <a:headEnd type="triangle" w="med" len="med"/>
              <a:tailEnd/>
            </a:ln>
          </p:spPr>
          <p:txBody>
            <a:bodyPr/>
            <a:lstStyle/>
            <a:p>
              <a:endParaRPr lang="it-IT"/>
            </a:p>
          </p:txBody>
        </p:sp>
        <p:sp>
          <p:nvSpPr>
            <p:cNvPr id="86089" name="Line 73"/>
            <p:cNvSpPr>
              <a:spLocks noChangeShapeType="1"/>
            </p:cNvSpPr>
            <p:nvPr/>
          </p:nvSpPr>
          <p:spPr bwMode="auto">
            <a:xfrm flipH="1">
              <a:off x="2964" y="2640"/>
              <a:ext cx="312" cy="0"/>
            </a:xfrm>
            <a:prstGeom prst="line">
              <a:avLst/>
            </a:prstGeom>
            <a:noFill/>
            <a:ln w="38100">
              <a:solidFill>
                <a:schemeClr val="tx1"/>
              </a:solidFill>
              <a:round/>
              <a:headEnd type="triangle" w="med" len="med"/>
              <a:tailEnd/>
            </a:ln>
          </p:spPr>
          <p:txBody>
            <a:bodyPr/>
            <a:lstStyle/>
            <a:p>
              <a:endParaRPr lang="it-IT"/>
            </a:p>
          </p:txBody>
        </p:sp>
        <p:sp>
          <p:nvSpPr>
            <p:cNvPr id="86090" name="Line 74"/>
            <p:cNvSpPr>
              <a:spLocks noChangeShapeType="1"/>
            </p:cNvSpPr>
            <p:nvPr/>
          </p:nvSpPr>
          <p:spPr bwMode="auto">
            <a:xfrm flipH="1">
              <a:off x="2964" y="3312"/>
              <a:ext cx="312" cy="0"/>
            </a:xfrm>
            <a:prstGeom prst="line">
              <a:avLst/>
            </a:prstGeom>
            <a:noFill/>
            <a:ln w="38100">
              <a:solidFill>
                <a:schemeClr val="tx1"/>
              </a:solidFill>
              <a:round/>
              <a:headEnd type="triangle" w="med" len="med"/>
              <a:tailEnd/>
            </a:ln>
          </p:spPr>
          <p:txBody>
            <a:bodyPr/>
            <a:lstStyle/>
            <a:p>
              <a:endParaRPr lang="it-IT"/>
            </a:p>
          </p:txBody>
        </p:sp>
        <p:sp>
          <p:nvSpPr>
            <p:cNvPr id="86091" name="Line 75"/>
            <p:cNvSpPr>
              <a:spLocks noChangeShapeType="1"/>
            </p:cNvSpPr>
            <p:nvPr/>
          </p:nvSpPr>
          <p:spPr bwMode="auto">
            <a:xfrm flipH="1">
              <a:off x="3796" y="3264"/>
              <a:ext cx="312" cy="0"/>
            </a:xfrm>
            <a:prstGeom prst="line">
              <a:avLst/>
            </a:prstGeom>
            <a:noFill/>
            <a:ln w="38100">
              <a:solidFill>
                <a:schemeClr val="tx1"/>
              </a:solidFill>
              <a:round/>
              <a:headEnd type="triangle" w="med" len="med"/>
              <a:tailEnd/>
            </a:ln>
          </p:spPr>
          <p:txBody>
            <a:bodyPr/>
            <a:lstStyle/>
            <a:p>
              <a:endParaRPr lang="it-IT"/>
            </a:p>
          </p:txBody>
        </p:sp>
        <p:sp>
          <p:nvSpPr>
            <p:cNvPr id="86092" name="Line 76"/>
            <p:cNvSpPr>
              <a:spLocks noChangeShapeType="1"/>
            </p:cNvSpPr>
            <p:nvPr/>
          </p:nvSpPr>
          <p:spPr bwMode="auto">
            <a:xfrm flipV="1">
              <a:off x="4368" y="2784"/>
              <a:ext cx="0" cy="336"/>
            </a:xfrm>
            <a:prstGeom prst="line">
              <a:avLst/>
            </a:prstGeom>
            <a:noFill/>
            <a:ln w="38100">
              <a:solidFill>
                <a:schemeClr val="tx1"/>
              </a:solidFill>
              <a:round/>
              <a:headEnd type="triangle" w="med" len="med"/>
              <a:tailEnd/>
            </a:ln>
          </p:spPr>
          <p:txBody>
            <a:bodyPr/>
            <a:lstStyle/>
            <a:p>
              <a:endParaRPr lang="it-IT"/>
            </a:p>
          </p:txBody>
        </p:sp>
        <p:sp>
          <p:nvSpPr>
            <p:cNvPr id="86093" name="Line 77"/>
            <p:cNvSpPr>
              <a:spLocks noChangeShapeType="1"/>
            </p:cNvSpPr>
            <p:nvPr/>
          </p:nvSpPr>
          <p:spPr bwMode="auto">
            <a:xfrm>
              <a:off x="3744" y="2736"/>
              <a:ext cx="416" cy="384"/>
            </a:xfrm>
            <a:prstGeom prst="line">
              <a:avLst/>
            </a:prstGeom>
            <a:noFill/>
            <a:ln w="38100">
              <a:solidFill>
                <a:schemeClr val="tx1"/>
              </a:solidFill>
              <a:round/>
              <a:headEnd type="triangle" w="med" len="med"/>
              <a:tailEnd/>
            </a:ln>
          </p:spPr>
          <p:txBody>
            <a:bodyPr/>
            <a:lstStyle/>
            <a:p>
              <a:endParaRPr lang="it-IT"/>
            </a:p>
          </p:txBody>
        </p:sp>
        <p:sp>
          <p:nvSpPr>
            <p:cNvPr id="86094" name="Line 78"/>
            <p:cNvSpPr>
              <a:spLocks noChangeShapeType="1"/>
            </p:cNvSpPr>
            <p:nvPr/>
          </p:nvSpPr>
          <p:spPr bwMode="auto">
            <a:xfrm>
              <a:off x="3796" y="2640"/>
              <a:ext cx="312" cy="0"/>
            </a:xfrm>
            <a:prstGeom prst="line">
              <a:avLst/>
            </a:prstGeom>
            <a:noFill/>
            <a:ln w="114300">
              <a:solidFill>
                <a:srgbClr val="00FF00"/>
              </a:solidFill>
              <a:round/>
              <a:headEnd/>
              <a:tailEnd/>
            </a:ln>
          </p:spPr>
          <p:txBody>
            <a:bodyPr/>
            <a:lstStyle/>
            <a:p>
              <a:endParaRPr lang="it-IT"/>
            </a:p>
          </p:txBody>
        </p:sp>
        <p:cxnSp>
          <p:nvCxnSpPr>
            <p:cNvPr id="86095" name="AutoShape 79"/>
            <p:cNvCxnSpPr>
              <a:cxnSpLocks noChangeShapeType="1"/>
              <a:stCxn id="86068" idx="3"/>
              <a:endCxn id="86068" idx="1"/>
            </p:cNvCxnSpPr>
            <p:nvPr/>
          </p:nvCxnSpPr>
          <p:spPr bwMode="auto">
            <a:xfrm rot="5400000" flipH="1" flipV="1">
              <a:off x="1578" y="3263"/>
              <a:ext cx="222" cy="1"/>
            </a:xfrm>
            <a:prstGeom prst="curvedConnector5">
              <a:avLst>
                <a:gd name="adj1" fmla="val -36491"/>
                <a:gd name="adj2" fmla="val -27600009"/>
                <a:gd name="adj3" fmla="val 132431"/>
              </a:avLst>
            </a:prstGeom>
            <a:noFill/>
            <a:ln w="38100">
              <a:solidFill>
                <a:schemeClr val="tx1"/>
              </a:solidFill>
              <a:round/>
              <a:headEnd type="triangle" w="med" len="med"/>
              <a:tailEnd/>
            </a:ln>
          </p:spPr>
        </p:cxnSp>
        <p:sp>
          <p:nvSpPr>
            <p:cNvPr id="86096" name="Line 80"/>
            <p:cNvSpPr>
              <a:spLocks noChangeShapeType="1"/>
            </p:cNvSpPr>
            <p:nvPr/>
          </p:nvSpPr>
          <p:spPr bwMode="auto">
            <a:xfrm>
              <a:off x="2132" y="2592"/>
              <a:ext cx="312" cy="0"/>
            </a:xfrm>
            <a:prstGeom prst="line">
              <a:avLst/>
            </a:prstGeom>
            <a:noFill/>
            <a:ln w="38100">
              <a:solidFill>
                <a:schemeClr val="tx1"/>
              </a:solidFill>
              <a:round/>
              <a:headEnd type="triangle" w="med" len="med"/>
              <a:tailEnd/>
            </a:ln>
          </p:spPr>
          <p:txBody>
            <a:bodyPr/>
            <a:lstStyle/>
            <a:p>
              <a:endParaRPr lang="it-IT"/>
            </a:p>
          </p:txBody>
        </p:sp>
        <p:sp>
          <p:nvSpPr>
            <p:cNvPr id="86097" name="Line 81"/>
            <p:cNvSpPr>
              <a:spLocks noChangeShapeType="1"/>
            </p:cNvSpPr>
            <p:nvPr/>
          </p:nvSpPr>
          <p:spPr bwMode="auto">
            <a:xfrm>
              <a:off x="2964" y="3216"/>
              <a:ext cx="312" cy="0"/>
            </a:xfrm>
            <a:prstGeom prst="line">
              <a:avLst/>
            </a:prstGeom>
            <a:noFill/>
            <a:ln w="38100">
              <a:solidFill>
                <a:schemeClr val="tx1"/>
              </a:solidFill>
              <a:round/>
              <a:headEnd type="triangle" w="med" len="med"/>
              <a:tailEnd/>
            </a:ln>
          </p:spPr>
          <p:txBody>
            <a:bodyPr/>
            <a:lstStyle/>
            <a:p>
              <a:endParaRPr lang="it-IT"/>
            </a:p>
          </p:txBody>
        </p:sp>
        <p:sp>
          <p:nvSpPr>
            <p:cNvPr id="86098" name="Line 82"/>
            <p:cNvSpPr>
              <a:spLocks noChangeShapeType="1"/>
            </p:cNvSpPr>
            <p:nvPr/>
          </p:nvSpPr>
          <p:spPr bwMode="auto">
            <a:xfrm flipH="1">
              <a:off x="3796" y="2640"/>
              <a:ext cx="312" cy="0"/>
            </a:xfrm>
            <a:prstGeom prst="line">
              <a:avLst/>
            </a:prstGeom>
            <a:noFill/>
            <a:ln w="38100">
              <a:solidFill>
                <a:schemeClr val="tx1"/>
              </a:solidFill>
              <a:round/>
              <a:headEnd type="triangle" w="med" len="med"/>
              <a:tailEnd/>
            </a:ln>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2"/>
          <p:cNvSpPr txBox="1">
            <a:spLocks noChangeArrowheads="1"/>
          </p:cNvSpPr>
          <p:nvPr/>
        </p:nvSpPr>
        <p:spPr bwMode="auto">
          <a:xfrm>
            <a:off x="577850" y="457200"/>
            <a:ext cx="8983663" cy="2041525"/>
          </a:xfrm>
          <a:prstGeom prst="rect">
            <a:avLst/>
          </a:prstGeom>
          <a:noFill/>
          <a:ln w="9525">
            <a:noFill/>
            <a:miter lim="800000"/>
            <a:headEnd/>
            <a:tailEnd/>
          </a:ln>
        </p:spPr>
        <p:txBody>
          <a:bodyPr>
            <a:spAutoFit/>
          </a:bodyPr>
          <a:lstStyle/>
          <a:p>
            <a:pPr>
              <a:spcBef>
                <a:spcPct val="20000"/>
              </a:spcBef>
            </a:pPr>
            <a:r>
              <a:rPr lang="it-IT" sz="3200" i="1" u="sng"/>
              <a:t>Proprietà dei cammini</a:t>
            </a:r>
            <a:r>
              <a:rPr lang="it-IT" sz="3200"/>
              <a:t>. Siano </a:t>
            </a:r>
            <a:r>
              <a:rPr lang="it-IT" sz="3200" b="1" i="1"/>
              <a:t>C</a:t>
            </a:r>
            <a:r>
              <a:rPr lang="it-IT" sz="3200"/>
              <a:t> e </a:t>
            </a:r>
            <a:r>
              <a:rPr lang="it-IT" sz="3200" b="1" i="1"/>
              <a:t>C'</a:t>
            </a:r>
            <a:r>
              <a:rPr lang="it-IT" sz="3200"/>
              <a:t> due </a:t>
            </a:r>
            <a:r>
              <a:rPr lang="it-IT" sz="3200" b="1" i="1"/>
              <a:t>cfc</a:t>
            </a:r>
            <a:r>
              <a:rPr lang="it-IT" sz="3200"/>
              <a:t> distinte. Se esiste un cammino </a:t>
            </a:r>
            <a:r>
              <a:rPr lang="it-IT" sz="3200" b="1" i="1"/>
              <a:t>P</a:t>
            </a:r>
            <a:r>
              <a:rPr lang="it-IT" sz="3200" b="1" i="1" baseline="-25000"/>
              <a:t>uu'</a:t>
            </a:r>
            <a:r>
              <a:rPr lang="it-IT" sz="3200"/>
              <a:t> da un vertice </a:t>
            </a:r>
            <a:r>
              <a:rPr lang="it-IT" sz="3200" b="1" i="1"/>
              <a:t>u </a:t>
            </a:r>
            <a:r>
              <a:rPr lang="it-IT" sz="3200" b="1">
                <a:sym typeface="Symbol" pitchFamily="18" charset="2"/>
              </a:rPr>
              <a:t></a:t>
            </a:r>
            <a:r>
              <a:rPr lang="it-IT" sz="3200" b="1" i="1">
                <a:sym typeface="Symbol" pitchFamily="18" charset="2"/>
              </a:rPr>
              <a:t> </a:t>
            </a:r>
            <a:r>
              <a:rPr lang="it-IT" sz="3200" b="1" i="1"/>
              <a:t>C</a:t>
            </a:r>
            <a:r>
              <a:rPr lang="it-IT" sz="3200"/>
              <a:t> ad un vertice </a:t>
            </a:r>
            <a:r>
              <a:rPr lang="it-IT" sz="3200" b="1" i="1"/>
              <a:t>u'</a:t>
            </a:r>
            <a:r>
              <a:rPr lang="it-IT" sz="3200"/>
              <a:t> </a:t>
            </a:r>
            <a:r>
              <a:rPr lang="it-IT" sz="3200" b="1">
                <a:sym typeface="Symbol" pitchFamily="18" charset="2"/>
              </a:rPr>
              <a:t></a:t>
            </a:r>
            <a:r>
              <a:rPr lang="it-IT" sz="3200">
                <a:sym typeface="Symbol" pitchFamily="18" charset="2"/>
              </a:rPr>
              <a:t> </a:t>
            </a:r>
            <a:r>
              <a:rPr lang="it-IT" sz="3200" b="1" i="1"/>
              <a:t>C'</a:t>
            </a:r>
            <a:r>
              <a:rPr lang="it-IT" sz="3200"/>
              <a:t> non esiste nessun cammino </a:t>
            </a:r>
            <a:r>
              <a:rPr lang="it-IT" sz="3200" b="1" i="1"/>
              <a:t>P</a:t>
            </a:r>
            <a:r>
              <a:rPr lang="it-IT" sz="3200" b="1" i="1" baseline="-25000"/>
              <a:t>v'v</a:t>
            </a:r>
            <a:r>
              <a:rPr lang="it-IT" sz="3200" b="1" i="1"/>
              <a:t> </a:t>
            </a:r>
            <a:r>
              <a:rPr lang="it-IT" sz="3200"/>
              <a:t>da un vertice </a:t>
            </a:r>
            <a:r>
              <a:rPr lang="it-IT" sz="3200" b="1" i="1"/>
              <a:t>v'</a:t>
            </a:r>
            <a:r>
              <a:rPr lang="it-IT" sz="3200"/>
              <a:t> </a:t>
            </a:r>
            <a:r>
              <a:rPr lang="it-IT" sz="3200" b="1">
                <a:sym typeface="Symbol" pitchFamily="18" charset="2"/>
              </a:rPr>
              <a:t></a:t>
            </a:r>
            <a:r>
              <a:rPr lang="it-IT" sz="3200">
                <a:sym typeface="Symbol" pitchFamily="18" charset="2"/>
              </a:rPr>
              <a:t> </a:t>
            </a:r>
            <a:r>
              <a:rPr lang="it-IT" sz="3200" b="1" i="1"/>
              <a:t>C'</a:t>
            </a:r>
            <a:r>
              <a:rPr lang="it-IT" sz="3200"/>
              <a:t> ad un vertice </a:t>
            </a:r>
            <a:r>
              <a:rPr lang="it-IT" sz="3200" b="1" i="1"/>
              <a:t>v</a:t>
            </a:r>
            <a:r>
              <a:rPr lang="it-IT" sz="3200"/>
              <a:t> </a:t>
            </a:r>
            <a:r>
              <a:rPr lang="it-IT" sz="3200" b="1">
                <a:sym typeface="Symbol" pitchFamily="18" charset="2"/>
              </a:rPr>
              <a:t></a:t>
            </a:r>
            <a:r>
              <a:rPr lang="it-IT" sz="3200">
                <a:sym typeface="Symbol" pitchFamily="18" charset="2"/>
              </a:rPr>
              <a:t> </a:t>
            </a:r>
            <a:r>
              <a:rPr lang="it-IT" sz="3200" b="1" i="1"/>
              <a:t>C</a:t>
            </a:r>
            <a:r>
              <a:rPr lang="it-IT" sz="3200"/>
              <a:t>. </a:t>
            </a:r>
          </a:p>
        </p:txBody>
      </p:sp>
      <p:sp>
        <p:nvSpPr>
          <p:cNvPr id="1043459" name="Text Box 3"/>
          <p:cNvSpPr txBox="1">
            <a:spLocks noChangeArrowheads="1"/>
          </p:cNvSpPr>
          <p:nvPr/>
        </p:nvSpPr>
        <p:spPr bwMode="auto">
          <a:xfrm>
            <a:off x="631825" y="2997200"/>
            <a:ext cx="8832850" cy="2528888"/>
          </a:xfrm>
          <a:prstGeom prst="rect">
            <a:avLst/>
          </a:prstGeom>
          <a:noFill/>
          <a:ln w="9525">
            <a:noFill/>
            <a:miter lim="800000"/>
            <a:headEnd/>
            <a:tailEnd/>
          </a:ln>
        </p:spPr>
        <p:txBody>
          <a:bodyPr>
            <a:spAutoFit/>
          </a:bodyPr>
          <a:lstStyle/>
          <a:p>
            <a:pPr>
              <a:spcBef>
                <a:spcPct val="20000"/>
              </a:spcBef>
            </a:pPr>
            <a:r>
              <a:rPr lang="it-IT" sz="3200" i="1" u="sng"/>
              <a:t>Dimostrazione</a:t>
            </a:r>
            <a:r>
              <a:rPr lang="it-IT" sz="3200"/>
              <a:t>. Siccome </a:t>
            </a:r>
            <a:r>
              <a:rPr lang="it-IT" sz="3200" b="1" i="1"/>
              <a:t>C</a:t>
            </a:r>
            <a:r>
              <a:rPr lang="it-IT" sz="3200"/>
              <a:t> e </a:t>
            </a:r>
            <a:r>
              <a:rPr lang="it-IT" sz="3200" b="1" i="1"/>
              <a:t>C'</a:t>
            </a:r>
            <a:r>
              <a:rPr lang="it-IT" sz="3200"/>
              <a:t> sono </a:t>
            </a:r>
            <a:r>
              <a:rPr lang="it-IT" sz="3200" b="1" i="1"/>
              <a:t>cfc </a:t>
            </a:r>
            <a:r>
              <a:rPr lang="it-IT" sz="3200"/>
              <a:t>esiste un cammino </a:t>
            </a:r>
            <a:r>
              <a:rPr lang="it-IT" sz="3200" b="1" i="1"/>
              <a:t>P</a:t>
            </a:r>
            <a:r>
              <a:rPr lang="it-IT" sz="3200" b="1" i="1" baseline="-25000"/>
              <a:t>vu</a:t>
            </a:r>
            <a:r>
              <a:rPr lang="it-IT" sz="3200"/>
              <a:t> da </a:t>
            </a:r>
            <a:r>
              <a:rPr lang="it-IT" sz="3200" b="1" i="1"/>
              <a:t>v</a:t>
            </a:r>
            <a:r>
              <a:rPr lang="it-IT" sz="3200"/>
              <a:t> a </a:t>
            </a:r>
            <a:r>
              <a:rPr lang="it-IT" sz="3200" b="1" i="1"/>
              <a:t>u</a:t>
            </a:r>
            <a:r>
              <a:rPr lang="it-IT" sz="3200"/>
              <a:t> ed un cammino </a:t>
            </a:r>
            <a:r>
              <a:rPr lang="it-IT" sz="3200" b="1" i="1"/>
              <a:t>P</a:t>
            </a:r>
            <a:r>
              <a:rPr lang="it-IT" sz="3200" b="1" i="1" baseline="-25000"/>
              <a:t>u'v'</a:t>
            </a:r>
            <a:r>
              <a:rPr lang="it-IT" sz="3200"/>
              <a:t> da </a:t>
            </a:r>
            <a:r>
              <a:rPr lang="it-IT" sz="3200" b="1" i="1"/>
              <a:t>u'</a:t>
            </a:r>
            <a:r>
              <a:rPr lang="it-IT" sz="3200"/>
              <a:t> a </a:t>
            </a:r>
            <a:r>
              <a:rPr lang="it-IT" sz="3200" b="1" i="1"/>
              <a:t>v'</a:t>
            </a:r>
            <a:r>
              <a:rPr lang="it-IT" sz="3200"/>
              <a:t>. Quindi esiste sia un cammino </a:t>
            </a:r>
            <a:r>
              <a:rPr lang="it-IT" sz="3200" b="1" i="1"/>
              <a:t>P</a:t>
            </a:r>
            <a:r>
              <a:rPr lang="it-IT" sz="3200" b="1" i="1" baseline="-25000"/>
              <a:t>uu'</a:t>
            </a:r>
            <a:r>
              <a:rPr lang="it-IT" sz="3200" b="1" i="1"/>
              <a:t>P</a:t>
            </a:r>
            <a:r>
              <a:rPr lang="it-IT" sz="3200" b="1" i="1" baseline="-25000"/>
              <a:t>u'v'</a:t>
            </a:r>
            <a:r>
              <a:rPr lang="it-IT" sz="3200"/>
              <a:t> da </a:t>
            </a:r>
            <a:r>
              <a:rPr lang="it-IT" sz="3200" b="1" i="1"/>
              <a:t>u</a:t>
            </a:r>
            <a:r>
              <a:rPr lang="it-IT" sz="3200"/>
              <a:t> a </a:t>
            </a:r>
            <a:r>
              <a:rPr lang="it-IT" sz="3200" b="1" i="1"/>
              <a:t>v'</a:t>
            </a:r>
            <a:r>
              <a:rPr lang="it-IT" sz="3200"/>
              <a:t> che un cammino </a:t>
            </a:r>
            <a:r>
              <a:rPr lang="it-IT" sz="3200" b="1" i="1"/>
              <a:t>P</a:t>
            </a:r>
            <a:r>
              <a:rPr lang="it-IT" sz="3200" b="1" i="1" baseline="-25000"/>
              <a:t>v'v</a:t>
            </a:r>
            <a:r>
              <a:rPr lang="it-IT" sz="3200" b="1" i="1"/>
              <a:t>P</a:t>
            </a:r>
            <a:r>
              <a:rPr lang="it-IT" sz="3200" b="1" i="1" baseline="-25000"/>
              <a:t>vu</a:t>
            </a:r>
            <a:r>
              <a:rPr lang="it-IT" sz="3200"/>
              <a:t> da </a:t>
            </a:r>
            <a:r>
              <a:rPr lang="it-IT" sz="3200" b="1" i="1"/>
              <a:t>v'</a:t>
            </a:r>
            <a:r>
              <a:rPr lang="it-IT" sz="3200"/>
              <a:t> a </a:t>
            </a:r>
            <a:r>
              <a:rPr lang="it-IT" sz="3200" b="1" i="1"/>
              <a:t>u</a:t>
            </a:r>
            <a:r>
              <a:rPr lang="it-IT" sz="3200"/>
              <a:t> contro l’ipotesi che </a:t>
            </a:r>
            <a:r>
              <a:rPr lang="it-IT" sz="3200" b="1" i="1"/>
              <a:t>u</a:t>
            </a:r>
            <a:r>
              <a:rPr lang="it-IT" sz="3200"/>
              <a:t> e </a:t>
            </a:r>
            <a:r>
              <a:rPr lang="it-IT" sz="3200" b="1" i="1"/>
              <a:t>v'</a:t>
            </a:r>
            <a:r>
              <a:rPr lang="it-IT" sz="3200"/>
              <a:t> stiano in </a:t>
            </a:r>
            <a:r>
              <a:rPr lang="it-IT" sz="3200" b="1" i="1"/>
              <a:t>cfc </a:t>
            </a:r>
            <a:r>
              <a:rPr lang="it-IT" sz="3200"/>
              <a:t>distinte.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34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3459"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2"/>
          <p:cNvSpPr txBox="1">
            <a:spLocks noChangeArrowheads="1"/>
          </p:cNvSpPr>
          <p:nvPr/>
        </p:nvSpPr>
        <p:spPr bwMode="auto">
          <a:xfrm>
            <a:off x="488950" y="476250"/>
            <a:ext cx="8640763" cy="2041525"/>
          </a:xfrm>
          <a:prstGeom prst="rect">
            <a:avLst/>
          </a:prstGeom>
          <a:noFill/>
          <a:ln w="9525">
            <a:noFill/>
            <a:miter lim="800000"/>
            <a:headEnd/>
            <a:tailEnd/>
          </a:ln>
        </p:spPr>
        <p:txBody>
          <a:bodyPr>
            <a:spAutoFit/>
          </a:bodyPr>
          <a:lstStyle/>
          <a:p>
            <a:pPr>
              <a:spcBef>
                <a:spcPct val="20000"/>
              </a:spcBef>
            </a:pPr>
            <a:r>
              <a:rPr lang="it-IT" sz="3200"/>
              <a:t>Dato un insieme di vertici </a:t>
            </a:r>
            <a:r>
              <a:rPr lang="it-IT" sz="3200" b="1" i="1"/>
              <a:t>U</a:t>
            </a:r>
            <a:r>
              <a:rPr lang="it-IT" sz="3200" b="1"/>
              <a:t> </a:t>
            </a:r>
            <a:r>
              <a:rPr lang="it-IT" sz="3200" b="1">
                <a:sym typeface="Symbol" pitchFamily="18" charset="2"/>
              </a:rPr>
              <a:t> </a:t>
            </a:r>
            <a:r>
              <a:rPr lang="it-IT" sz="3200" b="1" i="1"/>
              <a:t>V</a:t>
            </a:r>
            <a:r>
              <a:rPr lang="it-IT" sz="3200"/>
              <a:t> indichiamo con </a:t>
            </a:r>
            <a:r>
              <a:rPr lang="it-IT" sz="3200" b="1" i="1"/>
              <a:t>d</a:t>
            </a:r>
            <a:r>
              <a:rPr lang="it-IT" sz="3200" b="1"/>
              <a:t>(</a:t>
            </a:r>
            <a:r>
              <a:rPr lang="it-IT" sz="3200" b="1" i="1"/>
              <a:t>U</a:t>
            </a:r>
            <a:r>
              <a:rPr lang="it-IT" sz="3200" b="1"/>
              <a:t>)</a:t>
            </a:r>
            <a:r>
              <a:rPr lang="it-IT" sz="3200"/>
              <a:t> il tempo in cui viene scoperto il primo vertice in </a:t>
            </a:r>
            <a:r>
              <a:rPr lang="it-IT" sz="3200" b="1" i="1"/>
              <a:t>U</a:t>
            </a:r>
            <a:r>
              <a:rPr lang="it-IT" sz="3200"/>
              <a:t> e con </a:t>
            </a:r>
            <a:r>
              <a:rPr lang="it-IT" sz="3200" b="1" i="1"/>
              <a:t>f</a:t>
            </a:r>
            <a:r>
              <a:rPr lang="it-IT" sz="3200" b="1"/>
              <a:t>(</a:t>
            </a:r>
            <a:r>
              <a:rPr lang="it-IT" sz="3200" b="1" i="1"/>
              <a:t>U</a:t>
            </a:r>
            <a:r>
              <a:rPr lang="it-IT" sz="3200" b="1"/>
              <a:t>)</a:t>
            </a:r>
            <a:r>
              <a:rPr lang="it-IT" sz="3200"/>
              <a:t> il tempo in cui viene finito l’ultimo vertice in </a:t>
            </a:r>
            <a:r>
              <a:rPr lang="it-IT" sz="3200" b="1" i="1"/>
              <a:t>U</a:t>
            </a:r>
            <a:r>
              <a:rPr lang="it-IT" sz="3200"/>
              <a:t> </a:t>
            </a:r>
            <a:r>
              <a:rPr lang="it-IT" sz="3200" u="sng"/>
              <a:t>durante la prima visita in profondità</a:t>
            </a:r>
            <a:r>
              <a:rPr lang="it-IT" sz="3200"/>
              <a:t>. </a:t>
            </a:r>
          </a:p>
        </p:txBody>
      </p:sp>
      <p:graphicFrame>
        <p:nvGraphicFramePr>
          <p:cNvPr id="4098" name="Object 3"/>
          <p:cNvGraphicFramePr>
            <a:graphicFrameLocks noChangeAspect="1"/>
          </p:cNvGraphicFramePr>
          <p:nvPr/>
        </p:nvGraphicFramePr>
        <p:xfrm>
          <a:off x="954088" y="2781300"/>
          <a:ext cx="2805112" cy="717550"/>
        </p:xfrm>
        <a:graphic>
          <a:graphicData uri="http://schemas.openxmlformats.org/presentationml/2006/ole">
            <p:oleObj spid="_x0000_s4098" name="Equation" r:id="rId3" imgW="1104840" imgH="279360" progId="Equation.3">
              <p:embed/>
            </p:oleObj>
          </a:graphicData>
        </a:graphic>
      </p:graphicFrame>
      <p:graphicFrame>
        <p:nvGraphicFramePr>
          <p:cNvPr id="4099" name="Object 4"/>
          <p:cNvGraphicFramePr>
            <a:graphicFrameLocks noChangeAspect="1"/>
          </p:cNvGraphicFramePr>
          <p:nvPr/>
        </p:nvGraphicFramePr>
        <p:xfrm>
          <a:off x="5040313" y="2781300"/>
          <a:ext cx="2968625" cy="717550"/>
        </p:xfrm>
        <a:graphic>
          <a:graphicData uri="http://schemas.openxmlformats.org/presentationml/2006/ole">
            <p:oleObj spid="_x0000_s4099" name="Equation" r:id="rId4" imgW="1168200" imgH="279360" progId="Equation.3">
              <p:embed/>
            </p:oleObj>
          </a:graphicData>
        </a:graphic>
      </p:graphicFrame>
      <p:sp>
        <p:nvSpPr>
          <p:cNvPr id="1044485" name="Text Box 5"/>
          <p:cNvSpPr txBox="1">
            <a:spLocks noChangeArrowheads="1"/>
          </p:cNvSpPr>
          <p:nvPr/>
        </p:nvSpPr>
        <p:spPr bwMode="auto">
          <a:xfrm>
            <a:off x="488950" y="4149725"/>
            <a:ext cx="8983663" cy="1554163"/>
          </a:xfrm>
          <a:prstGeom prst="rect">
            <a:avLst/>
          </a:prstGeom>
          <a:noFill/>
          <a:ln w="9525">
            <a:noFill/>
            <a:miter lim="800000"/>
            <a:headEnd/>
            <a:tailEnd/>
          </a:ln>
        </p:spPr>
        <p:txBody>
          <a:bodyPr>
            <a:spAutoFit/>
          </a:bodyPr>
          <a:lstStyle/>
          <a:p>
            <a:pPr>
              <a:spcBef>
                <a:spcPct val="20000"/>
              </a:spcBef>
            </a:pPr>
            <a:r>
              <a:rPr lang="it-IT" sz="3200" i="1" u="sng"/>
              <a:t>Proprietà dei tempi di fine</a:t>
            </a:r>
            <a:r>
              <a:rPr lang="it-IT" sz="3200"/>
              <a:t>. Siano </a:t>
            </a:r>
            <a:r>
              <a:rPr lang="it-IT" sz="3200" b="1" i="1"/>
              <a:t>C</a:t>
            </a:r>
            <a:r>
              <a:rPr lang="it-IT" sz="3200"/>
              <a:t> e </a:t>
            </a:r>
            <a:r>
              <a:rPr lang="it-IT" sz="3200" b="1" i="1"/>
              <a:t>C'</a:t>
            </a:r>
            <a:r>
              <a:rPr lang="it-IT" sz="3200"/>
              <a:t> due </a:t>
            </a:r>
            <a:r>
              <a:rPr lang="it-IT" sz="3200" b="1" i="1"/>
              <a:t>cfc</a:t>
            </a:r>
            <a:r>
              <a:rPr lang="it-IT" sz="3200"/>
              <a:t> distinte. Se esiste un arco </a:t>
            </a:r>
            <a:r>
              <a:rPr lang="it-IT" sz="3200" b="1" i="1"/>
              <a:t>uv</a:t>
            </a:r>
            <a:r>
              <a:rPr lang="it-IT" sz="3200"/>
              <a:t> da  </a:t>
            </a:r>
            <a:r>
              <a:rPr lang="it-IT" sz="3200" b="1" i="1"/>
              <a:t>u </a:t>
            </a:r>
            <a:r>
              <a:rPr lang="it-IT" sz="3200" b="1">
                <a:sym typeface="Symbol" pitchFamily="18" charset="2"/>
              </a:rPr>
              <a:t></a:t>
            </a:r>
            <a:r>
              <a:rPr lang="it-IT" sz="3200" b="1" i="1">
                <a:sym typeface="Symbol" pitchFamily="18" charset="2"/>
              </a:rPr>
              <a:t> </a:t>
            </a:r>
            <a:r>
              <a:rPr lang="it-IT" sz="3200" b="1" i="1"/>
              <a:t>C</a:t>
            </a:r>
            <a:r>
              <a:rPr lang="it-IT" sz="3200"/>
              <a:t> a </a:t>
            </a:r>
            <a:r>
              <a:rPr lang="it-IT" sz="3200" b="1" i="1"/>
              <a:t>v</a:t>
            </a:r>
            <a:r>
              <a:rPr lang="it-IT" sz="3200"/>
              <a:t> </a:t>
            </a:r>
            <a:r>
              <a:rPr lang="it-IT" sz="3200" b="1">
                <a:sym typeface="Symbol" pitchFamily="18" charset="2"/>
              </a:rPr>
              <a:t></a:t>
            </a:r>
            <a:r>
              <a:rPr lang="it-IT" sz="3200">
                <a:sym typeface="Symbol" pitchFamily="18" charset="2"/>
              </a:rPr>
              <a:t> </a:t>
            </a:r>
            <a:r>
              <a:rPr lang="it-IT" sz="3200" b="1" i="1"/>
              <a:t>C'</a:t>
            </a:r>
            <a:r>
              <a:rPr lang="it-IT" sz="3200"/>
              <a:t> allora </a:t>
            </a:r>
            <a:r>
              <a:rPr lang="it-IT" sz="3200" b="1" i="1"/>
              <a:t>f</a:t>
            </a:r>
            <a:r>
              <a:rPr lang="it-IT" sz="3200" b="1"/>
              <a:t>(</a:t>
            </a:r>
            <a:r>
              <a:rPr lang="it-IT" sz="3200" b="1" i="1"/>
              <a:t>C</a:t>
            </a:r>
            <a:r>
              <a:rPr lang="it-IT" sz="3200" b="1"/>
              <a:t>)</a:t>
            </a:r>
            <a:r>
              <a:rPr lang="it-IT" sz="3200"/>
              <a:t> </a:t>
            </a:r>
            <a:r>
              <a:rPr lang="it-IT" sz="3200" b="1"/>
              <a:t>&gt;</a:t>
            </a:r>
            <a:r>
              <a:rPr lang="it-IT" sz="3200"/>
              <a:t> </a:t>
            </a:r>
            <a:r>
              <a:rPr lang="it-IT" sz="3200" b="1" i="1"/>
              <a:t>f</a:t>
            </a:r>
            <a:r>
              <a:rPr lang="it-IT" sz="3200" b="1"/>
              <a:t>(</a:t>
            </a:r>
            <a:r>
              <a:rPr lang="it-IT" sz="3200" b="1" i="1"/>
              <a:t>C'</a:t>
            </a:r>
            <a:r>
              <a:rPr lang="it-IT" sz="3200" b="1"/>
              <a:t>)</a:t>
            </a:r>
            <a:r>
              <a:rPr lang="it-IT" sz="32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4485"/>
                                        </p:tgtEl>
                                        <p:attrNameLst>
                                          <p:attrName>style.visibility</p:attrName>
                                        </p:attrNameLst>
                                      </p:cBhvr>
                                      <p:to>
                                        <p:strVal val="visible"/>
                                      </p:to>
                                    </p:set>
                                    <p:anim calcmode="lin" valueType="num">
                                      <p:cBhvr additive="base">
                                        <p:cTn id="7" dur="500" fill="hold"/>
                                        <p:tgtEl>
                                          <p:spTgt spid="1044485"/>
                                        </p:tgtEl>
                                        <p:attrNameLst>
                                          <p:attrName>ppt_x</p:attrName>
                                        </p:attrNameLst>
                                      </p:cBhvr>
                                      <p:tavLst>
                                        <p:tav tm="0">
                                          <p:val>
                                            <p:strVal val="#ppt_x"/>
                                          </p:val>
                                        </p:tav>
                                        <p:tav tm="100000">
                                          <p:val>
                                            <p:strVal val="#ppt_x"/>
                                          </p:val>
                                        </p:tav>
                                      </p:tavLst>
                                    </p:anim>
                                    <p:anim calcmode="lin" valueType="num">
                                      <p:cBhvr additive="base">
                                        <p:cTn id="8" dur="500" fill="hold"/>
                                        <p:tgtEl>
                                          <p:spTgt spid="10444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485"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488950" y="685800"/>
            <a:ext cx="8928100" cy="4130675"/>
          </a:xfrm>
          <a:prstGeom prst="rect">
            <a:avLst/>
          </a:prstGeom>
          <a:noFill/>
          <a:ln w="9525">
            <a:noFill/>
            <a:miter lim="800000"/>
            <a:headEnd/>
            <a:tailEnd/>
          </a:ln>
        </p:spPr>
        <p:txBody>
          <a:bodyPr>
            <a:spAutoFit/>
          </a:bodyPr>
          <a:lstStyle/>
          <a:p>
            <a:pPr>
              <a:spcBef>
                <a:spcPct val="20000"/>
              </a:spcBef>
            </a:pPr>
            <a:r>
              <a:rPr lang="it-IT" sz="3200" i="1" u="sng"/>
              <a:t>Dimostrazione</a:t>
            </a:r>
            <a:r>
              <a:rPr lang="it-IT" sz="3200"/>
              <a:t>. </a:t>
            </a:r>
          </a:p>
          <a:p>
            <a:pPr>
              <a:spcBef>
                <a:spcPct val="20000"/>
              </a:spcBef>
            </a:pPr>
            <a:r>
              <a:rPr lang="it-IT" sz="3200"/>
              <a:t>Se </a:t>
            </a:r>
            <a:r>
              <a:rPr lang="it-IT" sz="3200" b="1" i="1"/>
              <a:t>d</a:t>
            </a:r>
            <a:r>
              <a:rPr lang="it-IT" sz="3200" b="1"/>
              <a:t>(</a:t>
            </a:r>
            <a:r>
              <a:rPr lang="it-IT" sz="3200" b="1" i="1"/>
              <a:t>C</a:t>
            </a:r>
            <a:r>
              <a:rPr lang="it-IT" sz="3200" b="1"/>
              <a:t>)</a:t>
            </a:r>
            <a:r>
              <a:rPr lang="it-IT" sz="3200"/>
              <a:t> </a:t>
            </a:r>
            <a:r>
              <a:rPr lang="it-IT" sz="3200" b="1"/>
              <a:t>&lt;</a:t>
            </a:r>
            <a:r>
              <a:rPr lang="it-IT" sz="3200"/>
              <a:t> </a:t>
            </a:r>
            <a:r>
              <a:rPr lang="it-IT" sz="3200" b="1" i="1"/>
              <a:t>d</a:t>
            </a:r>
            <a:r>
              <a:rPr lang="it-IT" sz="3200" b="1"/>
              <a:t>(</a:t>
            </a:r>
            <a:r>
              <a:rPr lang="it-IT" sz="3200" b="1" i="1"/>
              <a:t>C'</a:t>
            </a:r>
            <a:r>
              <a:rPr lang="it-IT" sz="3200" b="1"/>
              <a:t>)</a:t>
            </a:r>
            <a:r>
              <a:rPr lang="it-IT" sz="3200"/>
              <a:t>, quando viene scoperto il primo vertice </a:t>
            </a:r>
            <a:r>
              <a:rPr lang="it-IT" sz="3200" b="1" i="1"/>
              <a:t>x</a:t>
            </a:r>
            <a:r>
              <a:rPr lang="it-IT" sz="3200"/>
              <a:t> di </a:t>
            </a:r>
            <a:r>
              <a:rPr lang="it-IT" sz="3200" b="1" i="1"/>
              <a:t>C</a:t>
            </a:r>
            <a:r>
              <a:rPr lang="it-IT" sz="3200"/>
              <a:t> tutti i vertici di </a:t>
            </a:r>
            <a:r>
              <a:rPr lang="it-IT" sz="3200" b="1" i="1"/>
              <a:t>C</a:t>
            </a:r>
            <a:r>
              <a:rPr lang="it-IT" sz="3200"/>
              <a:t> e di </a:t>
            </a:r>
            <a:r>
              <a:rPr lang="it-IT" sz="3200" b="1" i="1"/>
              <a:t>C'</a:t>
            </a:r>
            <a:r>
              <a:rPr lang="it-IT" sz="3200"/>
              <a:t> sono bianchi. Quindi vi è un cammino bianco da </a:t>
            </a:r>
            <a:r>
              <a:rPr lang="it-IT" sz="3200" b="1" i="1"/>
              <a:t>x</a:t>
            </a:r>
            <a:r>
              <a:rPr lang="it-IT" sz="3200"/>
              <a:t> ad ogni vertice di </a:t>
            </a:r>
            <a:r>
              <a:rPr lang="it-IT" sz="3200" b="1" i="1"/>
              <a:t>C</a:t>
            </a:r>
            <a:r>
              <a:rPr lang="it-IT" sz="3200"/>
              <a:t> e, in virtù dell’arco </a:t>
            </a:r>
            <a:r>
              <a:rPr lang="it-IT" sz="3200" b="1" i="1"/>
              <a:t>uv</a:t>
            </a:r>
            <a:r>
              <a:rPr lang="it-IT" sz="3200"/>
              <a:t>, anche un cammino bianco da </a:t>
            </a:r>
            <a:r>
              <a:rPr lang="it-IT" sz="3200" b="1" i="1"/>
              <a:t>x</a:t>
            </a:r>
            <a:r>
              <a:rPr lang="it-IT" sz="3200"/>
              <a:t> a ogni vertice di </a:t>
            </a:r>
            <a:r>
              <a:rPr lang="it-IT" sz="3200" b="1" i="1"/>
              <a:t>C'</a:t>
            </a:r>
            <a:r>
              <a:rPr lang="it-IT" sz="3200"/>
              <a:t>. Per il teorema del cammino bianco tutti i vertici di </a:t>
            </a:r>
            <a:r>
              <a:rPr lang="it-IT" sz="3200" b="1" i="1"/>
              <a:t>C</a:t>
            </a:r>
            <a:r>
              <a:rPr lang="it-IT" sz="3200"/>
              <a:t> e di </a:t>
            </a:r>
            <a:r>
              <a:rPr lang="it-IT" sz="3200" b="1" i="1"/>
              <a:t>C'</a:t>
            </a:r>
            <a:r>
              <a:rPr lang="it-IT" sz="3200"/>
              <a:t> diventano discendenti di </a:t>
            </a:r>
            <a:r>
              <a:rPr lang="it-IT" sz="3200" b="1" i="1"/>
              <a:t>x</a:t>
            </a:r>
            <a:r>
              <a:rPr lang="it-IT" sz="3200"/>
              <a:t> e quindi </a:t>
            </a:r>
            <a:r>
              <a:rPr lang="it-IT" sz="3200" b="1" i="1"/>
              <a:t>x.f</a:t>
            </a:r>
            <a:r>
              <a:rPr lang="it-IT" sz="3200" b="1"/>
              <a:t> =</a:t>
            </a:r>
            <a:r>
              <a:rPr lang="it-IT" sz="3200"/>
              <a:t> </a:t>
            </a:r>
            <a:r>
              <a:rPr lang="it-IT" sz="3200" b="1" i="1"/>
              <a:t>f</a:t>
            </a:r>
            <a:r>
              <a:rPr lang="it-IT" sz="3200" b="1"/>
              <a:t>(</a:t>
            </a:r>
            <a:r>
              <a:rPr lang="it-IT" sz="3200" b="1" i="1"/>
              <a:t>C</a:t>
            </a:r>
            <a:r>
              <a:rPr lang="it-IT" sz="3200" b="1"/>
              <a:t>)</a:t>
            </a:r>
            <a:r>
              <a:rPr lang="it-IT" sz="3200"/>
              <a:t> </a:t>
            </a:r>
            <a:r>
              <a:rPr lang="it-IT" sz="3200" b="1"/>
              <a:t>&gt;</a:t>
            </a:r>
            <a:r>
              <a:rPr lang="it-IT" sz="3200"/>
              <a:t> </a:t>
            </a:r>
            <a:r>
              <a:rPr lang="it-IT" sz="3200" b="1" i="1"/>
              <a:t>f</a:t>
            </a:r>
            <a:r>
              <a:rPr lang="it-IT" sz="3200" b="1"/>
              <a:t>(</a:t>
            </a:r>
            <a:r>
              <a:rPr lang="it-IT" sz="3200" b="1" i="1"/>
              <a:t>C'</a:t>
            </a:r>
            <a:r>
              <a:rPr lang="it-IT" sz="3200" b="1"/>
              <a:t>)</a:t>
            </a:r>
            <a:r>
              <a:rPr lang="it-IT" sz="320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577850" y="609600"/>
            <a:ext cx="8915400" cy="1554163"/>
          </a:xfrm>
          <a:prstGeom prst="rect">
            <a:avLst/>
          </a:prstGeom>
          <a:noFill/>
          <a:ln w="9525">
            <a:noFill/>
            <a:miter lim="800000"/>
            <a:headEnd/>
            <a:tailEnd/>
          </a:ln>
        </p:spPr>
        <p:txBody>
          <a:bodyPr>
            <a:spAutoFit/>
          </a:bodyPr>
          <a:lstStyle/>
          <a:p>
            <a:pPr>
              <a:spcBef>
                <a:spcPct val="100000"/>
              </a:spcBef>
            </a:pPr>
            <a:r>
              <a:rPr lang="it-IT" sz="3200"/>
              <a:t>Un grafo orientato si dice </a:t>
            </a:r>
            <a:r>
              <a:rPr lang="it-IT" sz="3200" i="1" u="sng"/>
              <a:t>fortemente connesso</a:t>
            </a:r>
            <a:r>
              <a:rPr lang="it-IT" sz="3200"/>
              <a:t> se esiste almeno un cammino da ogni vertice </a:t>
            </a:r>
            <a:r>
              <a:rPr lang="it-IT" sz="3200" b="1" i="1"/>
              <a:t>u</a:t>
            </a:r>
            <a:r>
              <a:rPr lang="it-IT" sz="3200"/>
              <a:t> ad ogni altro vertice </a:t>
            </a:r>
            <a:r>
              <a:rPr lang="it-IT" sz="3200" b="1" i="1"/>
              <a:t>v</a:t>
            </a:r>
            <a:r>
              <a:rPr lang="it-IT" sz="3200"/>
              <a:t>. </a:t>
            </a:r>
          </a:p>
        </p:txBody>
      </p:sp>
      <p:sp>
        <p:nvSpPr>
          <p:cNvPr id="866307" name="Text Box 3"/>
          <p:cNvSpPr txBox="1">
            <a:spLocks noChangeArrowheads="1"/>
          </p:cNvSpPr>
          <p:nvPr/>
        </p:nvSpPr>
        <p:spPr bwMode="auto">
          <a:xfrm>
            <a:off x="560388" y="2852738"/>
            <a:ext cx="8915400" cy="1554162"/>
          </a:xfrm>
          <a:prstGeom prst="rect">
            <a:avLst/>
          </a:prstGeom>
          <a:noFill/>
          <a:ln w="9525">
            <a:noFill/>
            <a:miter lim="800000"/>
            <a:headEnd/>
            <a:tailEnd/>
          </a:ln>
        </p:spPr>
        <p:txBody>
          <a:bodyPr>
            <a:spAutoFit/>
          </a:bodyPr>
          <a:lstStyle/>
          <a:p>
            <a:pPr>
              <a:spcBef>
                <a:spcPct val="100000"/>
              </a:spcBef>
            </a:pPr>
            <a:r>
              <a:rPr lang="it-IT" sz="3200"/>
              <a:t>Le </a:t>
            </a:r>
            <a:r>
              <a:rPr lang="it-IT" sz="3200" i="1" u="sng"/>
              <a:t>componenti fortemente connesse</a:t>
            </a:r>
            <a:r>
              <a:rPr lang="it-IT" sz="3200"/>
              <a:t> di un grafo orientato sono le classi di equivalenza dei suoi vertici rispetto alla relazione di mutua accessibilità.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63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6307"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560388" y="981075"/>
            <a:ext cx="8928100" cy="4087813"/>
          </a:xfrm>
          <a:prstGeom prst="rect">
            <a:avLst/>
          </a:prstGeom>
          <a:noFill/>
          <a:ln w="9525">
            <a:noFill/>
            <a:miter lim="800000"/>
            <a:headEnd/>
            <a:tailEnd/>
          </a:ln>
        </p:spPr>
        <p:txBody>
          <a:bodyPr>
            <a:spAutoFit/>
          </a:bodyPr>
          <a:lstStyle/>
          <a:p>
            <a:pPr>
              <a:spcBef>
                <a:spcPct val="20000"/>
              </a:spcBef>
            </a:pPr>
            <a:r>
              <a:rPr lang="it-IT" sz="3200"/>
              <a:t>Se </a:t>
            </a:r>
            <a:r>
              <a:rPr lang="it-IT" sz="3200" b="1" i="1"/>
              <a:t>d</a:t>
            </a:r>
            <a:r>
              <a:rPr lang="it-IT" sz="3200" b="1"/>
              <a:t>(</a:t>
            </a:r>
            <a:r>
              <a:rPr lang="it-IT" sz="3200" b="1" i="1"/>
              <a:t>C</a:t>
            </a:r>
            <a:r>
              <a:rPr lang="it-IT" sz="3200" b="1"/>
              <a:t>)</a:t>
            </a:r>
            <a:r>
              <a:rPr lang="it-IT" sz="3200"/>
              <a:t> </a:t>
            </a:r>
            <a:r>
              <a:rPr lang="it-IT" sz="3200" b="1"/>
              <a:t>&gt;</a:t>
            </a:r>
            <a:r>
              <a:rPr lang="it-IT" sz="3200"/>
              <a:t> </a:t>
            </a:r>
            <a:r>
              <a:rPr lang="it-IT" sz="3200" b="1" i="1"/>
              <a:t>d</a:t>
            </a:r>
            <a:r>
              <a:rPr lang="it-IT" sz="3200" b="1"/>
              <a:t>(</a:t>
            </a:r>
            <a:r>
              <a:rPr lang="it-IT" sz="3200" b="1" i="1"/>
              <a:t>C'</a:t>
            </a:r>
            <a:r>
              <a:rPr lang="it-IT" sz="3200" b="1"/>
              <a:t>)</a:t>
            </a:r>
            <a:r>
              <a:rPr lang="it-IT" sz="3200"/>
              <a:t>, quando viene scoperto il primo vertice </a:t>
            </a:r>
            <a:r>
              <a:rPr lang="it-IT" sz="3200" b="1" i="1"/>
              <a:t>y</a:t>
            </a:r>
            <a:r>
              <a:rPr lang="it-IT" sz="3200"/>
              <a:t> di </a:t>
            </a:r>
            <a:r>
              <a:rPr lang="it-IT" sz="3200" b="1" i="1"/>
              <a:t>C'</a:t>
            </a:r>
            <a:r>
              <a:rPr lang="it-IT" sz="3200"/>
              <a:t> tutti i vertici di </a:t>
            </a:r>
            <a:r>
              <a:rPr lang="it-IT" sz="3200" b="1" i="1"/>
              <a:t>C</a:t>
            </a:r>
            <a:r>
              <a:rPr lang="it-IT" sz="3200"/>
              <a:t> e di </a:t>
            </a:r>
            <a:r>
              <a:rPr lang="it-IT" sz="3200" b="1" i="1"/>
              <a:t>C'</a:t>
            </a:r>
            <a:r>
              <a:rPr lang="it-IT" sz="3200"/>
              <a:t> sono bianchi. Vi è un cammino bianco da </a:t>
            </a:r>
            <a:r>
              <a:rPr lang="it-IT" sz="3200" b="1" i="1"/>
              <a:t>y</a:t>
            </a:r>
            <a:r>
              <a:rPr lang="it-IT" sz="3200"/>
              <a:t> ad ogni vertice di </a:t>
            </a:r>
            <a:r>
              <a:rPr lang="it-IT" sz="3200" b="1" i="1"/>
              <a:t>C'</a:t>
            </a:r>
            <a:r>
              <a:rPr lang="it-IT" sz="3200"/>
              <a:t> e quindi </a:t>
            </a:r>
            <a:r>
              <a:rPr lang="it-IT" sz="3200" b="1" i="1"/>
              <a:t>y.f</a:t>
            </a:r>
            <a:r>
              <a:rPr lang="it-IT" sz="3200" b="1"/>
              <a:t> =</a:t>
            </a:r>
            <a:r>
              <a:rPr lang="it-IT" sz="3200"/>
              <a:t> </a:t>
            </a:r>
            <a:r>
              <a:rPr lang="it-IT" sz="3200" b="1" i="1"/>
              <a:t>f</a:t>
            </a:r>
            <a:r>
              <a:rPr lang="it-IT" sz="3200" b="1"/>
              <a:t>(</a:t>
            </a:r>
            <a:r>
              <a:rPr lang="it-IT" sz="3200" b="1" i="1"/>
              <a:t>C'</a:t>
            </a:r>
            <a:r>
              <a:rPr lang="it-IT" sz="3200" b="1"/>
              <a:t>)</a:t>
            </a:r>
            <a:r>
              <a:rPr lang="it-IT" sz="3200"/>
              <a:t>. </a:t>
            </a:r>
          </a:p>
          <a:p>
            <a:pPr>
              <a:spcBef>
                <a:spcPct val="20000"/>
              </a:spcBef>
            </a:pPr>
            <a:r>
              <a:rPr lang="it-IT" sz="3200"/>
              <a:t>Siccome esiste l’arco </a:t>
            </a:r>
            <a:r>
              <a:rPr lang="it-IT" sz="3200" b="1" i="1"/>
              <a:t>uv</a:t>
            </a:r>
            <a:r>
              <a:rPr lang="it-IT" sz="3200"/>
              <a:t> non può esistere nessun cammino da un vertice di </a:t>
            </a:r>
            <a:r>
              <a:rPr lang="it-IT" sz="3200" b="1" i="1"/>
              <a:t>C'</a:t>
            </a:r>
            <a:r>
              <a:rPr lang="it-IT" sz="3200"/>
              <a:t> ad un vertice di </a:t>
            </a:r>
            <a:r>
              <a:rPr lang="it-IT" sz="3200" b="1" i="1"/>
              <a:t>C</a:t>
            </a:r>
            <a:r>
              <a:rPr lang="it-IT" sz="3200"/>
              <a:t>. Quindi </a:t>
            </a:r>
            <a:r>
              <a:rPr lang="it-IT" sz="3200" b="1" i="1"/>
              <a:t>C</a:t>
            </a:r>
            <a:r>
              <a:rPr lang="it-IT" sz="3200"/>
              <a:t> non è raggiungibile da </a:t>
            </a:r>
            <a:r>
              <a:rPr lang="it-IT" sz="3200" b="1" i="1"/>
              <a:t>y</a:t>
            </a:r>
            <a:r>
              <a:rPr lang="it-IT" sz="3200"/>
              <a:t>. Dunque </a:t>
            </a:r>
            <a:r>
              <a:rPr lang="it-IT" sz="3200" b="1" i="1"/>
              <a:t>d</a:t>
            </a:r>
            <a:r>
              <a:rPr lang="it-IT" sz="3200" b="1"/>
              <a:t>(</a:t>
            </a:r>
            <a:r>
              <a:rPr lang="it-IT" sz="3200" b="1" i="1"/>
              <a:t>C</a:t>
            </a:r>
            <a:r>
              <a:rPr lang="it-IT" sz="3200" b="1"/>
              <a:t>) &gt;</a:t>
            </a:r>
            <a:r>
              <a:rPr lang="it-IT" sz="3200"/>
              <a:t> </a:t>
            </a:r>
            <a:r>
              <a:rPr lang="it-IT" sz="3200" b="1" i="1"/>
              <a:t>f</a:t>
            </a:r>
            <a:r>
              <a:rPr lang="it-IT" sz="3200" b="1"/>
              <a:t>(</a:t>
            </a:r>
            <a:r>
              <a:rPr lang="it-IT" sz="3200" b="1" i="1"/>
              <a:t>C'</a:t>
            </a:r>
            <a:r>
              <a:rPr lang="it-IT" sz="3200" b="1"/>
              <a:t>)</a:t>
            </a:r>
            <a:r>
              <a:rPr lang="it-IT" sz="3200"/>
              <a:t> ed a maggior ragione  </a:t>
            </a:r>
            <a:r>
              <a:rPr lang="it-IT" sz="3200" b="1" i="1"/>
              <a:t>f</a:t>
            </a:r>
            <a:r>
              <a:rPr lang="it-IT" sz="3200" b="1"/>
              <a:t>(</a:t>
            </a:r>
            <a:r>
              <a:rPr lang="it-IT" sz="3200" b="1" i="1"/>
              <a:t>C</a:t>
            </a:r>
            <a:r>
              <a:rPr lang="it-IT" sz="3200" b="1"/>
              <a:t>)</a:t>
            </a:r>
            <a:r>
              <a:rPr lang="it-IT" sz="3200"/>
              <a:t> </a:t>
            </a:r>
            <a:r>
              <a:rPr lang="it-IT" sz="3200" b="1"/>
              <a:t>&gt;</a:t>
            </a:r>
            <a:r>
              <a:rPr lang="it-IT" sz="3200"/>
              <a:t> </a:t>
            </a:r>
            <a:r>
              <a:rPr lang="it-IT" sz="3200" b="1" i="1"/>
              <a:t>f</a:t>
            </a:r>
            <a:r>
              <a:rPr lang="it-IT" sz="3200" b="1"/>
              <a:t>(</a:t>
            </a:r>
            <a:r>
              <a:rPr lang="it-IT" sz="3200" b="1" i="1"/>
              <a:t>C'</a:t>
            </a:r>
            <a:r>
              <a:rPr lang="it-IT" sz="3200" b="1"/>
              <a:t>)</a:t>
            </a:r>
            <a:r>
              <a:rPr lang="it-IT" sz="3200"/>
              <a:t>.</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488950" y="549275"/>
            <a:ext cx="8785225" cy="1651000"/>
          </a:xfrm>
          <a:prstGeom prst="rect">
            <a:avLst/>
          </a:prstGeom>
          <a:noFill/>
          <a:ln w="9525">
            <a:noFill/>
            <a:miter lim="800000"/>
            <a:headEnd/>
            <a:tailEnd/>
          </a:ln>
        </p:spPr>
        <p:txBody>
          <a:bodyPr>
            <a:spAutoFit/>
          </a:bodyPr>
          <a:lstStyle/>
          <a:p>
            <a:pPr>
              <a:spcBef>
                <a:spcPct val="20000"/>
              </a:spcBef>
            </a:pPr>
            <a:r>
              <a:rPr lang="it-IT" sz="3200" i="1" u="sng"/>
              <a:t>Conseguenza</a:t>
            </a:r>
            <a:r>
              <a:rPr lang="it-IT" sz="3200"/>
              <a:t>. Siano </a:t>
            </a:r>
            <a:r>
              <a:rPr lang="it-IT" sz="3200" b="1" i="1"/>
              <a:t>C</a:t>
            </a:r>
            <a:r>
              <a:rPr lang="it-IT" sz="3200"/>
              <a:t> e </a:t>
            </a:r>
            <a:r>
              <a:rPr lang="it-IT" sz="3200" b="1" i="1"/>
              <a:t>C'</a:t>
            </a:r>
            <a:r>
              <a:rPr lang="it-IT" sz="3200"/>
              <a:t> due </a:t>
            </a:r>
            <a:r>
              <a:rPr lang="it-IT" sz="3200" b="1" i="1"/>
              <a:t>cfc</a:t>
            </a:r>
            <a:r>
              <a:rPr lang="it-IT" sz="3200"/>
              <a:t> distinte. </a:t>
            </a:r>
          </a:p>
          <a:p>
            <a:pPr>
              <a:spcBef>
                <a:spcPct val="20000"/>
              </a:spcBef>
            </a:pPr>
            <a:r>
              <a:rPr lang="it-IT" sz="3200"/>
              <a:t>Se nel grafo trasposto </a:t>
            </a:r>
            <a:r>
              <a:rPr lang="it-IT" sz="3200" b="1" i="1"/>
              <a:t>G</a:t>
            </a:r>
            <a:r>
              <a:rPr lang="it-IT" sz="3200" b="1" i="1" baseline="30000"/>
              <a:t>T</a:t>
            </a:r>
            <a:r>
              <a:rPr lang="it-IT" sz="3200"/>
              <a:t> esiste un arco </a:t>
            </a:r>
            <a:r>
              <a:rPr lang="it-IT" sz="3200" b="1" i="1"/>
              <a:t>uv</a:t>
            </a:r>
            <a:r>
              <a:rPr lang="it-IT" sz="3200"/>
              <a:t> da </a:t>
            </a:r>
            <a:r>
              <a:rPr lang="it-IT" sz="3200" b="1" i="1"/>
              <a:t>u </a:t>
            </a:r>
            <a:r>
              <a:rPr lang="it-IT" sz="3200" b="1">
                <a:sym typeface="Symbol" pitchFamily="18" charset="2"/>
              </a:rPr>
              <a:t></a:t>
            </a:r>
            <a:r>
              <a:rPr lang="it-IT" sz="3200" b="1" i="1">
                <a:sym typeface="Symbol" pitchFamily="18" charset="2"/>
              </a:rPr>
              <a:t> </a:t>
            </a:r>
            <a:r>
              <a:rPr lang="it-IT" sz="3200" b="1" i="1"/>
              <a:t>C</a:t>
            </a:r>
            <a:r>
              <a:rPr lang="it-IT" sz="3200"/>
              <a:t> a </a:t>
            </a:r>
            <a:r>
              <a:rPr lang="it-IT" sz="3200" b="1" i="1"/>
              <a:t>v</a:t>
            </a:r>
            <a:r>
              <a:rPr lang="it-IT" sz="3200"/>
              <a:t> </a:t>
            </a:r>
            <a:r>
              <a:rPr lang="it-IT" sz="3200" b="1">
                <a:sym typeface="Symbol" pitchFamily="18" charset="2"/>
              </a:rPr>
              <a:t></a:t>
            </a:r>
            <a:r>
              <a:rPr lang="it-IT" sz="3200">
                <a:sym typeface="Symbol" pitchFamily="18" charset="2"/>
              </a:rPr>
              <a:t> </a:t>
            </a:r>
            <a:r>
              <a:rPr lang="it-IT" sz="3200" b="1" i="1"/>
              <a:t>C'</a:t>
            </a:r>
            <a:r>
              <a:rPr lang="it-IT" sz="3200"/>
              <a:t> allora </a:t>
            </a:r>
            <a:r>
              <a:rPr lang="it-IT" sz="3200" b="1" i="1"/>
              <a:t>f</a:t>
            </a:r>
            <a:r>
              <a:rPr lang="it-IT" sz="3200" b="1"/>
              <a:t>(</a:t>
            </a:r>
            <a:r>
              <a:rPr lang="it-IT" sz="3200" b="1" i="1"/>
              <a:t>C</a:t>
            </a:r>
            <a:r>
              <a:rPr lang="it-IT" sz="3200" b="1"/>
              <a:t>)</a:t>
            </a:r>
            <a:r>
              <a:rPr lang="it-IT" sz="3200"/>
              <a:t> </a:t>
            </a:r>
            <a:r>
              <a:rPr lang="it-IT" sz="3200" b="1"/>
              <a:t>&lt;</a:t>
            </a:r>
            <a:r>
              <a:rPr lang="it-IT" sz="3200"/>
              <a:t> </a:t>
            </a:r>
            <a:r>
              <a:rPr lang="it-IT" sz="3200" b="1" i="1"/>
              <a:t>f</a:t>
            </a:r>
            <a:r>
              <a:rPr lang="it-IT" sz="3200" b="1"/>
              <a:t>(</a:t>
            </a:r>
            <a:r>
              <a:rPr lang="it-IT" sz="3200" b="1" i="1"/>
              <a:t>C'</a:t>
            </a:r>
            <a:r>
              <a:rPr lang="it-IT" sz="3200" b="1"/>
              <a:t>)</a:t>
            </a:r>
            <a:r>
              <a:rPr lang="it-IT" sz="3200"/>
              <a:t>.</a:t>
            </a:r>
          </a:p>
        </p:txBody>
      </p:sp>
      <p:sp>
        <p:nvSpPr>
          <p:cNvPr id="90115" name="Text Box 3"/>
          <p:cNvSpPr txBox="1">
            <a:spLocks noChangeArrowheads="1"/>
          </p:cNvSpPr>
          <p:nvPr/>
        </p:nvSpPr>
        <p:spPr bwMode="auto">
          <a:xfrm>
            <a:off x="560388" y="2565400"/>
            <a:ext cx="8928100" cy="1651000"/>
          </a:xfrm>
          <a:prstGeom prst="rect">
            <a:avLst/>
          </a:prstGeom>
          <a:noFill/>
          <a:ln w="9525">
            <a:noFill/>
            <a:miter lim="800000"/>
            <a:headEnd/>
            <a:tailEnd/>
          </a:ln>
        </p:spPr>
        <p:txBody>
          <a:bodyPr>
            <a:spAutoFit/>
          </a:bodyPr>
          <a:lstStyle/>
          <a:p>
            <a:pPr>
              <a:spcBef>
                <a:spcPct val="20000"/>
              </a:spcBef>
            </a:pPr>
            <a:r>
              <a:rPr lang="it-IT" sz="3200" i="1" u="sng"/>
              <a:t>Dimostrazione</a:t>
            </a:r>
            <a:r>
              <a:rPr lang="it-IT" sz="3200"/>
              <a:t>. </a:t>
            </a:r>
          </a:p>
          <a:p>
            <a:pPr>
              <a:spcBef>
                <a:spcPct val="20000"/>
              </a:spcBef>
            </a:pPr>
            <a:r>
              <a:rPr lang="it-IT" sz="3200"/>
              <a:t>I grafi </a:t>
            </a:r>
            <a:r>
              <a:rPr lang="it-IT" sz="3200" b="1" i="1"/>
              <a:t>G</a:t>
            </a:r>
            <a:r>
              <a:rPr lang="it-IT" sz="3200"/>
              <a:t> e </a:t>
            </a:r>
            <a:r>
              <a:rPr lang="it-IT" sz="3200" b="1" i="1"/>
              <a:t>G</a:t>
            </a:r>
            <a:r>
              <a:rPr lang="it-IT" sz="3200" b="1" i="1" baseline="30000"/>
              <a:t>T</a:t>
            </a:r>
            <a:r>
              <a:rPr lang="it-IT" sz="3200"/>
              <a:t> hanno le stesse </a:t>
            </a:r>
            <a:r>
              <a:rPr lang="it-IT" sz="3200" b="1" i="1"/>
              <a:t>cfc</a:t>
            </a:r>
            <a:r>
              <a:rPr lang="it-IT" sz="3200"/>
              <a:t> ed </a:t>
            </a:r>
            <a:r>
              <a:rPr lang="it-IT" sz="3200" b="1" i="1"/>
              <a:t>uv</a:t>
            </a:r>
            <a:r>
              <a:rPr lang="it-IT" sz="3200"/>
              <a:t> è un arco di </a:t>
            </a:r>
            <a:r>
              <a:rPr lang="it-IT" sz="3200" b="1" i="1"/>
              <a:t>G</a:t>
            </a:r>
            <a:r>
              <a:rPr lang="it-IT" sz="3200" b="1" i="1" baseline="30000"/>
              <a:t>T</a:t>
            </a:r>
            <a:r>
              <a:rPr lang="it-IT" sz="3200"/>
              <a:t> se e solo se </a:t>
            </a:r>
            <a:r>
              <a:rPr lang="it-IT" sz="3200" b="1" i="1"/>
              <a:t>vu</a:t>
            </a:r>
            <a:r>
              <a:rPr lang="it-IT" sz="3200"/>
              <a:t> è un arco di </a:t>
            </a:r>
            <a:r>
              <a:rPr lang="it-IT" sz="3200" b="1" i="1"/>
              <a:t>G</a:t>
            </a:r>
            <a:r>
              <a:rPr lang="it-IT" sz="3200"/>
              <a:t>. </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2"/>
          <p:cNvSpPr txBox="1">
            <a:spLocks noChangeArrowheads="1"/>
          </p:cNvSpPr>
          <p:nvPr/>
        </p:nvSpPr>
        <p:spPr bwMode="auto">
          <a:xfrm>
            <a:off x="488950" y="765175"/>
            <a:ext cx="8640763" cy="4229100"/>
          </a:xfrm>
          <a:prstGeom prst="rect">
            <a:avLst/>
          </a:prstGeom>
          <a:noFill/>
          <a:ln w="9525">
            <a:noFill/>
            <a:miter lim="800000"/>
            <a:headEnd/>
            <a:tailEnd/>
          </a:ln>
        </p:spPr>
        <p:txBody>
          <a:bodyPr>
            <a:spAutoFit/>
          </a:bodyPr>
          <a:lstStyle/>
          <a:p>
            <a:pPr>
              <a:spcBef>
                <a:spcPct val="20000"/>
              </a:spcBef>
            </a:pPr>
            <a:r>
              <a:rPr lang="it-IT" sz="3200" i="1" u="sng"/>
              <a:t>Correttezza dell’algoritmo</a:t>
            </a:r>
            <a:r>
              <a:rPr lang="it-IT" sz="3200"/>
              <a:t>. </a:t>
            </a:r>
          </a:p>
          <a:p>
            <a:pPr>
              <a:spcBef>
                <a:spcPct val="20000"/>
              </a:spcBef>
            </a:pPr>
            <a:r>
              <a:rPr lang="it-IT" sz="3200"/>
              <a:t>La visita in profondità di </a:t>
            </a:r>
            <a:r>
              <a:rPr lang="it-IT" sz="3200" b="1" i="1"/>
              <a:t>G</a:t>
            </a:r>
            <a:r>
              <a:rPr lang="it-IT" sz="3200" b="1" i="1" baseline="30000"/>
              <a:t>T</a:t>
            </a:r>
            <a:r>
              <a:rPr lang="it-IT" sz="3200"/>
              <a:t> parte dal vertice </a:t>
            </a:r>
            <a:r>
              <a:rPr lang="it-IT" sz="3200" b="1" i="1"/>
              <a:t>x</a:t>
            </a:r>
            <a:r>
              <a:rPr lang="it-IT" sz="3200" b="1" baseline="-25000"/>
              <a:t>1</a:t>
            </a:r>
            <a:r>
              <a:rPr lang="it-IT" sz="3200"/>
              <a:t> terminato per ultimo nella visita in profondità di </a:t>
            </a:r>
            <a:r>
              <a:rPr lang="it-IT" sz="3200" b="1" i="1"/>
              <a:t>G</a:t>
            </a:r>
            <a:r>
              <a:rPr lang="it-IT" sz="3200"/>
              <a:t>. Sia </a:t>
            </a:r>
            <a:r>
              <a:rPr lang="it-IT" sz="3200" b="1" i="1"/>
              <a:t>C</a:t>
            </a:r>
            <a:r>
              <a:rPr lang="it-IT" sz="3200" b="1" baseline="-25000"/>
              <a:t>1</a:t>
            </a:r>
            <a:r>
              <a:rPr lang="it-IT" sz="3200"/>
              <a:t> la </a:t>
            </a:r>
            <a:r>
              <a:rPr lang="it-IT" sz="3200" b="1" i="1"/>
              <a:t>cfc</a:t>
            </a:r>
            <a:r>
              <a:rPr lang="it-IT" sz="3200"/>
              <a:t> che contiene </a:t>
            </a:r>
            <a:r>
              <a:rPr lang="it-IT" sz="3200" b="1" i="1"/>
              <a:t>x</a:t>
            </a:r>
            <a:r>
              <a:rPr lang="it-IT" sz="3200" b="1" baseline="-25000"/>
              <a:t>1</a:t>
            </a:r>
            <a:r>
              <a:rPr lang="it-IT" sz="3200"/>
              <a:t>. Per ogni altra </a:t>
            </a:r>
            <a:r>
              <a:rPr lang="it-IT" sz="3200" b="1" i="1"/>
              <a:t>cfc</a:t>
            </a:r>
            <a:r>
              <a:rPr lang="it-IT" sz="3200"/>
              <a:t> </a:t>
            </a:r>
            <a:r>
              <a:rPr lang="it-IT" sz="3200" b="1" i="1"/>
              <a:t>C</a:t>
            </a:r>
            <a:r>
              <a:rPr lang="it-IT" sz="3200"/>
              <a:t> abbiamo </a:t>
            </a:r>
            <a:r>
              <a:rPr lang="it-IT" sz="3200" b="1" i="1"/>
              <a:t>x</a:t>
            </a:r>
            <a:r>
              <a:rPr lang="it-IT" sz="3200" b="1" baseline="-25000"/>
              <a:t>1</a:t>
            </a:r>
            <a:r>
              <a:rPr lang="it-IT" sz="3200" b="1" i="1"/>
              <a:t>.f</a:t>
            </a:r>
            <a:r>
              <a:rPr lang="it-IT" sz="3200" b="1"/>
              <a:t> =</a:t>
            </a:r>
            <a:r>
              <a:rPr lang="it-IT" sz="3200"/>
              <a:t> </a:t>
            </a:r>
            <a:r>
              <a:rPr lang="it-IT" sz="3200" b="1" i="1"/>
              <a:t>f</a:t>
            </a:r>
            <a:r>
              <a:rPr lang="it-IT" sz="3200" b="1"/>
              <a:t>(</a:t>
            </a:r>
            <a:r>
              <a:rPr lang="it-IT" sz="3200" b="1" i="1"/>
              <a:t>C</a:t>
            </a:r>
            <a:r>
              <a:rPr lang="it-IT" sz="3200" b="1" baseline="-25000"/>
              <a:t>1</a:t>
            </a:r>
            <a:r>
              <a:rPr lang="it-IT" sz="3200" b="1"/>
              <a:t>)</a:t>
            </a:r>
            <a:r>
              <a:rPr lang="it-IT" sz="3200"/>
              <a:t> </a:t>
            </a:r>
            <a:r>
              <a:rPr lang="it-IT" sz="3200" b="1"/>
              <a:t>&gt;</a:t>
            </a:r>
            <a:r>
              <a:rPr lang="it-IT" sz="3200"/>
              <a:t> </a:t>
            </a:r>
            <a:r>
              <a:rPr lang="it-IT" sz="3200" b="1" i="1"/>
              <a:t>f</a:t>
            </a:r>
            <a:r>
              <a:rPr lang="it-IT" sz="3200" b="1"/>
              <a:t>(</a:t>
            </a:r>
            <a:r>
              <a:rPr lang="it-IT" sz="3200" b="1" i="1"/>
              <a:t>C</a:t>
            </a:r>
            <a:r>
              <a:rPr lang="it-IT" sz="3200" b="1"/>
              <a:t>)</a:t>
            </a:r>
            <a:r>
              <a:rPr lang="it-IT" sz="3200"/>
              <a:t>. </a:t>
            </a:r>
          </a:p>
          <a:p>
            <a:pPr>
              <a:spcBef>
                <a:spcPct val="20000"/>
              </a:spcBef>
            </a:pPr>
            <a:r>
              <a:rPr lang="it-IT" sz="3200"/>
              <a:t>Dunque non esiste alcun arco </a:t>
            </a:r>
            <a:r>
              <a:rPr lang="it-IT" sz="3200" b="1" i="1"/>
              <a:t>vu</a:t>
            </a:r>
            <a:r>
              <a:rPr lang="it-IT" sz="3200"/>
              <a:t> in </a:t>
            </a:r>
            <a:r>
              <a:rPr lang="it-IT" sz="3200" b="1" i="1"/>
              <a:t>G</a:t>
            </a:r>
            <a:r>
              <a:rPr lang="it-IT" sz="3200" b="1" i="1" baseline="30000"/>
              <a:t>T</a:t>
            </a:r>
            <a:r>
              <a:rPr lang="it-IT" sz="3200"/>
              <a:t> da </a:t>
            </a:r>
            <a:r>
              <a:rPr lang="it-IT" sz="3200" b="1" i="1"/>
              <a:t>v </a:t>
            </a:r>
            <a:r>
              <a:rPr lang="it-IT" sz="3200" b="1">
                <a:sym typeface="Symbol" pitchFamily="18" charset="2"/>
              </a:rPr>
              <a:t></a:t>
            </a:r>
            <a:r>
              <a:rPr lang="it-IT" sz="3200" b="1" i="1">
                <a:sym typeface="Symbol" pitchFamily="18" charset="2"/>
              </a:rPr>
              <a:t> </a:t>
            </a:r>
            <a:r>
              <a:rPr lang="it-IT" sz="3200" b="1" i="1"/>
              <a:t>C</a:t>
            </a:r>
            <a:r>
              <a:rPr lang="it-IT" sz="3200" b="1" baseline="-25000"/>
              <a:t>1</a:t>
            </a:r>
            <a:r>
              <a:rPr lang="it-IT" sz="3200"/>
              <a:t> a </a:t>
            </a:r>
            <a:r>
              <a:rPr lang="it-IT" sz="3200" b="1" i="1"/>
              <a:t>u</a:t>
            </a:r>
            <a:r>
              <a:rPr lang="it-IT" sz="3200"/>
              <a:t> </a:t>
            </a:r>
            <a:r>
              <a:rPr lang="it-IT" sz="3200" b="1">
                <a:sym typeface="Symbol" pitchFamily="18" charset="2"/>
              </a:rPr>
              <a:t></a:t>
            </a:r>
            <a:r>
              <a:rPr lang="it-IT" sz="3200">
                <a:sym typeface="Symbol" pitchFamily="18" charset="2"/>
              </a:rPr>
              <a:t> </a:t>
            </a:r>
            <a:r>
              <a:rPr lang="it-IT" sz="3200" b="1" i="1"/>
              <a:t>C</a:t>
            </a:r>
            <a:r>
              <a:rPr lang="it-IT" sz="3200"/>
              <a:t> e l’albero costruito partendo da </a:t>
            </a:r>
            <a:r>
              <a:rPr lang="it-IT" sz="3200" b="1" i="1"/>
              <a:t>x</a:t>
            </a:r>
            <a:r>
              <a:rPr lang="it-IT" sz="3200" b="1" baseline="-25000"/>
              <a:t>1</a:t>
            </a:r>
            <a:r>
              <a:rPr lang="it-IT" sz="3200"/>
              <a:t> contiene tutti e soli i vertici di </a:t>
            </a:r>
            <a:r>
              <a:rPr lang="it-IT" sz="3200" b="1" i="1"/>
              <a:t>C</a:t>
            </a:r>
            <a:r>
              <a:rPr lang="it-IT" sz="3200" b="1" baseline="-25000"/>
              <a:t>1</a:t>
            </a:r>
            <a:r>
              <a:rPr lang="it-IT" sz="3200"/>
              <a:t>.</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488950" y="404813"/>
            <a:ext cx="8712200" cy="4721225"/>
          </a:xfrm>
          <a:prstGeom prst="rect">
            <a:avLst/>
          </a:prstGeom>
          <a:noFill/>
          <a:ln w="9525">
            <a:noFill/>
            <a:miter lim="800000"/>
            <a:headEnd/>
            <a:tailEnd/>
          </a:ln>
        </p:spPr>
        <p:txBody>
          <a:bodyPr>
            <a:spAutoFit/>
          </a:bodyPr>
          <a:lstStyle/>
          <a:p>
            <a:pPr>
              <a:spcBef>
                <a:spcPct val="20000"/>
              </a:spcBef>
            </a:pPr>
            <a:r>
              <a:rPr lang="it-IT" sz="3200"/>
              <a:t>Dopo di che l’algoritmo riparte dal vertice </a:t>
            </a:r>
            <a:r>
              <a:rPr lang="it-IT" sz="3200" b="1" i="1"/>
              <a:t>x</a:t>
            </a:r>
            <a:r>
              <a:rPr lang="it-IT" sz="3200" b="1" baseline="-25000"/>
              <a:t>2</a:t>
            </a:r>
            <a:r>
              <a:rPr lang="it-IT" sz="3200"/>
              <a:t> terminato per ultimo tra quelli che non stanno in C</a:t>
            </a:r>
            <a:r>
              <a:rPr lang="it-IT" sz="3200" b="1" baseline="-25000"/>
              <a:t>1</a:t>
            </a:r>
            <a:r>
              <a:rPr lang="it-IT" sz="3200"/>
              <a:t>. Sia </a:t>
            </a:r>
            <a:r>
              <a:rPr lang="it-IT" sz="3200" b="1" i="1"/>
              <a:t>C</a:t>
            </a:r>
            <a:r>
              <a:rPr lang="it-IT" sz="3200" b="1" baseline="-25000"/>
              <a:t>2</a:t>
            </a:r>
            <a:r>
              <a:rPr lang="it-IT" sz="3200"/>
              <a:t> la </a:t>
            </a:r>
            <a:r>
              <a:rPr lang="it-IT" sz="3200" b="1" i="1"/>
              <a:t>cfc</a:t>
            </a:r>
            <a:r>
              <a:rPr lang="it-IT" sz="3200"/>
              <a:t> che contiene </a:t>
            </a:r>
            <a:r>
              <a:rPr lang="it-IT" sz="3200" b="1" i="1"/>
              <a:t>x</a:t>
            </a:r>
            <a:r>
              <a:rPr lang="it-IT" sz="3200" b="1" baseline="-25000"/>
              <a:t>2</a:t>
            </a:r>
            <a:r>
              <a:rPr lang="it-IT" sz="3200"/>
              <a:t>. Per ogni altra </a:t>
            </a:r>
            <a:r>
              <a:rPr lang="it-IT" sz="3200" b="1" i="1"/>
              <a:t>cfc</a:t>
            </a:r>
            <a:r>
              <a:rPr lang="it-IT" sz="3200"/>
              <a:t> </a:t>
            </a:r>
            <a:r>
              <a:rPr lang="it-IT" sz="3200" b="1" i="1"/>
              <a:t>C</a:t>
            </a:r>
            <a:r>
              <a:rPr lang="it-IT" sz="3200"/>
              <a:t> abbiamo </a:t>
            </a:r>
            <a:r>
              <a:rPr lang="it-IT" sz="3200" b="1" i="1"/>
              <a:t>x</a:t>
            </a:r>
            <a:r>
              <a:rPr lang="it-IT" sz="3200" b="1" baseline="-25000"/>
              <a:t>2</a:t>
            </a:r>
            <a:r>
              <a:rPr lang="it-IT" sz="3200" b="1" i="1"/>
              <a:t>.f</a:t>
            </a:r>
            <a:r>
              <a:rPr lang="it-IT" sz="3200" b="1"/>
              <a:t> =</a:t>
            </a:r>
            <a:r>
              <a:rPr lang="it-IT" sz="3200"/>
              <a:t> </a:t>
            </a:r>
            <a:r>
              <a:rPr lang="it-IT" sz="3200" b="1" i="1"/>
              <a:t>f</a:t>
            </a:r>
            <a:r>
              <a:rPr lang="it-IT" sz="3200" b="1"/>
              <a:t>(</a:t>
            </a:r>
            <a:r>
              <a:rPr lang="it-IT" sz="3200" b="1" i="1"/>
              <a:t>C</a:t>
            </a:r>
            <a:r>
              <a:rPr lang="it-IT" sz="3200" b="1" baseline="-25000"/>
              <a:t>2</a:t>
            </a:r>
            <a:r>
              <a:rPr lang="it-IT" sz="3200" b="1"/>
              <a:t>)</a:t>
            </a:r>
            <a:r>
              <a:rPr lang="it-IT" sz="3200"/>
              <a:t> </a:t>
            </a:r>
            <a:r>
              <a:rPr lang="it-IT" sz="3200" b="1"/>
              <a:t>&gt;</a:t>
            </a:r>
            <a:r>
              <a:rPr lang="it-IT" sz="3200"/>
              <a:t> </a:t>
            </a:r>
            <a:r>
              <a:rPr lang="it-IT" sz="3200" b="1" i="1"/>
              <a:t>f</a:t>
            </a:r>
            <a:r>
              <a:rPr lang="it-IT" sz="3200" b="1"/>
              <a:t>(</a:t>
            </a:r>
            <a:r>
              <a:rPr lang="it-IT" sz="3200" b="1" i="1"/>
              <a:t>C</a:t>
            </a:r>
            <a:r>
              <a:rPr lang="it-IT" sz="3200" b="1"/>
              <a:t>)</a:t>
            </a:r>
            <a:r>
              <a:rPr lang="it-IT" sz="3200"/>
              <a:t>. </a:t>
            </a:r>
          </a:p>
          <a:p>
            <a:pPr>
              <a:spcBef>
                <a:spcPct val="20000"/>
              </a:spcBef>
            </a:pPr>
            <a:r>
              <a:rPr lang="it-IT" sz="3200"/>
              <a:t>Dunque non esiste alcun arco </a:t>
            </a:r>
            <a:r>
              <a:rPr lang="it-IT" sz="3200" b="1" i="1"/>
              <a:t>vu</a:t>
            </a:r>
            <a:r>
              <a:rPr lang="it-IT" sz="3200"/>
              <a:t> in </a:t>
            </a:r>
            <a:r>
              <a:rPr lang="it-IT" sz="3200" b="1" i="1"/>
              <a:t>G</a:t>
            </a:r>
            <a:r>
              <a:rPr lang="it-IT" sz="3200" b="1" i="1" baseline="30000"/>
              <a:t>T</a:t>
            </a:r>
            <a:r>
              <a:rPr lang="it-IT" sz="3200"/>
              <a:t> da </a:t>
            </a:r>
            <a:r>
              <a:rPr lang="it-IT" sz="3200" b="1" i="1"/>
              <a:t>v </a:t>
            </a:r>
            <a:r>
              <a:rPr lang="it-IT" sz="3200" b="1">
                <a:sym typeface="Symbol" pitchFamily="18" charset="2"/>
              </a:rPr>
              <a:t></a:t>
            </a:r>
            <a:r>
              <a:rPr lang="it-IT" sz="3200" b="1" i="1">
                <a:sym typeface="Symbol" pitchFamily="18" charset="2"/>
              </a:rPr>
              <a:t> </a:t>
            </a:r>
            <a:r>
              <a:rPr lang="it-IT" sz="3200" b="1" i="1"/>
              <a:t>C</a:t>
            </a:r>
            <a:r>
              <a:rPr lang="it-IT" sz="3200" b="1" baseline="-25000"/>
              <a:t>2</a:t>
            </a:r>
            <a:r>
              <a:rPr lang="it-IT" sz="3200"/>
              <a:t> a </a:t>
            </a:r>
            <a:r>
              <a:rPr lang="it-IT" sz="3200" b="1" i="1"/>
              <a:t>u</a:t>
            </a:r>
            <a:r>
              <a:rPr lang="it-IT" sz="3200"/>
              <a:t> </a:t>
            </a:r>
            <a:r>
              <a:rPr lang="it-IT" sz="3200" b="1">
                <a:sym typeface="Symbol" pitchFamily="18" charset="2"/>
              </a:rPr>
              <a:t></a:t>
            </a:r>
            <a:r>
              <a:rPr lang="it-IT" sz="3200">
                <a:sym typeface="Symbol" pitchFamily="18" charset="2"/>
              </a:rPr>
              <a:t> </a:t>
            </a:r>
            <a:r>
              <a:rPr lang="it-IT" sz="3200" b="1" i="1"/>
              <a:t>C</a:t>
            </a:r>
            <a:r>
              <a:rPr lang="it-IT" sz="3200"/>
              <a:t> e l’albero costruito partendo da </a:t>
            </a:r>
            <a:r>
              <a:rPr lang="it-IT" sz="3200" b="1" i="1"/>
              <a:t>x</a:t>
            </a:r>
            <a:r>
              <a:rPr lang="it-IT" sz="3200" b="1" baseline="-25000"/>
              <a:t>2</a:t>
            </a:r>
            <a:r>
              <a:rPr lang="it-IT" sz="3200"/>
              <a:t> contiene tutti e soli i vertici di </a:t>
            </a:r>
            <a:r>
              <a:rPr lang="it-IT" sz="3200" b="1" i="1"/>
              <a:t>C</a:t>
            </a:r>
            <a:r>
              <a:rPr lang="it-IT" sz="3200" b="1" baseline="-25000"/>
              <a:t>2</a:t>
            </a:r>
            <a:r>
              <a:rPr lang="it-IT" sz="3200"/>
              <a:t>.</a:t>
            </a:r>
          </a:p>
          <a:p>
            <a:pPr>
              <a:spcBef>
                <a:spcPct val="20000"/>
              </a:spcBef>
            </a:pPr>
            <a:r>
              <a:rPr lang="it-IT" sz="3200"/>
              <a:t>Ripetendo il ragionamento si vede che l’algoritmo costruisce esattamente un albero per ogni </a:t>
            </a:r>
            <a:r>
              <a:rPr lang="it-IT" sz="3200" b="1" i="1"/>
              <a:t>cfc</a:t>
            </a:r>
            <a:r>
              <a:rPr lang="it-IT" sz="3200"/>
              <a:t>.</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577850" y="762000"/>
            <a:ext cx="8832850" cy="3540125"/>
          </a:xfrm>
          <a:prstGeom prst="rect">
            <a:avLst/>
          </a:prstGeom>
          <a:noFill/>
          <a:ln w="9525">
            <a:noFill/>
            <a:miter lim="800000"/>
            <a:headEnd/>
            <a:tailEnd/>
          </a:ln>
        </p:spPr>
        <p:txBody>
          <a:bodyPr>
            <a:spAutoFit/>
          </a:bodyPr>
          <a:lstStyle/>
          <a:p>
            <a:r>
              <a:rPr lang="it-IT" sz="3200" b="1" i="1" u="sng" dirty="0">
                <a:solidFill>
                  <a:srgbClr val="FF0000"/>
                </a:solidFill>
              </a:rPr>
              <a:t>Esercizio </a:t>
            </a:r>
            <a:r>
              <a:rPr lang="it-IT" sz="3200" b="1" i="1" u="sng" dirty="0" smtClean="0">
                <a:solidFill>
                  <a:srgbClr val="FF0000"/>
                </a:solidFill>
              </a:rPr>
              <a:t>13</a:t>
            </a:r>
            <a:r>
              <a:rPr lang="it-IT" sz="3200" b="1" dirty="0" smtClean="0">
                <a:solidFill>
                  <a:srgbClr val="FF0000"/>
                </a:solidFill>
              </a:rPr>
              <a:t>. </a:t>
            </a:r>
            <a:endParaRPr lang="it-IT" sz="3200" b="1" dirty="0">
              <a:solidFill>
                <a:srgbClr val="FF0000"/>
              </a:solidFill>
            </a:endParaRPr>
          </a:p>
          <a:p>
            <a:r>
              <a:rPr lang="it-IT" sz="3200" dirty="0"/>
              <a:t>Come si modifica il numero di </a:t>
            </a:r>
            <a:r>
              <a:rPr lang="it-IT" sz="3200" b="1" i="1" dirty="0" err="1"/>
              <a:t>cfc</a:t>
            </a:r>
            <a:r>
              <a:rPr lang="it-IT" sz="3200" dirty="0"/>
              <a:t> aggiungendo un arco? </a:t>
            </a:r>
          </a:p>
          <a:p>
            <a:r>
              <a:rPr lang="it-IT" sz="3200" dirty="0"/>
              <a:t>Trovare un esempio in cui il numero di </a:t>
            </a:r>
            <a:r>
              <a:rPr lang="it-IT" sz="3200" b="1" i="1" dirty="0" err="1"/>
              <a:t>cfc</a:t>
            </a:r>
            <a:r>
              <a:rPr lang="it-IT" sz="3200" dirty="0"/>
              <a:t> non cambia, un esempio in cui il numero di </a:t>
            </a:r>
            <a:r>
              <a:rPr lang="it-IT" sz="3200" b="1" i="1" dirty="0" err="1"/>
              <a:t>cfc</a:t>
            </a:r>
            <a:r>
              <a:rPr lang="it-IT" sz="3200" dirty="0"/>
              <a:t> diminuisce di 1 ed un esempio in cui il numero di </a:t>
            </a:r>
            <a:r>
              <a:rPr lang="it-IT" sz="3200" b="1" i="1" dirty="0" err="1"/>
              <a:t>cfc</a:t>
            </a:r>
            <a:r>
              <a:rPr lang="it-IT" sz="3200" dirty="0"/>
              <a:t> da 10 diventa 1.</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495300" y="381000"/>
            <a:ext cx="8832850" cy="2625725"/>
          </a:xfrm>
          <a:prstGeom prst="rect">
            <a:avLst/>
          </a:prstGeom>
          <a:noFill/>
          <a:ln w="9525">
            <a:noFill/>
            <a:miter lim="800000"/>
            <a:headEnd/>
            <a:tailEnd/>
          </a:ln>
        </p:spPr>
        <p:txBody>
          <a:bodyPr>
            <a:spAutoFit/>
          </a:bodyPr>
          <a:lstStyle/>
          <a:p>
            <a:pPr>
              <a:spcBef>
                <a:spcPct val="20000"/>
              </a:spcBef>
            </a:pPr>
            <a:r>
              <a:rPr lang="it-IT" sz="3200" i="1" u="sng"/>
              <a:t>Implementazione della ricerca delle cfc</a:t>
            </a:r>
            <a:r>
              <a:rPr lang="it-IT" sz="3200"/>
              <a:t>. </a:t>
            </a:r>
          </a:p>
          <a:p>
            <a:pPr>
              <a:spcBef>
                <a:spcPct val="20000"/>
              </a:spcBef>
            </a:pPr>
            <a:r>
              <a:rPr lang="it-IT" sz="3200"/>
              <a:t>Nella ricerca in </a:t>
            </a:r>
            <a:r>
              <a:rPr lang="it-IT" sz="3200" b="1" i="1"/>
              <a:t>G</a:t>
            </a:r>
            <a:r>
              <a:rPr lang="it-IT" sz="3200"/>
              <a:t> si usa una pila </a:t>
            </a:r>
            <a:r>
              <a:rPr lang="it-IT" sz="3200" b="1" i="1"/>
              <a:t>P</a:t>
            </a:r>
            <a:r>
              <a:rPr lang="it-IT" sz="3200"/>
              <a:t> per memorizzare i vertici in ordine di finitura decrescente mentre nella ricerca in </a:t>
            </a:r>
            <a:r>
              <a:rPr lang="it-IT" sz="3200" b="1" i="1"/>
              <a:t>G</a:t>
            </a:r>
            <a:r>
              <a:rPr lang="it-IT" sz="3200" b="1" i="1" baseline="30000"/>
              <a:t>T</a:t>
            </a:r>
            <a:r>
              <a:rPr lang="it-IT" sz="3200"/>
              <a:t> si usa una struttura per insiemi disgiunti per memorizzare le </a:t>
            </a:r>
            <a:r>
              <a:rPr lang="it-IT" sz="3200" b="1" i="1"/>
              <a:t>cfc</a:t>
            </a:r>
            <a:r>
              <a:rPr lang="it-IT" sz="3200"/>
              <a:t>. </a:t>
            </a:r>
          </a:p>
        </p:txBody>
      </p:sp>
      <p:sp>
        <p:nvSpPr>
          <p:cNvPr id="94211" name="Text Box 3"/>
          <p:cNvSpPr txBox="1">
            <a:spLocks noChangeArrowheads="1"/>
          </p:cNvSpPr>
          <p:nvPr/>
        </p:nvSpPr>
        <p:spPr bwMode="auto">
          <a:xfrm>
            <a:off x="631825" y="3500438"/>
            <a:ext cx="8750300" cy="1825625"/>
          </a:xfrm>
          <a:prstGeom prst="rect">
            <a:avLst/>
          </a:prstGeom>
          <a:solidFill>
            <a:srgbClr val="FFFF99"/>
          </a:solidFill>
          <a:ln w="25400">
            <a:solidFill>
              <a:schemeClr val="tx1"/>
            </a:solidFill>
            <a:miter lim="800000"/>
            <a:headEnd/>
            <a:tailEnd/>
          </a:ln>
        </p:spPr>
        <p:txBody>
          <a:bodyPr>
            <a:spAutoFit/>
          </a:bodyPr>
          <a:lstStyle/>
          <a:p>
            <a:r>
              <a:rPr lang="it-IT" sz="2800" b="1" i="1" dirty="0" smtClean="0">
                <a:solidFill>
                  <a:srgbClr val="C00000"/>
                </a:solidFill>
                <a:sym typeface="Symbol" pitchFamily="18" charset="2"/>
              </a:rPr>
              <a:t>CFC</a:t>
            </a:r>
            <a:r>
              <a:rPr lang="it-IT" sz="2800" b="1" i="1" dirty="0" smtClean="0">
                <a:sym typeface="Symbol" pitchFamily="18" charset="2"/>
              </a:rPr>
              <a:t> </a:t>
            </a:r>
            <a:r>
              <a:rPr lang="it-IT" sz="2800" b="1" dirty="0">
                <a:sym typeface="Symbol" pitchFamily="18" charset="2"/>
              </a:rPr>
              <a:t>(</a:t>
            </a:r>
            <a:r>
              <a:rPr lang="it-IT" sz="2800" b="1" i="1" dirty="0">
                <a:sym typeface="Symbol" pitchFamily="18" charset="2"/>
              </a:rPr>
              <a:t>G</a:t>
            </a:r>
            <a:r>
              <a:rPr lang="it-IT" sz="2800" b="1" dirty="0">
                <a:sym typeface="Symbol" pitchFamily="18" charset="2"/>
              </a:rPr>
              <a:t>)</a:t>
            </a:r>
          </a:p>
          <a:p>
            <a:r>
              <a:rPr lang="it-IT" sz="2800" b="1" dirty="0">
                <a:sym typeface="Symbol" pitchFamily="18" charset="2"/>
              </a:rPr>
              <a:t>   </a:t>
            </a:r>
            <a:r>
              <a:rPr lang="it-IT" sz="2800" b="1" i="1" dirty="0">
                <a:solidFill>
                  <a:srgbClr val="C00000"/>
                </a:solidFill>
                <a:sym typeface="Symbol" pitchFamily="18" charset="2"/>
              </a:rPr>
              <a:t>Passo</a:t>
            </a:r>
            <a:r>
              <a:rPr lang="it-IT" sz="2800" b="1" dirty="0">
                <a:solidFill>
                  <a:srgbClr val="C00000"/>
                </a:solidFill>
                <a:sym typeface="Symbol" pitchFamily="18" charset="2"/>
              </a:rPr>
              <a:t>1</a:t>
            </a:r>
            <a:r>
              <a:rPr lang="it-IT" sz="2800" b="1" dirty="0">
                <a:sym typeface="Symbol" pitchFamily="18" charset="2"/>
              </a:rPr>
              <a:t> (</a:t>
            </a:r>
            <a:r>
              <a:rPr lang="it-IT" sz="2800" b="1" i="1" dirty="0">
                <a:sym typeface="Symbol" pitchFamily="18" charset="2"/>
              </a:rPr>
              <a:t>G</a:t>
            </a:r>
            <a:r>
              <a:rPr lang="it-IT" sz="2800" b="1" dirty="0">
                <a:sym typeface="Symbol" pitchFamily="18" charset="2"/>
              </a:rPr>
              <a:t>, </a:t>
            </a:r>
            <a:r>
              <a:rPr lang="it-IT" sz="2800" b="1" i="1" dirty="0">
                <a:sym typeface="Symbol" pitchFamily="18" charset="2"/>
              </a:rPr>
              <a:t>P</a:t>
            </a:r>
            <a:r>
              <a:rPr lang="it-IT" sz="2800" b="1" dirty="0">
                <a:sym typeface="Symbol" pitchFamily="18" charset="2"/>
              </a:rPr>
              <a:t>)</a:t>
            </a:r>
          </a:p>
          <a:p>
            <a:r>
              <a:rPr lang="it-IT" sz="2800" b="1" dirty="0">
                <a:sym typeface="Symbol" pitchFamily="18" charset="2"/>
              </a:rPr>
              <a:t>   </a:t>
            </a:r>
            <a:r>
              <a:rPr lang="it-IT" sz="2800" b="1" i="1" dirty="0"/>
              <a:t>G</a:t>
            </a:r>
            <a:r>
              <a:rPr lang="it-IT" sz="2800" b="1" i="1" baseline="30000" dirty="0"/>
              <a:t>T</a:t>
            </a:r>
            <a:r>
              <a:rPr lang="it-IT" sz="2800" b="1" dirty="0">
                <a:sym typeface="Symbol" pitchFamily="18" charset="2"/>
              </a:rPr>
              <a:t> = </a:t>
            </a:r>
            <a:r>
              <a:rPr lang="it-IT" sz="2800" b="1" i="1" dirty="0">
                <a:solidFill>
                  <a:srgbClr val="C00000"/>
                </a:solidFill>
                <a:sym typeface="Symbol" pitchFamily="18" charset="2"/>
              </a:rPr>
              <a:t>Trasponi</a:t>
            </a:r>
            <a:r>
              <a:rPr lang="it-IT" sz="2800" b="1" i="1" dirty="0">
                <a:sym typeface="Symbol" pitchFamily="18" charset="2"/>
              </a:rPr>
              <a:t> </a:t>
            </a:r>
            <a:r>
              <a:rPr lang="it-IT" sz="2800" b="1" dirty="0">
                <a:sym typeface="Symbol" pitchFamily="18" charset="2"/>
              </a:rPr>
              <a:t>(</a:t>
            </a:r>
            <a:r>
              <a:rPr lang="it-IT" sz="2800" b="1" i="1" dirty="0">
                <a:sym typeface="Symbol" pitchFamily="18" charset="2"/>
              </a:rPr>
              <a:t>G</a:t>
            </a:r>
            <a:r>
              <a:rPr lang="it-IT" sz="2800" b="1" dirty="0">
                <a:sym typeface="Symbol" pitchFamily="18" charset="2"/>
              </a:rPr>
              <a:t>)</a:t>
            </a:r>
          </a:p>
          <a:p>
            <a:r>
              <a:rPr lang="it-IT" sz="2800" b="1" dirty="0">
                <a:sym typeface="Symbol" pitchFamily="18" charset="2"/>
              </a:rPr>
              <a:t>   </a:t>
            </a:r>
            <a:r>
              <a:rPr lang="it-IT" sz="2800" b="1" i="1" dirty="0">
                <a:solidFill>
                  <a:srgbClr val="C00000"/>
                </a:solidFill>
                <a:sym typeface="Symbol" pitchFamily="18" charset="2"/>
              </a:rPr>
              <a:t>Passo</a:t>
            </a:r>
            <a:r>
              <a:rPr lang="it-IT" sz="2800" b="1" dirty="0">
                <a:solidFill>
                  <a:srgbClr val="C00000"/>
                </a:solidFill>
                <a:sym typeface="Symbol" pitchFamily="18" charset="2"/>
              </a:rPr>
              <a:t>2</a:t>
            </a:r>
            <a:r>
              <a:rPr lang="it-IT" sz="2800" b="1" dirty="0">
                <a:sym typeface="Symbol" pitchFamily="18" charset="2"/>
              </a:rPr>
              <a:t> (</a:t>
            </a:r>
            <a:r>
              <a:rPr lang="it-IT" sz="2800" b="1" i="1" dirty="0"/>
              <a:t>G</a:t>
            </a:r>
            <a:r>
              <a:rPr lang="it-IT" sz="2800" b="1" i="1" baseline="30000" dirty="0"/>
              <a:t>T</a:t>
            </a:r>
            <a:r>
              <a:rPr lang="it-IT" sz="2800" b="1" dirty="0">
                <a:sym typeface="Symbol" pitchFamily="18" charset="2"/>
              </a:rPr>
              <a:t>, </a:t>
            </a:r>
            <a:r>
              <a:rPr lang="it-IT" sz="2800" b="1" i="1" dirty="0">
                <a:sym typeface="Symbol" pitchFamily="18" charset="2"/>
              </a:rPr>
              <a:t>P</a:t>
            </a:r>
            <a:r>
              <a:rPr lang="it-IT" sz="2800" b="1" dirty="0">
                <a:sym typeface="Symbol" pitchFamily="18" charset="2"/>
              </a:rPr>
              <a:t>)</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560388" y="188913"/>
            <a:ext cx="8750300" cy="3108325"/>
          </a:xfrm>
          <a:prstGeom prst="rect">
            <a:avLst/>
          </a:prstGeom>
          <a:solidFill>
            <a:srgbClr val="FFFF99"/>
          </a:solidFill>
          <a:ln w="25400">
            <a:solidFill>
              <a:schemeClr val="tx1"/>
            </a:solidFill>
            <a:miter lim="800000"/>
            <a:headEnd/>
            <a:tailEnd/>
          </a:ln>
        </p:spPr>
        <p:txBody>
          <a:bodyPr>
            <a:spAutoFit/>
          </a:bodyPr>
          <a:lstStyle/>
          <a:p>
            <a:r>
              <a:rPr lang="it-IT" sz="2800" b="1" i="1">
                <a:solidFill>
                  <a:srgbClr val="C00000"/>
                </a:solidFill>
                <a:sym typeface="Symbol" pitchFamily="18" charset="2"/>
              </a:rPr>
              <a:t>Passo</a:t>
            </a:r>
            <a:r>
              <a:rPr lang="it-IT" sz="2800" b="1">
                <a:solidFill>
                  <a:srgbClr val="C00000"/>
                </a:solidFill>
                <a:sym typeface="Symbol" pitchFamily="18" charset="2"/>
              </a:rPr>
              <a:t>1</a:t>
            </a:r>
            <a:r>
              <a:rPr lang="it-IT" sz="2800" b="1">
                <a:sym typeface="Symbol" pitchFamily="18" charset="2"/>
              </a:rPr>
              <a:t> (</a:t>
            </a:r>
            <a:r>
              <a:rPr lang="it-IT" sz="2800" b="1" i="1">
                <a:sym typeface="Symbol" pitchFamily="18" charset="2"/>
              </a:rPr>
              <a:t>G</a:t>
            </a:r>
            <a:r>
              <a:rPr lang="it-IT" sz="2800" b="1">
                <a:sym typeface="Symbol" pitchFamily="18" charset="2"/>
              </a:rPr>
              <a:t>, </a:t>
            </a:r>
            <a:r>
              <a:rPr lang="it-IT" sz="2800" b="1" i="1">
                <a:sym typeface="Symbol" pitchFamily="18" charset="2"/>
              </a:rPr>
              <a:t>P</a:t>
            </a:r>
            <a:r>
              <a:rPr lang="it-IT" sz="2800" b="1">
                <a:sym typeface="Symbol" pitchFamily="18" charset="2"/>
              </a:rPr>
              <a:t>)</a:t>
            </a:r>
          </a:p>
          <a:p>
            <a:r>
              <a:rPr lang="it-IT" sz="2800" b="1">
                <a:sym typeface="Symbol" pitchFamily="18" charset="2"/>
              </a:rPr>
              <a:t>    </a:t>
            </a:r>
            <a:r>
              <a:rPr lang="it-IT" sz="2800" b="1">
                <a:solidFill>
                  <a:srgbClr val="3333CC"/>
                </a:solidFill>
                <a:sym typeface="Symbol" pitchFamily="18" charset="2"/>
              </a:rPr>
              <a:t>for</a:t>
            </a:r>
            <a:r>
              <a:rPr lang="it-IT" sz="2800" b="1">
                <a:sym typeface="Symbol" pitchFamily="18" charset="2"/>
              </a:rPr>
              <a:t> “ogni </a:t>
            </a:r>
            <a:r>
              <a:rPr lang="it-IT" sz="2800" b="1" i="1">
                <a:sym typeface="Symbol" pitchFamily="18" charset="2"/>
              </a:rPr>
              <a:t>v</a:t>
            </a:r>
            <a:r>
              <a:rPr lang="it-IT" sz="2800" b="1">
                <a:sym typeface="Symbol" pitchFamily="18" charset="2"/>
              </a:rPr>
              <a:t>  </a:t>
            </a:r>
            <a:r>
              <a:rPr lang="it-IT" sz="2800" b="1" i="1">
                <a:sym typeface="Symbol" pitchFamily="18" charset="2"/>
              </a:rPr>
              <a:t>G.V</a:t>
            </a:r>
            <a:r>
              <a:rPr lang="it-IT" sz="2800" b="1">
                <a:sym typeface="Symbol" pitchFamily="18" charset="2"/>
              </a:rPr>
              <a:t>” </a:t>
            </a:r>
          </a:p>
          <a:p>
            <a:r>
              <a:rPr lang="it-IT" sz="2800" b="1">
                <a:sym typeface="Symbol" pitchFamily="18" charset="2"/>
              </a:rPr>
              <a:t>        </a:t>
            </a:r>
            <a:r>
              <a:rPr lang="it-IT" sz="2800" b="1" i="1">
                <a:sym typeface="Symbol" pitchFamily="18" charset="2"/>
              </a:rPr>
              <a:t>v.color =</a:t>
            </a:r>
            <a:r>
              <a:rPr lang="it-IT" sz="2800" b="1">
                <a:sym typeface="Symbol" pitchFamily="18" charset="2"/>
              </a:rPr>
              <a:t> </a:t>
            </a:r>
            <a:r>
              <a:rPr lang="it-IT" sz="2800" b="1" i="1">
                <a:sym typeface="Symbol" pitchFamily="18" charset="2"/>
              </a:rPr>
              <a:t>bianco</a:t>
            </a:r>
            <a:endParaRPr lang="it-IT" sz="2800" b="1">
              <a:sym typeface="Symbol" pitchFamily="18" charset="2"/>
            </a:endParaRPr>
          </a:p>
          <a:p>
            <a:r>
              <a:rPr lang="it-IT" sz="2800" b="1">
                <a:sym typeface="Symbol" pitchFamily="18" charset="2"/>
              </a:rPr>
              <a:t>    </a:t>
            </a:r>
            <a:r>
              <a:rPr lang="it-IT" sz="2800" b="1" i="1">
                <a:sym typeface="Symbol" pitchFamily="18" charset="2"/>
              </a:rPr>
              <a:t>P = </a:t>
            </a:r>
            <a:endParaRPr lang="it-IT" sz="2800" b="1">
              <a:solidFill>
                <a:srgbClr val="FF0000"/>
              </a:solidFill>
              <a:sym typeface="Symbol" pitchFamily="18" charset="2"/>
            </a:endParaRPr>
          </a:p>
          <a:p>
            <a:r>
              <a:rPr lang="it-IT" sz="2800" b="1">
                <a:sym typeface="Symbol" pitchFamily="18" charset="2"/>
              </a:rPr>
              <a:t>    </a:t>
            </a:r>
            <a:r>
              <a:rPr lang="it-IT" sz="2800" b="1">
                <a:solidFill>
                  <a:srgbClr val="3333CC"/>
                </a:solidFill>
                <a:sym typeface="Symbol" pitchFamily="18" charset="2"/>
              </a:rPr>
              <a:t>for</a:t>
            </a:r>
            <a:r>
              <a:rPr lang="it-IT" sz="2800" b="1">
                <a:sym typeface="Symbol" pitchFamily="18" charset="2"/>
              </a:rPr>
              <a:t> “ogni </a:t>
            </a:r>
            <a:r>
              <a:rPr lang="it-IT" sz="2800" b="1" i="1">
                <a:sym typeface="Symbol" pitchFamily="18" charset="2"/>
              </a:rPr>
              <a:t>v</a:t>
            </a:r>
            <a:r>
              <a:rPr lang="it-IT" sz="2800" b="1">
                <a:sym typeface="Symbol" pitchFamily="18" charset="2"/>
              </a:rPr>
              <a:t>  </a:t>
            </a:r>
            <a:r>
              <a:rPr lang="it-IT" sz="2800" b="1" i="1">
                <a:sym typeface="Symbol" pitchFamily="18" charset="2"/>
              </a:rPr>
              <a:t>G.V</a:t>
            </a:r>
            <a:r>
              <a:rPr lang="it-IT" sz="2800" b="1">
                <a:sym typeface="Symbol" pitchFamily="18" charset="2"/>
              </a:rPr>
              <a:t>” </a:t>
            </a:r>
          </a:p>
          <a:p>
            <a:r>
              <a:rPr lang="it-IT" sz="2800" b="1">
                <a:sym typeface="Symbol" pitchFamily="18" charset="2"/>
              </a:rPr>
              <a:t>        </a:t>
            </a:r>
            <a:r>
              <a:rPr lang="it-IT" sz="2800" b="1">
                <a:solidFill>
                  <a:srgbClr val="3333CC"/>
                </a:solidFill>
                <a:sym typeface="Symbol" pitchFamily="18" charset="2"/>
              </a:rPr>
              <a:t>if</a:t>
            </a:r>
            <a:r>
              <a:rPr lang="it-IT" sz="2800" b="1">
                <a:sym typeface="Symbol" pitchFamily="18" charset="2"/>
              </a:rPr>
              <a:t> </a:t>
            </a:r>
            <a:r>
              <a:rPr lang="it-IT" sz="2800" b="1" i="1">
                <a:sym typeface="Symbol" pitchFamily="18" charset="2"/>
              </a:rPr>
              <a:t>v.color</a:t>
            </a:r>
            <a:r>
              <a:rPr lang="it-IT" sz="2800" b="1">
                <a:sym typeface="Symbol" pitchFamily="18" charset="2"/>
              </a:rPr>
              <a:t> == </a:t>
            </a:r>
            <a:r>
              <a:rPr lang="it-IT" sz="2800" b="1" i="1">
                <a:sym typeface="Symbol" pitchFamily="18" charset="2"/>
              </a:rPr>
              <a:t>bianco</a:t>
            </a:r>
            <a:r>
              <a:rPr lang="it-IT" sz="2800" b="1">
                <a:sym typeface="Symbol" pitchFamily="18" charset="2"/>
              </a:rPr>
              <a:t> </a:t>
            </a:r>
          </a:p>
          <a:p>
            <a:r>
              <a:rPr lang="it-IT" sz="2800" b="1">
                <a:sym typeface="Symbol" pitchFamily="18" charset="2"/>
              </a:rPr>
              <a:t>            </a:t>
            </a:r>
            <a:r>
              <a:rPr lang="it-IT" sz="2800" b="1" i="1">
                <a:solidFill>
                  <a:srgbClr val="C00000"/>
                </a:solidFill>
                <a:sym typeface="Symbol" pitchFamily="18" charset="2"/>
              </a:rPr>
              <a:t>Passo</a:t>
            </a:r>
            <a:r>
              <a:rPr lang="it-IT" sz="2800" b="1">
                <a:solidFill>
                  <a:srgbClr val="C00000"/>
                </a:solidFill>
                <a:sym typeface="Symbol" pitchFamily="18" charset="2"/>
              </a:rPr>
              <a:t>1</a:t>
            </a:r>
            <a:r>
              <a:rPr lang="it-IT" sz="2800" b="1" i="1">
                <a:solidFill>
                  <a:srgbClr val="C00000"/>
                </a:solidFill>
                <a:sym typeface="Symbol" pitchFamily="18" charset="2"/>
              </a:rPr>
              <a:t>-Visit</a:t>
            </a:r>
            <a:r>
              <a:rPr lang="it-IT" sz="2800" b="1" i="1">
                <a:sym typeface="Symbol" pitchFamily="18" charset="2"/>
              </a:rPr>
              <a:t> </a:t>
            </a:r>
            <a:r>
              <a:rPr lang="it-IT" sz="2800" b="1">
                <a:sym typeface="Symbol" pitchFamily="18" charset="2"/>
              </a:rPr>
              <a:t>(</a:t>
            </a:r>
            <a:r>
              <a:rPr lang="it-IT" sz="2800" b="1" i="1">
                <a:sym typeface="Symbol" pitchFamily="18" charset="2"/>
              </a:rPr>
              <a:t>G</a:t>
            </a:r>
            <a:r>
              <a:rPr lang="it-IT" sz="2800" b="1">
                <a:sym typeface="Symbol" pitchFamily="18" charset="2"/>
              </a:rPr>
              <a:t>, </a:t>
            </a:r>
            <a:r>
              <a:rPr lang="it-IT" sz="2800" b="1" i="1">
                <a:sym typeface="Symbol" pitchFamily="18" charset="2"/>
              </a:rPr>
              <a:t>v</a:t>
            </a:r>
            <a:r>
              <a:rPr lang="it-IT" sz="2800" b="1">
                <a:sym typeface="Symbol" pitchFamily="18" charset="2"/>
              </a:rPr>
              <a:t>, </a:t>
            </a:r>
            <a:r>
              <a:rPr lang="it-IT" sz="2800" b="1" i="1">
                <a:sym typeface="Symbol" pitchFamily="18" charset="2"/>
              </a:rPr>
              <a:t>P</a:t>
            </a:r>
            <a:r>
              <a:rPr lang="it-IT" sz="2800" b="1">
                <a:sym typeface="Symbol" pitchFamily="18" charset="2"/>
              </a:rPr>
              <a:t>)</a:t>
            </a:r>
          </a:p>
        </p:txBody>
      </p:sp>
      <p:sp>
        <p:nvSpPr>
          <p:cNvPr id="95235" name="Text Box 3"/>
          <p:cNvSpPr txBox="1">
            <a:spLocks noChangeArrowheads="1"/>
          </p:cNvSpPr>
          <p:nvPr/>
        </p:nvSpPr>
        <p:spPr bwMode="auto">
          <a:xfrm>
            <a:off x="560388" y="3429000"/>
            <a:ext cx="8750300" cy="3106738"/>
          </a:xfrm>
          <a:prstGeom prst="rect">
            <a:avLst/>
          </a:prstGeom>
          <a:solidFill>
            <a:srgbClr val="FFFF99"/>
          </a:solidFill>
          <a:ln w="25400">
            <a:solidFill>
              <a:schemeClr val="tx1"/>
            </a:solidFill>
            <a:miter lim="800000"/>
            <a:headEnd/>
            <a:tailEnd/>
          </a:ln>
        </p:spPr>
        <p:txBody>
          <a:bodyPr>
            <a:spAutoFit/>
          </a:bodyPr>
          <a:lstStyle/>
          <a:p>
            <a:r>
              <a:rPr lang="it-IT" sz="2800" b="1" i="1">
                <a:solidFill>
                  <a:srgbClr val="C00000"/>
                </a:solidFill>
                <a:sym typeface="Symbol" pitchFamily="18" charset="2"/>
              </a:rPr>
              <a:t>Passo</a:t>
            </a:r>
            <a:r>
              <a:rPr lang="it-IT" sz="2800" b="1">
                <a:solidFill>
                  <a:srgbClr val="C00000"/>
                </a:solidFill>
                <a:sym typeface="Symbol" pitchFamily="18" charset="2"/>
              </a:rPr>
              <a:t>1</a:t>
            </a:r>
            <a:r>
              <a:rPr lang="it-IT" sz="2800" b="1" i="1">
                <a:solidFill>
                  <a:srgbClr val="C00000"/>
                </a:solidFill>
                <a:sym typeface="Symbol" pitchFamily="18" charset="2"/>
              </a:rPr>
              <a:t>-Visit</a:t>
            </a:r>
            <a:r>
              <a:rPr lang="it-IT" sz="2800" b="1" i="1">
                <a:sym typeface="Symbol" pitchFamily="18" charset="2"/>
              </a:rPr>
              <a:t> </a:t>
            </a:r>
            <a:r>
              <a:rPr lang="it-IT" sz="2800" b="1">
                <a:sym typeface="Symbol" pitchFamily="18" charset="2"/>
              </a:rPr>
              <a:t>(</a:t>
            </a:r>
            <a:r>
              <a:rPr lang="it-IT" sz="2800" b="1" i="1">
                <a:sym typeface="Symbol" pitchFamily="18" charset="2"/>
              </a:rPr>
              <a:t>G</a:t>
            </a:r>
            <a:r>
              <a:rPr lang="it-IT" sz="2800" b="1">
                <a:sym typeface="Symbol" pitchFamily="18" charset="2"/>
              </a:rPr>
              <a:t>, </a:t>
            </a:r>
            <a:r>
              <a:rPr lang="it-IT" sz="2800" b="1" i="1">
                <a:sym typeface="Symbol" pitchFamily="18" charset="2"/>
              </a:rPr>
              <a:t>u</a:t>
            </a:r>
            <a:r>
              <a:rPr lang="it-IT" sz="2800" b="1">
                <a:sym typeface="Symbol" pitchFamily="18" charset="2"/>
              </a:rPr>
              <a:t>, </a:t>
            </a:r>
            <a:r>
              <a:rPr lang="it-IT" sz="2800" b="1" i="1">
                <a:sym typeface="Symbol" pitchFamily="18" charset="2"/>
              </a:rPr>
              <a:t>P</a:t>
            </a:r>
            <a:r>
              <a:rPr lang="it-IT" sz="2800" b="1">
                <a:sym typeface="Symbol" pitchFamily="18" charset="2"/>
              </a:rPr>
              <a:t>)</a:t>
            </a:r>
          </a:p>
          <a:p>
            <a:r>
              <a:rPr lang="it-IT" sz="2800" b="1">
                <a:sym typeface="Symbol" pitchFamily="18" charset="2"/>
              </a:rPr>
              <a:t>    </a:t>
            </a:r>
            <a:r>
              <a:rPr lang="it-IT" sz="2800" b="1" i="1">
                <a:sym typeface="Symbol" pitchFamily="18" charset="2"/>
              </a:rPr>
              <a:t>u.color =</a:t>
            </a:r>
            <a:r>
              <a:rPr lang="it-IT" sz="2800" b="1">
                <a:sym typeface="Symbol" pitchFamily="18" charset="2"/>
              </a:rPr>
              <a:t> </a:t>
            </a:r>
            <a:r>
              <a:rPr lang="it-IT" sz="2800" b="1" i="1">
                <a:sym typeface="Symbol" pitchFamily="18" charset="2"/>
              </a:rPr>
              <a:t>grigio</a:t>
            </a:r>
            <a:endParaRPr lang="it-IT" sz="2800" b="1">
              <a:sym typeface="Symbol" pitchFamily="18" charset="2"/>
            </a:endParaRPr>
          </a:p>
          <a:p>
            <a:r>
              <a:rPr lang="it-IT" sz="2800" b="1">
                <a:sym typeface="Symbol" pitchFamily="18" charset="2"/>
              </a:rPr>
              <a:t>    </a:t>
            </a:r>
            <a:r>
              <a:rPr lang="it-IT" sz="2800" b="1">
                <a:solidFill>
                  <a:srgbClr val="3333CC"/>
                </a:solidFill>
                <a:sym typeface="Symbol" pitchFamily="18" charset="2"/>
              </a:rPr>
              <a:t>for</a:t>
            </a:r>
            <a:r>
              <a:rPr lang="it-IT" sz="2800" b="1">
                <a:sym typeface="Symbol" pitchFamily="18" charset="2"/>
              </a:rPr>
              <a:t> “ogni </a:t>
            </a:r>
            <a:r>
              <a:rPr lang="it-IT" sz="2800" b="1" i="1">
                <a:sym typeface="Symbol" pitchFamily="18" charset="2"/>
              </a:rPr>
              <a:t>v</a:t>
            </a:r>
            <a:r>
              <a:rPr lang="it-IT" sz="2800" b="1">
                <a:sym typeface="Symbol" pitchFamily="18" charset="2"/>
              </a:rPr>
              <a:t>  </a:t>
            </a:r>
            <a:r>
              <a:rPr lang="it-IT" sz="2800" b="1" i="1">
                <a:sym typeface="Symbol" pitchFamily="18" charset="2"/>
              </a:rPr>
              <a:t>Adj</a:t>
            </a:r>
            <a:r>
              <a:rPr lang="it-IT" sz="2800" b="1">
                <a:sym typeface="Symbol" pitchFamily="18" charset="2"/>
              </a:rPr>
              <a:t>[</a:t>
            </a:r>
            <a:r>
              <a:rPr lang="it-IT" sz="2800" b="1" i="1">
                <a:sym typeface="Symbol" pitchFamily="18" charset="2"/>
              </a:rPr>
              <a:t>u</a:t>
            </a:r>
            <a:r>
              <a:rPr lang="it-IT" sz="2800" b="1">
                <a:sym typeface="Symbol" pitchFamily="18" charset="2"/>
              </a:rPr>
              <a:t>]”</a:t>
            </a:r>
          </a:p>
          <a:p>
            <a:r>
              <a:rPr lang="it-IT" sz="2800" b="1">
                <a:sym typeface="Symbol" pitchFamily="18" charset="2"/>
              </a:rPr>
              <a:t>        </a:t>
            </a:r>
            <a:r>
              <a:rPr lang="it-IT" sz="2800" b="1">
                <a:solidFill>
                  <a:srgbClr val="3333CC"/>
                </a:solidFill>
                <a:sym typeface="Symbol" pitchFamily="18" charset="2"/>
              </a:rPr>
              <a:t>if</a:t>
            </a:r>
            <a:r>
              <a:rPr lang="it-IT" sz="2800" b="1">
                <a:sym typeface="Symbol" pitchFamily="18" charset="2"/>
              </a:rPr>
              <a:t> </a:t>
            </a:r>
            <a:r>
              <a:rPr lang="it-IT" sz="2800" b="1" i="1">
                <a:sym typeface="Symbol" pitchFamily="18" charset="2"/>
              </a:rPr>
              <a:t>v.color</a:t>
            </a:r>
            <a:r>
              <a:rPr lang="it-IT" sz="2800" b="1">
                <a:sym typeface="Symbol" pitchFamily="18" charset="2"/>
              </a:rPr>
              <a:t> == </a:t>
            </a:r>
            <a:r>
              <a:rPr lang="it-IT" sz="2800" b="1" i="1">
                <a:sym typeface="Symbol" pitchFamily="18" charset="2"/>
              </a:rPr>
              <a:t>bianco</a:t>
            </a:r>
            <a:endParaRPr lang="it-IT" sz="2800" b="1">
              <a:sym typeface="Symbol" pitchFamily="18" charset="2"/>
            </a:endParaRPr>
          </a:p>
          <a:p>
            <a:r>
              <a:rPr lang="it-IT" sz="2800" b="1">
                <a:sym typeface="Symbol" pitchFamily="18" charset="2"/>
              </a:rPr>
              <a:t>             </a:t>
            </a:r>
            <a:r>
              <a:rPr lang="it-IT" sz="2800" b="1" i="1">
                <a:solidFill>
                  <a:srgbClr val="C00000"/>
                </a:solidFill>
                <a:sym typeface="Symbol" pitchFamily="18" charset="2"/>
              </a:rPr>
              <a:t>Passo</a:t>
            </a:r>
            <a:r>
              <a:rPr lang="it-IT" sz="2800" b="1">
                <a:solidFill>
                  <a:srgbClr val="C00000"/>
                </a:solidFill>
                <a:sym typeface="Symbol" pitchFamily="18" charset="2"/>
              </a:rPr>
              <a:t>1</a:t>
            </a:r>
            <a:r>
              <a:rPr lang="it-IT" sz="2800" b="1" i="1">
                <a:solidFill>
                  <a:srgbClr val="C00000"/>
                </a:solidFill>
                <a:sym typeface="Symbol" pitchFamily="18" charset="2"/>
              </a:rPr>
              <a:t>-Visit</a:t>
            </a:r>
            <a:r>
              <a:rPr lang="it-IT" sz="2800" b="1" i="1">
                <a:sym typeface="Symbol" pitchFamily="18" charset="2"/>
              </a:rPr>
              <a:t> </a:t>
            </a:r>
            <a:r>
              <a:rPr lang="it-IT" sz="2800" b="1">
                <a:sym typeface="Symbol" pitchFamily="18" charset="2"/>
              </a:rPr>
              <a:t>(</a:t>
            </a:r>
            <a:r>
              <a:rPr lang="it-IT" sz="2800" b="1" i="1">
                <a:sym typeface="Symbol" pitchFamily="18" charset="2"/>
              </a:rPr>
              <a:t>G</a:t>
            </a:r>
            <a:r>
              <a:rPr lang="it-IT" sz="2800" b="1">
                <a:sym typeface="Symbol" pitchFamily="18" charset="2"/>
              </a:rPr>
              <a:t>, </a:t>
            </a:r>
            <a:r>
              <a:rPr lang="it-IT" sz="2800" b="1" i="1">
                <a:sym typeface="Symbol" pitchFamily="18" charset="2"/>
              </a:rPr>
              <a:t>v</a:t>
            </a:r>
            <a:r>
              <a:rPr lang="it-IT" sz="2800" b="1">
                <a:sym typeface="Symbol" pitchFamily="18" charset="2"/>
              </a:rPr>
              <a:t>, </a:t>
            </a:r>
            <a:r>
              <a:rPr lang="it-IT" sz="2800" b="1" i="1">
                <a:sym typeface="Symbol" pitchFamily="18" charset="2"/>
              </a:rPr>
              <a:t>P</a:t>
            </a:r>
            <a:r>
              <a:rPr lang="it-IT" sz="2800" b="1">
                <a:sym typeface="Symbol" pitchFamily="18" charset="2"/>
              </a:rPr>
              <a:t>)</a:t>
            </a:r>
          </a:p>
          <a:p>
            <a:r>
              <a:rPr lang="it-IT" sz="2800" b="1">
                <a:sym typeface="Symbol" pitchFamily="18" charset="2"/>
              </a:rPr>
              <a:t>    </a:t>
            </a:r>
            <a:r>
              <a:rPr lang="it-IT" sz="2800" b="1" i="1">
                <a:sym typeface="Symbol" pitchFamily="18" charset="2"/>
              </a:rPr>
              <a:t>u.color =</a:t>
            </a:r>
            <a:r>
              <a:rPr lang="it-IT" sz="2800" b="1">
                <a:sym typeface="Symbol" pitchFamily="18" charset="2"/>
              </a:rPr>
              <a:t> </a:t>
            </a:r>
            <a:r>
              <a:rPr lang="it-IT" sz="2800" b="1" i="1">
                <a:sym typeface="Symbol" pitchFamily="18" charset="2"/>
              </a:rPr>
              <a:t>nero</a:t>
            </a:r>
            <a:endParaRPr lang="it-IT" sz="2800" b="1">
              <a:sym typeface="Symbol" pitchFamily="18" charset="2"/>
            </a:endParaRPr>
          </a:p>
          <a:p>
            <a:r>
              <a:rPr lang="it-IT" sz="2800" b="1">
                <a:sym typeface="Symbol" pitchFamily="18" charset="2"/>
              </a:rPr>
              <a:t>    </a:t>
            </a:r>
            <a:r>
              <a:rPr lang="it-IT" sz="2800" b="1" i="1">
                <a:solidFill>
                  <a:srgbClr val="C00000"/>
                </a:solidFill>
                <a:sym typeface="Symbol" pitchFamily="18" charset="2"/>
              </a:rPr>
              <a:t>Push</a:t>
            </a:r>
            <a:r>
              <a:rPr lang="it-IT" sz="2800" b="1" i="1">
                <a:sym typeface="Symbol" pitchFamily="18" charset="2"/>
              </a:rPr>
              <a:t> </a:t>
            </a:r>
            <a:r>
              <a:rPr lang="it-IT" sz="2800" b="1">
                <a:sym typeface="Symbol" pitchFamily="18" charset="2"/>
              </a:rPr>
              <a:t>(</a:t>
            </a:r>
            <a:r>
              <a:rPr lang="it-IT" sz="2800" b="1" i="1">
                <a:sym typeface="Symbol" pitchFamily="18" charset="2"/>
              </a:rPr>
              <a:t>P</a:t>
            </a:r>
            <a:r>
              <a:rPr lang="it-IT" sz="2800" b="1">
                <a:sym typeface="Symbol" pitchFamily="18" charset="2"/>
              </a:rPr>
              <a:t>, </a:t>
            </a:r>
            <a:r>
              <a:rPr lang="it-IT" sz="2800" b="1" i="1">
                <a:sym typeface="Symbol" pitchFamily="18" charset="2"/>
              </a:rPr>
              <a:t>u</a:t>
            </a:r>
            <a:r>
              <a:rPr lang="it-IT" sz="2800" b="1">
                <a:sym typeface="Symbol" pitchFamily="18" charset="2"/>
              </a:rPr>
              <a:t>)</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533400" y="228600"/>
            <a:ext cx="8750300" cy="3106738"/>
          </a:xfrm>
          <a:prstGeom prst="rect">
            <a:avLst/>
          </a:prstGeom>
          <a:solidFill>
            <a:srgbClr val="FFFF99"/>
          </a:solidFill>
          <a:ln w="25400">
            <a:solidFill>
              <a:schemeClr val="tx1"/>
            </a:solidFill>
            <a:miter lim="800000"/>
            <a:headEnd/>
            <a:tailEnd/>
          </a:ln>
        </p:spPr>
        <p:txBody>
          <a:bodyPr>
            <a:spAutoFit/>
          </a:bodyPr>
          <a:lstStyle/>
          <a:p>
            <a:r>
              <a:rPr lang="it-IT" sz="2800" b="1" i="1">
                <a:solidFill>
                  <a:srgbClr val="C00000"/>
                </a:solidFill>
                <a:sym typeface="Symbol" pitchFamily="18" charset="2"/>
              </a:rPr>
              <a:t>Passo</a:t>
            </a:r>
            <a:r>
              <a:rPr lang="it-IT" sz="2800" b="1">
                <a:solidFill>
                  <a:srgbClr val="C00000"/>
                </a:solidFill>
                <a:sym typeface="Symbol" pitchFamily="18" charset="2"/>
              </a:rPr>
              <a:t>2</a:t>
            </a:r>
            <a:r>
              <a:rPr lang="it-IT" sz="2800" b="1">
                <a:sym typeface="Symbol" pitchFamily="18" charset="2"/>
              </a:rPr>
              <a:t> (</a:t>
            </a:r>
            <a:r>
              <a:rPr lang="it-IT" sz="2800" b="1" i="1"/>
              <a:t>G</a:t>
            </a:r>
            <a:r>
              <a:rPr lang="it-IT" sz="2800" b="1" i="1" baseline="30000"/>
              <a:t>T</a:t>
            </a:r>
            <a:r>
              <a:rPr lang="it-IT" sz="2800" b="1">
                <a:sym typeface="Symbol" pitchFamily="18" charset="2"/>
              </a:rPr>
              <a:t>, </a:t>
            </a:r>
            <a:r>
              <a:rPr lang="it-IT" sz="2800" b="1" i="1">
                <a:sym typeface="Symbol" pitchFamily="18" charset="2"/>
              </a:rPr>
              <a:t>P</a:t>
            </a:r>
            <a:r>
              <a:rPr lang="it-IT" sz="2800" b="1">
                <a:sym typeface="Symbol" pitchFamily="18" charset="2"/>
              </a:rPr>
              <a:t>)</a:t>
            </a:r>
          </a:p>
          <a:p>
            <a:r>
              <a:rPr lang="it-IT" sz="2800" b="1">
                <a:sym typeface="Symbol" pitchFamily="18" charset="2"/>
              </a:rPr>
              <a:t>    </a:t>
            </a:r>
            <a:r>
              <a:rPr lang="it-IT" sz="2800" b="1">
                <a:solidFill>
                  <a:srgbClr val="3333CC"/>
                </a:solidFill>
                <a:sym typeface="Symbol" pitchFamily="18" charset="2"/>
              </a:rPr>
              <a:t>for</a:t>
            </a:r>
            <a:r>
              <a:rPr lang="it-IT" sz="2800" b="1">
                <a:sym typeface="Symbol" pitchFamily="18" charset="2"/>
              </a:rPr>
              <a:t> “ogni </a:t>
            </a:r>
            <a:r>
              <a:rPr lang="it-IT" sz="2800" b="1" i="1">
                <a:sym typeface="Symbol" pitchFamily="18" charset="2"/>
              </a:rPr>
              <a:t>v</a:t>
            </a:r>
            <a:r>
              <a:rPr lang="it-IT" sz="2800" b="1">
                <a:sym typeface="Symbol" pitchFamily="18" charset="2"/>
              </a:rPr>
              <a:t>  </a:t>
            </a:r>
            <a:r>
              <a:rPr lang="it-IT" sz="2800" b="1" i="1"/>
              <a:t>G</a:t>
            </a:r>
            <a:r>
              <a:rPr lang="it-IT" sz="2800" b="1" i="1" baseline="30000"/>
              <a:t>T</a:t>
            </a:r>
            <a:r>
              <a:rPr lang="it-IT" sz="2800" b="1" i="1">
                <a:sym typeface="Symbol" pitchFamily="18" charset="2"/>
              </a:rPr>
              <a:t>.V”</a:t>
            </a:r>
            <a:endParaRPr lang="it-IT" sz="2800" b="1">
              <a:sym typeface="Symbol" pitchFamily="18" charset="2"/>
            </a:endParaRPr>
          </a:p>
          <a:p>
            <a:r>
              <a:rPr lang="it-IT" sz="2800" b="1">
                <a:sym typeface="Symbol" pitchFamily="18" charset="2"/>
              </a:rPr>
              <a:t>        </a:t>
            </a:r>
            <a:r>
              <a:rPr lang="it-IT" sz="2800" b="1" i="1">
                <a:sym typeface="Symbol" pitchFamily="18" charset="2"/>
              </a:rPr>
              <a:t>v.color =</a:t>
            </a:r>
            <a:r>
              <a:rPr lang="it-IT" sz="2800" b="1">
                <a:sym typeface="Symbol" pitchFamily="18" charset="2"/>
              </a:rPr>
              <a:t> </a:t>
            </a:r>
            <a:r>
              <a:rPr lang="it-IT" sz="2800" b="1" i="1">
                <a:sym typeface="Symbol" pitchFamily="18" charset="2"/>
              </a:rPr>
              <a:t>bianco</a:t>
            </a:r>
            <a:endParaRPr lang="it-IT" sz="2800" b="1">
              <a:sym typeface="Symbol" pitchFamily="18" charset="2"/>
            </a:endParaRPr>
          </a:p>
          <a:p>
            <a:r>
              <a:rPr lang="it-IT" sz="2800" b="1">
                <a:sym typeface="Symbol" pitchFamily="18" charset="2"/>
              </a:rPr>
              <a:t>    </a:t>
            </a:r>
            <a:r>
              <a:rPr lang="it-IT" sz="2800" b="1">
                <a:solidFill>
                  <a:srgbClr val="3333CC"/>
                </a:solidFill>
                <a:sym typeface="Symbol" pitchFamily="18" charset="2"/>
              </a:rPr>
              <a:t>while</a:t>
            </a:r>
            <a:r>
              <a:rPr lang="it-IT" sz="2800" b="1">
                <a:sym typeface="Symbol" pitchFamily="18" charset="2"/>
              </a:rPr>
              <a:t> </a:t>
            </a:r>
            <a:r>
              <a:rPr lang="it-IT" sz="2800" b="1">
                <a:solidFill>
                  <a:srgbClr val="3333CC"/>
                </a:solidFill>
                <a:sym typeface="Symbol" pitchFamily="18" charset="2"/>
              </a:rPr>
              <a:t>not</a:t>
            </a:r>
            <a:r>
              <a:rPr lang="it-IT" sz="2800" b="1">
                <a:sym typeface="Symbol" pitchFamily="18" charset="2"/>
              </a:rPr>
              <a:t> </a:t>
            </a:r>
            <a:r>
              <a:rPr lang="it-IT" sz="2800" b="1" i="1">
                <a:solidFill>
                  <a:srgbClr val="C00000"/>
                </a:solidFill>
                <a:sym typeface="Symbol" pitchFamily="18" charset="2"/>
              </a:rPr>
              <a:t>Empty</a:t>
            </a:r>
            <a:r>
              <a:rPr lang="it-IT" sz="2800" b="1" i="1">
                <a:sym typeface="Symbol" pitchFamily="18" charset="2"/>
              </a:rPr>
              <a:t> </a:t>
            </a:r>
            <a:r>
              <a:rPr lang="it-IT" sz="2800" b="1">
                <a:sym typeface="Symbol" pitchFamily="18" charset="2"/>
              </a:rPr>
              <a:t>(</a:t>
            </a:r>
            <a:r>
              <a:rPr lang="it-IT" sz="2800" b="1" i="1">
                <a:sym typeface="Symbol" pitchFamily="18" charset="2"/>
              </a:rPr>
              <a:t>P</a:t>
            </a:r>
            <a:r>
              <a:rPr lang="it-IT" sz="2800" b="1">
                <a:sym typeface="Symbol" pitchFamily="18" charset="2"/>
              </a:rPr>
              <a:t>)</a:t>
            </a:r>
          </a:p>
          <a:p>
            <a:r>
              <a:rPr lang="it-IT" sz="2800" b="1">
                <a:sym typeface="Symbol" pitchFamily="18" charset="2"/>
              </a:rPr>
              <a:t>        </a:t>
            </a:r>
            <a:r>
              <a:rPr lang="it-IT" sz="2800" b="1" i="1">
                <a:sym typeface="Symbol" pitchFamily="18" charset="2"/>
              </a:rPr>
              <a:t>v</a:t>
            </a:r>
            <a:r>
              <a:rPr lang="it-IT" sz="2800" b="1">
                <a:sym typeface="Symbol" pitchFamily="18" charset="2"/>
              </a:rPr>
              <a:t> = </a:t>
            </a:r>
            <a:r>
              <a:rPr lang="it-IT" sz="2800" b="1" i="1">
                <a:solidFill>
                  <a:srgbClr val="C00000"/>
                </a:solidFill>
                <a:sym typeface="Symbol" pitchFamily="18" charset="2"/>
              </a:rPr>
              <a:t>Pop</a:t>
            </a:r>
            <a:r>
              <a:rPr lang="it-IT" sz="2800" b="1" i="1">
                <a:sym typeface="Symbol" pitchFamily="18" charset="2"/>
              </a:rPr>
              <a:t> </a:t>
            </a:r>
            <a:r>
              <a:rPr lang="it-IT" sz="2800" b="1">
                <a:sym typeface="Symbol" pitchFamily="18" charset="2"/>
              </a:rPr>
              <a:t>(</a:t>
            </a:r>
            <a:r>
              <a:rPr lang="it-IT" sz="2800" b="1" i="1">
                <a:sym typeface="Symbol" pitchFamily="18" charset="2"/>
              </a:rPr>
              <a:t>P</a:t>
            </a:r>
            <a:r>
              <a:rPr lang="it-IT" sz="2800" b="1">
                <a:sym typeface="Symbol" pitchFamily="18" charset="2"/>
              </a:rPr>
              <a:t>)</a:t>
            </a:r>
          </a:p>
          <a:p>
            <a:r>
              <a:rPr lang="it-IT" sz="2800" b="1">
                <a:sym typeface="Symbol" pitchFamily="18" charset="2"/>
              </a:rPr>
              <a:t>        </a:t>
            </a:r>
            <a:r>
              <a:rPr lang="it-IT" sz="2800" b="1">
                <a:solidFill>
                  <a:srgbClr val="3333CC"/>
                </a:solidFill>
                <a:sym typeface="Symbol" pitchFamily="18" charset="2"/>
              </a:rPr>
              <a:t>if</a:t>
            </a:r>
            <a:r>
              <a:rPr lang="it-IT" sz="2800" b="1">
                <a:sym typeface="Symbol" pitchFamily="18" charset="2"/>
              </a:rPr>
              <a:t> </a:t>
            </a:r>
            <a:r>
              <a:rPr lang="it-IT" sz="2800" b="1" i="1">
                <a:sym typeface="Symbol" pitchFamily="18" charset="2"/>
              </a:rPr>
              <a:t>v.color</a:t>
            </a:r>
            <a:r>
              <a:rPr lang="it-IT" sz="2800" b="1">
                <a:sym typeface="Symbol" pitchFamily="18" charset="2"/>
              </a:rPr>
              <a:t> == </a:t>
            </a:r>
            <a:r>
              <a:rPr lang="it-IT" sz="2800" b="1" i="1">
                <a:sym typeface="Symbol" pitchFamily="18" charset="2"/>
              </a:rPr>
              <a:t>bianco</a:t>
            </a:r>
            <a:r>
              <a:rPr lang="it-IT" sz="2800" b="1">
                <a:sym typeface="Symbol" pitchFamily="18" charset="2"/>
              </a:rPr>
              <a:t> </a:t>
            </a:r>
          </a:p>
          <a:p>
            <a:r>
              <a:rPr lang="it-IT" sz="2800" b="1">
                <a:sym typeface="Symbol" pitchFamily="18" charset="2"/>
              </a:rPr>
              <a:t>             </a:t>
            </a:r>
            <a:r>
              <a:rPr lang="it-IT" sz="2800" b="1" i="1">
                <a:solidFill>
                  <a:srgbClr val="C00000"/>
                </a:solidFill>
                <a:sym typeface="Symbol" pitchFamily="18" charset="2"/>
              </a:rPr>
              <a:t>Passo</a:t>
            </a:r>
            <a:r>
              <a:rPr lang="it-IT" sz="2800" b="1">
                <a:solidFill>
                  <a:srgbClr val="C00000"/>
                </a:solidFill>
                <a:sym typeface="Symbol" pitchFamily="18" charset="2"/>
              </a:rPr>
              <a:t>2</a:t>
            </a:r>
            <a:r>
              <a:rPr lang="it-IT" sz="2800" b="1" i="1">
                <a:solidFill>
                  <a:srgbClr val="C00000"/>
                </a:solidFill>
                <a:sym typeface="Symbol" pitchFamily="18" charset="2"/>
              </a:rPr>
              <a:t>-Visit</a:t>
            </a:r>
            <a:r>
              <a:rPr lang="it-IT" sz="2800" b="1" i="1">
                <a:sym typeface="Symbol" pitchFamily="18" charset="2"/>
              </a:rPr>
              <a:t> </a:t>
            </a:r>
            <a:r>
              <a:rPr lang="it-IT" sz="2800" b="1">
                <a:sym typeface="Symbol" pitchFamily="18" charset="2"/>
              </a:rPr>
              <a:t>(</a:t>
            </a:r>
            <a:r>
              <a:rPr lang="it-IT" sz="2800" b="1" i="1"/>
              <a:t>G</a:t>
            </a:r>
            <a:r>
              <a:rPr lang="it-IT" sz="2800" b="1" i="1" baseline="30000"/>
              <a:t>T</a:t>
            </a:r>
            <a:r>
              <a:rPr lang="it-IT" sz="2800" b="1">
                <a:sym typeface="Symbol" pitchFamily="18" charset="2"/>
              </a:rPr>
              <a:t>, </a:t>
            </a:r>
            <a:r>
              <a:rPr lang="it-IT" sz="2800" b="1" i="1">
                <a:sym typeface="Symbol" pitchFamily="18" charset="2"/>
              </a:rPr>
              <a:t>v</a:t>
            </a:r>
            <a:r>
              <a:rPr lang="it-IT" sz="2800" b="1">
                <a:sym typeface="Symbol" pitchFamily="18" charset="2"/>
              </a:rPr>
              <a:t>)</a:t>
            </a:r>
          </a:p>
        </p:txBody>
      </p:sp>
      <p:sp>
        <p:nvSpPr>
          <p:cNvPr id="96259" name="Text Box 3"/>
          <p:cNvSpPr txBox="1">
            <a:spLocks noChangeArrowheads="1"/>
          </p:cNvSpPr>
          <p:nvPr/>
        </p:nvSpPr>
        <p:spPr bwMode="auto">
          <a:xfrm>
            <a:off x="533400" y="3429000"/>
            <a:ext cx="8750300" cy="3106738"/>
          </a:xfrm>
          <a:prstGeom prst="rect">
            <a:avLst/>
          </a:prstGeom>
          <a:solidFill>
            <a:srgbClr val="FFFF99"/>
          </a:solidFill>
          <a:ln w="25400">
            <a:solidFill>
              <a:schemeClr val="tx1"/>
            </a:solidFill>
            <a:miter lim="800000"/>
            <a:headEnd/>
            <a:tailEnd/>
          </a:ln>
        </p:spPr>
        <p:txBody>
          <a:bodyPr>
            <a:spAutoFit/>
          </a:bodyPr>
          <a:lstStyle/>
          <a:p>
            <a:r>
              <a:rPr lang="it-IT" sz="2800" b="1" i="1">
                <a:solidFill>
                  <a:srgbClr val="C00000"/>
                </a:solidFill>
                <a:sym typeface="Symbol" pitchFamily="18" charset="2"/>
              </a:rPr>
              <a:t>Passo</a:t>
            </a:r>
            <a:r>
              <a:rPr lang="it-IT" sz="2800" b="1">
                <a:solidFill>
                  <a:srgbClr val="C00000"/>
                </a:solidFill>
                <a:sym typeface="Symbol" pitchFamily="18" charset="2"/>
              </a:rPr>
              <a:t>2</a:t>
            </a:r>
            <a:r>
              <a:rPr lang="it-IT" sz="2800" b="1" i="1">
                <a:solidFill>
                  <a:srgbClr val="C00000"/>
                </a:solidFill>
                <a:sym typeface="Symbol" pitchFamily="18" charset="2"/>
              </a:rPr>
              <a:t>-Visit</a:t>
            </a:r>
            <a:r>
              <a:rPr lang="it-IT" sz="2800" b="1" i="1">
                <a:sym typeface="Symbol" pitchFamily="18" charset="2"/>
              </a:rPr>
              <a:t> </a:t>
            </a:r>
            <a:r>
              <a:rPr lang="it-IT" sz="2800" b="1">
                <a:sym typeface="Symbol" pitchFamily="18" charset="2"/>
              </a:rPr>
              <a:t>(</a:t>
            </a:r>
            <a:r>
              <a:rPr lang="it-IT" sz="2800" b="1" i="1"/>
              <a:t>G</a:t>
            </a:r>
            <a:r>
              <a:rPr lang="it-IT" sz="2800" b="1" i="1" baseline="30000"/>
              <a:t>T</a:t>
            </a:r>
            <a:r>
              <a:rPr lang="it-IT" sz="2800" b="1">
                <a:sym typeface="Symbol" pitchFamily="18" charset="2"/>
              </a:rPr>
              <a:t>, </a:t>
            </a:r>
            <a:r>
              <a:rPr lang="it-IT" sz="2800" b="1" i="1">
                <a:sym typeface="Symbol" pitchFamily="18" charset="2"/>
              </a:rPr>
              <a:t>u</a:t>
            </a:r>
            <a:r>
              <a:rPr lang="it-IT" sz="2800" b="1">
                <a:sym typeface="Symbol" pitchFamily="18" charset="2"/>
              </a:rPr>
              <a:t>)</a:t>
            </a:r>
          </a:p>
          <a:p>
            <a:r>
              <a:rPr lang="it-IT" sz="2800" b="1">
                <a:sym typeface="Symbol" pitchFamily="18" charset="2"/>
              </a:rPr>
              <a:t>    </a:t>
            </a:r>
            <a:r>
              <a:rPr lang="it-IT" sz="2800" b="1" i="1">
                <a:sym typeface="Symbol" pitchFamily="18" charset="2"/>
              </a:rPr>
              <a:t>u.color =</a:t>
            </a:r>
            <a:r>
              <a:rPr lang="it-IT" sz="2800" b="1">
                <a:sym typeface="Symbol" pitchFamily="18" charset="2"/>
              </a:rPr>
              <a:t> </a:t>
            </a:r>
            <a:r>
              <a:rPr lang="it-IT" sz="2800" b="1" i="1">
                <a:sym typeface="Symbol" pitchFamily="18" charset="2"/>
              </a:rPr>
              <a:t>grigio</a:t>
            </a:r>
            <a:r>
              <a:rPr lang="it-IT" sz="2800" b="1">
                <a:sym typeface="Symbol" pitchFamily="18" charset="2"/>
              </a:rPr>
              <a:t>, </a:t>
            </a:r>
            <a:r>
              <a:rPr lang="it-IT" sz="2800" b="1" i="1">
                <a:solidFill>
                  <a:srgbClr val="C00000"/>
                </a:solidFill>
                <a:sym typeface="Symbol" pitchFamily="18" charset="2"/>
              </a:rPr>
              <a:t>Make-Set</a:t>
            </a:r>
            <a:r>
              <a:rPr lang="it-IT" sz="2800" b="1" i="1">
                <a:sym typeface="Symbol" pitchFamily="18" charset="2"/>
              </a:rPr>
              <a:t> </a:t>
            </a:r>
            <a:r>
              <a:rPr lang="it-IT" sz="2800" b="1">
                <a:sym typeface="Symbol" pitchFamily="18" charset="2"/>
              </a:rPr>
              <a:t>(</a:t>
            </a:r>
            <a:r>
              <a:rPr lang="it-IT" sz="2800" b="1" i="1">
                <a:sym typeface="Symbol" pitchFamily="18" charset="2"/>
              </a:rPr>
              <a:t>u</a:t>
            </a:r>
            <a:r>
              <a:rPr lang="it-IT" sz="2800" b="1">
                <a:sym typeface="Symbol" pitchFamily="18" charset="2"/>
              </a:rPr>
              <a:t>)</a:t>
            </a:r>
          </a:p>
          <a:p>
            <a:r>
              <a:rPr lang="it-IT" sz="2800" b="1">
                <a:sym typeface="Symbol" pitchFamily="18" charset="2"/>
              </a:rPr>
              <a:t>    </a:t>
            </a:r>
            <a:r>
              <a:rPr lang="it-IT" sz="2800" b="1">
                <a:solidFill>
                  <a:srgbClr val="3333CC"/>
                </a:solidFill>
                <a:sym typeface="Symbol" pitchFamily="18" charset="2"/>
              </a:rPr>
              <a:t>for</a:t>
            </a:r>
            <a:r>
              <a:rPr lang="it-IT" sz="2800" b="1">
                <a:sym typeface="Symbol" pitchFamily="18" charset="2"/>
              </a:rPr>
              <a:t> “ogni </a:t>
            </a:r>
            <a:r>
              <a:rPr lang="it-IT" sz="2800" b="1" i="1">
                <a:sym typeface="Symbol" pitchFamily="18" charset="2"/>
              </a:rPr>
              <a:t>v</a:t>
            </a:r>
            <a:r>
              <a:rPr lang="it-IT" sz="2800" b="1">
                <a:sym typeface="Symbol" pitchFamily="18" charset="2"/>
              </a:rPr>
              <a:t>  </a:t>
            </a:r>
            <a:r>
              <a:rPr lang="it-IT" sz="2800" b="1" i="1">
                <a:sym typeface="Symbol" pitchFamily="18" charset="2"/>
              </a:rPr>
              <a:t>Adj</a:t>
            </a:r>
            <a:r>
              <a:rPr lang="it-IT" sz="2800" b="1" i="1" baseline="30000"/>
              <a:t>T</a:t>
            </a:r>
            <a:r>
              <a:rPr lang="it-IT" sz="2800" b="1">
                <a:sym typeface="Symbol" pitchFamily="18" charset="2"/>
              </a:rPr>
              <a:t>[</a:t>
            </a:r>
            <a:r>
              <a:rPr lang="it-IT" sz="2800" b="1" i="1">
                <a:sym typeface="Symbol" pitchFamily="18" charset="2"/>
              </a:rPr>
              <a:t>u</a:t>
            </a:r>
            <a:r>
              <a:rPr lang="it-IT" sz="2800" b="1">
                <a:sym typeface="Symbol" pitchFamily="18" charset="2"/>
              </a:rPr>
              <a:t>]”       </a:t>
            </a:r>
            <a:r>
              <a:rPr lang="it-IT" sz="2400" b="1" i="1">
                <a:solidFill>
                  <a:schemeClr val="accent2"/>
                </a:solidFill>
                <a:sym typeface="Symbol" pitchFamily="18" charset="2"/>
              </a:rPr>
              <a:t>Adj</a:t>
            </a:r>
            <a:r>
              <a:rPr lang="it-IT" sz="2400" b="1" i="1" baseline="30000">
                <a:solidFill>
                  <a:schemeClr val="accent2"/>
                </a:solidFill>
              </a:rPr>
              <a:t>T</a:t>
            </a:r>
            <a:r>
              <a:rPr lang="it-IT" sz="2400" b="1">
                <a:solidFill>
                  <a:schemeClr val="accent2"/>
                </a:solidFill>
                <a:sym typeface="Symbol" pitchFamily="18" charset="2"/>
              </a:rPr>
              <a:t>[</a:t>
            </a:r>
            <a:r>
              <a:rPr lang="it-IT" sz="2400" b="1" i="1">
                <a:solidFill>
                  <a:schemeClr val="accent2"/>
                </a:solidFill>
                <a:sym typeface="Symbol" pitchFamily="18" charset="2"/>
              </a:rPr>
              <a:t>u</a:t>
            </a:r>
            <a:r>
              <a:rPr lang="it-IT" sz="2400" b="1">
                <a:solidFill>
                  <a:schemeClr val="accent2"/>
                </a:solidFill>
                <a:sym typeface="Symbol" pitchFamily="18" charset="2"/>
              </a:rPr>
              <a:t>] lista adiacenze in</a:t>
            </a:r>
            <a:r>
              <a:rPr lang="it-IT" sz="2800" b="1">
                <a:sym typeface="Symbol" pitchFamily="18" charset="2"/>
              </a:rPr>
              <a:t> </a:t>
            </a:r>
            <a:r>
              <a:rPr lang="it-IT" sz="2400" b="1" i="1">
                <a:solidFill>
                  <a:schemeClr val="accent2"/>
                </a:solidFill>
                <a:sym typeface="Symbol" pitchFamily="18" charset="2"/>
              </a:rPr>
              <a:t>G</a:t>
            </a:r>
            <a:r>
              <a:rPr lang="it-IT" sz="2400" b="1" i="1" baseline="30000">
                <a:solidFill>
                  <a:schemeClr val="accent2"/>
                </a:solidFill>
              </a:rPr>
              <a:t>T</a:t>
            </a:r>
            <a:endParaRPr lang="it-IT" sz="2800" b="1">
              <a:sym typeface="Symbol" pitchFamily="18" charset="2"/>
            </a:endParaRPr>
          </a:p>
          <a:p>
            <a:r>
              <a:rPr lang="it-IT" sz="2800" b="1">
                <a:sym typeface="Symbol" pitchFamily="18" charset="2"/>
              </a:rPr>
              <a:t>        </a:t>
            </a:r>
            <a:r>
              <a:rPr lang="it-IT" sz="2800" b="1">
                <a:solidFill>
                  <a:srgbClr val="3333CC"/>
                </a:solidFill>
                <a:sym typeface="Symbol" pitchFamily="18" charset="2"/>
              </a:rPr>
              <a:t>if</a:t>
            </a:r>
            <a:r>
              <a:rPr lang="it-IT" sz="2800" b="1">
                <a:sym typeface="Symbol" pitchFamily="18" charset="2"/>
              </a:rPr>
              <a:t> </a:t>
            </a:r>
            <a:r>
              <a:rPr lang="it-IT" sz="2800" b="1" i="1">
                <a:sym typeface="Symbol" pitchFamily="18" charset="2"/>
              </a:rPr>
              <a:t>v.color</a:t>
            </a:r>
            <a:r>
              <a:rPr lang="it-IT" sz="2800" b="1">
                <a:sym typeface="Symbol" pitchFamily="18" charset="2"/>
              </a:rPr>
              <a:t> == </a:t>
            </a:r>
            <a:r>
              <a:rPr lang="it-IT" sz="2800" b="1" i="1">
                <a:sym typeface="Symbol" pitchFamily="18" charset="2"/>
              </a:rPr>
              <a:t>bianco</a:t>
            </a:r>
            <a:endParaRPr lang="it-IT" sz="2800" b="1">
              <a:sym typeface="Symbol" pitchFamily="18" charset="2"/>
            </a:endParaRPr>
          </a:p>
          <a:p>
            <a:r>
              <a:rPr lang="it-IT" sz="2800" b="1">
                <a:sym typeface="Symbol" pitchFamily="18" charset="2"/>
              </a:rPr>
              <a:t>             </a:t>
            </a:r>
            <a:r>
              <a:rPr lang="it-IT" sz="2800" b="1" i="1">
                <a:solidFill>
                  <a:srgbClr val="C00000"/>
                </a:solidFill>
                <a:sym typeface="Symbol" pitchFamily="18" charset="2"/>
              </a:rPr>
              <a:t>Passo</a:t>
            </a:r>
            <a:r>
              <a:rPr lang="it-IT" sz="2800" b="1">
                <a:solidFill>
                  <a:srgbClr val="C00000"/>
                </a:solidFill>
                <a:sym typeface="Symbol" pitchFamily="18" charset="2"/>
              </a:rPr>
              <a:t>2</a:t>
            </a:r>
            <a:r>
              <a:rPr lang="it-IT" sz="2800" b="1" i="1">
                <a:solidFill>
                  <a:srgbClr val="C00000"/>
                </a:solidFill>
                <a:sym typeface="Symbol" pitchFamily="18" charset="2"/>
              </a:rPr>
              <a:t>-Visit</a:t>
            </a:r>
            <a:r>
              <a:rPr lang="it-IT" sz="2800" b="1" i="1">
                <a:sym typeface="Symbol" pitchFamily="18" charset="2"/>
              </a:rPr>
              <a:t> </a:t>
            </a:r>
            <a:r>
              <a:rPr lang="it-IT" sz="2800" b="1">
                <a:sym typeface="Symbol" pitchFamily="18" charset="2"/>
              </a:rPr>
              <a:t>(</a:t>
            </a:r>
            <a:r>
              <a:rPr lang="it-IT" sz="2800" b="1" i="1"/>
              <a:t>G</a:t>
            </a:r>
            <a:r>
              <a:rPr lang="it-IT" sz="2800" b="1" i="1" baseline="30000"/>
              <a:t>T</a:t>
            </a:r>
            <a:r>
              <a:rPr lang="it-IT" sz="2800" b="1">
                <a:sym typeface="Symbol" pitchFamily="18" charset="2"/>
              </a:rPr>
              <a:t>, </a:t>
            </a:r>
            <a:r>
              <a:rPr lang="it-IT" sz="2800" b="1" i="1">
                <a:sym typeface="Symbol" pitchFamily="18" charset="2"/>
              </a:rPr>
              <a:t>v</a:t>
            </a:r>
            <a:r>
              <a:rPr lang="it-IT" sz="2800" b="1">
                <a:sym typeface="Symbol" pitchFamily="18" charset="2"/>
              </a:rPr>
              <a:t>)</a:t>
            </a:r>
          </a:p>
          <a:p>
            <a:r>
              <a:rPr lang="it-IT" sz="2800" b="1">
                <a:sym typeface="Symbol" pitchFamily="18" charset="2"/>
              </a:rPr>
              <a:t>             </a:t>
            </a:r>
            <a:r>
              <a:rPr lang="it-IT" sz="2800" b="1" i="1">
                <a:solidFill>
                  <a:srgbClr val="C00000"/>
                </a:solidFill>
                <a:sym typeface="Symbol" pitchFamily="18" charset="2"/>
              </a:rPr>
              <a:t>Union</a:t>
            </a:r>
            <a:r>
              <a:rPr lang="it-IT" sz="2800" b="1" i="1">
                <a:sym typeface="Symbol" pitchFamily="18" charset="2"/>
              </a:rPr>
              <a:t> </a:t>
            </a:r>
            <a:r>
              <a:rPr lang="it-IT" sz="2800" b="1">
                <a:sym typeface="Symbol" pitchFamily="18" charset="2"/>
              </a:rPr>
              <a:t>(</a:t>
            </a:r>
            <a:r>
              <a:rPr lang="it-IT" sz="2800" b="1" i="1">
                <a:sym typeface="Symbol" pitchFamily="18" charset="2"/>
              </a:rPr>
              <a:t>u</a:t>
            </a:r>
            <a:r>
              <a:rPr lang="it-IT" sz="2800" b="1">
                <a:sym typeface="Symbol" pitchFamily="18" charset="2"/>
              </a:rPr>
              <a:t>,</a:t>
            </a:r>
            <a:r>
              <a:rPr lang="it-IT" sz="2800" b="1" i="1">
                <a:sym typeface="Symbol" pitchFamily="18" charset="2"/>
              </a:rPr>
              <a:t>v</a:t>
            </a:r>
            <a:r>
              <a:rPr lang="it-IT" sz="2800" b="1">
                <a:sym typeface="Symbol" pitchFamily="18" charset="2"/>
              </a:rPr>
              <a:t>)</a:t>
            </a:r>
          </a:p>
          <a:p>
            <a:r>
              <a:rPr lang="it-IT" sz="2800" b="1">
                <a:sym typeface="Symbol" pitchFamily="18" charset="2"/>
              </a:rPr>
              <a:t>    </a:t>
            </a:r>
            <a:r>
              <a:rPr lang="it-IT" sz="2800" b="1" i="1">
                <a:sym typeface="Symbol" pitchFamily="18" charset="2"/>
              </a:rPr>
              <a:t>u.color =</a:t>
            </a:r>
            <a:r>
              <a:rPr lang="it-IT" sz="2800" b="1">
                <a:sym typeface="Symbol" pitchFamily="18" charset="2"/>
              </a:rPr>
              <a:t> </a:t>
            </a:r>
            <a:r>
              <a:rPr lang="it-IT" sz="2800" b="1" i="1">
                <a:sym typeface="Symbol" pitchFamily="18" charset="2"/>
              </a:rPr>
              <a:t>nero</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p:cNvSpPr txBox="1">
            <a:spLocks noChangeArrowheads="1"/>
          </p:cNvSpPr>
          <p:nvPr/>
        </p:nvSpPr>
        <p:spPr bwMode="auto">
          <a:xfrm>
            <a:off x="488950" y="381000"/>
            <a:ext cx="8856663" cy="2041525"/>
          </a:xfrm>
          <a:prstGeom prst="rect">
            <a:avLst/>
          </a:prstGeom>
          <a:noFill/>
          <a:ln w="9525">
            <a:noFill/>
            <a:miter lim="800000"/>
            <a:headEnd/>
            <a:tailEnd/>
          </a:ln>
        </p:spPr>
        <p:txBody>
          <a:bodyPr>
            <a:spAutoFit/>
          </a:bodyPr>
          <a:lstStyle/>
          <a:p>
            <a:r>
              <a:rPr lang="en-US" sz="3200"/>
              <a:t>Dato un grafo orientato </a:t>
            </a:r>
            <a:r>
              <a:rPr lang="en-US" sz="3200" b="1" i="1"/>
              <a:t>G</a:t>
            </a:r>
            <a:r>
              <a:rPr lang="en-US" sz="3200"/>
              <a:t>, </a:t>
            </a:r>
            <a:r>
              <a:rPr lang="en-US" sz="3200" i="1" u="sng"/>
              <a:t>il grafo delle </a:t>
            </a:r>
            <a:r>
              <a:rPr lang="en-US" sz="3200" b="1" i="1" u="sng"/>
              <a:t>cfc</a:t>
            </a:r>
            <a:r>
              <a:rPr lang="en-US" sz="3200"/>
              <a:t> di </a:t>
            </a:r>
            <a:r>
              <a:rPr lang="en-US" sz="3200" b="1" i="1"/>
              <a:t>G</a:t>
            </a:r>
            <a:r>
              <a:rPr lang="en-US" sz="3200"/>
              <a:t> </a:t>
            </a:r>
            <a:r>
              <a:rPr lang="it-IT" sz="3200"/>
              <a:t>è</a:t>
            </a:r>
            <a:r>
              <a:rPr lang="en-US" sz="3200"/>
              <a:t> il grafo </a:t>
            </a:r>
            <a:r>
              <a:rPr lang="it-IT" sz="3200"/>
              <a:t>orientato </a:t>
            </a:r>
            <a:r>
              <a:rPr lang="en-US" sz="3200" b="1" i="1"/>
              <a:t>H</a:t>
            </a:r>
            <a:r>
              <a:rPr lang="en-US" sz="3200"/>
              <a:t> avente come vertici le </a:t>
            </a:r>
            <a:r>
              <a:rPr lang="en-US" sz="3200" b="1" i="1"/>
              <a:t>cfc</a:t>
            </a:r>
            <a:r>
              <a:rPr lang="en-US" sz="3200"/>
              <a:t> di </a:t>
            </a:r>
            <a:r>
              <a:rPr lang="en-US" sz="3200" b="1" i="1"/>
              <a:t>G</a:t>
            </a:r>
            <a:r>
              <a:rPr lang="en-US" sz="3200"/>
              <a:t> e un arco </a:t>
            </a:r>
            <a:r>
              <a:rPr lang="en-US" sz="3200" b="1" i="1"/>
              <a:t>CC'</a:t>
            </a:r>
            <a:r>
              <a:rPr lang="en-US" sz="3200"/>
              <a:t> da </a:t>
            </a:r>
            <a:r>
              <a:rPr lang="en-US" sz="3200" b="1" i="1"/>
              <a:t>C</a:t>
            </a:r>
            <a:r>
              <a:rPr lang="en-US" sz="3200"/>
              <a:t> a </a:t>
            </a:r>
            <a:r>
              <a:rPr lang="en-US" sz="3200" b="1" i="1"/>
              <a:t>C</a:t>
            </a:r>
            <a:r>
              <a:rPr lang="it-IT" sz="3200" b="1" i="1"/>
              <a:t>'</a:t>
            </a:r>
            <a:r>
              <a:rPr lang="it-IT" sz="3200"/>
              <a:t> se e solo se in </a:t>
            </a:r>
            <a:r>
              <a:rPr lang="it-IT" sz="3200" b="1" i="1"/>
              <a:t>G</a:t>
            </a:r>
            <a:r>
              <a:rPr lang="it-IT" sz="3200"/>
              <a:t> vi è un arco che connette un vertice di </a:t>
            </a:r>
            <a:r>
              <a:rPr lang="it-IT" sz="3200" b="1" i="1"/>
              <a:t>C</a:t>
            </a:r>
            <a:r>
              <a:rPr lang="it-IT" sz="3200"/>
              <a:t> ad un vertice di </a:t>
            </a:r>
            <a:r>
              <a:rPr lang="it-IT" sz="3200" b="1" i="1"/>
              <a:t>C'</a:t>
            </a:r>
            <a:r>
              <a:rPr lang="it-IT" sz="3200"/>
              <a:t>.</a:t>
            </a:r>
            <a:r>
              <a:rPr lang="en-US" sz="3200"/>
              <a:t> </a:t>
            </a:r>
            <a:endParaRPr lang="it-IT" sz="3200"/>
          </a:p>
        </p:txBody>
      </p:sp>
      <p:sp>
        <p:nvSpPr>
          <p:cNvPr id="97283" name="Text Box 3"/>
          <p:cNvSpPr txBox="1">
            <a:spLocks noChangeArrowheads="1"/>
          </p:cNvSpPr>
          <p:nvPr/>
        </p:nvSpPr>
        <p:spPr bwMode="auto">
          <a:xfrm>
            <a:off x="415925" y="3573463"/>
            <a:ext cx="9180513" cy="1066800"/>
          </a:xfrm>
          <a:prstGeom prst="rect">
            <a:avLst/>
          </a:prstGeom>
          <a:noFill/>
          <a:ln w="9525">
            <a:noFill/>
            <a:miter lim="800000"/>
            <a:headEnd/>
            <a:tailEnd/>
          </a:ln>
        </p:spPr>
        <p:txBody>
          <a:bodyPr>
            <a:spAutoFit/>
          </a:bodyPr>
          <a:lstStyle/>
          <a:p>
            <a:r>
              <a:rPr lang="it-IT" sz="3200" b="1" i="1" u="sng" dirty="0">
                <a:solidFill>
                  <a:srgbClr val="FF0000"/>
                </a:solidFill>
              </a:rPr>
              <a:t>Esercizio </a:t>
            </a:r>
            <a:r>
              <a:rPr lang="it-IT" sz="3200" b="1" i="1" u="sng" dirty="0" smtClean="0">
                <a:solidFill>
                  <a:srgbClr val="FF0000"/>
                </a:solidFill>
              </a:rPr>
              <a:t>14</a:t>
            </a:r>
            <a:r>
              <a:rPr lang="it-IT" sz="3200" b="1" dirty="0" smtClean="0">
                <a:solidFill>
                  <a:srgbClr val="FF0000"/>
                </a:solidFill>
              </a:rPr>
              <a:t>. </a:t>
            </a:r>
          </a:p>
          <a:p>
            <a:r>
              <a:rPr lang="it-IT" sz="3200" dirty="0" smtClean="0"/>
              <a:t>Dimostrare </a:t>
            </a:r>
            <a:r>
              <a:rPr lang="it-IT" sz="3200" dirty="0"/>
              <a:t>che il grafo delle </a:t>
            </a:r>
            <a:r>
              <a:rPr lang="it-IT" sz="3200" b="1" i="1" dirty="0" err="1"/>
              <a:t>cfc</a:t>
            </a:r>
            <a:r>
              <a:rPr lang="it-IT" sz="3200" dirty="0"/>
              <a:t> è aciclico (un DAG).</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577850" y="762000"/>
            <a:ext cx="8832850" cy="4524315"/>
          </a:xfrm>
          <a:prstGeom prst="rect">
            <a:avLst/>
          </a:prstGeom>
          <a:noFill/>
          <a:ln w="9525">
            <a:noFill/>
            <a:miter lim="800000"/>
            <a:headEnd/>
            <a:tailEnd/>
          </a:ln>
        </p:spPr>
        <p:txBody>
          <a:bodyPr>
            <a:spAutoFit/>
          </a:bodyPr>
          <a:lstStyle/>
          <a:p>
            <a:r>
              <a:rPr lang="it-IT" b="1" i="1" u="sng" dirty="0">
                <a:solidFill>
                  <a:srgbClr val="FF0000"/>
                </a:solidFill>
              </a:rPr>
              <a:t>Esercizio </a:t>
            </a:r>
            <a:r>
              <a:rPr lang="it-IT" b="1" i="1" u="sng" dirty="0" smtClean="0">
                <a:solidFill>
                  <a:srgbClr val="FF0000"/>
                </a:solidFill>
              </a:rPr>
              <a:t>15*</a:t>
            </a:r>
            <a:r>
              <a:rPr lang="it-IT" b="1" dirty="0" smtClean="0">
                <a:solidFill>
                  <a:srgbClr val="FF0000"/>
                </a:solidFill>
              </a:rPr>
              <a:t>. </a:t>
            </a:r>
            <a:endParaRPr lang="it-IT" b="1" dirty="0">
              <a:solidFill>
                <a:srgbClr val="FF0000"/>
              </a:solidFill>
            </a:endParaRPr>
          </a:p>
          <a:p>
            <a:r>
              <a:rPr lang="it-IT" dirty="0"/>
              <a:t>Un grafo orientato è </a:t>
            </a:r>
            <a:r>
              <a:rPr lang="it-IT" i="1" u="sng" dirty="0"/>
              <a:t>semiconnesso</a:t>
            </a:r>
            <a:r>
              <a:rPr lang="it-IT" dirty="0"/>
              <a:t> se per ogni due vertici </a:t>
            </a:r>
            <a:r>
              <a:rPr lang="it-IT" b="1" i="1" dirty="0"/>
              <a:t>u</a:t>
            </a:r>
            <a:r>
              <a:rPr lang="it-IT" dirty="0"/>
              <a:t> e </a:t>
            </a:r>
            <a:r>
              <a:rPr lang="it-IT" b="1" i="1" dirty="0"/>
              <a:t>v</a:t>
            </a:r>
            <a:r>
              <a:rPr lang="it-IT" dirty="0"/>
              <a:t> esiste o un cammino da </a:t>
            </a:r>
            <a:r>
              <a:rPr lang="it-IT" b="1" i="1" dirty="0"/>
              <a:t>u</a:t>
            </a:r>
            <a:r>
              <a:rPr lang="it-IT" dirty="0"/>
              <a:t> a </a:t>
            </a:r>
            <a:r>
              <a:rPr lang="it-IT" b="1" i="1" dirty="0"/>
              <a:t>v</a:t>
            </a:r>
            <a:r>
              <a:rPr lang="it-IT" dirty="0"/>
              <a:t> oppure un cammino da </a:t>
            </a:r>
            <a:r>
              <a:rPr lang="it-IT" b="1" i="1" dirty="0"/>
              <a:t>v</a:t>
            </a:r>
            <a:r>
              <a:rPr lang="it-IT" dirty="0"/>
              <a:t> a </a:t>
            </a:r>
            <a:r>
              <a:rPr lang="it-IT" b="1" i="1" dirty="0"/>
              <a:t>u</a:t>
            </a:r>
            <a:r>
              <a:rPr lang="it-IT" dirty="0"/>
              <a:t>.</a:t>
            </a:r>
          </a:p>
          <a:p>
            <a:r>
              <a:rPr lang="it-IT" dirty="0"/>
              <a:t>Trovare un algoritmo efficiente per verificare se un grafo è semiconnesso.</a:t>
            </a:r>
          </a:p>
          <a:p>
            <a:r>
              <a:rPr lang="it-IT" i="1" u="sng" dirty="0"/>
              <a:t>Suggerimento</a:t>
            </a:r>
            <a:r>
              <a:rPr lang="it-IT" dirty="0"/>
              <a:t>: Ordinare </a:t>
            </a:r>
            <a:r>
              <a:rPr lang="it-IT" dirty="0" err="1"/>
              <a:t>topologicamente</a:t>
            </a:r>
            <a:r>
              <a:rPr lang="it-IT" dirty="0"/>
              <a:t> il grafo delle componenti fortemente connesse.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C:\Programmi\Microsoft Office\Templates\Blank Presentation.pot</Template>
  <TotalTime>8802</TotalTime>
  <Words>9188</Words>
  <Application>Microsoft Office PowerPoint</Application>
  <PresentationFormat>A4 (21x29,7 cm)</PresentationFormat>
  <Paragraphs>1240</Paragraphs>
  <Slides>99</Slides>
  <Notes>0</Notes>
  <HiddenSlides>0</HiddenSlides>
  <MMClips>0</MMClips>
  <ScaleCrop>false</ScaleCrop>
  <HeadingPairs>
    <vt:vector size="6" baseType="variant">
      <vt:variant>
        <vt:lpstr>Tema</vt:lpstr>
      </vt:variant>
      <vt:variant>
        <vt:i4>1</vt:i4>
      </vt:variant>
      <vt:variant>
        <vt:lpstr>Server OLE incorporati</vt:lpstr>
      </vt:variant>
      <vt:variant>
        <vt:i4>2</vt:i4>
      </vt:variant>
      <vt:variant>
        <vt:lpstr>Titoli diapositive</vt:lpstr>
      </vt:variant>
      <vt:variant>
        <vt:i4>99</vt:i4>
      </vt:variant>
    </vt:vector>
  </HeadingPairs>
  <TitlesOfParts>
    <vt:vector size="102" baseType="lpstr">
      <vt:lpstr>Blank Presentation</vt:lpstr>
      <vt:lpstr>Equazione</vt:lpstr>
      <vt:lpstr>Equation</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Ricerca in profondità</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lpstr>Diapositiva 63</vt:lpstr>
      <vt:lpstr>Diapositiva 64</vt:lpstr>
      <vt:lpstr>Diapositiva 65</vt:lpstr>
      <vt:lpstr>Diapositiva 66</vt:lpstr>
      <vt:lpstr>Diapositiva 67</vt:lpstr>
      <vt:lpstr>Diapositiva 68</vt:lpstr>
      <vt:lpstr>Diapositiva 69</vt:lpstr>
      <vt:lpstr>Diapositiva 70</vt:lpstr>
      <vt:lpstr>Diapositiva 71</vt:lpstr>
      <vt:lpstr>Diapositiva 72</vt:lpstr>
      <vt:lpstr>Diapositiva 73</vt:lpstr>
      <vt:lpstr>Diapositiva 74</vt:lpstr>
      <vt:lpstr>Diapositiva 75</vt:lpstr>
      <vt:lpstr>Ordinamento topologico</vt:lpstr>
      <vt:lpstr>Diapositiva 77</vt:lpstr>
      <vt:lpstr>Diapositiva 78</vt:lpstr>
      <vt:lpstr>Diapositiva 79</vt:lpstr>
      <vt:lpstr>Diapositiva 80</vt:lpstr>
      <vt:lpstr>Diapositiva 81</vt:lpstr>
      <vt:lpstr>Diapositiva 82</vt:lpstr>
      <vt:lpstr>Diapositiva 83</vt:lpstr>
      <vt:lpstr>Componenti fort. conn.</vt:lpstr>
      <vt:lpstr>Diapositiva 85</vt:lpstr>
      <vt:lpstr>Diapositiva 86</vt:lpstr>
      <vt:lpstr>Diapositiva 87</vt:lpstr>
      <vt:lpstr>Diapositiva 88</vt:lpstr>
      <vt:lpstr>Diapositiva 89</vt:lpstr>
      <vt:lpstr>Diapositiva 90</vt:lpstr>
      <vt:lpstr>Diapositiva 91</vt:lpstr>
      <vt:lpstr>Diapositiva 92</vt:lpstr>
      <vt:lpstr>Diapositiva 93</vt:lpstr>
      <vt:lpstr>Diapositiva 94</vt:lpstr>
      <vt:lpstr>Diapositiva 95</vt:lpstr>
      <vt:lpstr>Diapositiva 96</vt:lpstr>
      <vt:lpstr>Diapositiva 97</vt:lpstr>
      <vt:lpstr>Diapositiva 98</vt:lpstr>
      <vt:lpstr>Diapositiva 99</vt:lpstr>
    </vt:vector>
  </TitlesOfParts>
  <Company>Dip. Matematica P. ed Appl.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Algoritmi e Strutture Dati mod B</dc:title>
  <dc:creator>Livio Colussi</dc:creator>
  <cp:lastModifiedBy>Livio Colussi</cp:lastModifiedBy>
  <cp:revision>355</cp:revision>
  <cp:lastPrinted>2000-02-27T06:00:39Z</cp:lastPrinted>
  <dcterms:created xsi:type="dcterms:W3CDTF">1999-11-24T09:34:41Z</dcterms:created>
  <dcterms:modified xsi:type="dcterms:W3CDTF">2016-03-01T17:33:17Z</dcterms:modified>
</cp:coreProperties>
</file>