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  <p:sldId id="266" r:id="rId10"/>
    <p:sldId id="267" r:id="rId11"/>
    <p:sldId id="264" r:id="rId12"/>
    <p:sldId id="265" r:id="rId1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8398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438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1446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060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4438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6387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9089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4151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3801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3387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8094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79879-85B5-4ED0-9E37-F2D14D19A846}" type="datetimeFigureOut">
              <a:rPr lang="it-IT" smtClean="0"/>
              <a:t>13/04/2015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F3329-B3CF-4492-92DE-D0728B3DB2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7366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it-IT" smtClean="0"/>
              <a:t>Rappresentazione dei </a:t>
            </a:r>
            <a:r>
              <a:rPr lang="it-IT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numeri</a:t>
            </a:r>
            <a:r>
              <a:rPr lang="it-IT" smtClean="0"/>
              <a:t> e delle </a:t>
            </a:r>
            <a:r>
              <a:rPr lang="it-IT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informazioni</a:t>
            </a:r>
            <a:r>
              <a:rPr lang="it-IT" smtClean="0"/>
              <a:t> nell’elaboratore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31640" y="5373216"/>
            <a:ext cx="6400800" cy="1126976"/>
          </a:xfrm>
        </p:spPr>
        <p:txBody>
          <a:bodyPr>
            <a:normAutofit/>
          </a:bodyPr>
          <a:lstStyle/>
          <a:p>
            <a:r>
              <a:rPr lang="it-IT" sz="1200" smtClean="0"/>
              <a:t>Nella lezione precedente: ripasso potenze (in particolar modo prestate attenzione agli zeri)!</a:t>
            </a:r>
          </a:p>
          <a:p>
            <a:endParaRPr lang="it-IT" sz="1200"/>
          </a:p>
          <a:p>
            <a:r>
              <a:rPr lang="it-IT" sz="1200" smtClean="0">
                <a:solidFill>
                  <a:schemeClr val="tx1"/>
                </a:solidFill>
              </a:rPr>
              <a:t>Dr. Giovanni Zotti</a:t>
            </a:r>
          </a:p>
          <a:p>
            <a:endParaRPr lang="it-IT" sz="1200"/>
          </a:p>
        </p:txBody>
      </p:sp>
      <p:sp>
        <p:nvSpPr>
          <p:cNvPr id="4" name="Sottotitolo 2"/>
          <p:cNvSpPr txBox="1">
            <a:spLocks/>
          </p:cNvSpPr>
          <p:nvPr/>
        </p:nvSpPr>
        <p:spPr>
          <a:xfrm>
            <a:off x="1484040" y="2204864"/>
            <a:ext cx="6400800" cy="30243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400" smtClean="0"/>
              <a:t>Notazione binaria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400" smtClean="0"/>
              <a:t>Numeri interi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400" smtClean="0"/>
              <a:t>Conversione da decimale a binario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400" smtClean="0"/>
              <a:t>Conversione da binario a decimale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400" smtClean="0"/>
              <a:t>Numeri esadecimali (base 16)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400" smtClean="0"/>
              <a:t>Interi con segno e complemento a due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it-IT" sz="2400" smtClean="0"/>
              <a:t>Codice ASCII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it-IT" sz="240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it-IT" sz="240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it-IT" sz="240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40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404587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043608" y="117693"/>
            <a:ext cx="727280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smtClean="0"/>
          </a:p>
          <a:p>
            <a:endParaRPr lang="it-IT" sz="2400" smtClean="0"/>
          </a:p>
          <a:p>
            <a:endParaRPr lang="it-IT" sz="2400"/>
          </a:p>
          <a:p>
            <a:endParaRPr lang="it-IT" sz="2400" smtClean="0"/>
          </a:p>
          <a:p>
            <a:endParaRPr lang="it-IT" sz="2400"/>
          </a:p>
          <a:p>
            <a:r>
              <a:rPr lang="it-IT" sz="2400" smtClean="0"/>
              <a:t>Per convertire da esadecimale a binario operiamo in modo opposto, sempre scomponendo ogni cifra esadecimale in quattro cifre binarie: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smtClean="0"/>
              <a:t>7B hex = ? bin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smtClean="0"/>
              <a:t>7 hex = </a:t>
            </a:r>
            <a:r>
              <a:rPr lang="it-IT" sz="2400" smtClean="0">
                <a:solidFill>
                  <a:srgbClr val="FF0000"/>
                </a:solidFill>
              </a:rPr>
              <a:t>0111</a:t>
            </a:r>
            <a:r>
              <a:rPr lang="it-IT" sz="2400" smtClean="0"/>
              <a:t> bin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smtClean="0"/>
              <a:t>B hex = 11 dec = </a:t>
            </a:r>
            <a:r>
              <a:rPr lang="it-IT" sz="2400" smtClean="0">
                <a:solidFill>
                  <a:srgbClr val="00B050"/>
                </a:solidFill>
              </a:rPr>
              <a:t>1011</a:t>
            </a:r>
            <a:r>
              <a:rPr lang="it-IT" sz="2400" smtClean="0"/>
              <a:t> bin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smtClean="0"/>
              <a:t>Quindi 7B hex = </a:t>
            </a:r>
            <a:r>
              <a:rPr lang="it-IT" sz="2400" smtClean="0">
                <a:solidFill>
                  <a:srgbClr val="FF0000"/>
                </a:solidFill>
              </a:rPr>
              <a:t>0111</a:t>
            </a:r>
            <a:r>
              <a:rPr lang="it-IT" sz="2400">
                <a:solidFill>
                  <a:srgbClr val="92D050"/>
                </a:solidFill>
              </a:rPr>
              <a:t> </a:t>
            </a:r>
            <a:r>
              <a:rPr lang="it-IT" sz="2400" smtClean="0">
                <a:solidFill>
                  <a:srgbClr val="00B050"/>
                </a:solidFill>
              </a:rPr>
              <a:t>1011</a:t>
            </a:r>
            <a:r>
              <a:rPr lang="it-IT" sz="2400" smtClean="0">
                <a:solidFill>
                  <a:srgbClr val="92D050"/>
                </a:solidFill>
              </a:rPr>
              <a:t> </a:t>
            </a:r>
            <a:r>
              <a:rPr lang="it-IT" sz="2400" smtClean="0"/>
              <a:t>bin.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smtClean="0"/>
              <a:t>0D0A hex = ? Bin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smtClean="0"/>
              <a:t>D hex = 13 dec = </a:t>
            </a:r>
            <a:r>
              <a:rPr lang="it-IT" sz="2400" smtClean="0">
                <a:solidFill>
                  <a:srgbClr val="FF0000"/>
                </a:solidFill>
              </a:rPr>
              <a:t>1101</a:t>
            </a:r>
            <a:r>
              <a:rPr lang="it-IT" sz="2400" smtClean="0"/>
              <a:t> </a:t>
            </a:r>
            <a:r>
              <a:rPr lang="it-IT" sz="2400" smtClean="0"/>
              <a:t>bin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smtClean="0"/>
              <a:t>0 hex = 0 dex = 0 bin</a:t>
            </a:r>
            <a:endParaRPr lang="it-IT" sz="240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smtClean="0"/>
              <a:t>A hex = 10 dec = </a:t>
            </a:r>
            <a:r>
              <a:rPr lang="it-IT" sz="2400" smtClean="0">
                <a:solidFill>
                  <a:srgbClr val="00B050"/>
                </a:solidFill>
              </a:rPr>
              <a:t>1010</a:t>
            </a:r>
            <a:r>
              <a:rPr lang="it-IT" sz="2400" smtClean="0"/>
              <a:t> bin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smtClean="0"/>
              <a:t>Quindi ODOA hex = </a:t>
            </a:r>
            <a:r>
              <a:rPr lang="it-IT" sz="2400" smtClean="0">
                <a:solidFill>
                  <a:srgbClr val="FF0000"/>
                </a:solidFill>
              </a:rPr>
              <a:t>1101 </a:t>
            </a:r>
            <a:r>
              <a:rPr lang="it-IT" sz="2400" smtClean="0"/>
              <a:t>0000</a:t>
            </a:r>
            <a:r>
              <a:rPr lang="it-IT" sz="2400" smtClean="0">
                <a:solidFill>
                  <a:srgbClr val="00B050"/>
                </a:solidFill>
              </a:rPr>
              <a:t> </a:t>
            </a:r>
            <a:r>
              <a:rPr lang="it-IT" sz="2400">
                <a:solidFill>
                  <a:srgbClr val="00B050"/>
                </a:solidFill>
              </a:rPr>
              <a:t>1010</a:t>
            </a:r>
            <a:r>
              <a:rPr lang="it-IT" sz="2400" smtClean="0"/>
              <a:t> bin</a:t>
            </a:r>
            <a:endParaRPr lang="it-IT" sz="240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364" y="332656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31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it-IT" smtClean="0"/>
              <a:t>Interi con segno e complemento a due</a:t>
            </a:r>
          </a:p>
          <a:p>
            <a:pPr marL="0" indent="0" algn="ctr">
              <a:buNone/>
            </a:pPr>
            <a:endParaRPr lang="it-IT" smtClean="0"/>
          </a:p>
          <a:p>
            <a:endParaRPr lang="it-IT" sz="2400" smtClean="0"/>
          </a:p>
          <a:p>
            <a:endParaRPr lang="it-IT" sz="2400" smtClean="0"/>
          </a:p>
          <a:p>
            <a:r>
              <a:rPr lang="it-IT" sz="2400" smtClean="0"/>
              <a:t>Quando la cifra più significativa è </a:t>
            </a:r>
            <a:r>
              <a:rPr lang="it-IT" sz="2400" smtClean="0">
                <a:solidFill>
                  <a:srgbClr val="00B050"/>
                </a:solidFill>
              </a:rPr>
              <a:t>0</a:t>
            </a:r>
            <a:r>
              <a:rPr lang="it-IT" sz="2400" smtClean="0"/>
              <a:t>, il numero è </a:t>
            </a:r>
            <a:r>
              <a:rPr lang="it-IT" sz="2400" smtClean="0">
                <a:solidFill>
                  <a:srgbClr val="00B050"/>
                </a:solidFill>
              </a:rPr>
              <a:t>positivo</a:t>
            </a:r>
            <a:r>
              <a:rPr lang="it-IT" sz="2400" smtClean="0"/>
              <a:t>.</a:t>
            </a:r>
          </a:p>
          <a:p>
            <a:r>
              <a:rPr lang="it-IT" sz="2400" smtClean="0"/>
              <a:t>Quando </a:t>
            </a:r>
            <a:r>
              <a:rPr lang="it-IT" sz="2400"/>
              <a:t>la cifra più significativa </a:t>
            </a:r>
            <a:r>
              <a:rPr lang="it-IT" sz="2400" smtClean="0"/>
              <a:t>è </a:t>
            </a:r>
            <a:r>
              <a:rPr lang="it-IT" sz="2400" smtClean="0">
                <a:solidFill>
                  <a:srgbClr val="FF0000"/>
                </a:solidFill>
              </a:rPr>
              <a:t>1</a:t>
            </a:r>
            <a:r>
              <a:rPr lang="it-IT" sz="2400" smtClean="0"/>
              <a:t>, </a:t>
            </a:r>
            <a:r>
              <a:rPr lang="it-IT" sz="2400"/>
              <a:t>il numero è </a:t>
            </a:r>
            <a:r>
              <a:rPr lang="it-IT" sz="2400" smtClean="0">
                <a:solidFill>
                  <a:srgbClr val="FF0000"/>
                </a:solidFill>
              </a:rPr>
              <a:t>negativo</a:t>
            </a:r>
            <a:r>
              <a:rPr lang="it-IT" sz="2400"/>
              <a:t>.</a:t>
            </a:r>
          </a:p>
          <a:p>
            <a:r>
              <a:rPr lang="it-IT" sz="2400" smtClean="0"/>
              <a:t>Per cambiare il numero da positivo a negativo, basta effettuare il complemento a 1 (ovvero cambiare gli 1 in 0 e gli 0 in 1) e poi…</a:t>
            </a:r>
          </a:p>
          <a:p>
            <a:r>
              <a:rPr lang="it-IT" sz="2400" smtClean="0"/>
              <a:t>… si somma 1 al numero.</a:t>
            </a:r>
          </a:p>
          <a:p>
            <a:r>
              <a:rPr lang="it-IT" sz="2400" smtClean="0"/>
              <a:t>Oppure (modo abbreviato) si lasciano </a:t>
            </a:r>
            <a:r>
              <a:rPr lang="it-IT" sz="2400" smtClean="0">
                <a:solidFill>
                  <a:srgbClr val="FF0000"/>
                </a:solidFill>
              </a:rPr>
              <a:t>invariati</a:t>
            </a:r>
            <a:r>
              <a:rPr lang="it-IT" sz="2400" smtClean="0"/>
              <a:t> i bit del numero a partire da destra </a:t>
            </a:r>
            <a:r>
              <a:rPr lang="it-IT" sz="2400" smtClean="0">
                <a:solidFill>
                  <a:srgbClr val="FF0000"/>
                </a:solidFill>
              </a:rPr>
              <a:t>fino al primo 1</a:t>
            </a:r>
            <a:r>
              <a:rPr lang="it-IT" sz="2400" smtClean="0"/>
              <a:t>, </a:t>
            </a:r>
            <a:r>
              <a:rPr lang="it-IT" sz="2400" smtClean="0">
                <a:solidFill>
                  <a:srgbClr val="FF0000"/>
                </a:solidFill>
              </a:rPr>
              <a:t>invertendo tutti gli altri</a:t>
            </a:r>
            <a:r>
              <a:rPr lang="it-IT" sz="2400" smtClean="0"/>
              <a:t>.</a:t>
            </a:r>
          </a:p>
          <a:p>
            <a:r>
              <a:rPr lang="it-IT" sz="2400" smtClean="0"/>
              <a:t>Es: complemento a due di: </a:t>
            </a:r>
            <a:r>
              <a:rPr lang="it-IT" sz="2400" smtClean="0">
                <a:solidFill>
                  <a:srgbClr val="FF0000"/>
                </a:solidFill>
              </a:rPr>
              <a:t>1</a:t>
            </a:r>
            <a:r>
              <a:rPr lang="it-IT" sz="2400" smtClean="0"/>
              <a:t>0100</a:t>
            </a:r>
            <a:r>
              <a:rPr lang="it-IT" sz="2400" smtClean="0">
                <a:solidFill>
                  <a:srgbClr val="FF0000"/>
                </a:solidFill>
              </a:rPr>
              <a:t>1</a:t>
            </a:r>
            <a:r>
              <a:rPr lang="it-IT" sz="2400" smtClean="0"/>
              <a:t>00 è </a:t>
            </a:r>
            <a:r>
              <a:rPr lang="it-IT" sz="2400" smtClean="0">
                <a:solidFill>
                  <a:srgbClr val="00B050"/>
                </a:solidFill>
              </a:rPr>
              <a:t>0</a:t>
            </a:r>
            <a:r>
              <a:rPr lang="it-IT" sz="2400" smtClean="0"/>
              <a:t>1011</a:t>
            </a:r>
            <a:r>
              <a:rPr lang="it-IT" sz="2400" smtClean="0">
                <a:solidFill>
                  <a:srgbClr val="FF0000"/>
                </a:solidFill>
              </a:rPr>
              <a:t>1</a:t>
            </a:r>
            <a:r>
              <a:rPr lang="it-IT" sz="2400" smtClean="0"/>
              <a:t>00.</a:t>
            </a:r>
            <a:endParaRPr lang="it-IT" sz="240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692696"/>
            <a:ext cx="22955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12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Codice ASCII e caratteri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smtClean="0"/>
              <a:t>I caratteri sono interi </a:t>
            </a:r>
            <a:r>
              <a:rPr lang="it-IT" sz="2400" smtClean="0">
                <a:solidFill>
                  <a:srgbClr val="FF0000"/>
                </a:solidFill>
              </a:rPr>
              <a:t>unsigned</a:t>
            </a:r>
            <a:r>
              <a:rPr lang="it-IT" sz="2400" smtClean="0"/>
              <a:t>, ciascuno da </a:t>
            </a:r>
            <a:r>
              <a:rPr lang="it-IT" sz="2400" smtClean="0">
                <a:solidFill>
                  <a:srgbClr val="FF0000"/>
                </a:solidFill>
              </a:rPr>
              <a:t>8 bit</a:t>
            </a:r>
            <a:r>
              <a:rPr lang="it-IT" sz="2400" smtClean="0"/>
              <a:t> (1 byte)</a:t>
            </a:r>
          </a:p>
          <a:p>
            <a:r>
              <a:rPr lang="it-IT" sz="2400" smtClean="0"/>
              <a:t>La tabella del codice ASCII mappa i primi 128 caratteri (256 per la tabella ASCII estesa).</a:t>
            </a:r>
          </a:p>
          <a:p>
            <a:r>
              <a:rPr lang="it-IT" sz="2400" smtClean="0"/>
              <a:t>0D0A hex (13-10 dec) = Carriage Return + Line Feed</a:t>
            </a:r>
          </a:p>
          <a:p>
            <a:r>
              <a:rPr lang="it-IT" sz="2400" smtClean="0"/>
              <a:t>41 hex (65 dec) = A; 61 hex (97 dec) = a</a:t>
            </a:r>
          </a:p>
          <a:p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95" y="3573016"/>
            <a:ext cx="6562754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2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mtClean="0"/>
              <a:t>Notazione binaria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sz="2400" smtClean="0"/>
              <a:t>Gli elaboratori solitamente interpretano due segnali (acceso e spento), quindi ben si prestano alla rappresentazione con le cifre del sistema binario 0 e 1.</a:t>
            </a:r>
          </a:p>
          <a:p>
            <a:r>
              <a:rPr lang="it-IT" sz="2400" smtClean="0"/>
              <a:t>Una cifra binaria (binary digit) viene abbreviata in </a:t>
            </a:r>
            <a:r>
              <a:rPr lang="it-IT" sz="2400" smtClean="0">
                <a:solidFill>
                  <a:srgbClr val="FF0000"/>
                </a:solidFill>
              </a:rPr>
              <a:t>bit</a:t>
            </a:r>
            <a:r>
              <a:rPr lang="it-IT" sz="2400" smtClean="0"/>
              <a:t>, ed è utilizzata per rappresentare in notazione posizionale le potenze di 2.</a:t>
            </a:r>
          </a:p>
          <a:p>
            <a:r>
              <a:rPr lang="it-IT" sz="2400" smtClean="0"/>
              <a:t>Come nel sistema binario, per contare, una volta raggiunto il massimo valore possibile da una cifra, (in questo caso 1), viene usato il riporto alla cifra successiva. </a:t>
            </a:r>
          </a:p>
          <a:p>
            <a:r>
              <a:rPr lang="it-IT" sz="2400" smtClean="0">
                <a:solidFill>
                  <a:srgbClr val="FF0000"/>
                </a:solidFill>
              </a:rPr>
              <a:t>Vantaggi</a:t>
            </a:r>
            <a:r>
              <a:rPr lang="it-IT" sz="2400" smtClean="0"/>
              <a:t>: semplicità di conversione con semplici circuiti elettronici, data la presenza di soli due simboli (0 e 1).</a:t>
            </a:r>
          </a:p>
          <a:p>
            <a:r>
              <a:rPr lang="it-IT" sz="2400" smtClean="0">
                <a:solidFill>
                  <a:srgbClr val="FF0000"/>
                </a:solidFill>
              </a:rPr>
              <a:t>Svantaggi</a:t>
            </a:r>
            <a:r>
              <a:rPr lang="it-IT" sz="2400" smtClean="0"/>
              <a:t>: richiesto molto spazio per rappresentare numeri anche non eccessivamente grandi.</a:t>
            </a:r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117117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048672"/>
          </a:xfrm>
        </p:spPr>
        <p:txBody>
          <a:bodyPr/>
          <a:lstStyle/>
          <a:p>
            <a:pPr marL="0" indent="0">
              <a:buNone/>
            </a:pPr>
            <a:r>
              <a:rPr lang="it-IT" smtClean="0"/>
              <a:t>Esempi:</a:t>
            </a:r>
          </a:p>
          <a:p>
            <a:pPr marL="0" indent="0">
              <a:buNone/>
            </a:pPr>
            <a:endParaRPr lang="it-IT" smtClean="0"/>
          </a:p>
          <a:p>
            <a:r>
              <a:rPr lang="it-IT" sz="2400" smtClean="0"/>
              <a:t>Per rappresentare un numero decimale N, sono necessarie p cifre binarie, dove 2</a:t>
            </a:r>
            <a:r>
              <a:rPr lang="it-IT" sz="2400" baseline="40000" smtClean="0"/>
              <a:t>p-1</a:t>
            </a:r>
            <a:r>
              <a:rPr lang="it-IT" sz="2400" smtClean="0"/>
              <a:t>≤ N &lt; 2</a:t>
            </a:r>
            <a:r>
              <a:rPr lang="it-IT" sz="2400" baseline="40000" smtClean="0"/>
              <a:t>p</a:t>
            </a:r>
          </a:p>
          <a:p>
            <a:endParaRPr lang="it-IT" sz="2400" baseline="40000"/>
          </a:p>
          <a:p>
            <a:endParaRPr lang="it-IT" sz="2400" baseline="40000" smtClean="0"/>
          </a:p>
          <a:p>
            <a:r>
              <a:rPr lang="it-IT" sz="2400" smtClean="0"/>
              <a:t>Quindi, per rappresentare un numero di due cifre binarie (da 0 a 99):  2</a:t>
            </a:r>
            <a:r>
              <a:rPr lang="it-IT" sz="2400" baseline="40000" smtClean="0"/>
              <a:t>p-1</a:t>
            </a:r>
            <a:r>
              <a:rPr lang="it-IT" sz="2400" smtClean="0"/>
              <a:t>≤ 99 &lt; 2</a:t>
            </a:r>
            <a:r>
              <a:rPr lang="it-IT" sz="2400" baseline="40000" smtClean="0"/>
              <a:t>p</a:t>
            </a:r>
            <a:r>
              <a:rPr lang="it-IT" sz="2400" smtClean="0">
                <a:solidFill>
                  <a:srgbClr val="FF0000"/>
                </a:solidFill>
              </a:rPr>
              <a:t>→</a:t>
            </a:r>
            <a:r>
              <a:rPr lang="it-IT" sz="2400" smtClean="0"/>
              <a:t>p=7 (99 è compreso tra 2</a:t>
            </a:r>
            <a:r>
              <a:rPr lang="it-IT" sz="2400" baseline="40000" smtClean="0"/>
              <a:t>6</a:t>
            </a:r>
            <a:r>
              <a:rPr lang="it-IT" sz="2400" smtClean="0"/>
              <a:t>=64 e 2</a:t>
            </a:r>
            <a:r>
              <a:rPr lang="it-IT" sz="2400" baseline="40000" smtClean="0"/>
              <a:t>7</a:t>
            </a:r>
            <a:r>
              <a:rPr lang="it-IT" sz="2400" smtClean="0"/>
              <a:t>=128).</a:t>
            </a:r>
          </a:p>
          <a:p>
            <a:pPr marL="0" indent="0">
              <a:buNone/>
            </a:pPr>
            <a:endParaRPr lang="it-IT" sz="2400" smtClean="0"/>
          </a:p>
          <a:p>
            <a:r>
              <a:rPr lang="it-IT" sz="2400" smtClean="0"/>
              <a:t>Altro esempio: per rappresentare 9 decimale occorrono almeno 4 cifre binarie, dato che 9 è compreso tra 2</a:t>
            </a:r>
            <a:r>
              <a:rPr lang="it-IT" sz="2400" baseline="40000" smtClean="0"/>
              <a:t>3</a:t>
            </a:r>
            <a:r>
              <a:rPr lang="it-IT" sz="2400" smtClean="0"/>
              <a:t> e 2</a:t>
            </a:r>
            <a:r>
              <a:rPr lang="it-IT" sz="2400" baseline="40000" smtClean="0"/>
              <a:t>4</a:t>
            </a:r>
            <a:r>
              <a:rPr lang="it-IT" sz="240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400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Numeri Interi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smtClean="0"/>
              <a:t>La dimensione (in numero di bit) non è fissa! Dipende dal sistema operativo o dal programma che li utilizza!</a:t>
            </a:r>
          </a:p>
          <a:p>
            <a:r>
              <a:rPr lang="it-IT" sz="2400" smtClean="0"/>
              <a:t>Si tratta comunque di un’opportuna potenza di due: solitamente 8, 16, 32, o 64 bit.</a:t>
            </a:r>
          </a:p>
          <a:p>
            <a:r>
              <a:rPr lang="it-IT" sz="2400" smtClean="0"/>
              <a:t>Possono avere un </a:t>
            </a:r>
            <a:r>
              <a:rPr lang="it-IT" sz="2400" smtClean="0">
                <a:solidFill>
                  <a:srgbClr val="FF0000"/>
                </a:solidFill>
              </a:rPr>
              <a:t>segno</a:t>
            </a:r>
            <a:r>
              <a:rPr lang="it-IT" sz="2400" smtClean="0"/>
              <a:t> oppure essere </a:t>
            </a:r>
            <a:r>
              <a:rPr lang="it-IT" sz="2400" i="1" smtClean="0">
                <a:solidFill>
                  <a:srgbClr val="FF0000"/>
                </a:solidFill>
              </a:rPr>
              <a:t>unsigned</a:t>
            </a:r>
            <a:r>
              <a:rPr lang="it-IT" sz="2400" i="1" smtClean="0"/>
              <a:t>.</a:t>
            </a:r>
          </a:p>
          <a:p>
            <a:r>
              <a:rPr lang="it-IT" sz="2400" smtClean="0"/>
              <a:t>Se presente, il segno può assumere solo due valori: o positivo o negativo: quindi è sufficiente riservare un unico bit per il segno (ad esempio: 0 indica +; 1 indica -).</a:t>
            </a:r>
          </a:p>
          <a:p>
            <a:r>
              <a:rPr lang="it-IT" sz="2400" smtClean="0"/>
              <a:t>Quindi, disponendo di N bit, un bit sarà utilizzato per il </a:t>
            </a:r>
            <a:r>
              <a:rPr lang="it-IT" sz="2400" smtClean="0">
                <a:solidFill>
                  <a:srgbClr val="FF0000"/>
                </a:solidFill>
              </a:rPr>
              <a:t>segno</a:t>
            </a:r>
            <a:r>
              <a:rPr lang="it-IT" sz="2400" smtClean="0"/>
              <a:t>, mentre i restanti N-1 bit saranno utilizzati per il valore del </a:t>
            </a:r>
            <a:r>
              <a:rPr lang="it-IT" sz="2400" smtClean="0">
                <a:solidFill>
                  <a:srgbClr val="FF0000"/>
                </a:solidFill>
              </a:rPr>
              <a:t>modulo </a:t>
            </a:r>
            <a:r>
              <a:rPr lang="it-IT" sz="2400" smtClean="0"/>
              <a:t>(o valore assoluto).</a:t>
            </a:r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92831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404665"/>
            <a:ext cx="8229600" cy="230425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it-IT" smtClean="0"/>
              <a:t>Conversione da decimale a binario:</a:t>
            </a:r>
          </a:p>
          <a:p>
            <a:r>
              <a:rPr lang="it-IT" sz="2400" smtClean="0"/>
              <a:t>Si continua a dividere il numero decimale per due, annotando i resti della divisione, finché non si ottiene </a:t>
            </a:r>
            <a:r>
              <a:rPr lang="it-IT" sz="2400" smtClean="0">
                <a:solidFill>
                  <a:srgbClr val="FF0000"/>
                </a:solidFill>
              </a:rPr>
              <a:t>zero</a:t>
            </a:r>
            <a:r>
              <a:rPr lang="it-IT" sz="2400"/>
              <a:t> </a:t>
            </a:r>
            <a:r>
              <a:rPr lang="it-IT" sz="2400" smtClean="0"/>
              <a:t>come </a:t>
            </a:r>
            <a:r>
              <a:rPr lang="it-IT" sz="2400" smtClean="0">
                <a:solidFill>
                  <a:srgbClr val="FF0000"/>
                </a:solidFill>
              </a:rPr>
              <a:t>quoziente</a:t>
            </a:r>
            <a:r>
              <a:rPr lang="it-IT" sz="2400" smtClean="0"/>
              <a:t>.</a:t>
            </a:r>
          </a:p>
          <a:p>
            <a:r>
              <a:rPr lang="it-IT" sz="2400" smtClean="0"/>
              <a:t>A questo punto si leggono i resti in </a:t>
            </a:r>
            <a:r>
              <a:rPr lang="it-IT" sz="2400" smtClean="0">
                <a:solidFill>
                  <a:srgbClr val="FF0000"/>
                </a:solidFill>
              </a:rPr>
              <a:t>ordine inverso</a:t>
            </a:r>
            <a:r>
              <a:rPr lang="it-IT" sz="2400" smtClean="0"/>
              <a:t> rispetto a quello in cui sono stati scritti.</a:t>
            </a:r>
          </a:p>
          <a:p>
            <a:endParaRPr lang="it-IT" sz="2400" smtClean="0"/>
          </a:p>
          <a:p>
            <a:pPr marL="0" indent="0">
              <a:buNone/>
            </a:pPr>
            <a:endParaRPr lang="it-IT" sz="240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886472"/>
            <a:ext cx="4048125" cy="35052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716016" y="3429000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/>
              <a:t>29 Decimale.</a:t>
            </a:r>
          </a:p>
          <a:p>
            <a:r>
              <a:rPr lang="it-IT" smtClean="0"/>
              <a:t>Risultato: 11101 binario.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280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6254155"/>
          </a:xfrm>
        </p:spPr>
        <p:txBody>
          <a:bodyPr/>
          <a:lstStyle/>
          <a:p>
            <a:pPr marL="0" indent="0" algn="ctr">
              <a:buNone/>
            </a:pPr>
            <a:r>
              <a:rPr lang="it-IT" smtClean="0"/>
              <a:t>Esercizi:</a:t>
            </a:r>
          </a:p>
          <a:p>
            <a:r>
              <a:rPr lang="it-IT" sz="2400" smtClean="0"/>
              <a:t>Trasformare i seguenti numeri da decimale a binario: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it-IT" sz="2000" smtClean="0"/>
              <a:t>24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it-IT" sz="2000" smtClean="0"/>
              <a:t>19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it-IT" sz="2000" smtClean="0"/>
              <a:t>39</a:t>
            </a:r>
            <a:endParaRPr lang="it-IT" sz="2000"/>
          </a:p>
        </p:txBody>
      </p:sp>
      <p:sp>
        <p:nvSpPr>
          <p:cNvPr id="4" name="CasellaDiTesto 3"/>
          <p:cNvSpPr txBox="1"/>
          <p:nvPr/>
        </p:nvSpPr>
        <p:spPr>
          <a:xfrm>
            <a:off x="691073" y="2708920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/>
              <a:t>Suggerimento: per ciascuna delle divisioni testare il risultato ottenuto, moltiplicando (a ritroso) l’ultimo quoziente ottenuto per due, e sommandogli l’ultimo resto ottenuto, verificando se tale valore equivale al dividendo originario.</a:t>
            </a:r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994922"/>
            <a:ext cx="5769972" cy="2386533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6732240" y="501317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/>
              <a:t>13 dec = 1101 bin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504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smtClean="0"/>
              <a:t>Conversioni da binario a decimale</a:t>
            </a:r>
            <a:endParaRPr lang="it-IT" sz="360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157941"/>
            <a:ext cx="8229600" cy="4525963"/>
          </a:xfrm>
        </p:spPr>
        <p:txBody>
          <a:bodyPr>
            <a:normAutofit/>
          </a:bodyPr>
          <a:lstStyle/>
          <a:p>
            <a:r>
              <a:rPr lang="it-IT" sz="2000" smtClean="0"/>
              <a:t>La conversione da binario a decimale prevede la </a:t>
            </a:r>
            <a:r>
              <a:rPr lang="it-IT" sz="2000" smtClean="0">
                <a:solidFill>
                  <a:srgbClr val="FF0000"/>
                </a:solidFill>
              </a:rPr>
              <a:t>moltiplicazione</a:t>
            </a:r>
            <a:r>
              <a:rPr lang="it-IT" sz="2000" smtClean="0"/>
              <a:t> di ciascuna delle cifre binarie per il relativo peso (</a:t>
            </a:r>
            <a:r>
              <a:rPr lang="it-IT" sz="2000" smtClean="0">
                <a:solidFill>
                  <a:srgbClr val="FF0000"/>
                </a:solidFill>
              </a:rPr>
              <a:t>potenza di 2</a:t>
            </a:r>
            <a:r>
              <a:rPr lang="it-IT" sz="2000" smtClean="0"/>
              <a:t>), dipendente dalla </a:t>
            </a:r>
            <a:r>
              <a:rPr lang="it-IT" sz="2000" smtClean="0">
                <a:solidFill>
                  <a:srgbClr val="FF0000"/>
                </a:solidFill>
              </a:rPr>
              <a:t>posizione</a:t>
            </a:r>
            <a:r>
              <a:rPr lang="it-IT" sz="2000" smtClean="0"/>
              <a:t> della cifra stessa.</a:t>
            </a:r>
          </a:p>
          <a:p>
            <a:r>
              <a:rPr lang="it-IT" sz="2000" smtClean="0"/>
              <a:t>Quindi il bit più a destra (il meno significativo) verrà moltiplicato per 1, ovvero 2</a:t>
            </a:r>
            <a:r>
              <a:rPr lang="it-IT" sz="2000" baseline="40000" smtClean="0"/>
              <a:t>0</a:t>
            </a:r>
            <a:r>
              <a:rPr lang="it-IT" sz="2000" smtClean="0"/>
              <a:t>.</a:t>
            </a:r>
          </a:p>
          <a:p>
            <a:r>
              <a:rPr lang="it-IT" sz="2000" smtClean="0"/>
              <a:t>Il penultimo bit verrà moltiplicato per 2, ovvero 2</a:t>
            </a:r>
            <a:r>
              <a:rPr lang="it-IT" sz="2000" baseline="40000" smtClean="0"/>
              <a:t>1</a:t>
            </a:r>
            <a:r>
              <a:rPr lang="it-IT" sz="2000" smtClean="0"/>
              <a:t>.</a:t>
            </a:r>
          </a:p>
          <a:p>
            <a:r>
              <a:rPr lang="it-IT" sz="2000" smtClean="0"/>
              <a:t>E così via fino al bit più a sinistra (il più significativo), che verrà moltiplicato per 2</a:t>
            </a:r>
            <a:r>
              <a:rPr lang="it-IT" sz="2000" baseline="40000" smtClean="0"/>
              <a:t>p-1</a:t>
            </a:r>
            <a:r>
              <a:rPr lang="it-IT" sz="2000" smtClean="0"/>
              <a:t>, dove p è il numero di cifre binarie.</a:t>
            </a:r>
          </a:p>
          <a:p>
            <a:r>
              <a:rPr lang="it-IT" sz="2000" smtClean="0"/>
              <a:t>Una volta eseguite tali moltiplicazioni, </a:t>
            </a:r>
            <a:r>
              <a:rPr lang="it-IT" sz="2000" smtClean="0">
                <a:solidFill>
                  <a:srgbClr val="FF0000"/>
                </a:solidFill>
              </a:rPr>
              <a:t>sommare</a:t>
            </a:r>
            <a:r>
              <a:rPr lang="it-IT" sz="2000" smtClean="0"/>
              <a:t> tra loro tali prodotti.</a:t>
            </a:r>
          </a:p>
          <a:p>
            <a:r>
              <a:rPr lang="it-IT" sz="2000" smtClean="0"/>
              <a:t>Quindi: </a:t>
            </a:r>
            <a:endParaRPr lang="it-IT" sz="200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221088"/>
            <a:ext cx="3384376" cy="206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48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it-IT" smtClean="0"/>
              <a:t>Esercizi:</a:t>
            </a:r>
          </a:p>
          <a:p>
            <a:pPr marL="0" indent="0">
              <a:buNone/>
            </a:pPr>
            <a:r>
              <a:rPr lang="it-IT" sz="2400" smtClean="0"/>
              <a:t>Come esercizio riconvertire i numeri binari ottenuti nell’esercizio precedente in numeri decimali, e confrontarli con il numero decimale di partenza, per avere la conferma della correttezza del calcolo.</a:t>
            </a:r>
          </a:p>
          <a:p>
            <a:pPr marL="0" indent="0">
              <a:buNone/>
            </a:pPr>
            <a:endParaRPr lang="it-IT" sz="2400"/>
          </a:p>
          <a:p>
            <a:pPr marL="0" indent="0">
              <a:buNone/>
            </a:pPr>
            <a:endParaRPr lang="it-IT" sz="240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748744"/>
            <a:ext cx="4283968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52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298171" y="332656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smtClean="0"/>
              <a:t>Numeri esadecimali (base 16)</a:t>
            </a:r>
            <a:endParaRPr lang="it-IT" sz="3600"/>
          </a:p>
        </p:txBody>
      </p:sp>
      <p:sp>
        <p:nvSpPr>
          <p:cNvPr id="3" name="CasellaDiTesto 2"/>
          <p:cNvSpPr txBox="1"/>
          <p:nvPr/>
        </p:nvSpPr>
        <p:spPr>
          <a:xfrm>
            <a:off x="683568" y="1268760"/>
            <a:ext cx="76328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smtClean="0"/>
              <a:t>In base 16 utilizziamo le cifre da 0 a 9 e poi A, B, C, D, E, F rispettivamente per le cifre da 10 a 15.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smtClean="0"/>
              <a:t>Convertire da base 2 a base 16 (e viceversa) è semplice, dato che ogni </a:t>
            </a:r>
            <a:r>
              <a:rPr lang="it-IT" sz="2400" smtClean="0">
                <a:solidFill>
                  <a:srgbClr val="00B050"/>
                </a:solidFill>
              </a:rPr>
              <a:t>4 cifre binarie</a:t>
            </a:r>
            <a:r>
              <a:rPr lang="it-IT" sz="2400" smtClean="0"/>
              <a:t> sono direttamente convertibili in un’unica cifra esadecimale, indipendentemente dalle cifre a fianco, pertanto possiamo convertire cifra per cifra in modo semplice:</a:t>
            </a:r>
          </a:p>
          <a:p>
            <a:pPr lvl="1"/>
            <a:r>
              <a:rPr lang="it-IT" sz="2400" smtClean="0">
                <a:solidFill>
                  <a:srgbClr val="FF0000"/>
                </a:solidFill>
              </a:rPr>
              <a:t>0110</a:t>
            </a:r>
            <a:r>
              <a:rPr lang="it-IT" sz="2400" smtClean="0"/>
              <a:t>0010 bin = </a:t>
            </a:r>
            <a:r>
              <a:rPr lang="it-IT" sz="2400" smtClean="0">
                <a:solidFill>
                  <a:srgbClr val="FF0000"/>
                </a:solidFill>
              </a:rPr>
              <a:t>6</a:t>
            </a:r>
            <a:r>
              <a:rPr lang="it-IT" sz="2400" smtClean="0"/>
              <a:t>2</a:t>
            </a:r>
            <a:r>
              <a:rPr lang="it-IT" sz="2400" smtClean="0">
                <a:solidFill>
                  <a:srgbClr val="FF0000"/>
                </a:solidFill>
              </a:rPr>
              <a:t> </a:t>
            </a:r>
            <a:r>
              <a:rPr lang="it-IT" sz="2400" smtClean="0"/>
              <a:t>hex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smtClean="0"/>
              <a:t>Infatti, come abbiamo visto: 0110 bin = 2</a:t>
            </a:r>
            <a:r>
              <a:rPr lang="it-IT" sz="2400" baseline="40000" smtClean="0"/>
              <a:t>1</a:t>
            </a:r>
            <a:r>
              <a:rPr lang="it-IT" sz="2400" smtClean="0"/>
              <a:t>+2</a:t>
            </a:r>
            <a:r>
              <a:rPr lang="it-IT" sz="2400" baseline="40000" smtClean="0"/>
              <a:t>2</a:t>
            </a:r>
            <a:r>
              <a:rPr lang="it-IT" sz="2400" smtClean="0"/>
              <a:t> dec = 2+4=6. 0010 bin = 2</a:t>
            </a:r>
            <a:r>
              <a:rPr lang="it-IT" sz="2400" baseline="40000" smtClean="0"/>
              <a:t>1</a:t>
            </a:r>
            <a:r>
              <a:rPr lang="it-IT" sz="2400" smtClean="0"/>
              <a:t> dec = 2.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smtClean="0">
                <a:solidFill>
                  <a:srgbClr val="FF0000"/>
                </a:solidFill>
              </a:rPr>
              <a:t>0110</a:t>
            </a:r>
            <a:r>
              <a:rPr lang="it-IT" sz="2400" smtClean="0"/>
              <a:t>1011 bin = </a:t>
            </a:r>
            <a:r>
              <a:rPr lang="it-IT" sz="2400" smtClean="0">
                <a:solidFill>
                  <a:srgbClr val="FF0000"/>
                </a:solidFill>
              </a:rPr>
              <a:t>6</a:t>
            </a:r>
            <a:r>
              <a:rPr lang="it-IT" sz="2400" smtClean="0"/>
              <a:t>B hex. Infatti abbiamo già visto che 0110 bin = 6. Inoltre 1011 bin = 2</a:t>
            </a:r>
            <a:r>
              <a:rPr lang="it-IT" sz="2400" baseline="40000" smtClean="0"/>
              <a:t>0</a:t>
            </a:r>
            <a:r>
              <a:rPr lang="it-IT" sz="2400" smtClean="0"/>
              <a:t>+2</a:t>
            </a:r>
            <a:r>
              <a:rPr lang="it-IT" sz="2400" baseline="40000" smtClean="0"/>
              <a:t>1</a:t>
            </a:r>
            <a:r>
              <a:rPr lang="it-IT" sz="2400" smtClean="0"/>
              <a:t>+2</a:t>
            </a:r>
            <a:r>
              <a:rPr lang="it-IT" sz="2400" baseline="40000" smtClean="0"/>
              <a:t>3 </a:t>
            </a:r>
            <a:r>
              <a:rPr lang="it-IT" sz="2400" smtClean="0"/>
              <a:t>dec = 1+2+8 dec = 11 dec = B hex. Quindi 01101011 bin = 6B hex.</a:t>
            </a:r>
            <a:endParaRPr lang="it-IT" sz="2400"/>
          </a:p>
        </p:txBody>
      </p:sp>
    </p:spTree>
    <p:extLst>
      <p:ext uri="{BB962C8B-B14F-4D97-AF65-F5344CB8AC3E}">
        <p14:creationId xmlns:p14="http://schemas.microsoft.com/office/powerpoint/2010/main" val="332335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1033</Words>
  <Application>Microsoft Office PowerPoint</Application>
  <PresentationFormat>Presentazione su schermo (4:3)</PresentationFormat>
  <Paragraphs>92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Tema di Office</vt:lpstr>
      <vt:lpstr>Rappresentazione dei numeri e delle informazioni nell’elaboratore</vt:lpstr>
      <vt:lpstr>Notazione binaria</vt:lpstr>
      <vt:lpstr>Presentazione standard di PowerPoint</vt:lpstr>
      <vt:lpstr>Numeri Interi</vt:lpstr>
      <vt:lpstr>Presentazione standard di PowerPoint</vt:lpstr>
      <vt:lpstr>Presentazione standard di PowerPoint</vt:lpstr>
      <vt:lpstr>Conversioni da binario a decimale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Codice ASCII e caratteri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Rappresentazione dei numeri e delle informazioni nell’eleaboratore</dc:title>
  <dc:creator>Wasicun</dc:creator>
  <cp:lastModifiedBy>Wasicun</cp:lastModifiedBy>
  <cp:revision>31</cp:revision>
  <dcterms:created xsi:type="dcterms:W3CDTF">2015-04-12T20:49:06Z</dcterms:created>
  <dcterms:modified xsi:type="dcterms:W3CDTF">2015-04-13T16:30:58Z</dcterms:modified>
</cp:coreProperties>
</file>