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14" autoAdjust="0"/>
  </p:normalViewPr>
  <p:slideViewPr>
    <p:cSldViewPr>
      <p:cViewPr>
        <p:scale>
          <a:sx n="73" d="100"/>
          <a:sy n="73" d="100"/>
        </p:scale>
        <p:origin x="-98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49D6D-1CD4-4C55-9F8C-B8043D1FAEB7}" type="datetimeFigureOut">
              <a:rPr lang="it-IT" smtClean="0"/>
              <a:pPr/>
              <a:t>16/04/2015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4740C-91BF-4B42-814B-93D9A1461B7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6857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025F8-7C78-4AE1-B009-C1D0FFA71108}" type="datetimeFigureOut">
              <a:rPr lang="it-IT" smtClean="0"/>
              <a:pPr/>
              <a:t>16/04/2015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BE248A-E090-4037-9135-E5DBEA48D1A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55637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E248A-E090-4037-9135-E5DBEA48D1A8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62273-7A80-44AD-B0B3-A957734DD857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357167"/>
            <a:ext cx="7643866" cy="785817"/>
          </a:xfrm>
        </p:spPr>
        <p:txBody>
          <a:bodyPr>
            <a:normAutofit/>
          </a:bodyPr>
          <a:lstStyle/>
          <a:p>
            <a:r>
              <a:rPr lang="it-IT" sz="2800" b="1" dirty="0" smtClean="0"/>
              <a:t>Proprietà dell’algebra di </a:t>
            </a:r>
            <a:r>
              <a:rPr lang="it-IT" sz="2800" b="1" dirty="0" err="1" smtClean="0"/>
              <a:t>Boole</a:t>
            </a:r>
            <a:endParaRPr lang="it-IT" sz="28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200928" cy="5072098"/>
          </a:xfrm>
        </p:spPr>
        <p:txBody>
          <a:bodyPr>
            <a:normAutofit lnSpcReduction="10000"/>
          </a:bodyPr>
          <a:lstStyle/>
          <a:p>
            <a:pPr algn="l"/>
            <a:r>
              <a:rPr lang="it-IT" sz="2400" dirty="0" smtClean="0">
                <a:solidFill>
                  <a:srgbClr val="C00000"/>
                </a:solidFill>
              </a:rPr>
              <a:t>Proprietà commutativa</a:t>
            </a:r>
          </a:p>
          <a:p>
            <a:pPr algn="l"/>
            <a:r>
              <a:rPr lang="it-IT" sz="1800" dirty="0" smtClean="0"/>
              <a:t>Rispetto al prodotto logico:  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</a:t>
            </a:r>
            <a:r>
              <a:rPr lang="it-IT" sz="1800" dirty="0" smtClean="0"/>
              <a:t> B = </a:t>
            </a:r>
            <a:r>
              <a:rPr lang="it-IT" sz="1800" dirty="0" err="1" smtClean="0"/>
              <a:t>B</a:t>
            </a:r>
            <a:r>
              <a:rPr lang="it-IT" sz="1800" dirty="0" smtClean="0"/>
              <a:t>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 A</a:t>
            </a:r>
          </a:p>
          <a:p>
            <a:pPr algn="l"/>
            <a:r>
              <a:rPr lang="it-IT" sz="1800" dirty="0" smtClean="0"/>
              <a:t>Rispetto alla somma logica:  A + B = </a:t>
            </a:r>
            <a:r>
              <a:rPr lang="it-IT" sz="1800" dirty="0" err="1" smtClean="0"/>
              <a:t>B</a:t>
            </a:r>
            <a:r>
              <a:rPr lang="it-IT" sz="1800" dirty="0" smtClean="0"/>
              <a:t> + A</a:t>
            </a:r>
          </a:p>
          <a:p>
            <a:pPr algn="l"/>
            <a:endParaRPr lang="it-IT" sz="1800" dirty="0" smtClean="0"/>
          </a:p>
          <a:p>
            <a:pPr algn="l"/>
            <a:r>
              <a:rPr lang="it-IT" sz="2400" dirty="0">
                <a:solidFill>
                  <a:srgbClr val="C00000"/>
                </a:solidFill>
              </a:rPr>
              <a:t>Proprietà associativa</a:t>
            </a:r>
          </a:p>
          <a:p>
            <a:pPr algn="l"/>
            <a:r>
              <a:rPr lang="it-IT" sz="1800" dirty="0" smtClean="0"/>
              <a:t>Rispetto al prodotto logico: 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B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C = (A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B)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C</a:t>
            </a:r>
          </a:p>
          <a:p>
            <a:pPr algn="l"/>
            <a:r>
              <a:rPr lang="it-IT" sz="1800" dirty="0" smtClean="0"/>
              <a:t>Rispetto alla somma logica: A + (B + C) = (A + B) + C</a:t>
            </a:r>
          </a:p>
          <a:p>
            <a:pPr algn="l"/>
            <a:endParaRPr lang="it-IT" sz="1800" dirty="0" smtClean="0"/>
          </a:p>
          <a:p>
            <a:pPr algn="l"/>
            <a:r>
              <a:rPr lang="it-IT" sz="2400" dirty="0">
                <a:solidFill>
                  <a:srgbClr val="C00000"/>
                </a:solidFill>
              </a:rPr>
              <a:t>Proprietà distributiva</a:t>
            </a:r>
          </a:p>
          <a:p>
            <a:pPr algn="l"/>
            <a:r>
              <a:rPr lang="it-IT" sz="1800" dirty="0" smtClean="0"/>
              <a:t>Rispetto al prodotto logico: 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(B + C) = (A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B) + (A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C)</a:t>
            </a:r>
          </a:p>
          <a:p>
            <a:pPr algn="l"/>
            <a:r>
              <a:rPr lang="it-IT" sz="1800" dirty="0" smtClean="0"/>
              <a:t>Rispetto alla somma logica: A + B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C = (A + B)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/>
              <a:t>(A + C)</a:t>
            </a:r>
          </a:p>
          <a:p>
            <a:pPr algn="l"/>
            <a:endParaRPr lang="it-IT" sz="1800" dirty="0" smtClean="0"/>
          </a:p>
          <a:p>
            <a:pPr algn="l"/>
            <a:r>
              <a:rPr lang="it-IT" sz="1800" dirty="0" smtClean="0">
                <a:solidFill>
                  <a:srgbClr val="7030A0"/>
                </a:solidFill>
              </a:rPr>
              <a:t>N.B. La proprietà distributiva rispetto alla somma logica non trova il corrispettivo rispetto all’algebra unitaria: </a:t>
            </a:r>
          </a:p>
          <a:p>
            <a:pPr algn="l"/>
            <a:r>
              <a:rPr lang="it-IT" sz="1800" dirty="0" smtClean="0">
                <a:solidFill>
                  <a:srgbClr val="7030A0"/>
                </a:solidFill>
              </a:rPr>
              <a:t>Es.  Se A = 2; B = 3; C = 4;  allora 2 + 3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</a:t>
            </a:r>
            <a:r>
              <a:rPr lang="it-IT" sz="1800" dirty="0" smtClean="0">
                <a:solidFill>
                  <a:srgbClr val="7030A0"/>
                </a:solidFill>
              </a:rPr>
              <a:t> 4 ≠ (2 + 3)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 </a:t>
            </a:r>
            <a:r>
              <a:rPr lang="it-IT" sz="1800" dirty="0" smtClean="0">
                <a:solidFill>
                  <a:srgbClr val="7030A0"/>
                </a:solidFill>
              </a:rPr>
              <a:t>(2 + 4) ! </a:t>
            </a:r>
            <a:endParaRPr lang="it-IT" sz="1800" dirty="0">
              <a:solidFill>
                <a:srgbClr val="7030A0"/>
              </a:solidFill>
            </a:endParaRPr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pPr algn="l"/>
            <a:endParaRPr lang="it-IT" sz="1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357167"/>
            <a:ext cx="7643866" cy="785817"/>
          </a:xfrm>
        </p:spPr>
        <p:txBody>
          <a:bodyPr>
            <a:normAutofit/>
          </a:bodyPr>
          <a:lstStyle/>
          <a:p>
            <a:r>
              <a:rPr lang="it-IT" sz="2800" b="1" dirty="0" smtClean="0"/>
              <a:t>Assiomi dell’algebra di </a:t>
            </a:r>
            <a:r>
              <a:rPr lang="it-IT" sz="2800" b="1" dirty="0" err="1" smtClean="0"/>
              <a:t>Boole</a:t>
            </a:r>
            <a:endParaRPr lang="it-IT" sz="28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8143932" cy="5143536"/>
          </a:xfrm>
        </p:spPr>
        <p:txBody>
          <a:bodyPr>
            <a:normAutofit/>
          </a:bodyPr>
          <a:lstStyle/>
          <a:p>
            <a:pPr algn="l"/>
            <a:r>
              <a:rPr lang="it-IT" sz="2400" dirty="0" smtClean="0">
                <a:solidFill>
                  <a:srgbClr val="C00000"/>
                </a:solidFill>
              </a:rPr>
              <a:t>Assioma dell’annullamento</a:t>
            </a:r>
          </a:p>
          <a:p>
            <a:pPr algn="l"/>
            <a:r>
              <a:rPr lang="it-IT" sz="1800" dirty="0" smtClean="0"/>
              <a:t>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</a:t>
            </a:r>
            <a:r>
              <a:rPr lang="it-IT" sz="1800" dirty="0" smtClean="0"/>
              <a:t> 0 = </a:t>
            </a:r>
            <a:r>
              <a:rPr lang="it-IT" sz="1800" dirty="0" err="1" smtClean="0"/>
              <a:t>0</a:t>
            </a:r>
            <a:endParaRPr lang="it-IT" sz="1800" dirty="0" smtClean="0"/>
          </a:p>
          <a:p>
            <a:pPr algn="l"/>
            <a:r>
              <a:rPr lang="it-IT" sz="1800" dirty="0" smtClean="0"/>
              <a:t>A + 1 = </a:t>
            </a:r>
            <a:r>
              <a:rPr lang="it-IT" sz="1800" dirty="0" err="1" smtClean="0"/>
              <a:t>1</a:t>
            </a:r>
            <a:endParaRPr lang="it-IT" sz="1800" dirty="0" smtClean="0"/>
          </a:p>
          <a:p>
            <a:pPr algn="l"/>
            <a:r>
              <a:rPr lang="it-IT" sz="2400" dirty="0" smtClean="0">
                <a:solidFill>
                  <a:srgbClr val="C00000"/>
                </a:solidFill>
              </a:rPr>
              <a:t>Assioma del complemento</a:t>
            </a:r>
            <a:endParaRPr lang="it-IT" sz="2400" dirty="0">
              <a:solidFill>
                <a:srgbClr val="C00000"/>
              </a:solidFill>
            </a:endParaRPr>
          </a:p>
          <a:p>
            <a:pPr algn="l"/>
            <a:r>
              <a:rPr lang="it-IT" sz="1800" dirty="0"/>
              <a:t>A </a:t>
            </a:r>
            <a:r>
              <a:rPr lang="it-IT" sz="1800" dirty="0">
                <a:sym typeface="Symbol"/>
              </a:rPr>
              <a:t> </a:t>
            </a:r>
            <a:r>
              <a:rPr lang="it-IT" sz="1800" dirty="0" smtClean="0">
                <a:sym typeface="Symbol"/>
              </a:rPr>
              <a:t>NOT(A) </a:t>
            </a:r>
            <a:r>
              <a:rPr lang="it-IT" sz="1800" dirty="0" smtClean="0"/>
              <a:t>= </a:t>
            </a:r>
            <a:r>
              <a:rPr lang="it-IT" sz="1800" dirty="0"/>
              <a:t>0</a:t>
            </a:r>
          </a:p>
          <a:p>
            <a:pPr algn="l"/>
            <a:r>
              <a:rPr lang="it-IT" sz="1800" dirty="0" smtClean="0"/>
              <a:t>A + NOT(A) = 1</a:t>
            </a:r>
          </a:p>
          <a:p>
            <a:pPr algn="l"/>
            <a:r>
              <a:rPr lang="it-IT" sz="2400" dirty="0" smtClean="0">
                <a:solidFill>
                  <a:srgbClr val="C00000"/>
                </a:solidFill>
              </a:rPr>
              <a:t>Assioma dell’</a:t>
            </a:r>
            <a:r>
              <a:rPr lang="it-IT" sz="2400" dirty="0" err="1" smtClean="0">
                <a:solidFill>
                  <a:srgbClr val="C00000"/>
                </a:solidFill>
              </a:rPr>
              <a:t>idempotenza</a:t>
            </a:r>
            <a:endParaRPr lang="it-IT" sz="2400" dirty="0">
              <a:solidFill>
                <a:srgbClr val="C00000"/>
              </a:solidFill>
            </a:endParaRPr>
          </a:p>
          <a:p>
            <a:pPr algn="l"/>
            <a:r>
              <a:rPr lang="it-IT" sz="1800" dirty="0" smtClean="0"/>
              <a:t>A </a:t>
            </a:r>
            <a:r>
              <a:rPr lang="it-IT" sz="1800" dirty="0">
                <a:sym typeface="Symbol"/>
              </a:rPr>
              <a:t> A</a:t>
            </a:r>
            <a:r>
              <a:rPr lang="it-IT" sz="1800" dirty="0"/>
              <a:t> = </a:t>
            </a:r>
            <a:r>
              <a:rPr lang="it-IT" sz="1800" dirty="0" err="1" smtClean="0"/>
              <a:t>A</a:t>
            </a:r>
            <a:endParaRPr lang="it-IT" sz="1800" dirty="0" smtClean="0"/>
          </a:p>
          <a:p>
            <a:pPr algn="l"/>
            <a:r>
              <a:rPr lang="it-IT" sz="1800" dirty="0" smtClean="0"/>
              <a:t>A + </a:t>
            </a:r>
            <a:r>
              <a:rPr lang="it-IT" sz="1800" dirty="0" err="1" smtClean="0"/>
              <a:t>A</a:t>
            </a:r>
            <a:r>
              <a:rPr lang="it-IT" sz="1800" dirty="0" smtClean="0"/>
              <a:t> = A</a:t>
            </a:r>
          </a:p>
          <a:p>
            <a:pPr algn="l"/>
            <a:r>
              <a:rPr lang="it-IT" sz="2400" dirty="0">
                <a:solidFill>
                  <a:srgbClr val="C00000"/>
                </a:solidFill>
              </a:rPr>
              <a:t>Assioma </a:t>
            </a:r>
            <a:r>
              <a:rPr lang="it-IT" sz="2400" dirty="0" smtClean="0">
                <a:solidFill>
                  <a:srgbClr val="C00000"/>
                </a:solidFill>
              </a:rPr>
              <a:t>della negazione</a:t>
            </a:r>
            <a:endParaRPr lang="it-IT" sz="2400" dirty="0">
              <a:solidFill>
                <a:srgbClr val="C00000"/>
              </a:solidFill>
            </a:endParaRPr>
          </a:p>
          <a:p>
            <a:pPr algn="l">
              <a:spcBef>
                <a:spcPts val="0"/>
              </a:spcBef>
            </a:pPr>
            <a:r>
              <a:rPr lang="it-IT" sz="1800" smtClean="0"/>
              <a:t>Se   </a:t>
            </a:r>
            <a:r>
              <a:rPr lang="it-IT" sz="1800" dirty="0" smtClean="0"/>
              <a:t>A </a:t>
            </a:r>
            <a:r>
              <a:rPr lang="it-IT" sz="1800" dirty="0"/>
              <a:t>= </a:t>
            </a:r>
            <a:r>
              <a:rPr lang="it-IT" sz="1800" dirty="0" smtClean="0"/>
              <a:t>B   allora   NOT(A) = NOT(B)</a:t>
            </a:r>
          </a:p>
          <a:p>
            <a:pPr algn="l"/>
            <a:r>
              <a:rPr lang="it-IT" sz="2400" dirty="0">
                <a:solidFill>
                  <a:srgbClr val="C00000"/>
                </a:solidFill>
              </a:rPr>
              <a:t>Assioma della doppia negazione</a:t>
            </a:r>
          </a:p>
          <a:p>
            <a:pPr algn="l"/>
            <a:r>
              <a:rPr lang="it-IT" sz="1800" dirty="0" smtClean="0"/>
              <a:t>NOT(</a:t>
            </a:r>
            <a:r>
              <a:rPr lang="it-IT" sz="1800" dirty="0" err="1" smtClean="0"/>
              <a:t>NOT</a:t>
            </a:r>
            <a:r>
              <a:rPr lang="it-IT" sz="1800" dirty="0" smtClean="0"/>
              <a:t>(A)) </a:t>
            </a:r>
            <a:r>
              <a:rPr lang="it-IT" sz="1800" dirty="0"/>
              <a:t>= </a:t>
            </a:r>
            <a:r>
              <a:rPr lang="it-IT" sz="1800" dirty="0" err="1"/>
              <a:t>A</a:t>
            </a:r>
            <a:endParaRPr lang="it-IT" sz="1800" dirty="0"/>
          </a:p>
          <a:p>
            <a:pPr algn="l"/>
            <a:endParaRPr lang="it-IT" sz="1800" dirty="0"/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pPr algn="l"/>
            <a:endParaRPr lang="it-IT" sz="1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357167"/>
            <a:ext cx="7643866" cy="785817"/>
          </a:xfrm>
        </p:spPr>
        <p:txBody>
          <a:bodyPr>
            <a:normAutofit/>
          </a:bodyPr>
          <a:lstStyle/>
          <a:p>
            <a:r>
              <a:rPr lang="it-IT" sz="2800" b="1" dirty="0" smtClean="0"/>
              <a:t>Principio di dualità</a:t>
            </a:r>
            <a:endParaRPr lang="it-IT" sz="28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8143932" cy="5143536"/>
          </a:xfrm>
        </p:spPr>
        <p:txBody>
          <a:bodyPr>
            <a:normAutofit/>
          </a:bodyPr>
          <a:lstStyle/>
          <a:p>
            <a:pPr algn="l"/>
            <a:r>
              <a:rPr lang="it-IT" sz="2400" dirty="0" smtClean="0">
                <a:solidFill>
                  <a:srgbClr val="C00000"/>
                </a:solidFill>
              </a:rPr>
              <a:t>Definizione:</a:t>
            </a:r>
            <a:endParaRPr lang="it-IT" sz="2000" dirty="0" smtClean="0"/>
          </a:p>
          <a:p>
            <a:pPr algn="l"/>
            <a:r>
              <a:rPr lang="it-IT" sz="2000" dirty="0" smtClean="0"/>
              <a:t>Data </a:t>
            </a:r>
            <a:r>
              <a:rPr lang="it-IT" sz="2000" dirty="0"/>
              <a:t>una funzione Y, si chiama </a:t>
            </a:r>
            <a:r>
              <a:rPr lang="it-IT" sz="2000" dirty="0">
                <a:solidFill>
                  <a:srgbClr val="C00000"/>
                </a:solidFill>
              </a:rPr>
              <a:t>espressione duale di Y</a:t>
            </a:r>
            <a:r>
              <a:rPr lang="it-IT" sz="2000" dirty="0"/>
              <a:t> quella che si ottiene con le seguenti sostituzioni:</a:t>
            </a:r>
          </a:p>
          <a:p>
            <a:pPr algn="l">
              <a:buFont typeface="Arial" pitchFamily="34" charset="0"/>
              <a:buChar char="•"/>
            </a:pPr>
            <a:r>
              <a:rPr lang="it-IT" sz="1800" dirty="0"/>
              <a:t> </a:t>
            </a:r>
            <a:r>
              <a:rPr lang="it-IT" sz="2000" dirty="0"/>
              <a:t>AND si sostituisce con OR, e </a:t>
            </a:r>
            <a:r>
              <a:rPr lang="it-IT" sz="2000" dirty="0" smtClean="0"/>
              <a:t>viceversa;</a:t>
            </a:r>
          </a:p>
          <a:p>
            <a:pPr algn="l">
              <a:buFont typeface="Arial" pitchFamily="34" charset="0"/>
              <a:buChar char="•"/>
            </a:pPr>
            <a:r>
              <a:rPr lang="it-IT" sz="2000" dirty="0"/>
              <a:t> </a:t>
            </a:r>
            <a:r>
              <a:rPr lang="it-IT" sz="2000" dirty="0" smtClean="0"/>
              <a:t>0 si sostituisce con 1, e viceversa;</a:t>
            </a:r>
          </a:p>
          <a:p>
            <a:pPr algn="l">
              <a:buFont typeface="Arial" pitchFamily="34" charset="0"/>
              <a:buChar char="•"/>
            </a:pPr>
            <a:r>
              <a:rPr lang="it-IT" sz="2000" dirty="0" smtClean="0"/>
              <a:t>Ogni variabile si sostituisce con il suo complemento e viceversa.</a:t>
            </a:r>
          </a:p>
          <a:p>
            <a:pPr algn="l">
              <a:buFont typeface="Arial" pitchFamily="34" charset="0"/>
              <a:buChar char="•"/>
            </a:pPr>
            <a:endParaRPr lang="it-IT" sz="2000" dirty="0"/>
          </a:p>
          <a:p>
            <a:pPr algn="l"/>
            <a:r>
              <a:rPr lang="it-IT" sz="2000" dirty="0" smtClean="0">
                <a:solidFill>
                  <a:srgbClr val="7030A0"/>
                </a:solidFill>
              </a:rPr>
              <a:t>Esempio:</a:t>
            </a:r>
          </a:p>
          <a:p>
            <a:pPr algn="l"/>
            <a:r>
              <a:rPr lang="it-IT" sz="2000" dirty="0" smtClean="0"/>
              <a:t>Data l’espressione:</a:t>
            </a:r>
          </a:p>
          <a:p>
            <a:pPr algn="l"/>
            <a:r>
              <a:rPr lang="it-IT" sz="2000" dirty="0" smtClean="0"/>
              <a:t>	Y = A + (NOT(B) </a:t>
            </a:r>
            <a:r>
              <a:rPr lang="it-IT" sz="2000" dirty="0" smtClean="0">
                <a:sym typeface="Symbol"/>
              </a:rPr>
              <a:t> C)</a:t>
            </a:r>
          </a:p>
          <a:p>
            <a:pPr algn="l"/>
            <a:r>
              <a:rPr lang="it-IT" sz="2000" dirty="0" smtClean="0">
                <a:sym typeface="Symbol"/>
              </a:rPr>
              <a:t>la sua espressione duale diviene:</a:t>
            </a:r>
          </a:p>
          <a:p>
            <a:pPr algn="l"/>
            <a:r>
              <a:rPr lang="it-IT" sz="2000" dirty="0" smtClean="0">
                <a:sym typeface="Symbol"/>
              </a:rPr>
              <a:t>	NOT(Y) = NOT(A)  ( B + NOT(C)).</a:t>
            </a:r>
          </a:p>
          <a:p>
            <a:pPr algn="l"/>
            <a:r>
              <a:rPr lang="it-IT" sz="2000" dirty="0">
                <a:sym typeface="Symbol"/>
              </a:rPr>
              <a:t>	</a:t>
            </a:r>
            <a:endParaRPr lang="it-IT" sz="2000" dirty="0"/>
          </a:p>
          <a:p>
            <a:pPr algn="l"/>
            <a:endParaRPr lang="it-IT" sz="1800" dirty="0"/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pPr algn="l"/>
            <a:endParaRPr lang="it-IT" sz="1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3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357167"/>
            <a:ext cx="7643866" cy="785817"/>
          </a:xfrm>
        </p:spPr>
        <p:txBody>
          <a:bodyPr>
            <a:normAutofit/>
          </a:bodyPr>
          <a:lstStyle/>
          <a:p>
            <a:r>
              <a:rPr lang="it-IT" sz="2800" b="1" dirty="0" smtClean="0"/>
              <a:t>Teoremi di De Morgan</a:t>
            </a:r>
            <a:endParaRPr lang="it-IT" sz="28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8143932" cy="5143536"/>
          </a:xfrm>
        </p:spPr>
        <p:txBody>
          <a:bodyPr>
            <a:normAutofit/>
          </a:bodyPr>
          <a:lstStyle/>
          <a:p>
            <a:pPr algn="l"/>
            <a:r>
              <a:rPr lang="it-IT" sz="2400" dirty="0" smtClean="0">
                <a:solidFill>
                  <a:srgbClr val="C00000"/>
                </a:solidFill>
              </a:rPr>
              <a:t>Primo teorema di De Morgan:</a:t>
            </a:r>
          </a:p>
          <a:p>
            <a:r>
              <a:rPr lang="it-IT" sz="2400" dirty="0" smtClean="0">
                <a:solidFill>
                  <a:srgbClr val="C00000"/>
                </a:solidFill>
              </a:rPr>
              <a:t>NOT(A </a:t>
            </a:r>
            <a:r>
              <a:rPr lang="it-IT" sz="2400" dirty="0" smtClean="0">
                <a:solidFill>
                  <a:srgbClr val="C00000"/>
                </a:solidFill>
                <a:sym typeface="Symbol"/>
              </a:rPr>
              <a:t> B) = NOT(A) + NOT(B)</a:t>
            </a:r>
          </a:p>
          <a:p>
            <a:pPr algn="l"/>
            <a:endParaRPr lang="it-IT" sz="2000" dirty="0" smtClean="0">
              <a:solidFill>
                <a:srgbClr val="7030A0"/>
              </a:solidFill>
              <a:sym typeface="Symbol"/>
            </a:endParaRPr>
          </a:p>
          <a:p>
            <a:pPr algn="l"/>
            <a:r>
              <a:rPr lang="it-IT" sz="2000" dirty="0" smtClean="0">
                <a:solidFill>
                  <a:srgbClr val="7030A0"/>
                </a:solidFill>
                <a:sym typeface="Symbol"/>
              </a:rPr>
              <a:t>Dimostrazione:</a:t>
            </a:r>
          </a:p>
          <a:p>
            <a:pPr algn="l"/>
            <a:r>
              <a:rPr lang="it-IT" sz="1800" dirty="0" smtClean="0"/>
              <a:t>Considero l’espressione: Y = 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</a:t>
            </a:r>
            <a:r>
              <a:rPr lang="it-IT" sz="1800" dirty="0" smtClean="0"/>
              <a:t> B .</a:t>
            </a:r>
          </a:p>
          <a:p>
            <a:pPr algn="l"/>
            <a:r>
              <a:rPr lang="it-IT" sz="1800" dirty="0" smtClean="0"/>
              <a:t>Applico principio di dualità: NOT(Y) = NOT(A) + NOT(B) .</a:t>
            </a:r>
          </a:p>
          <a:p>
            <a:pPr algn="l"/>
            <a:r>
              <a:rPr lang="it-IT" sz="1800" dirty="0" smtClean="0"/>
              <a:t>Applico ad Y l’assioma della negazione: NOT(Y) = NOT(A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</a:t>
            </a:r>
            <a:r>
              <a:rPr lang="it-IT" sz="1800" dirty="0" smtClean="0"/>
              <a:t> B) . </a:t>
            </a:r>
          </a:p>
          <a:p>
            <a:pPr algn="l"/>
            <a:r>
              <a:rPr lang="it-IT" sz="1800" dirty="0" smtClean="0"/>
              <a:t>Confrontando le due ultime equazioni, si ottiene: NOT(A) + NOT(B) = NOT(A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</a:t>
            </a:r>
            <a:r>
              <a:rPr lang="it-IT" sz="1800" dirty="0" smtClean="0"/>
              <a:t> B)  .</a:t>
            </a:r>
          </a:p>
          <a:p>
            <a:pPr algn="l"/>
            <a:r>
              <a:rPr lang="it-IT" sz="1800" dirty="0" smtClean="0"/>
              <a:t>c.v.d.</a:t>
            </a:r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r>
              <a:rPr lang="it-IT" sz="1800" dirty="0" smtClean="0">
                <a:solidFill>
                  <a:srgbClr val="C00000"/>
                </a:solidFill>
              </a:rPr>
              <a:t>Si possono trasformare i prodotti logici in somme logiche</a:t>
            </a:r>
            <a:endParaRPr lang="it-IT" sz="1800" dirty="0">
              <a:solidFill>
                <a:srgbClr val="C00000"/>
              </a:solidFill>
            </a:endParaRPr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pPr algn="l"/>
            <a:endParaRPr lang="it-IT" sz="1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8" name="Freccia a destra 7"/>
          <p:cNvSpPr/>
          <p:nvPr/>
        </p:nvSpPr>
        <p:spPr>
          <a:xfrm rot="5400000">
            <a:off x="4000496" y="4500570"/>
            <a:ext cx="571504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357167"/>
            <a:ext cx="7643866" cy="785817"/>
          </a:xfrm>
        </p:spPr>
        <p:txBody>
          <a:bodyPr>
            <a:normAutofit/>
          </a:bodyPr>
          <a:lstStyle/>
          <a:p>
            <a:r>
              <a:rPr lang="it-IT" sz="2800" b="1" dirty="0" smtClean="0"/>
              <a:t>Teoremi di De Morgan</a:t>
            </a:r>
            <a:endParaRPr lang="it-IT" sz="28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8143932" cy="5143536"/>
          </a:xfrm>
        </p:spPr>
        <p:txBody>
          <a:bodyPr>
            <a:normAutofit/>
          </a:bodyPr>
          <a:lstStyle/>
          <a:p>
            <a:pPr algn="l"/>
            <a:r>
              <a:rPr lang="it-IT" sz="2400" dirty="0" smtClean="0">
                <a:solidFill>
                  <a:srgbClr val="C00000"/>
                </a:solidFill>
              </a:rPr>
              <a:t>Secondo teorema di De Morgan:</a:t>
            </a:r>
          </a:p>
          <a:p>
            <a:r>
              <a:rPr lang="it-IT" sz="2400" dirty="0" smtClean="0">
                <a:solidFill>
                  <a:srgbClr val="C00000"/>
                </a:solidFill>
              </a:rPr>
              <a:t>NOT(A </a:t>
            </a:r>
            <a:r>
              <a:rPr lang="it-IT" sz="2400" dirty="0" err="1" smtClean="0">
                <a:solidFill>
                  <a:srgbClr val="C00000"/>
                </a:solidFill>
              </a:rPr>
              <a:t>+</a:t>
            </a:r>
            <a:r>
              <a:rPr lang="it-IT" sz="2400" dirty="0" err="1" smtClean="0">
                <a:solidFill>
                  <a:srgbClr val="C00000"/>
                </a:solidFill>
                <a:sym typeface="Symbol"/>
              </a:rPr>
              <a:t>B</a:t>
            </a:r>
            <a:r>
              <a:rPr lang="it-IT" sz="2400" dirty="0" smtClean="0">
                <a:solidFill>
                  <a:srgbClr val="C00000"/>
                </a:solidFill>
                <a:sym typeface="Symbol"/>
              </a:rPr>
              <a:t>) = NOT(A)  NOT(B)</a:t>
            </a:r>
          </a:p>
          <a:p>
            <a:pPr algn="l"/>
            <a:endParaRPr lang="it-IT" sz="2000" dirty="0" smtClean="0">
              <a:solidFill>
                <a:srgbClr val="7030A0"/>
              </a:solidFill>
              <a:sym typeface="Symbol"/>
            </a:endParaRPr>
          </a:p>
          <a:p>
            <a:pPr algn="l"/>
            <a:r>
              <a:rPr lang="it-IT" sz="2000" dirty="0" smtClean="0">
                <a:solidFill>
                  <a:srgbClr val="7030A0"/>
                </a:solidFill>
                <a:sym typeface="Symbol"/>
              </a:rPr>
              <a:t>Dimostrazione:</a:t>
            </a:r>
          </a:p>
          <a:p>
            <a:pPr algn="l"/>
            <a:r>
              <a:rPr lang="it-IT" sz="1800" dirty="0" smtClean="0"/>
              <a:t>Considero l’espressione: Y = A + B .</a:t>
            </a:r>
          </a:p>
          <a:p>
            <a:pPr algn="l"/>
            <a:r>
              <a:rPr lang="it-IT" sz="1800" dirty="0" smtClean="0"/>
              <a:t>Applico principio di dualità: NOT(Y) = NOT(A)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</a:t>
            </a:r>
            <a:r>
              <a:rPr lang="it-IT" sz="1800" dirty="0" smtClean="0"/>
              <a:t> NOT(B) .</a:t>
            </a:r>
          </a:p>
          <a:p>
            <a:pPr algn="l"/>
            <a:r>
              <a:rPr lang="it-IT" sz="1800" dirty="0" smtClean="0"/>
              <a:t>Applico ad Y l’assioma della negazione: NOT(Y) = NOT(A + B) . </a:t>
            </a:r>
          </a:p>
          <a:p>
            <a:pPr algn="l"/>
            <a:r>
              <a:rPr lang="it-IT" sz="1800" dirty="0" smtClean="0"/>
              <a:t>Confrontando le due ultime equazioni, si ottiene: NOT(A) </a:t>
            </a:r>
            <a:r>
              <a:rPr lang="it-IT" sz="1800" dirty="0" smtClean="0">
                <a:solidFill>
                  <a:srgbClr val="7030A0"/>
                </a:solidFill>
                <a:sym typeface="Symbol"/>
              </a:rPr>
              <a:t></a:t>
            </a:r>
            <a:r>
              <a:rPr lang="it-IT" sz="1800" dirty="0" smtClean="0"/>
              <a:t> NOT(B) = NOT(A + B)  .</a:t>
            </a:r>
          </a:p>
          <a:p>
            <a:pPr algn="l"/>
            <a:r>
              <a:rPr lang="it-IT" sz="1800" dirty="0" smtClean="0"/>
              <a:t>c.v.d.</a:t>
            </a:r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r>
              <a:rPr lang="it-IT" sz="1800" dirty="0" smtClean="0">
                <a:solidFill>
                  <a:srgbClr val="C00000"/>
                </a:solidFill>
              </a:rPr>
              <a:t>Si possono trasformare le somme logiche in prodotti logici</a:t>
            </a:r>
            <a:endParaRPr lang="it-IT" sz="1800" dirty="0" smtClean="0"/>
          </a:p>
          <a:p>
            <a:pPr algn="l"/>
            <a:endParaRPr lang="it-IT" sz="1800" dirty="0" smtClean="0"/>
          </a:p>
          <a:p>
            <a:pPr algn="l"/>
            <a:endParaRPr lang="it-IT" sz="1800" dirty="0" smtClean="0"/>
          </a:p>
          <a:p>
            <a:pPr algn="l"/>
            <a:endParaRPr lang="it-IT" sz="1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  <p:sp>
        <p:nvSpPr>
          <p:cNvPr id="8" name="Freccia a destra 7"/>
          <p:cNvSpPr/>
          <p:nvPr/>
        </p:nvSpPr>
        <p:spPr>
          <a:xfrm rot="5400000">
            <a:off x="4000496" y="4429132"/>
            <a:ext cx="571504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357167"/>
            <a:ext cx="7643866" cy="785817"/>
          </a:xfrm>
        </p:spPr>
        <p:txBody>
          <a:bodyPr>
            <a:normAutofit/>
          </a:bodyPr>
          <a:lstStyle/>
          <a:p>
            <a:r>
              <a:rPr lang="it-IT" sz="2800" b="1" dirty="0" smtClean="0"/>
              <a:t>Altri teoremi </a:t>
            </a:r>
            <a:endParaRPr lang="it-IT" sz="28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8143932" cy="5143536"/>
          </a:xfrm>
        </p:spPr>
        <p:txBody>
          <a:bodyPr>
            <a:normAutofit/>
          </a:bodyPr>
          <a:lstStyle/>
          <a:p>
            <a:pPr algn="l"/>
            <a:r>
              <a:rPr lang="it-IT" sz="2400" dirty="0" smtClean="0">
                <a:solidFill>
                  <a:srgbClr val="C00000"/>
                </a:solidFill>
              </a:rPr>
              <a:t>Teorema dell’assorbimento</a:t>
            </a:r>
          </a:p>
          <a:p>
            <a:pPr marL="457200" indent="-457200" algn="l">
              <a:buFont typeface="+mj-lt"/>
              <a:buAutoNum type="arabicPeriod"/>
            </a:pPr>
            <a:r>
              <a:rPr lang="it-IT" sz="2400" dirty="0" smtClean="0">
                <a:solidFill>
                  <a:srgbClr val="C00000"/>
                </a:solidFill>
              </a:rPr>
              <a:t>Se Y = A + </a:t>
            </a:r>
            <a:r>
              <a:rPr lang="it-IT" sz="2400" dirty="0" err="1" smtClean="0">
                <a:solidFill>
                  <a:srgbClr val="C00000"/>
                </a:solidFill>
              </a:rPr>
              <a:t>A</a:t>
            </a:r>
            <a:r>
              <a:rPr lang="it-IT" sz="2400" dirty="0" smtClean="0">
                <a:solidFill>
                  <a:srgbClr val="C00000"/>
                </a:solidFill>
                <a:sym typeface="Symbol"/>
              </a:rPr>
              <a:t>  B,  allora: Y = A. </a:t>
            </a:r>
          </a:p>
          <a:p>
            <a:pPr marL="457200" indent="-457200" algn="l">
              <a:buFont typeface="+mj-lt"/>
              <a:buAutoNum type="arabicPeriod"/>
            </a:pPr>
            <a:r>
              <a:rPr lang="it-IT" sz="2400" dirty="0" smtClean="0">
                <a:solidFill>
                  <a:srgbClr val="C00000"/>
                </a:solidFill>
                <a:sym typeface="Symbol"/>
              </a:rPr>
              <a:t>Se Y = A + NOT(A)  B, allora: Y = A + B</a:t>
            </a:r>
            <a:endParaRPr lang="it-IT" sz="2000" dirty="0" smtClean="0">
              <a:solidFill>
                <a:srgbClr val="7030A0"/>
              </a:solidFill>
              <a:sym typeface="Symbol"/>
            </a:endParaRPr>
          </a:p>
          <a:p>
            <a:pPr algn="l"/>
            <a:endParaRPr lang="it-IT" sz="2000" dirty="0" smtClean="0">
              <a:solidFill>
                <a:srgbClr val="7030A0"/>
              </a:solidFill>
              <a:sym typeface="Symbol"/>
            </a:endParaRPr>
          </a:p>
          <a:p>
            <a:pPr algn="l"/>
            <a:r>
              <a:rPr lang="it-IT" sz="2000" dirty="0" smtClean="0">
                <a:solidFill>
                  <a:srgbClr val="7030A0"/>
                </a:solidFill>
                <a:sym typeface="Symbol"/>
              </a:rPr>
              <a:t>Dimostrazione:</a:t>
            </a:r>
          </a:p>
          <a:p>
            <a:pPr marL="457200" lvl="0" indent="-457200" algn="l"/>
            <a:r>
              <a:rPr lang="it-IT" sz="2000" dirty="0" smtClean="0"/>
              <a:t>1.  Per la proprietà distributiva rispetto al prodotto: Y = A + AB = A (1 + B) </a:t>
            </a:r>
          </a:p>
          <a:p>
            <a:pPr marL="457200" indent="-457200" algn="l"/>
            <a:r>
              <a:rPr lang="it-IT" sz="2000" dirty="0" smtClean="0"/>
              <a:t>	e per l’assioma dell’annullamento: 1 + B = 1 ,</a:t>
            </a:r>
          </a:p>
          <a:p>
            <a:pPr marL="457200" indent="-457200" algn="l"/>
            <a:r>
              <a:rPr lang="it-IT" sz="2000" dirty="0" smtClean="0"/>
              <a:t>	quindi: Y = A . </a:t>
            </a:r>
          </a:p>
          <a:p>
            <a:pPr marL="457200" lvl="0" indent="-457200" algn="l"/>
            <a:r>
              <a:rPr lang="it-IT" sz="2000" dirty="0" smtClean="0"/>
              <a:t>2.  Per la proprietà distributiva rispetto alla somma: </a:t>
            </a:r>
          </a:p>
          <a:p>
            <a:pPr marL="457200" indent="-457200" algn="l"/>
            <a:r>
              <a:rPr lang="it-IT" sz="2000" dirty="0" smtClean="0"/>
              <a:t>	</a:t>
            </a:r>
            <a:r>
              <a:rPr lang="en-US" sz="2000" dirty="0" smtClean="0"/>
              <a:t>Y = A + NOT(A)B = (A + NOT(A)) </a:t>
            </a:r>
            <a:r>
              <a:rPr lang="it-IT" sz="2000" dirty="0" smtClean="0">
                <a:sym typeface="Symbol"/>
              </a:rPr>
              <a:t></a:t>
            </a:r>
            <a:r>
              <a:rPr lang="en-US" sz="2000" dirty="0" smtClean="0"/>
              <a:t> (A + B) </a:t>
            </a:r>
            <a:endParaRPr lang="it-IT" sz="2000" dirty="0" smtClean="0"/>
          </a:p>
          <a:p>
            <a:pPr marL="457200" indent="-457200" algn="l"/>
            <a:r>
              <a:rPr lang="en-US" sz="2000" dirty="0" smtClean="0"/>
              <a:t>	</a:t>
            </a:r>
            <a:r>
              <a:rPr lang="it-IT" sz="2000" dirty="0" smtClean="0"/>
              <a:t>e per l’assioma del complemento: A + NOT(A) = 1 ,</a:t>
            </a:r>
          </a:p>
          <a:p>
            <a:pPr marL="457200" indent="-457200" algn="l"/>
            <a:r>
              <a:rPr lang="it-IT" sz="2000" dirty="0" smtClean="0"/>
              <a:t>	quindi: Y = 1 </a:t>
            </a:r>
            <a:r>
              <a:rPr lang="it-IT" sz="2000" dirty="0" smtClean="0">
                <a:sym typeface="Symbol"/>
              </a:rPr>
              <a:t></a:t>
            </a:r>
            <a:r>
              <a:rPr lang="it-IT" sz="2000" dirty="0" smtClean="0"/>
              <a:t> (A + B) = A + B . </a:t>
            </a:r>
          </a:p>
          <a:p>
            <a:pPr marL="457200" indent="-457200" algn="l"/>
            <a:r>
              <a:rPr lang="it-IT" sz="2000" dirty="0" smtClean="0"/>
              <a:t>c.v.d.</a:t>
            </a:r>
          </a:p>
          <a:p>
            <a:pPr marL="457200" indent="-457200" algn="l"/>
            <a:endParaRPr lang="it-IT" sz="1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62273-7A80-44AD-B0B3-A957734DD857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357167"/>
            <a:ext cx="7643866" cy="785817"/>
          </a:xfrm>
        </p:spPr>
        <p:txBody>
          <a:bodyPr>
            <a:normAutofit/>
          </a:bodyPr>
          <a:lstStyle/>
          <a:p>
            <a:r>
              <a:rPr lang="it-IT" sz="2800" b="1" dirty="0" smtClean="0"/>
              <a:t>Altri teoremi </a:t>
            </a:r>
            <a:endParaRPr lang="it-IT" sz="28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8143932" cy="514353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it-IT" sz="2400" dirty="0" smtClean="0">
                <a:solidFill>
                  <a:srgbClr val="C00000"/>
                </a:solidFill>
              </a:rPr>
              <a:t>Teorema del consenso</a:t>
            </a:r>
          </a:p>
          <a:p>
            <a:pPr marL="457200" indent="-457200"/>
            <a:r>
              <a:rPr lang="it-IT" sz="2400" dirty="0" smtClean="0">
                <a:solidFill>
                  <a:srgbClr val="C00000"/>
                </a:solidFill>
              </a:rPr>
              <a:t>Se Y = AB + NOT(A)</a:t>
            </a:r>
            <a:r>
              <a:rPr lang="it-IT" sz="2400" dirty="0" smtClean="0">
                <a:solidFill>
                  <a:srgbClr val="C00000"/>
                </a:solidFill>
                <a:sym typeface="Symbol"/>
              </a:rPr>
              <a:t> C + BC,  allora: Y = AB + NOT(A)C. </a:t>
            </a:r>
          </a:p>
          <a:p>
            <a:pPr marL="457200" indent="-457200" algn="just"/>
            <a:r>
              <a:rPr lang="it-IT" sz="2400" dirty="0" smtClean="0">
                <a:solidFill>
                  <a:srgbClr val="C00000"/>
                </a:solidFill>
                <a:sym typeface="Symbol"/>
              </a:rPr>
              <a:t>Ovvero si può eliminare il termine BC, quello, cioè, in cui vi sono</a:t>
            </a:r>
          </a:p>
          <a:p>
            <a:pPr marL="457200" indent="-457200" algn="just"/>
            <a:r>
              <a:rPr lang="it-IT" sz="2400" dirty="0" smtClean="0">
                <a:solidFill>
                  <a:srgbClr val="C00000"/>
                </a:solidFill>
                <a:sym typeface="Symbol"/>
              </a:rPr>
              <a:t> i fattori contenuti negli altri termini.</a:t>
            </a:r>
            <a:endParaRPr lang="it-IT" sz="2000" dirty="0" smtClean="0">
              <a:solidFill>
                <a:srgbClr val="7030A0"/>
              </a:solidFill>
              <a:sym typeface="Symbol"/>
            </a:endParaRPr>
          </a:p>
          <a:p>
            <a:pPr algn="l"/>
            <a:endParaRPr lang="it-IT" sz="2000" dirty="0" smtClean="0">
              <a:solidFill>
                <a:srgbClr val="7030A0"/>
              </a:solidFill>
              <a:sym typeface="Symbol"/>
            </a:endParaRPr>
          </a:p>
          <a:p>
            <a:pPr algn="l"/>
            <a:r>
              <a:rPr lang="it-IT" sz="2000" dirty="0" smtClean="0">
                <a:solidFill>
                  <a:srgbClr val="7030A0"/>
                </a:solidFill>
                <a:sym typeface="Symbol"/>
              </a:rPr>
              <a:t>Dimostrazione:</a:t>
            </a:r>
          </a:p>
          <a:p>
            <a:pPr marL="457200" lvl="0" indent="-457200" algn="l"/>
            <a:r>
              <a:rPr lang="it-IT" sz="2000" dirty="0" smtClean="0"/>
              <a:t>Dall’assioma del complemento:</a:t>
            </a:r>
          </a:p>
          <a:p>
            <a:pPr marL="457200" lvl="0" indent="-457200" algn="l"/>
            <a:r>
              <a:rPr lang="it-IT" sz="2000" dirty="0" smtClean="0"/>
              <a:t>  Y = AB + NOT(A)C + BC = AB + NOT(A)C + (A + NOT(A))BC.</a:t>
            </a:r>
          </a:p>
          <a:p>
            <a:pPr marL="457200" lvl="0" indent="-457200" algn="l"/>
            <a:r>
              <a:rPr lang="it-IT" sz="2000" dirty="0" smtClean="0"/>
              <a:t>Dalla proprietà distributiva: </a:t>
            </a:r>
          </a:p>
          <a:p>
            <a:pPr marL="457200" indent="-457200" algn="l"/>
            <a:r>
              <a:rPr lang="it-IT" sz="2000" dirty="0" smtClean="0"/>
              <a:t>Y = AB + NOT(A)C + ABC + NOT(A)BC</a:t>
            </a:r>
          </a:p>
          <a:p>
            <a:pPr marL="457200" indent="-457200" algn="l"/>
            <a:r>
              <a:rPr lang="it-IT" sz="2000" dirty="0" smtClean="0"/>
              <a:t>e anche:</a:t>
            </a:r>
          </a:p>
          <a:p>
            <a:pPr marL="457200" indent="-457200" algn="l"/>
            <a:r>
              <a:rPr lang="it-IT" sz="2000" dirty="0" smtClean="0"/>
              <a:t>Y = AB (1+C) + NOT(A)C (1 + B).</a:t>
            </a:r>
          </a:p>
          <a:p>
            <a:pPr marL="457200" indent="-457200" algn="l"/>
            <a:r>
              <a:rPr lang="it-IT" sz="2000" smtClean="0"/>
              <a:t>Dall’assioma </a:t>
            </a:r>
            <a:r>
              <a:rPr lang="it-IT" sz="2000" smtClean="0"/>
              <a:t>dell’annullamento</a:t>
            </a:r>
            <a:r>
              <a:rPr lang="it-IT" sz="2000" dirty="0" smtClean="0"/>
              <a:t>:</a:t>
            </a:r>
          </a:p>
          <a:p>
            <a:pPr marL="457200" indent="-457200" algn="l"/>
            <a:r>
              <a:rPr lang="it-IT" sz="2000" dirty="0" smtClean="0"/>
              <a:t>Y = AB</a:t>
            </a:r>
            <a:r>
              <a:rPr lang="it-IT" sz="2000" dirty="0" smtClean="0">
                <a:sym typeface="Symbol"/>
              </a:rPr>
              <a:t>  1</a:t>
            </a:r>
            <a:r>
              <a:rPr lang="it-IT" sz="2000" dirty="0" smtClean="0"/>
              <a:t> + NOT(A)C</a:t>
            </a:r>
            <a:r>
              <a:rPr lang="it-IT" sz="2000" dirty="0" smtClean="0">
                <a:sym typeface="Symbol"/>
              </a:rPr>
              <a:t>  1 = AB + NOT(A)C</a:t>
            </a:r>
            <a:r>
              <a:rPr lang="it-IT" sz="2000" dirty="0" smtClean="0"/>
              <a:t> . </a:t>
            </a:r>
          </a:p>
          <a:p>
            <a:pPr marL="457200" indent="-457200" algn="l"/>
            <a:r>
              <a:rPr lang="it-IT" sz="2000" dirty="0" smtClean="0"/>
              <a:t>c.v.d.</a:t>
            </a:r>
          </a:p>
          <a:p>
            <a:pPr marL="457200" indent="-457200" algn="l"/>
            <a:endParaRPr lang="it-IT" sz="1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DBA62273-7A80-44AD-B0B3-A957734DD857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TFA A042</a:t>
            </a:r>
            <a:endParaRPr lang="it-IT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Francesca Previato</a:t>
            </a: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694</Words>
  <Application>Microsoft Office PowerPoint</Application>
  <PresentationFormat>Presentazione su schermo (4:3)</PresentationFormat>
  <Paragraphs>130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Proprietà dell’algebra di Boole</vt:lpstr>
      <vt:lpstr>Assiomi dell’algebra di Boole</vt:lpstr>
      <vt:lpstr>Principio di dualità</vt:lpstr>
      <vt:lpstr>Teoremi di De Morgan</vt:lpstr>
      <vt:lpstr>Teoremi di De Morgan</vt:lpstr>
      <vt:lpstr>Altri teoremi </vt:lpstr>
      <vt:lpstr>Altri teoremi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</dc:creator>
  <cp:lastModifiedBy>Denise</cp:lastModifiedBy>
  <cp:revision>27</cp:revision>
  <dcterms:created xsi:type="dcterms:W3CDTF">2015-04-15T14:06:39Z</dcterms:created>
  <dcterms:modified xsi:type="dcterms:W3CDTF">2015-04-16T12:55:17Z</dcterms:modified>
</cp:coreProperties>
</file>