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Stile chiaro 2 - Color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014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E2F8E-106E-448B-9B85-F0E026661F89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C07C62-622D-4B96-B822-AE6B1D1FF1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1964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3230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509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1066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6829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0611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0712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1682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576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681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0333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8598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57DAE-57E8-4EEC-A3D0-0C3025705F42}" type="datetimeFigureOut">
              <a:rPr lang="it-IT" smtClean="0"/>
              <a:t>16/04/2015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7851D-E06F-463C-8170-046CF69C18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8275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/>
          <a:lstStyle/>
          <a:p>
            <a:r>
              <a:rPr lang="it-IT" dirty="0" smtClean="0"/>
              <a:t>Logica e Algebra Booleana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550912"/>
          </a:xfrm>
        </p:spPr>
        <p:txBody>
          <a:bodyPr>
            <a:noAutofit/>
          </a:bodyPr>
          <a:lstStyle/>
          <a:p>
            <a:r>
              <a:rPr lang="it-IT" sz="4800" b="1" dirty="0" smtClean="0">
                <a:solidFill>
                  <a:schemeClr val="accent6">
                    <a:lumMod val="75000"/>
                  </a:schemeClr>
                </a:solidFill>
              </a:rPr>
              <a:t>Esercizi</a:t>
            </a:r>
            <a:endParaRPr lang="it-IT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20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Esercizio 1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87208" y="1268760"/>
            <a:ext cx="8229600" cy="16847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dirty="0" smtClean="0"/>
              <a:t>Anna ha trovato in soffitta tre scatole. La nonna le ha detto che </a:t>
            </a:r>
            <a:r>
              <a:rPr lang="it-IT" sz="2400" b="1" dirty="0" smtClean="0">
                <a:solidFill>
                  <a:schemeClr val="accent6">
                    <a:lumMod val="75000"/>
                  </a:schemeClr>
                </a:solidFill>
              </a:rPr>
              <a:t>solo una </a:t>
            </a:r>
            <a:r>
              <a:rPr lang="it-IT" sz="2400" dirty="0" smtClean="0"/>
              <a:t>di queste </a:t>
            </a:r>
            <a:r>
              <a:rPr lang="it-IT" sz="2400" b="1" dirty="0" smtClean="0">
                <a:solidFill>
                  <a:schemeClr val="accent6">
                    <a:lumMod val="75000"/>
                  </a:schemeClr>
                </a:solidFill>
              </a:rPr>
              <a:t>contiene giocattoli</a:t>
            </a:r>
            <a:r>
              <a:rPr lang="it-IT" sz="2400" dirty="0" smtClean="0"/>
              <a:t>, mentre le altre hanno al loro interno giornali, ma Anna potrà aprirne una sola. </a:t>
            </a:r>
          </a:p>
          <a:p>
            <a:pPr marL="0" indent="0">
              <a:buNone/>
            </a:pPr>
            <a:r>
              <a:rPr lang="it-IT" sz="2400" dirty="0" smtClean="0"/>
              <a:t>Sul coperchio di ciascuna scatola è riportata un’affermazione:</a:t>
            </a:r>
            <a:endParaRPr lang="it-IT" sz="2400" dirty="0"/>
          </a:p>
        </p:txBody>
      </p:sp>
      <p:sp>
        <p:nvSpPr>
          <p:cNvPr id="5" name="Cubo 4"/>
          <p:cNvSpPr/>
          <p:nvPr/>
        </p:nvSpPr>
        <p:spPr>
          <a:xfrm>
            <a:off x="342960" y="3168000"/>
            <a:ext cx="2736304" cy="1368152"/>
          </a:xfrm>
          <a:prstGeom prst="cub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accent2">
                    <a:lumMod val="50000"/>
                  </a:schemeClr>
                </a:solidFill>
              </a:rPr>
              <a:t>A</a:t>
            </a:r>
          </a:p>
          <a:p>
            <a:pPr algn="ctr"/>
            <a:r>
              <a:rPr lang="it-IT" sz="2400" b="1" dirty="0" smtClean="0">
                <a:solidFill>
                  <a:schemeClr val="accent2">
                    <a:lumMod val="50000"/>
                  </a:schemeClr>
                </a:solidFill>
              </a:rPr>
              <a:t>I giochi sono qui</a:t>
            </a:r>
            <a:endParaRPr lang="it-IT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Cubo 6"/>
          <p:cNvSpPr/>
          <p:nvPr/>
        </p:nvSpPr>
        <p:spPr>
          <a:xfrm>
            <a:off x="3161732" y="3134660"/>
            <a:ext cx="2736304" cy="1368152"/>
          </a:xfrm>
          <a:prstGeom prst="cub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chemeClr val="accent2">
                    <a:lumMod val="50000"/>
                  </a:schemeClr>
                </a:solidFill>
              </a:rPr>
              <a:t>B</a:t>
            </a:r>
            <a:endParaRPr lang="it-IT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it-IT" sz="2400" b="1" dirty="0" smtClean="0">
                <a:solidFill>
                  <a:schemeClr val="accent2">
                    <a:lumMod val="50000"/>
                  </a:schemeClr>
                </a:solidFill>
              </a:rPr>
              <a:t>I giochi non sono qui</a:t>
            </a:r>
            <a:endParaRPr lang="it-IT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Cubo 7"/>
          <p:cNvSpPr/>
          <p:nvPr/>
        </p:nvSpPr>
        <p:spPr>
          <a:xfrm>
            <a:off x="5980504" y="3134660"/>
            <a:ext cx="2736304" cy="1368152"/>
          </a:xfrm>
          <a:prstGeom prst="cub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accent2">
                    <a:lumMod val="50000"/>
                  </a:schemeClr>
                </a:solidFill>
              </a:rPr>
              <a:t>C</a:t>
            </a:r>
          </a:p>
          <a:p>
            <a:pPr algn="ctr"/>
            <a:r>
              <a:rPr lang="it-IT" sz="2400" b="1" dirty="0" smtClean="0">
                <a:solidFill>
                  <a:schemeClr val="accent2">
                    <a:lumMod val="50000"/>
                  </a:schemeClr>
                </a:solidFill>
              </a:rPr>
              <a:t>I giochi non sono in A</a:t>
            </a:r>
            <a:endParaRPr lang="it-IT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457200" y="4878680"/>
            <a:ext cx="8229600" cy="1684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2400" dirty="0" smtClean="0"/>
              <a:t>La nonna svela un segreto ad Anna: </a:t>
            </a:r>
            <a:r>
              <a:rPr lang="it-IT" sz="2400" b="1" dirty="0" smtClean="0">
                <a:solidFill>
                  <a:schemeClr val="accent6">
                    <a:lumMod val="75000"/>
                  </a:schemeClr>
                </a:solidFill>
              </a:rPr>
              <a:t>solo una delle affermazioni è vera</a:t>
            </a:r>
            <a:r>
              <a:rPr lang="it-IT" sz="2400" dirty="0" smtClean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t-IT" sz="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400" b="1" dirty="0" smtClean="0">
                <a:solidFill>
                  <a:schemeClr val="accent6">
                    <a:lumMod val="75000"/>
                  </a:schemeClr>
                </a:solidFill>
              </a:rPr>
              <a:t>Quale scatola contiene i giochi?</a:t>
            </a:r>
            <a:endParaRPr lang="it-IT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Soluzione Esercizio 1</a:t>
            </a:r>
            <a:endParaRPr lang="it-IT" dirty="0"/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457200" y="4878680"/>
            <a:ext cx="8229600" cy="1684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it-IT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2468242"/>
              </p:ext>
            </p:extLst>
          </p:nvPr>
        </p:nvGraphicFramePr>
        <p:xfrm>
          <a:off x="457200" y="1600200"/>
          <a:ext cx="8229600" cy="158496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106688"/>
                <a:gridCol w="1656184"/>
                <a:gridCol w="1728192"/>
                <a:gridCol w="1738536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Ipotesi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A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B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C</a:t>
                      </a:r>
                      <a:endParaRPr lang="it-IT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Se i giochi sono in A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V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V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F</a:t>
                      </a:r>
                      <a:endParaRPr lang="it-IT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Se i giochi sono in B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/>
                        <a:t>F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/>
                        <a:t>F</a:t>
                      </a:r>
                      <a:endParaRPr lang="it-IT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/>
                        <a:t>V</a:t>
                      </a:r>
                      <a:endParaRPr lang="it-IT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000" dirty="0" smtClean="0"/>
                        <a:t>Se i giochi sono in C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F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V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V</a:t>
                      </a:r>
                      <a:endParaRPr lang="it-IT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asellaDiTesto 7"/>
          <p:cNvSpPr txBox="1"/>
          <p:nvPr/>
        </p:nvSpPr>
        <p:spPr>
          <a:xfrm>
            <a:off x="457200" y="4200306"/>
            <a:ext cx="826065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smtClean="0"/>
              <a:t>La soluzione che corrisponde alle indicazioni della nonna è la seconda quindi :</a:t>
            </a:r>
          </a:p>
          <a:p>
            <a:endParaRPr lang="it-IT" sz="2000" dirty="0"/>
          </a:p>
          <a:p>
            <a:r>
              <a:rPr lang="it-IT" sz="2800" b="1" dirty="0" smtClean="0"/>
              <a:t>Risposta:</a:t>
            </a:r>
            <a:r>
              <a:rPr lang="it-IT" sz="2800" b="1" dirty="0" smtClean="0">
                <a:solidFill>
                  <a:schemeClr val="accent6">
                    <a:lumMod val="75000"/>
                  </a:schemeClr>
                </a:solidFill>
              </a:rPr>
              <a:t> I giochi sono in B</a:t>
            </a:r>
            <a:endParaRPr lang="it-IT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97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Esercizio 2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355192"/>
                <a:ext cx="8351520" cy="1892031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it-IT" sz="2400" dirty="0"/>
                  <a:t>Trovare </a:t>
                </a:r>
                <a:r>
                  <a:rPr lang="it-IT" sz="2400" b="1" dirty="0">
                    <a:solidFill>
                      <a:schemeClr val="accent6">
                        <a:lumMod val="75000"/>
                      </a:schemeClr>
                    </a:solidFill>
                  </a:rPr>
                  <a:t>l’espressione equivalente </a:t>
                </a:r>
                <a:r>
                  <a:rPr lang="it-IT" sz="2400" dirty="0"/>
                  <a:t>a:</a:t>
                </a:r>
              </a:p>
              <a:p>
                <a:pPr marL="0" indent="0">
                  <a:buNone/>
                </a:pPr>
                <a:endParaRPr lang="it-IT" sz="20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1800" i="1">
                            <a:latin typeface="Cambria Math"/>
                          </a:rPr>
                        </m:ctrlPr>
                      </m:barPr>
                      <m:e>
                        <m:bar>
                          <m:barPr>
                            <m:pos m:val="top"/>
                            <m:ctrlPr>
                              <a:rPr lang="it-IT" sz="1800" i="1"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it-IT" sz="1800">
                                <a:latin typeface="Cambria Math"/>
                              </a:rPr>
                              <m:t>𝐴</m:t>
                            </m:r>
                            <m:r>
                              <a:rPr lang="it-IT" sz="1800">
                                <a:latin typeface="Cambria Math"/>
                              </a:rPr>
                              <m:t>∙(</m:t>
                            </m:r>
                            <m:r>
                              <a:rPr lang="it-IT" sz="1800">
                                <a:latin typeface="Cambria Math"/>
                              </a:rPr>
                              <m:t>𝐵</m:t>
                            </m:r>
                            <m:r>
                              <a:rPr lang="it-IT" sz="1800">
                                <a:latin typeface="Cambria Math"/>
                              </a:rPr>
                              <m:t>+</m:t>
                            </m:r>
                            <m:r>
                              <a:rPr lang="it-IT" sz="1800">
                                <a:latin typeface="Cambria Math"/>
                              </a:rPr>
                              <m:t>𝐴</m:t>
                            </m:r>
                            <m:r>
                              <a:rPr lang="it-IT" sz="1800">
                                <a:latin typeface="Cambria Math"/>
                              </a:rPr>
                              <m:t>)</m:t>
                            </m:r>
                          </m:e>
                        </m:bar>
                        <m:r>
                          <m:rPr>
                            <m:nor/>
                          </m:rPr>
                          <a:rPr lang="it-IT" sz="1800" dirty="0"/>
                          <m:t> </m:t>
                        </m:r>
                        <m:r>
                          <m:rPr>
                            <m:nor/>
                          </m:rPr>
                          <a:rPr lang="it-IT" sz="1800" dirty="0">
                            <a:sym typeface="Wingdings 2"/>
                          </a:rPr>
                          <m:t> </m:t>
                        </m:r>
                        <m:r>
                          <a:rPr lang="it-IT" sz="1800" dirty="0">
                            <a:latin typeface="Cambria Math"/>
                            <a:sym typeface="Wingdings 2"/>
                          </a:rPr>
                          <m:t>  </m:t>
                        </m:r>
                        <m:bar>
                          <m:barPr>
                            <m:pos m:val="top"/>
                            <m:ctrlPr>
                              <a:rPr lang="it-IT" sz="1800" i="1"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it-IT" sz="1800">
                                <a:latin typeface="Cambria Math"/>
                              </a:rPr>
                              <m:t>𝐶</m:t>
                            </m:r>
                            <m:r>
                              <a:rPr lang="it-IT" sz="1800">
                                <a:latin typeface="Cambria Math"/>
                              </a:rPr>
                              <m:t>+(</m:t>
                            </m:r>
                            <m:r>
                              <a:rPr lang="it-IT" sz="1800">
                                <a:latin typeface="Cambria Math"/>
                              </a:rPr>
                              <m:t>𝐶</m:t>
                            </m:r>
                            <m:r>
                              <a:rPr lang="it-IT" sz="1800">
                                <a:latin typeface="Cambria Math"/>
                                <a:sym typeface="Wingdings 2"/>
                              </a:rPr>
                              <m:t></m:t>
                            </m:r>
                            <m:r>
                              <a:rPr lang="it-IT" sz="1800">
                                <a:latin typeface="Cambria Math"/>
                                <a:sym typeface="Wingdings 2"/>
                              </a:rPr>
                              <m:t>𝐷</m:t>
                            </m:r>
                            <m:r>
                              <a:rPr lang="it-IT" sz="1800">
                                <a:latin typeface="Cambria Math"/>
                              </a:rPr>
                              <m:t>)</m:t>
                            </m:r>
                          </m:e>
                        </m:bar>
                        <m:r>
                          <m:rPr>
                            <m:nor/>
                          </m:rPr>
                          <a:rPr lang="it-IT" sz="1800" dirty="0"/>
                          <m:t>  </m:t>
                        </m:r>
                      </m:e>
                    </m:bar>
                  </m:oMath>
                </a14:m>
                <a:r>
                  <a:rPr lang="it-IT" sz="1800" dirty="0" smtClean="0"/>
                  <a:t>= </a:t>
                </a:r>
                <a:r>
                  <a:rPr lang="it-IT" sz="1800" dirty="0"/>
                  <a:t>NOT (NOT (A AND (B OR A) ) AND NOT (C OR (C AND D) ) )</a:t>
                </a:r>
              </a:p>
            </p:txBody>
          </p:sp>
        </mc:Choice>
        <mc:Fallback xmlns="">
          <p:sp>
            <p:nvSpPr>
              <p:cNvPr id="3" name="Segnaposto contenut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355192"/>
                <a:ext cx="8351520" cy="1892031"/>
              </a:xfrm>
              <a:blipFill rotWithShape="1">
                <a:blip r:embed="rId2"/>
                <a:stretch>
                  <a:fillRect l="-1095" t="-257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egnaposto contenuto 2"/>
          <p:cNvSpPr txBox="1">
            <a:spLocks/>
          </p:cNvSpPr>
          <p:nvPr/>
        </p:nvSpPr>
        <p:spPr>
          <a:xfrm>
            <a:off x="457200" y="5301208"/>
            <a:ext cx="8229600" cy="1262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it-IT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559150" y="327607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smtClean="0"/>
              <a:t>Esercizio 3</a:t>
            </a:r>
            <a:endParaRPr lang="it-IT" dirty="0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79120" y="1383040"/>
            <a:ext cx="8229600" cy="1829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2400" dirty="0" smtClean="0"/>
              <a:t>Esprimere con una </a:t>
            </a:r>
            <a:r>
              <a:rPr lang="it-IT" sz="2400" b="1" dirty="0" smtClean="0">
                <a:solidFill>
                  <a:schemeClr val="accent6">
                    <a:lumMod val="75000"/>
                  </a:schemeClr>
                </a:solidFill>
              </a:rPr>
              <a:t>tabella di verità </a:t>
            </a:r>
            <a:r>
              <a:rPr lang="it-IT" sz="2400" dirty="0" smtClean="0"/>
              <a:t>tutte le possibili configurazioni per l’espressione logica:</a:t>
            </a:r>
          </a:p>
          <a:p>
            <a:pPr marL="0" indent="0">
              <a:buNone/>
            </a:pPr>
            <a:endParaRPr lang="it-IT" sz="2400" dirty="0" smtClean="0"/>
          </a:p>
          <a:p>
            <a:pPr marL="0" indent="0">
              <a:buNone/>
            </a:pPr>
            <a:r>
              <a:rPr lang="it-IT" sz="2000" dirty="0" smtClean="0"/>
              <a:t>A </a:t>
            </a:r>
            <a:r>
              <a:rPr lang="it-IT" sz="2000" dirty="0" smtClean="0">
                <a:sym typeface="Wingdings 2"/>
              </a:rPr>
              <a:t> B + Ā  C  =  A AND B OR NOT A AND C</a:t>
            </a:r>
          </a:p>
          <a:p>
            <a:pPr marL="0" indent="0">
              <a:buNone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09950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Soluzione Esercizio 2</a:t>
            </a:r>
            <a:endParaRPr lang="it-IT" dirty="0"/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457200" y="5301208"/>
            <a:ext cx="8229600" cy="1262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it-IT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79120" y="1383040"/>
            <a:ext cx="8229600" cy="1829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2400" dirty="0"/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478855"/>
              </p:ext>
            </p:extLst>
          </p:nvPr>
        </p:nvGraphicFramePr>
        <p:xfrm>
          <a:off x="579120" y="1383040"/>
          <a:ext cx="8107682" cy="411480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138939"/>
                <a:gridCol w="1138939"/>
                <a:gridCol w="1138939"/>
                <a:gridCol w="1224136"/>
                <a:gridCol w="1224136"/>
                <a:gridCol w="22425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A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B</a:t>
                      </a:r>
                      <a:endParaRPr lang="it-IT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C</a:t>
                      </a:r>
                      <a:endParaRPr lang="it-IT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 A</a:t>
                      </a:r>
                      <a:r>
                        <a:rPr lang="it-IT" sz="2400" dirty="0" smtClean="0">
                          <a:sym typeface="Wingdings 2"/>
                        </a:rPr>
                        <a:t>B</a:t>
                      </a:r>
                      <a:endParaRPr lang="it-IT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Ā</a:t>
                      </a:r>
                      <a:r>
                        <a:rPr lang="it-IT" sz="2400" dirty="0" smtClean="0">
                          <a:sym typeface="Wingdings 2"/>
                        </a:rPr>
                        <a:t>C</a:t>
                      </a:r>
                      <a:endParaRPr lang="it-IT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A </a:t>
                      </a:r>
                      <a:r>
                        <a:rPr lang="it-IT" sz="2400" dirty="0" smtClean="0">
                          <a:sym typeface="Wingdings 2"/>
                        </a:rPr>
                        <a:t> B + Ā  C </a:t>
                      </a:r>
                      <a:endParaRPr lang="it-IT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F</a:t>
                      </a:r>
                      <a:endParaRPr lang="it-IT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V</a:t>
                      </a:r>
                      <a:endParaRPr lang="it-IT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F</a:t>
                      </a:r>
                      <a:endParaRPr lang="it-IT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V</a:t>
                      </a:r>
                      <a:endParaRPr lang="it-IT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F</a:t>
                      </a:r>
                      <a:endParaRPr lang="it-IT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F</a:t>
                      </a:r>
                      <a:endParaRPr lang="it-IT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V</a:t>
                      </a:r>
                      <a:endParaRPr lang="it-IT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V</a:t>
                      </a:r>
                      <a:endParaRPr lang="it-IT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31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Soluzione Esercizio 3</a:t>
            </a:r>
            <a:endParaRPr lang="it-IT" dirty="0"/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457200" y="5301208"/>
            <a:ext cx="8229600" cy="1262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it-IT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79120" y="1377525"/>
            <a:ext cx="8229600" cy="1829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ttangolo 2"/>
              <p:cNvSpPr/>
              <p:nvPr/>
            </p:nvSpPr>
            <p:spPr>
              <a:xfrm>
                <a:off x="829258" y="1377525"/>
                <a:ext cx="4751494" cy="54804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800" i="1" smtClean="0">
                            <a:latin typeface="Cambria Math"/>
                          </a:rPr>
                        </m:ctrlPr>
                      </m:barPr>
                      <m:e>
                        <m:bar>
                          <m:barPr>
                            <m:pos m:val="top"/>
                            <m:ctrlPr>
                              <a:rPr lang="it-IT" sz="2800" i="1"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it-IT" sz="2800">
                                <a:latin typeface="Cambria Math"/>
                              </a:rPr>
                              <m:t>𝐴</m:t>
                            </m:r>
                            <m:r>
                              <a:rPr lang="it-IT" sz="2800">
                                <a:latin typeface="Cambria Math"/>
                              </a:rPr>
                              <m:t>∙(</m:t>
                            </m:r>
                            <m:r>
                              <a:rPr lang="it-IT" sz="2800">
                                <a:latin typeface="Cambria Math"/>
                              </a:rPr>
                              <m:t>𝐵</m:t>
                            </m:r>
                            <m:r>
                              <a:rPr lang="it-IT" sz="2800">
                                <a:latin typeface="Cambria Math"/>
                              </a:rPr>
                              <m:t>+</m:t>
                            </m:r>
                            <m:r>
                              <a:rPr lang="it-IT" sz="2800">
                                <a:latin typeface="Cambria Math"/>
                              </a:rPr>
                              <m:t>𝐴</m:t>
                            </m:r>
                            <m:r>
                              <a:rPr lang="it-IT" sz="2800">
                                <a:latin typeface="Cambria Math"/>
                              </a:rPr>
                              <m:t>)</m:t>
                            </m:r>
                          </m:e>
                        </m:bar>
                        <m:r>
                          <m:rPr>
                            <m:nor/>
                          </m:rPr>
                          <a:rPr lang="it-IT" sz="2800" dirty="0"/>
                          <m:t> </m:t>
                        </m:r>
                        <m:r>
                          <m:rPr>
                            <m:nor/>
                          </m:rPr>
                          <a:rPr lang="it-IT" sz="2800" dirty="0">
                            <a:sym typeface="Wingdings 2"/>
                          </a:rPr>
                          <m:t> </m:t>
                        </m:r>
                        <m:r>
                          <a:rPr lang="it-IT" sz="2800" dirty="0">
                            <a:latin typeface="Cambria Math"/>
                            <a:sym typeface="Wingdings 2"/>
                          </a:rPr>
                          <m:t>  </m:t>
                        </m:r>
                        <m:bar>
                          <m:barPr>
                            <m:pos m:val="top"/>
                            <m:ctrlPr>
                              <a:rPr lang="it-IT" sz="2800" i="1"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it-IT" sz="2800">
                                <a:latin typeface="Cambria Math"/>
                              </a:rPr>
                              <m:t>𝐶</m:t>
                            </m:r>
                            <m:r>
                              <a:rPr lang="it-IT" sz="2800">
                                <a:latin typeface="Cambria Math"/>
                              </a:rPr>
                              <m:t>+(</m:t>
                            </m:r>
                            <m:r>
                              <a:rPr lang="it-IT" sz="2800">
                                <a:latin typeface="Cambria Math"/>
                              </a:rPr>
                              <m:t>𝐶</m:t>
                            </m:r>
                            <m:r>
                              <a:rPr lang="it-IT" sz="2800">
                                <a:latin typeface="Cambria Math"/>
                                <a:sym typeface="Wingdings 2"/>
                              </a:rPr>
                              <m:t></m:t>
                            </m:r>
                            <m:r>
                              <a:rPr lang="it-IT" sz="2800">
                                <a:latin typeface="Cambria Math"/>
                                <a:sym typeface="Wingdings 2"/>
                              </a:rPr>
                              <m:t>𝐷</m:t>
                            </m:r>
                            <m:r>
                              <a:rPr lang="it-IT" sz="2800">
                                <a:latin typeface="Cambria Math"/>
                              </a:rPr>
                              <m:t>)</m:t>
                            </m:r>
                          </m:e>
                        </m:bar>
                        <m:r>
                          <m:rPr>
                            <m:nor/>
                          </m:rPr>
                          <a:rPr lang="it-IT" sz="2800" dirty="0"/>
                          <m:t>  </m:t>
                        </m:r>
                      </m:e>
                    </m:bar>
                    <m:r>
                      <a:rPr lang="it-IT" sz="2800" i="1" dirty="0" smtClean="0">
                        <a:latin typeface="Cambria Math"/>
                      </a:rPr>
                      <m:t>=</m:t>
                    </m:r>
                  </m:oMath>
                </a14:m>
                <a:r>
                  <a:rPr lang="it-IT" sz="2800" dirty="0" smtClean="0"/>
                  <a:t> </a:t>
                </a:r>
              </a:p>
              <a:p>
                <a:pPr>
                  <a:lnSpc>
                    <a:spcPct val="200000"/>
                  </a:lnSpc>
                </a:pPr>
                <a:r>
                  <a:rPr lang="it-IT" sz="2800" dirty="0" smtClean="0">
                    <a:latin typeface="Cambria Math"/>
                  </a:rPr>
                  <a:t>(A</a:t>
                </a:r>
                <a14:m>
                  <m:oMath xmlns:m="http://schemas.openxmlformats.org/officeDocument/2006/math">
                    <m:r>
                      <a:rPr lang="it-IT" sz="2800" i="0" dirty="0">
                        <a:latin typeface="Cambria Math"/>
                      </a:rPr>
                      <m:t>∙</m:t>
                    </m:r>
                    <m:d>
                      <m:dPr>
                        <m:ctrlPr>
                          <a:rPr lang="it-IT" sz="2800" i="1" dirty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it-IT" sz="2800" i="0" dirty="0">
                            <a:latin typeface="Cambria Math"/>
                          </a:rPr>
                          <m:t>B</m:t>
                        </m:r>
                        <m:r>
                          <a:rPr lang="it-IT" sz="2800" i="0" dirty="0">
                            <a:latin typeface="Cambria Math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it-IT" sz="2800" i="0" dirty="0">
                            <a:latin typeface="Cambria Math"/>
                          </a:rPr>
                          <m:t>A</m:t>
                        </m:r>
                      </m:e>
                    </m:d>
                    <m:r>
                      <a:rPr lang="it-IT" sz="2800" b="0" i="0" dirty="0" smtClean="0">
                        <a:latin typeface="Cambria Math"/>
                      </a:rPr>
                      <m:t>)</m:t>
                    </m:r>
                    <m:r>
                      <a:rPr lang="it-IT" sz="2800" i="0" dirty="0">
                        <a:latin typeface="Cambria Math"/>
                      </a:rPr>
                      <m:t>+</m:t>
                    </m:r>
                    <m:r>
                      <a:rPr lang="it-IT" sz="2800" b="0" i="0" dirty="0" smtClean="0"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it-IT" sz="2800" i="0" dirty="0">
                        <a:latin typeface="Cambria Math"/>
                      </a:rPr>
                      <m:t>C</m:t>
                    </m:r>
                    <m:r>
                      <a:rPr lang="it-IT" sz="2800" i="0" dirty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it-IT" sz="2800" i="1" dirty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it-IT" sz="2800" i="0" dirty="0">
                            <a:latin typeface="Cambria Math"/>
                          </a:rPr>
                          <m:t>C</m:t>
                        </m:r>
                        <m:r>
                          <a:rPr lang="it-IT" sz="2800" i="0" dirty="0">
                            <a:latin typeface="Cambria Math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it-IT" sz="2800" i="0" dirty="0">
                            <a:latin typeface="Cambria Math"/>
                          </a:rPr>
                          <m:t>D</m:t>
                        </m:r>
                      </m:e>
                    </m:d>
                    <m:r>
                      <a:rPr lang="it-IT" sz="2800" b="0" i="0" dirty="0" smtClean="0">
                        <a:latin typeface="Cambria Math"/>
                      </a:rPr>
                      <m:t>)</m:t>
                    </m:r>
                    <m:r>
                      <a:rPr lang="it-IT" sz="2800" i="1" dirty="0">
                        <a:latin typeface="Cambria Math"/>
                      </a:rPr>
                      <m:t>=</m:t>
                    </m:r>
                  </m:oMath>
                </a14:m>
                <a:endParaRPr lang="it-IT" sz="2800" i="1" dirty="0">
                  <a:latin typeface="Cambria Math"/>
                </a:endParaRPr>
              </a:p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a:rPr lang="it-IT" sz="2800" i="0" dirty="0"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it-IT" sz="2800" i="0" dirty="0">
                        <a:latin typeface="Cambria Math"/>
                      </a:rPr>
                      <m:t>A</m:t>
                    </m:r>
                    <m:r>
                      <a:rPr lang="it-IT" sz="2800" i="0" dirty="0">
                        <a:latin typeface="Cambria Math"/>
                      </a:rPr>
                      <m:t>∙</m:t>
                    </m:r>
                    <m:r>
                      <m:rPr>
                        <m:sty m:val="p"/>
                      </m:rPr>
                      <a:rPr lang="it-IT" sz="2800" i="0" dirty="0">
                        <a:latin typeface="Cambria Math"/>
                      </a:rPr>
                      <m:t>B</m:t>
                    </m:r>
                    <m:r>
                      <a:rPr lang="it-IT" sz="2800" i="0" dirty="0">
                        <a:latin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it-IT" sz="2800" i="0" dirty="0">
                        <a:latin typeface="Cambria Math"/>
                      </a:rPr>
                      <m:t>A</m:t>
                    </m:r>
                    <m:r>
                      <a:rPr lang="it-IT" sz="2800" i="0" dirty="0">
                        <a:latin typeface="Cambria Math"/>
                      </a:rPr>
                      <m:t>)+(</m:t>
                    </m:r>
                    <m:r>
                      <m:rPr>
                        <m:sty m:val="p"/>
                      </m:rPr>
                      <a:rPr lang="it-IT" sz="2800" i="0" dirty="0">
                        <a:latin typeface="Cambria Math"/>
                      </a:rPr>
                      <m:t>C</m:t>
                    </m:r>
                  </m:oMath>
                </a14:m>
                <a:r>
                  <a:rPr lang="it-IT" sz="2800" dirty="0">
                    <a:latin typeface="Cambria Math"/>
                  </a:rPr>
                  <a:t>+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it-IT" sz="2800" i="1" dirty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it-IT" sz="2800" i="0" dirty="0">
                            <a:latin typeface="Cambria Math"/>
                          </a:rPr>
                          <m:t>C</m:t>
                        </m:r>
                        <m:r>
                          <a:rPr lang="it-IT" sz="2800" i="0" dirty="0">
                            <a:latin typeface="Cambria Math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it-IT" sz="2800" i="0" dirty="0">
                            <a:latin typeface="Cambria Math"/>
                          </a:rPr>
                          <m:t>D</m:t>
                        </m:r>
                      </m:e>
                    </m:d>
                    <m:r>
                      <a:rPr lang="it-IT" sz="2800" i="0" dirty="0">
                        <a:latin typeface="Cambria Math"/>
                      </a:rPr>
                      <m:t>=</m:t>
                    </m:r>
                  </m:oMath>
                </a14:m>
                <a:endParaRPr lang="it-IT" sz="2800" dirty="0">
                  <a:latin typeface="Cambria Math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it-IT" sz="2800" dirty="0">
                    <a:latin typeface="Cambria Math"/>
                  </a:rPr>
                  <a:t>A </a:t>
                </a:r>
                <a14:m>
                  <m:oMath xmlns:m="http://schemas.openxmlformats.org/officeDocument/2006/math">
                    <m:r>
                      <a:rPr lang="it-IT" sz="2800" i="0" dirty="0">
                        <a:latin typeface="Cambria Math"/>
                      </a:rPr>
                      <m:t>∙</m:t>
                    </m:r>
                  </m:oMath>
                </a14:m>
                <a:r>
                  <a:rPr lang="it-IT" sz="2800" dirty="0">
                    <a:latin typeface="Cambria Math"/>
                  </a:rPr>
                  <a:t>(B+1) + C(1+D)=</a:t>
                </a:r>
              </a:p>
              <a:p>
                <a:pPr>
                  <a:lnSpc>
                    <a:spcPct val="200000"/>
                  </a:lnSpc>
                </a:pPr>
                <a:r>
                  <a:rPr lang="it-IT" sz="2800" dirty="0">
                    <a:latin typeface="Cambria Math"/>
                  </a:rPr>
                  <a:t>A </a:t>
                </a:r>
                <a14:m>
                  <m:oMath xmlns:m="http://schemas.openxmlformats.org/officeDocument/2006/math">
                    <m:r>
                      <a:rPr lang="it-IT" sz="2800" i="0">
                        <a:latin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it-IT" sz="2800" i="0">
                        <a:latin typeface="Cambria Math"/>
                      </a:rPr>
                      <m:t>C</m:t>
                    </m:r>
                  </m:oMath>
                </a14:m>
                <a:endParaRPr lang="it-IT" sz="2800" dirty="0">
                  <a:latin typeface="Cambria Math"/>
                </a:endParaRPr>
              </a:p>
              <a:p>
                <a:pPr>
                  <a:lnSpc>
                    <a:spcPct val="200000"/>
                  </a:lnSpc>
                </a:pPr>
                <a:endParaRPr lang="it-IT" sz="2800" dirty="0"/>
              </a:p>
            </p:txBody>
          </p:sp>
        </mc:Choice>
        <mc:Fallback xmlns="">
          <p:sp>
            <p:nvSpPr>
              <p:cNvPr id="3" name="Rettango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258" y="1377525"/>
                <a:ext cx="4751494" cy="5480475"/>
              </a:xfrm>
              <a:prstGeom prst="rect">
                <a:avLst/>
              </a:prstGeom>
              <a:blipFill rotWithShape="1">
                <a:blip r:embed="rId2"/>
                <a:stretch>
                  <a:fillRect l="-25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asellaDiTesto 4"/>
          <p:cNvSpPr txBox="1"/>
          <p:nvPr/>
        </p:nvSpPr>
        <p:spPr>
          <a:xfrm>
            <a:off x="5711133" y="1923161"/>
            <a:ext cx="1801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PER DE MORGAN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711133" y="2820041"/>
            <a:ext cx="2785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PROPRIETÀ DISTRIBUTIVA E </a:t>
            </a:r>
          </a:p>
          <a:p>
            <a:r>
              <a:rPr lang="it-IT" dirty="0" smtClean="0"/>
              <a:t>IDEMPOTENZA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5711133" y="3805563"/>
            <a:ext cx="2567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PROPRIETÀ DISTRIBUTIVA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5711133" y="4653136"/>
            <a:ext cx="3207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ASSIOMA DELL’ANNULLAMENTO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5392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Esercizio 4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8206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2400" dirty="0" smtClean="0"/>
              <a:t>Data la seguente tabella di verità trovare l’espressione booleana che la rappresenta.</a:t>
            </a:r>
            <a:endParaRPr lang="it-IT" sz="2400" dirty="0"/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668429"/>
              </p:ext>
            </p:extLst>
          </p:nvPr>
        </p:nvGraphicFramePr>
        <p:xfrm>
          <a:off x="1763688" y="2132856"/>
          <a:ext cx="5659410" cy="411480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138939"/>
                <a:gridCol w="1138939"/>
                <a:gridCol w="1138939"/>
                <a:gridCol w="22425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A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B</a:t>
                      </a:r>
                      <a:endParaRPr lang="it-IT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C</a:t>
                      </a:r>
                      <a:endParaRPr lang="it-IT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?</a:t>
                      </a:r>
                      <a:endParaRPr lang="it-IT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/>
                        <a:t>V</a:t>
                      </a:r>
                      <a:endParaRPr lang="it-IT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/>
                        <a:t>F</a:t>
                      </a:r>
                      <a:endParaRPr lang="it-IT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/>
                        <a:t>V</a:t>
                      </a:r>
                      <a:endParaRPr lang="it-IT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/>
                        <a:t>V</a:t>
                      </a:r>
                      <a:endParaRPr lang="it-IT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/>
                        <a:t>F</a:t>
                      </a:r>
                      <a:endParaRPr lang="it-IT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/>
                        <a:t>F</a:t>
                      </a:r>
                      <a:endParaRPr lang="it-IT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F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/>
                        <a:t>F</a:t>
                      </a:r>
                      <a:endParaRPr lang="it-IT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V</a:t>
                      </a:r>
                      <a:endParaRPr lang="it-IT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/>
                        <a:t>F</a:t>
                      </a:r>
                      <a:endParaRPr lang="it-IT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375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80987" y="116632"/>
            <a:ext cx="8229600" cy="1143000"/>
          </a:xfrm>
        </p:spPr>
        <p:txBody>
          <a:bodyPr/>
          <a:lstStyle/>
          <a:p>
            <a:r>
              <a:rPr lang="it-IT" dirty="0" smtClean="0"/>
              <a:t>Soluzione Esercizio 4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ella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327864"/>
                  </p:ext>
                </p:extLst>
              </p:nvPr>
            </p:nvGraphicFramePr>
            <p:xfrm>
              <a:off x="1619672" y="1124744"/>
              <a:ext cx="5688632" cy="3356484"/>
            </p:xfrm>
            <a:graphic>
              <a:graphicData uri="http://schemas.openxmlformats.org/drawingml/2006/table">
                <a:tbl>
                  <a:tblPr firstRow="1" bandRow="1">
                    <a:tableStyleId>{912C8C85-51F0-491E-9774-3900AFEF0FD7}</a:tableStyleId>
                  </a:tblPr>
                  <a:tblGrid>
                    <a:gridCol w="819920"/>
                    <a:gridCol w="819920"/>
                    <a:gridCol w="819920"/>
                    <a:gridCol w="1614436"/>
                    <a:gridCol w="1614436"/>
                  </a:tblGrid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A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B</a:t>
                          </a:r>
                          <a:endParaRPr lang="it-IT" sz="18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C</a:t>
                          </a:r>
                          <a:endParaRPr lang="it-IT" sz="18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?</a:t>
                          </a:r>
                          <a:endParaRPr lang="it-IT" sz="18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it-IT" sz="1800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50000"/>
                          </a:schemeClr>
                        </a:solidFill>
                      </a:tcPr>
                    </a:tc>
                  </a:tr>
                  <a:tr h="28231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V</a:t>
                          </a:r>
                          <a:endParaRPr lang="it-IT" sz="1800" b="1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800" b="1" dirty="0" smtClean="0"/>
                            <a:t>Ā</a:t>
                          </a:r>
                          <a:r>
                            <a:rPr lang="it-IT" sz="1800" b="1" dirty="0" smtClean="0">
                              <a:sym typeface="Wingdings 2"/>
                            </a:rPr>
                            <a:t></a:t>
                          </a:r>
                          <a14:m>
                            <m:oMath xmlns:m="http://schemas.openxmlformats.org/officeDocument/2006/math">
                              <m:bar>
                                <m:barPr>
                                  <m:pos m:val="top"/>
                                  <m:ctrlPr>
                                    <a:rPr lang="it-IT" sz="1800" b="1" i="1" smtClean="0">
                                      <a:latin typeface="Cambria Math"/>
                                      <a:sym typeface="Wingdings 2"/>
                                    </a:rPr>
                                  </m:ctrlPr>
                                </m:barPr>
                                <m:e>
                                  <m:r>
                                    <a:rPr lang="it-IT" sz="1800" b="1" i="1" smtClean="0">
                                      <a:latin typeface="Cambria Math"/>
                                      <a:sym typeface="Wingdings 2"/>
                                    </a:rPr>
                                    <m:t>𝑩</m:t>
                                  </m:r>
                                </m:e>
                              </m:bar>
                              <m:r>
                                <m:rPr>
                                  <m:nor/>
                                </m:rPr>
                                <a:rPr lang="it-IT" sz="1800" b="1" dirty="0" smtClean="0">
                                  <a:sym typeface="Wingdings 2"/>
                                </a:rPr>
                                <m:t></m:t>
                              </m:r>
                              <m:bar>
                                <m:barPr>
                                  <m:pos m:val="top"/>
                                  <m:ctrlPr>
                                    <a:rPr lang="it-IT" sz="1800" b="1" i="1" smtClean="0">
                                      <a:latin typeface="Cambria Math"/>
                                      <a:sym typeface="Wingdings 2"/>
                                    </a:rPr>
                                  </m:ctrlPr>
                                </m:barPr>
                                <m:e>
                                  <m:r>
                                    <a:rPr lang="it-IT" sz="1800" b="1" i="1" smtClean="0">
                                      <a:latin typeface="Cambria Math"/>
                                      <a:sym typeface="Wingdings 2"/>
                                    </a:rPr>
                                    <m:t>𝑪</m:t>
                                  </m:r>
                                </m:e>
                              </m:bar>
                            </m:oMath>
                          </a14:m>
                          <a:endParaRPr lang="it-IT" sz="1800" b="1" dirty="0" smtClean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it-IT" sz="1800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V</a:t>
                          </a:r>
                          <a:endParaRPr lang="it-IT" sz="1800" b="1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Ā</a:t>
                          </a:r>
                          <a:r>
                            <a:rPr lang="it-IT" sz="1800" b="1" dirty="0" smtClean="0">
                              <a:sym typeface="Wingdings 2"/>
                            </a:rPr>
                            <a:t>B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it-IT" sz="1800" b="1" dirty="0" smtClean="0">
                                  <a:sym typeface="Wingdings 2"/>
                                </a:rPr>
                                <m:t></m:t>
                              </m:r>
                              <m:bar>
                                <m:barPr>
                                  <m:pos m:val="top"/>
                                  <m:ctrlPr>
                                    <a:rPr lang="it-IT" sz="1800" b="1" i="1" smtClean="0">
                                      <a:latin typeface="Cambria Math"/>
                                      <a:sym typeface="Wingdings 2"/>
                                    </a:rPr>
                                  </m:ctrlPr>
                                </m:barPr>
                                <m:e>
                                  <m:r>
                                    <a:rPr lang="it-IT" sz="1800" b="1" i="1" smtClean="0">
                                      <a:latin typeface="Cambria Math"/>
                                      <a:sym typeface="Wingdings 2"/>
                                    </a:rPr>
                                    <m:t>𝑪</m:t>
                                  </m:r>
                                </m:e>
                              </m:bar>
                            </m:oMath>
                          </a14:m>
                          <a:endParaRPr lang="it-IT" sz="1800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V</a:t>
                          </a:r>
                          <a:endParaRPr lang="it-IT" sz="1800" b="1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Ā</a:t>
                          </a:r>
                          <a:r>
                            <a:rPr lang="it-IT" sz="1800" b="1" dirty="0" smtClean="0">
                              <a:sym typeface="Wingdings 2"/>
                            </a:rPr>
                            <a:t>BC</a:t>
                          </a:r>
                          <a:endParaRPr lang="it-IT" sz="1800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it-IT" sz="1800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it-IT" sz="1800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noFill/>
                      </a:tcPr>
                    </a:tc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it-IT" sz="1800" b="1" i="0" dirty="0" smtClean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noFill/>
                      </a:tcPr>
                    </a:tc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it-IT" sz="1800" b="1" dirty="0" smtClean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ella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327864"/>
                  </p:ext>
                </p:extLst>
              </p:nvPr>
            </p:nvGraphicFramePr>
            <p:xfrm>
              <a:off x="1619672" y="1124744"/>
              <a:ext cx="5688632" cy="3356484"/>
            </p:xfrm>
            <a:graphic>
              <a:graphicData uri="http://schemas.openxmlformats.org/drawingml/2006/table">
                <a:tbl>
                  <a:tblPr firstRow="1" bandRow="1">
                    <a:tableStyleId>{912C8C85-51F0-491E-9774-3900AFEF0FD7}</a:tableStyleId>
                  </a:tblPr>
                  <a:tblGrid>
                    <a:gridCol w="819920"/>
                    <a:gridCol w="819920"/>
                    <a:gridCol w="819920"/>
                    <a:gridCol w="1614436"/>
                    <a:gridCol w="1614436"/>
                  </a:tblGrid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A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B</a:t>
                          </a:r>
                          <a:endParaRPr lang="it-IT" sz="18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C</a:t>
                          </a:r>
                          <a:endParaRPr lang="it-IT" sz="18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?</a:t>
                          </a:r>
                          <a:endParaRPr lang="it-IT" sz="18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it-IT" sz="1800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chemeClr val="accent6">
                            <a:lumMod val="50000"/>
                          </a:schemeClr>
                        </a:solidFill>
                      </a:tcPr>
                    </a:tc>
                  </a:tr>
                  <a:tr h="39808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V</a:t>
                          </a:r>
                          <a:endParaRPr lang="it-IT" sz="1800" b="1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2"/>
                          <a:stretch>
                            <a:fillRect l="-252453" t="-100000" b="-678462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it-IT" sz="1800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9808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V</a:t>
                          </a:r>
                          <a:endParaRPr lang="it-IT" sz="1800" b="1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2"/>
                          <a:stretch>
                            <a:fillRect l="-252453" t="-292308" b="-486154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V</a:t>
                          </a:r>
                          <a:endParaRPr lang="it-IT" sz="1800" b="1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Ā</a:t>
                          </a:r>
                          <a:r>
                            <a:rPr lang="it-IT" sz="1800" b="1" dirty="0" smtClean="0">
                              <a:sym typeface="Wingdings 2"/>
                            </a:rPr>
                            <a:t>BC</a:t>
                          </a:r>
                          <a:endParaRPr lang="it-IT" sz="1800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it-IT" sz="1800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it-IT" sz="1800" b="1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F</a:t>
                          </a:r>
                          <a:endParaRPr lang="it-IT" sz="18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it-IT" sz="1800" b="1" i="0" dirty="0" smtClean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dirty="0" smtClean="0"/>
                            <a:t>V</a:t>
                          </a:r>
                          <a:endParaRPr lang="it-IT" sz="1800" dirty="0"/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sz="1800" b="1" dirty="0" smtClean="0"/>
                            <a:t>F</a:t>
                          </a:r>
                          <a:endParaRPr lang="it-IT" sz="1800" b="1" dirty="0"/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it-IT" sz="1800" b="1" dirty="0" smtClean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ttangolo 8"/>
              <p:cNvSpPr/>
              <p:nvPr/>
            </p:nvSpPr>
            <p:spPr>
              <a:xfrm>
                <a:off x="1547664" y="5324056"/>
                <a:ext cx="2454518" cy="4019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b="1" i="1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b="1" dirty="0" smtClean="0">
                    <a:sym typeface="Wingdings 2"/>
                  </a:rPr>
                  <a:t>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b="1" i="1">
                            <a:latin typeface="Cambria Math"/>
                            <a:sym typeface="Wingdings 2"/>
                          </a:rPr>
                          <m:t>𝑩</m:t>
                        </m:r>
                      </m:e>
                    </m:bar>
                    <m:r>
                      <m:rPr>
                        <m:nor/>
                      </m:rPr>
                      <a:rPr lang="it-IT" b="1" dirty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b="1" i="1"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b="1" dirty="0" smtClean="0"/>
                  <a:t> +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b="1" i="1" smtClean="0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b="1" dirty="0">
                    <a:sym typeface="Wingdings 2"/>
                  </a:rPr>
                  <a:t>B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it-IT" b="1" dirty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b="1" i="1"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b="1" dirty="0" smtClean="0"/>
                  <a:t> +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b="1" i="1" smtClean="0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b="1" dirty="0" smtClean="0">
                    <a:sym typeface="Wingdings 2"/>
                  </a:rPr>
                  <a:t></a:t>
                </a:r>
                <a:r>
                  <a:rPr lang="it-IT" b="1" dirty="0">
                    <a:sym typeface="Wingdings 2"/>
                  </a:rPr>
                  <a:t>B</a:t>
                </a:r>
                <a14:m>
                  <m:oMath xmlns:m="http://schemas.openxmlformats.org/officeDocument/2006/math">
                    <m:r>
                      <a:rPr lang="it-IT" b="1" i="0" dirty="0" smtClean="0">
                        <a:latin typeface="Cambria Math"/>
                        <a:sym typeface="Wingdings 2"/>
                      </a:rPr>
                      <m:t>𝐂</m:t>
                    </m:r>
                  </m:oMath>
                </a14:m>
                <a:endParaRPr lang="it-IT" dirty="0"/>
              </a:p>
            </p:txBody>
          </p:sp>
        </mc:Choice>
        <mc:Fallback xmlns="">
          <p:sp>
            <p:nvSpPr>
              <p:cNvPr id="9" name="Rettangolo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5324056"/>
                <a:ext cx="2454518" cy="401970"/>
              </a:xfrm>
              <a:prstGeom prst="rect">
                <a:avLst/>
              </a:prstGeom>
              <a:blipFill rotWithShape="1">
                <a:blip r:embed="rId3"/>
                <a:stretch>
                  <a:fillRect b="-2424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915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sellaDiTesto 4"/>
              <p:cNvSpPr txBox="1"/>
              <p:nvPr/>
            </p:nvSpPr>
            <p:spPr>
              <a:xfrm>
                <a:off x="473404" y="1484784"/>
                <a:ext cx="8568952" cy="5046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sz="2400" b="1" dirty="0" smtClean="0">
                    <a:sym typeface="Wingdings 2"/>
                  </a:rPr>
                  <a:t>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𝑩</m:t>
                        </m:r>
                      </m:e>
                    </m:bar>
                    <m:r>
                      <m:rPr>
                        <m:nor/>
                      </m:rPr>
                      <a:rPr lang="it-IT" sz="2400" b="1" dirty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sz="2400" b="1" dirty="0" smtClean="0"/>
                  <a:t> +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 smtClean="0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sz="2400" b="1" dirty="0">
                    <a:sym typeface="Wingdings 2"/>
                  </a:rPr>
                  <a:t>B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it-IT" sz="2400" b="1" dirty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sz="2400" b="1" dirty="0" smtClean="0"/>
                  <a:t> +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 smtClean="0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sz="2400" b="1" dirty="0" smtClean="0">
                    <a:sym typeface="Wingdings 2"/>
                  </a:rPr>
                  <a:t></a:t>
                </a:r>
                <a:r>
                  <a:rPr lang="it-IT" sz="2400" b="1" dirty="0">
                    <a:sym typeface="Wingdings 2"/>
                  </a:rPr>
                  <a:t>B</a:t>
                </a:r>
                <a14:m>
                  <m:oMath xmlns:m="http://schemas.openxmlformats.org/officeDocument/2006/math">
                    <m:r>
                      <a:rPr lang="it-IT" sz="2400" b="1" i="0" dirty="0" smtClean="0">
                        <a:latin typeface="Cambria Math"/>
                        <a:sym typeface="Wingdings 2"/>
                      </a:rPr>
                      <m:t>𝐂</m:t>
                    </m:r>
                    <m:r>
                      <a:rPr lang="it-IT" sz="2400" b="1" i="0" dirty="0" smtClean="0">
                        <a:latin typeface="Cambria Math"/>
                        <a:sym typeface="Wingdings 2"/>
                      </a:rPr>
                      <m:t> </m:t>
                    </m:r>
                    <m:r>
                      <m:rPr>
                        <m:nor/>
                      </m:rPr>
                      <a:rPr lang="it-IT" sz="2400" b="1" i="0" dirty="0" smtClean="0">
                        <a:sym typeface="Wingdings 2"/>
                      </a:rPr>
                      <m:t>= </m:t>
                    </m:r>
                  </m:oMath>
                </a14:m>
                <a:endParaRPr lang="it-IT" sz="2400" b="1" i="0" dirty="0" smtClean="0">
                  <a:sym typeface="Wingdings 2"/>
                </a:endParaRPr>
              </a:p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>
                        <a:latin typeface="Cambria Math"/>
                        <a:sym typeface="Wingdings 2"/>
                      </a:rPr>
                      <m:t> </m:t>
                    </m:r>
                    <m:r>
                      <m:rPr>
                        <m:nor/>
                      </m:rPr>
                      <a:rPr lang="it-IT" sz="2400" b="1" dirty="0" smtClean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𝑩</m:t>
                        </m:r>
                      </m:e>
                    </m:bar>
                    <m:r>
                      <m:rPr>
                        <m:nor/>
                      </m:rPr>
                      <a:rPr lang="it-IT" sz="2400" b="1" dirty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sz="2400" b="1" dirty="0" smtClean="0"/>
                  <a:t>+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 smtClean="0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sz="2400" b="1" dirty="0">
                    <a:sym typeface="Wingdings 2"/>
                  </a:rPr>
                  <a:t>B </a:t>
                </a:r>
                <a:r>
                  <a:rPr lang="it-IT" sz="2400" b="1" dirty="0" smtClean="0">
                    <a:sym typeface="Wingdings 2"/>
                  </a:rPr>
                  <a:t>(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0">
                            <a:latin typeface="Cambria Math"/>
                            <a:sym typeface="Wingdings 2"/>
                          </a:rPr>
                          <m:t>𝐂</m:t>
                        </m:r>
                      </m:e>
                    </m:bar>
                    <m:r>
                      <a:rPr lang="it-IT" sz="2400" b="1" i="1" smtClean="0">
                        <a:latin typeface="Cambria Math"/>
                        <a:sym typeface="Wingdings 2"/>
                      </a:rPr>
                      <m:t> +</m:t>
                    </m:r>
                    <m:r>
                      <a:rPr lang="it-IT" sz="2400" b="1" i="1" smtClean="0">
                        <a:latin typeface="Cambria Math"/>
                        <a:sym typeface="Wingdings 2"/>
                      </a:rPr>
                      <m:t>𝑪</m:t>
                    </m:r>
                    <m:r>
                      <a:rPr lang="it-IT" sz="2400" b="1" i="1" smtClean="0">
                        <a:latin typeface="Cambria Math"/>
                        <a:sym typeface="Wingdings 2"/>
                      </a:rPr>
                      <m:t>)=</m:t>
                    </m:r>
                  </m:oMath>
                </a14:m>
                <a:endParaRPr lang="it-IT" sz="2400" b="1" dirty="0" smtClean="0">
                  <a:sym typeface="Wingdings 2"/>
                </a:endParaRPr>
              </a:p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>
                        <a:latin typeface="Cambria Math"/>
                        <a:sym typeface="Wingdings 2"/>
                      </a:rPr>
                      <m:t> </m:t>
                    </m:r>
                    <m:r>
                      <m:rPr>
                        <m:nor/>
                      </m:rPr>
                      <a:rPr lang="it-IT" sz="2400" b="1" dirty="0" smtClean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𝑩</m:t>
                        </m:r>
                      </m:e>
                    </m:bar>
                    <m:r>
                      <m:rPr>
                        <m:nor/>
                      </m:rPr>
                      <a:rPr lang="it-IT" sz="2400" b="1" dirty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sz="2400" b="1" dirty="0" smtClean="0"/>
                  <a:t>+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 smtClean="0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sz="2400" b="1" dirty="0">
                    <a:sym typeface="Wingdings 2"/>
                  </a:rPr>
                  <a:t></a:t>
                </a:r>
                <a:r>
                  <a:rPr lang="it-IT" sz="2400" b="1" dirty="0" smtClean="0">
                    <a:sym typeface="Wingdings 2"/>
                  </a:rPr>
                  <a:t>B= </a:t>
                </a:r>
              </a:p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>
                        <a:latin typeface="Cambria Math"/>
                        <a:sym typeface="Wingdings 2"/>
                      </a:rPr>
                      <m:t> </m:t>
                    </m:r>
                    <m:r>
                      <m:rPr>
                        <m:nor/>
                      </m:rPr>
                      <a:rPr lang="it-IT" sz="2400" b="1" dirty="0" smtClean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𝑩</m:t>
                        </m:r>
                      </m:e>
                    </m:bar>
                    <m:r>
                      <m:rPr>
                        <m:nor/>
                      </m:rPr>
                      <a:rPr lang="it-IT" sz="2400" b="1" dirty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sz="2400" b="1" dirty="0" smtClean="0"/>
                  <a:t>+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 smtClean="0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sz="2400" b="1" dirty="0">
                    <a:sym typeface="Wingdings 2"/>
                  </a:rPr>
                  <a:t></a:t>
                </a:r>
                <a:r>
                  <a:rPr lang="it-IT" sz="2400" b="1" dirty="0" smtClean="0">
                    <a:sym typeface="Wingdings 2"/>
                  </a:rPr>
                  <a:t>B(1+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sz="2400" b="1" dirty="0" smtClean="0">
                    <a:sym typeface="Wingdings 2"/>
                  </a:rPr>
                  <a:t>)=</a:t>
                </a:r>
              </a:p>
              <a:p>
                <a:pPr>
                  <a:lnSpc>
                    <a:spcPct val="200000"/>
                  </a:lnSpc>
                </a:pPr>
                <a:r>
                  <a:rPr lang="it-IT" sz="2400" b="1" dirty="0" smtClean="0">
                    <a:sym typeface="Wingdings 2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m:rPr>
                        <m:nor/>
                      </m:rPr>
                      <a:rPr lang="it-IT" sz="2400" b="1" dirty="0" smtClean="0"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sz="2400" b="1" dirty="0" smtClean="0">
                    <a:sym typeface="Wingdings 2"/>
                  </a:rPr>
                  <a:t> (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latin typeface="Cambria Math"/>
                            <a:sym typeface="Wingdings 2"/>
                          </a:rPr>
                          <m:t>𝑩</m:t>
                        </m:r>
                      </m:e>
                    </m:bar>
                  </m:oMath>
                </a14:m>
                <a:r>
                  <a:rPr lang="it-IT" sz="2400" b="1" dirty="0" smtClean="0">
                    <a:sym typeface="Wingdings 2"/>
                  </a:rPr>
                  <a:t> + B) +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 smtClean="0"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sz="2400" b="1" dirty="0">
                    <a:sym typeface="Wingdings 2"/>
                  </a:rPr>
                  <a:t></a:t>
                </a:r>
                <a:r>
                  <a:rPr lang="it-IT" sz="2400" b="1" dirty="0" smtClean="0">
                    <a:sym typeface="Wingdings 2"/>
                  </a:rPr>
                  <a:t>B =</a:t>
                </a:r>
              </a:p>
              <a:p>
                <a:pPr>
                  <a:lnSpc>
                    <a:spcPct val="200000"/>
                  </a:lnSpc>
                </a:pPr>
                <a:r>
                  <a:rPr lang="it-IT" sz="2400" b="1" dirty="0" smtClean="0">
                    <a:sym typeface="Wingdings 2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m:rPr>
                        <m:nor/>
                      </m:rPr>
                      <a:rPr lang="it-IT" sz="24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sym typeface="Wingdings 2"/>
                      </a:rPr>
                      <m:t></m:t>
                    </m:r>
                    <m:bar>
                      <m:barPr>
                        <m:pos m:val="top"/>
                        <m:ctrlPr>
                          <a:rPr lang="it-IT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sym typeface="Wingdings 2"/>
                          </a:rPr>
                          <m:t>𝑪</m:t>
                        </m:r>
                      </m:e>
                    </m:bar>
                  </m:oMath>
                </a14:m>
                <a:r>
                  <a:rPr lang="it-IT" sz="2400" b="1" dirty="0" smtClean="0">
                    <a:solidFill>
                      <a:schemeClr val="accent6">
                        <a:lumMod val="75000"/>
                      </a:schemeClr>
                    </a:solidFill>
                    <a:sym typeface="Wingdings 2"/>
                  </a:rPr>
                  <a:t>  +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it-IT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sym typeface="Wingdings 2"/>
                          </a:rPr>
                        </m:ctrlPr>
                      </m:barPr>
                      <m:e>
                        <m:r>
                          <a:rPr lang="it-IT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sym typeface="Wingdings 2"/>
                          </a:rPr>
                          <m:t>𝑨</m:t>
                        </m:r>
                      </m:e>
                    </m:bar>
                    <m:r>
                      <a:rPr lang="it-IT" sz="2400" b="1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sym typeface="Wingdings 2"/>
                      </a:rPr>
                      <m:t> </m:t>
                    </m:r>
                  </m:oMath>
                </a14:m>
                <a:r>
                  <a:rPr lang="it-IT" sz="2400" b="1" dirty="0">
                    <a:solidFill>
                      <a:schemeClr val="accent6">
                        <a:lumMod val="75000"/>
                      </a:schemeClr>
                    </a:solidFill>
                    <a:sym typeface="Wingdings 2"/>
                  </a:rPr>
                  <a:t></a:t>
                </a:r>
                <a:r>
                  <a:rPr lang="it-IT" sz="2400" b="1" dirty="0" smtClean="0">
                    <a:solidFill>
                      <a:schemeClr val="accent6">
                        <a:lumMod val="75000"/>
                      </a:schemeClr>
                    </a:solidFill>
                    <a:sym typeface="Wingdings 2"/>
                  </a:rPr>
                  <a:t>B </a:t>
                </a:r>
                <a:endParaRPr lang="it-IT" sz="2400" b="1" dirty="0"/>
              </a:p>
            </p:txBody>
          </p:sp>
        </mc:Choice>
        <mc:Fallback xmlns="">
          <p:sp>
            <p:nvSpPr>
              <p:cNvPr id="5" name="CasellaDiTes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404" y="1484784"/>
                <a:ext cx="8568952" cy="504676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80987" y="116632"/>
            <a:ext cx="8229600" cy="1143000"/>
          </a:xfrm>
        </p:spPr>
        <p:txBody>
          <a:bodyPr/>
          <a:lstStyle/>
          <a:p>
            <a:r>
              <a:rPr lang="it-IT" dirty="0" smtClean="0"/>
              <a:t>Soluzione Esercizio 4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 flipH="1">
            <a:off x="4166060" y="2636912"/>
            <a:ext cx="307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PRINC. DEL COMPLEMENTO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 flipH="1">
            <a:off x="4166060" y="1844824"/>
            <a:ext cx="307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PROP. DISTRIBUTIVA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4166060" y="4293096"/>
            <a:ext cx="3502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ASSIOMA DELL’ANNULLAMENTO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 flipH="1">
            <a:off x="4166060" y="5085184"/>
            <a:ext cx="307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PROP. DISTRIBUTIVA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C1B6A-017D-454F-849B-5A7DD0856EF5}" type="datetime1">
              <a:rPr lang="it-IT" smtClean="0"/>
              <a:t>16/04/2015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Panarotto Denise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481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644</Words>
  <Application>Microsoft Office PowerPoint</Application>
  <PresentationFormat>Presentazione su schermo (4:3)</PresentationFormat>
  <Paragraphs>200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Tema di Office</vt:lpstr>
      <vt:lpstr>Logica e Algebra Booleana</vt:lpstr>
      <vt:lpstr>Esercizio 1</vt:lpstr>
      <vt:lpstr>Soluzione Esercizio 1</vt:lpstr>
      <vt:lpstr>Esercizio 2</vt:lpstr>
      <vt:lpstr>Soluzione Esercizio 2</vt:lpstr>
      <vt:lpstr>Soluzione Esercizio 3</vt:lpstr>
      <vt:lpstr>Esercizio 4</vt:lpstr>
      <vt:lpstr>Soluzione Esercizio 4</vt:lpstr>
      <vt:lpstr>Soluzione Esercizio 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Logica e Algebra Booleana</dc:title>
  <dc:creator>Denise</dc:creator>
  <cp:lastModifiedBy>Denise</cp:lastModifiedBy>
  <cp:revision>28</cp:revision>
  <dcterms:created xsi:type="dcterms:W3CDTF">2015-04-16T02:11:56Z</dcterms:created>
  <dcterms:modified xsi:type="dcterms:W3CDTF">2015-04-16T12:52:11Z</dcterms:modified>
</cp:coreProperties>
</file>