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handoutMasterIdLst>
    <p:handoutMasterId r:id="rId32"/>
  </p:handoutMasterIdLst>
  <p:sldIdLst>
    <p:sldId id="293" r:id="rId2"/>
    <p:sldId id="294" r:id="rId3"/>
    <p:sldId id="295" r:id="rId4"/>
    <p:sldId id="296" r:id="rId5"/>
    <p:sldId id="297" r:id="rId6"/>
    <p:sldId id="298" r:id="rId7"/>
    <p:sldId id="268" r:id="rId8"/>
    <p:sldId id="269" r:id="rId9"/>
    <p:sldId id="271" r:id="rId10"/>
    <p:sldId id="272" r:id="rId11"/>
    <p:sldId id="261" r:id="rId12"/>
    <p:sldId id="299" r:id="rId13"/>
    <p:sldId id="300" r:id="rId14"/>
    <p:sldId id="301" r:id="rId15"/>
    <p:sldId id="292" r:id="rId16"/>
    <p:sldId id="288" r:id="rId17"/>
    <p:sldId id="289" r:id="rId18"/>
    <p:sldId id="302" r:id="rId19"/>
    <p:sldId id="303" r:id="rId20"/>
    <p:sldId id="309" r:id="rId21"/>
    <p:sldId id="304" r:id="rId22"/>
    <p:sldId id="305" r:id="rId23"/>
    <p:sldId id="306" r:id="rId24"/>
    <p:sldId id="307" r:id="rId25"/>
    <p:sldId id="308" r:id="rId26"/>
    <p:sldId id="310" r:id="rId27"/>
    <p:sldId id="311" r:id="rId28"/>
    <p:sldId id="312" r:id="rId29"/>
    <p:sldId id="313" r:id="rId30"/>
    <p:sldId id="314" r:id="rId3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2" frameSlides="1"/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131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566AA-8EA1-1744-8E1E-6109BEB03F03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161FA-BC7F-2042-A06A-04FC08F4EFB9}" type="slidenum">
              <a:rPr lang="it-IT" smtClean="0"/>
              <a:pPr/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62132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88311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43645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21987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34324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02251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07987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12567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51946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883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70335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D6727-E148-4F85-A3E1-CC90B15B3356}" type="datetimeFigureOut">
              <a:rPr lang="it-IT" smtClean="0"/>
              <a:pPr/>
              <a:t>17-04-2015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84240-2B74-4674-9CA7-492262DB9340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9098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36427" y="188642"/>
            <a:ext cx="7772400" cy="3087959"/>
          </a:xfrm>
        </p:spPr>
        <p:txBody>
          <a:bodyPr>
            <a:normAutofit/>
          </a:bodyPr>
          <a:lstStyle/>
          <a:p>
            <a:r>
              <a:rPr lang="it-IT" b="1" dirty="0" smtClean="0"/>
              <a:t>Logica Combinatoria e Sequenziale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39552" y="2819400"/>
            <a:ext cx="8136904" cy="3352800"/>
          </a:xfrm>
        </p:spPr>
        <p:txBody>
          <a:bodyPr/>
          <a:lstStyle/>
          <a:p>
            <a:r>
              <a:rPr lang="it-IT" dirty="0" smtClean="0"/>
              <a:t>Definizioni</a:t>
            </a:r>
          </a:p>
          <a:p>
            <a:r>
              <a:rPr lang="it-IT" dirty="0" smtClean="0"/>
              <a:t>Porte logiche</a:t>
            </a:r>
          </a:p>
          <a:p>
            <a:r>
              <a:rPr lang="it-IT" dirty="0" smtClean="0"/>
              <a:t>Esempi applicativi</a:t>
            </a:r>
          </a:p>
          <a:p>
            <a:r>
              <a:rPr lang="it-IT" dirty="0" smtClean="0"/>
              <a:t>Progettazione, minimizzazione</a:t>
            </a:r>
          </a:p>
          <a:p>
            <a:pPr algn="l"/>
            <a:endParaRPr lang="it-IT" sz="1200" dirty="0" smtClean="0"/>
          </a:p>
          <a:p>
            <a:pPr algn="l"/>
            <a:r>
              <a:rPr lang="it-IT" sz="1200" dirty="0" smtClean="0"/>
              <a:t>TFA 2014/2015		DIDATTICA DEI SISTEMI OPERATIVI		Università di Verona</a:t>
            </a:r>
          </a:p>
          <a:p>
            <a:pPr algn="l"/>
            <a:r>
              <a:rPr lang="it-IT" sz="1200" dirty="0" smtClean="0"/>
              <a:t>Antonio Carboni</a:t>
            </a:r>
          </a:p>
          <a:p>
            <a:pPr algn="l"/>
            <a:r>
              <a:rPr lang="it-IT" sz="1200" dirty="0" smtClean="0"/>
              <a:t>Classe di Concorso A042</a:t>
            </a:r>
            <a:endParaRPr lang="it-IT" sz="12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512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61926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 smtClean="0"/>
              <a:t>Anche i circuiti corrispondenti saranno più semplici e richiederanno un minor numero di porte logiche</a:t>
            </a:r>
          </a:p>
          <a:p>
            <a:pPr marL="0" indent="0" algn="ctr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 smtClean="0"/>
              <a:t>Minori costi di realizzazione dei circuiti e minore occupazione di spazio</a:t>
            </a:r>
          </a:p>
          <a:p>
            <a:pPr marL="0" indent="0">
              <a:buNone/>
            </a:pPr>
            <a:endParaRPr lang="it-IT" b="1" dirty="0" smtClean="0"/>
          </a:p>
          <a:p>
            <a:pPr marL="0" indent="0">
              <a:buNone/>
            </a:pPr>
            <a:r>
              <a:rPr lang="it-IT" b="1" dirty="0" smtClean="0"/>
              <a:t>Le espressioni booleane </a:t>
            </a:r>
            <a:r>
              <a:rPr lang="it-IT" b="1" dirty="0"/>
              <a:t>vengono</a:t>
            </a:r>
            <a:r>
              <a:rPr lang="it-IT" b="1" dirty="0" smtClean="0"/>
              <a:t> utilizzate anche nei linguaggi di programmazione per la definizione dei criteri decisionali</a:t>
            </a:r>
            <a:endParaRPr lang="it-IT" dirty="0"/>
          </a:p>
        </p:txBody>
      </p:sp>
      <p:sp>
        <p:nvSpPr>
          <p:cNvPr id="4" name="Freccia in giù 3"/>
          <p:cNvSpPr/>
          <p:nvPr/>
        </p:nvSpPr>
        <p:spPr>
          <a:xfrm>
            <a:off x="3707904" y="390084"/>
            <a:ext cx="1440160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in giù 4"/>
          <p:cNvSpPr/>
          <p:nvPr/>
        </p:nvSpPr>
        <p:spPr>
          <a:xfrm>
            <a:off x="3707904" y="2427765"/>
            <a:ext cx="1440160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9536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Quindi…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…si studia </a:t>
            </a:r>
            <a:r>
              <a:rPr lang="it-IT" dirty="0"/>
              <a:t>l’algebra booleana poiché le funzioni dell’algebra booleana </a:t>
            </a:r>
            <a:r>
              <a:rPr lang="it-IT" dirty="0" smtClean="0"/>
              <a:t>sono</a:t>
            </a:r>
            <a:r>
              <a:rPr lang="it-IT" b="1" dirty="0" smtClean="0"/>
              <a:t> isomorfe</a:t>
            </a:r>
            <a:r>
              <a:rPr lang="it-IT" dirty="0" smtClean="0"/>
              <a:t> </a:t>
            </a:r>
            <a:r>
              <a:rPr lang="it-IT" dirty="0"/>
              <a:t>ai </a:t>
            </a:r>
            <a:r>
              <a:rPr lang="it-IT" b="1" dirty="0" smtClean="0"/>
              <a:t>CIRCUITI DIGITALI. </a:t>
            </a:r>
          </a:p>
          <a:p>
            <a:pPr marL="0" indent="0">
              <a:buNone/>
            </a:pPr>
            <a:r>
              <a:rPr lang="it-IT" dirty="0" smtClean="0"/>
              <a:t>In </a:t>
            </a:r>
            <a:r>
              <a:rPr lang="it-IT" dirty="0"/>
              <a:t>altre parole, un circuito digitale può </a:t>
            </a:r>
            <a:r>
              <a:rPr lang="it-IT" dirty="0" smtClean="0"/>
              <a:t>essere espresso </a:t>
            </a:r>
            <a:r>
              <a:rPr lang="it-IT" dirty="0"/>
              <a:t>tramite un’espressione booleana e viceversa.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598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Applicazioni della logica combinatoria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Esempio:</a:t>
            </a:r>
            <a:endParaRPr lang="it-IT" dirty="0"/>
          </a:p>
        </p:txBody>
      </p:sp>
      <p:pic>
        <p:nvPicPr>
          <p:cNvPr id="4" name="Immagine 3" descr="2_CPU_Memori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971800"/>
            <a:ext cx="7315200" cy="275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Applicazioni: approfondiamo</a:t>
            </a:r>
            <a:endParaRPr lang="it-IT" dirty="0"/>
          </a:p>
        </p:txBody>
      </p:sp>
      <p:pic>
        <p:nvPicPr>
          <p:cNvPr id="4" name="Segnaposto contenuto 3" descr="7_R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9808" r="-9808"/>
          <a:stretch>
            <a:fillRect/>
          </a:stretch>
        </p:blipFill>
        <p:spPr>
          <a:xfrm>
            <a:off x="914400" y="1524001"/>
            <a:ext cx="82296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Applicazioni: approfondiamo</a:t>
            </a:r>
            <a:endParaRPr lang="it-IT" dirty="0"/>
          </a:p>
        </p:txBody>
      </p:sp>
      <p:pic>
        <p:nvPicPr>
          <p:cNvPr id="4" name="Segnaposto contenuto 3" descr="8_Rom_R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730" r="-1730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Semplifichiamo</a:t>
            </a:r>
          </a:p>
        </p:txBody>
      </p:sp>
      <mc:AlternateContent>
        <mc:Choice xmlns:mv="urn:schemas-microsoft-com:mac:vml" xmlns:mc="http://schemas.openxmlformats.org/markup-compatibility/2006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Requires="a14">
          <p:sp>
            <p:nvSpPr>
              <p:cNvPr id="3" name="Segnaposto contenuto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it-IT" dirty="0" smtClean="0"/>
                  <a:t>Il vantaggio dell’algebra di </a:t>
                </a:r>
                <a:r>
                  <a:rPr lang="it-IT" dirty="0" err="1"/>
                  <a:t>Boole</a:t>
                </a:r>
                <a:r>
                  <a:rPr lang="it-IT" dirty="0"/>
                  <a:t> sta nel fatto che permette la semplificazione dei </a:t>
                </a:r>
                <a:r>
                  <a:rPr lang="it-IT" dirty="0" smtClean="0"/>
                  <a:t>circuiti. </a:t>
                </a:r>
                <a:endParaRPr lang="it-IT" dirty="0"/>
              </a:p>
              <a:p>
                <a:pPr marL="0" indent="0">
                  <a:buNone/>
                </a:pPr>
                <a:r>
                  <a:rPr lang="it-IT" u="sng" dirty="0" smtClean="0"/>
                  <a:t>Esempio</a:t>
                </a:r>
                <a:r>
                  <a:rPr lang="it-IT" dirty="0" smtClean="0"/>
                  <a:t>: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it-IT" dirty="0" smtClean="0"/>
                  <a:t>Disegnate il circuito relativo alla seguente funzione: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it-IT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it-IT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it-IT" b="0" i="1" smtClean="0">
                              <a:latin typeface="Cambria Math"/>
                            </a:rPr>
                            <m:t>,</m:t>
                          </m:r>
                          <m:r>
                            <a:rPr lang="it-IT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it-IT" b="0" i="1" smtClean="0">
                              <a:latin typeface="Cambria Math"/>
                            </a:rPr>
                            <m:t>,</m:t>
                          </m:r>
                          <m:r>
                            <a:rPr lang="it-IT" b="0" i="1" smtClean="0">
                              <a:latin typeface="Cambria Math"/>
                            </a:rPr>
                            <m:t>𝑧</m:t>
                          </m:r>
                        </m:e>
                      </m:d>
                      <m:r>
                        <a:rPr lang="it-IT" b="0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it-IT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it-IT" b="0" i="1" smtClean="0">
                              <a:latin typeface="Cambria Math"/>
                            </a:rPr>
                            <m:t>𝑥</m:t>
                          </m:r>
                        </m:e>
                      </m:acc>
                      <m:r>
                        <a:rPr lang="it-IT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it-IT" b="0" i="1" smtClean="0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it-IT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it-IT" b="0" i="1" smtClean="0">
                          <a:latin typeface="Cambria Math"/>
                          <a:ea typeface="Cambria Math"/>
                        </a:rPr>
                        <m:t>𝑧</m:t>
                      </m:r>
                      <m:r>
                        <a:rPr lang="it-IT" b="0" i="1" smtClean="0">
                          <a:latin typeface="Cambria Math"/>
                          <a:ea typeface="Cambria Math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it-IT" b="0" i="1" smtClean="0"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it-IT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it-IT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it-IT" b="0" i="1" smtClean="0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it-IT" b="0" i="1" smtClean="0">
                          <a:latin typeface="Cambria Math"/>
                          <a:ea typeface="Cambria Math"/>
                        </a:rPr>
                        <m:t>∙</m:t>
                      </m:r>
                      <m:acc>
                        <m:accPr>
                          <m:chr m:val="̅"/>
                          <m:ctrlPr>
                            <a:rPr lang="it-IT" b="0" i="1" smtClean="0"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it-IT" b="0" i="1" smtClean="0">
                              <a:latin typeface="Cambria Math"/>
                              <a:ea typeface="Cambria Math"/>
                            </a:rPr>
                            <m:t>𝑧</m:t>
                          </m:r>
                        </m:e>
                      </m:acc>
                      <m:r>
                        <a:rPr lang="it-IT" b="0" i="1" smtClean="0">
                          <a:latin typeface="Cambria Math"/>
                        </a:rPr>
                        <m:t>+</m:t>
                      </m:r>
                      <m:r>
                        <a:rPr lang="it-IT" b="0" i="1" smtClean="0">
                          <a:latin typeface="Cambria Math"/>
                        </a:rPr>
                        <m:t>𝑥</m:t>
                      </m:r>
                      <m:r>
                        <a:rPr lang="it-IT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it-IT" b="0" i="1" smtClean="0">
                          <a:latin typeface="Cambria Math"/>
                          <a:ea typeface="Cambria Math"/>
                        </a:rPr>
                        <m:t>𝑧</m:t>
                      </m:r>
                    </m:oMath>
                  </m:oMathPara>
                </a14:m>
                <a:endParaRPr lang="it-IT" b="0" dirty="0" smtClean="0">
                  <a:ea typeface="Cambria Math"/>
                </a:endParaRPr>
              </a:p>
              <a:p>
                <a:pPr marL="0" indent="0">
                  <a:buNone/>
                </a:pPr>
                <a:r>
                  <a:rPr lang="it-IT" dirty="0" smtClean="0">
                    <a:ea typeface="Cambria Math"/>
                  </a:rPr>
                  <a:t>2.   Semplificatela utilizzando le proprietà appena viste </a:t>
                </a:r>
                <a:endParaRPr lang="it-IT" b="0" dirty="0" smtClean="0">
                  <a:ea typeface="Cambria Math"/>
                </a:endParaRPr>
              </a:p>
              <a:p>
                <a:pPr marL="514350" indent="-514350">
                  <a:buFont typeface="+mj-lt"/>
                  <a:buAutoNum type="arabicPeriod"/>
                </a:pPr>
                <a:endParaRPr lang="it-IT" dirty="0" smtClean="0"/>
              </a:p>
              <a:p>
                <a:pPr marL="0" indent="0">
                  <a:buNone/>
                </a:pPr>
                <a:endParaRPr lang="it-IT" dirty="0"/>
              </a:p>
              <a:p>
                <a:endParaRPr lang="it-IT" dirty="0"/>
              </a:p>
            </p:txBody>
          </p:sp>
        </mc:Choice>
        <mc:Fallback>
          <p:sp>
            <p:nvSpPr>
              <p:cNvPr id="3" name="Segnaposto contenuto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926" t="-1752"/>
                </a:stretch>
              </a:blipFill>
            </p:spPr>
            <p:txBody>
              <a:bodyPr/>
              <a:lstStyle/>
              <a:p>
                <a:r>
                  <a:rPr lang="it-IT" dirty="0" err="1">
                    <a:noFill/>
                  </a:rPr>
                  <a:t> </a:t>
                </a:r>
                <a:endParaRPr lang="it-IT" dirty="0">
                  <a:noFill/>
                </a:endParaRPr>
              </a:p>
            </p:txBody>
          </p:sp>
        </mc:Fallback>
      </mc:AlternateContent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8408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/>
          <a:lstStyle/>
          <a:p>
            <a:r>
              <a:rPr lang="it-IT" dirty="0" smtClean="0"/>
              <a:t>Soluzione:</a:t>
            </a:r>
            <a:endParaRPr lang="it-IT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1"/>
            <a:ext cx="849694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0461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332656"/>
            <a:ext cx="8229600" cy="1296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dirty="0" smtClean="0"/>
              <a:t>Le due funzioni sono equivalenti (hanno la stessa tabella di verità), ma la seconda funzione è realizzabile con un circuito più semplice:</a:t>
            </a:r>
            <a:endParaRPr lang="it-IT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568952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3122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Realizzazione di una rete combinatoria </a:t>
            </a:r>
            <a:endParaRPr lang="it-IT" dirty="0"/>
          </a:p>
        </p:txBody>
      </p:sp>
      <p:pic>
        <p:nvPicPr>
          <p:cNvPr id="4" name="Segnaposto contenuto 3" descr="9_diagramma_Flusso.png"/>
          <p:cNvPicPr>
            <a:picLocks noGrp="1" noChangeAspect="1"/>
          </p:cNvPicPr>
          <p:nvPr>
            <p:ph idx="1"/>
          </p:nvPr>
        </p:nvPicPr>
        <p:blipFill>
          <a:blip r:embed="rId2"/>
          <a:srcRect l="-71772" r="-7177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Forme canoniche (o standard)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400" dirty="0" smtClean="0"/>
              <a:t>Il vantaggio delle forme standard è quello di permettere la realizzazione delle funzioni booleane con circuiti a due livelli: AND-OR (somme di prodotti: 1^ forma canonica), oppure OR-AND (prodotti di somme: 2^ forma canonica)</a:t>
            </a:r>
            <a:endParaRPr lang="it-IT" sz="2400" dirty="0"/>
          </a:p>
        </p:txBody>
      </p:sp>
      <p:pic>
        <p:nvPicPr>
          <p:cNvPr id="7" name="Immagine 6" descr="10_somme_di_prodot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1" y="3581400"/>
            <a:ext cx="3746500" cy="1879600"/>
          </a:xfrm>
          <a:prstGeom prst="rect">
            <a:avLst/>
          </a:prstGeom>
        </p:spPr>
      </p:pic>
      <p:pic>
        <p:nvPicPr>
          <p:cNvPr id="8" name="Immagine 7" descr="11_prodotti_di_somm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1" y="3733800"/>
            <a:ext cx="36449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Attivare le preconoscenze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it-IT" dirty="0" smtClean="0"/>
              <a:t>Algebra di </a:t>
            </a:r>
            <a:r>
              <a:rPr lang="it-IT" dirty="0" err="1" smtClean="0"/>
              <a:t>Boole</a:t>
            </a:r>
            <a:endParaRPr lang="it-IT" dirty="0" smtClean="0"/>
          </a:p>
          <a:p>
            <a:r>
              <a:rPr lang="it-IT" dirty="0" smtClean="0"/>
              <a:t>Numerazione binaria (0110001)</a:t>
            </a:r>
          </a:p>
          <a:p>
            <a:r>
              <a:rPr lang="it-IT" dirty="0" smtClean="0"/>
              <a:t>Architettura di un elaboratore (macchina di Von </a:t>
            </a:r>
            <a:r>
              <a:rPr lang="it-IT" dirty="0" err="1" smtClean="0"/>
              <a:t>Neumann</a:t>
            </a:r>
            <a:r>
              <a:rPr lang="it-IT" dirty="0" smtClean="0"/>
              <a:t>)</a:t>
            </a:r>
            <a:endParaRPr lang="it-IT" dirty="0"/>
          </a:p>
        </p:txBody>
      </p:sp>
      <p:pic>
        <p:nvPicPr>
          <p:cNvPr id="4" name="Immagine 3" descr="1_Von_Newman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38601"/>
            <a:ext cx="3429000" cy="2272903"/>
          </a:xfrm>
          <a:prstGeom prst="rect">
            <a:avLst/>
          </a:prstGeom>
        </p:spPr>
      </p:pic>
      <p:pic>
        <p:nvPicPr>
          <p:cNvPr id="5" name="Immagine 4" descr="Boo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1" y="1371600"/>
            <a:ext cx="1244747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dirty="0" smtClean="0"/>
              <a:t>1^ Forma canonica (somme di prodotti)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00600"/>
          </a:xfrm>
        </p:spPr>
        <p:txBody>
          <a:bodyPr>
            <a:normAutofit/>
          </a:bodyPr>
          <a:lstStyle/>
          <a:p>
            <a:r>
              <a:rPr lang="it-IT" sz="2000" dirty="0" smtClean="0"/>
              <a:t>Per realizzare la forma AND-OR si rilevano, dalla tabella delle verità, gli </a:t>
            </a:r>
            <a:r>
              <a:rPr lang="it-IT" sz="2000" dirty="0" err="1" smtClean="0"/>
              <a:t>1</a:t>
            </a:r>
            <a:r>
              <a:rPr lang="it-IT" sz="2000" dirty="0" smtClean="0"/>
              <a:t> della funzione; la funzione risultante sarà costituita da tanti termini quanti sono gli </a:t>
            </a:r>
            <a:r>
              <a:rPr lang="it-IT" sz="2000" dirty="0" err="1" smtClean="0"/>
              <a:t>1</a:t>
            </a:r>
            <a:r>
              <a:rPr lang="it-IT" sz="2000" dirty="0" smtClean="0"/>
              <a:t> della stessa, ciascun termine è dato dal prodotto logico di tutte le variabili d’ingresso, in </a:t>
            </a:r>
            <a:r>
              <a:rPr lang="it-IT" sz="2000" i="1" dirty="0" smtClean="0"/>
              <a:t>forma naturale</a:t>
            </a:r>
            <a:r>
              <a:rPr lang="it-IT" sz="2000" dirty="0" smtClean="0"/>
              <a:t> se la variabile vale </a:t>
            </a:r>
            <a:r>
              <a:rPr lang="it-IT" sz="2000" dirty="0" err="1" smtClean="0"/>
              <a:t>1</a:t>
            </a:r>
            <a:r>
              <a:rPr lang="it-IT" sz="2000" dirty="0" smtClean="0"/>
              <a:t>, in  </a:t>
            </a:r>
            <a:r>
              <a:rPr lang="it-IT" sz="2000" i="1" dirty="0" smtClean="0"/>
              <a:t>forma </a:t>
            </a:r>
            <a:r>
              <a:rPr lang="it-IT" sz="2000" i="1" dirty="0" err="1" smtClean="0"/>
              <a:t>complementata</a:t>
            </a:r>
            <a:r>
              <a:rPr lang="it-IT" sz="2000" dirty="0" smtClean="0"/>
              <a:t> se vale </a:t>
            </a:r>
            <a:r>
              <a:rPr lang="it-IT" sz="2000" dirty="0" err="1" smtClean="0"/>
              <a:t>0</a:t>
            </a:r>
            <a:r>
              <a:rPr lang="it-IT" sz="2000" dirty="0" smtClean="0"/>
              <a:t>. I termini cosi ottenuti vengono chiamati </a:t>
            </a:r>
            <a:r>
              <a:rPr lang="it-IT" sz="2000" i="1" dirty="0" smtClean="0"/>
              <a:t>termini minimi</a:t>
            </a:r>
            <a:r>
              <a:rPr lang="it-IT" sz="2000" dirty="0" smtClean="0"/>
              <a:t>, oppure, anche </a:t>
            </a:r>
            <a:r>
              <a:rPr lang="it-IT" sz="2000" i="1" dirty="0" err="1" smtClean="0"/>
              <a:t>minterms</a:t>
            </a:r>
            <a:r>
              <a:rPr lang="it-IT" sz="2000" dirty="0" smtClean="0"/>
              <a:t>.</a:t>
            </a:r>
          </a:p>
          <a:p>
            <a:pPr>
              <a:buNone/>
            </a:pPr>
            <a:endParaRPr lang="it-IT" sz="2000" dirty="0" smtClean="0"/>
          </a:p>
          <a:p>
            <a:pPr>
              <a:buNone/>
            </a:pPr>
            <a:endParaRPr lang="it-IT" sz="2000" dirty="0" smtClean="0"/>
          </a:p>
          <a:p>
            <a:r>
              <a:rPr lang="it-IT" sz="2000" dirty="0" smtClean="0"/>
              <a:t>Esempio (f=1 in </a:t>
            </a:r>
            <a:r>
              <a:rPr lang="it-IT" sz="2000" dirty="0" err="1" smtClean="0"/>
              <a:t>corrispond</a:t>
            </a:r>
            <a:r>
              <a:rPr lang="it-IT" sz="2000" dirty="0" smtClean="0"/>
              <a:t>. alle righe 3,5,6)</a:t>
            </a:r>
          </a:p>
          <a:p>
            <a:endParaRPr lang="it-IT" dirty="0"/>
          </a:p>
        </p:txBody>
      </p:sp>
      <p:pic>
        <p:nvPicPr>
          <p:cNvPr id="4" name="Immagine 3" descr="11bis_1formacanonic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1" y="3581400"/>
            <a:ext cx="2095500" cy="2794000"/>
          </a:xfrm>
          <a:prstGeom prst="rect">
            <a:avLst/>
          </a:prstGeom>
        </p:spPr>
      </p:pic>
      <p:pic>
        <p:nvPicPr>
          <p:cNvPr id="5" name="Immagine 4" descr="11ter_esempi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4724401"/>
            <a:ext cx="4267200" cy="52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Minimizzazione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400" dirty="0" smtClean="0"/>
              <a:t>Ora, una volta realizzata la funzione booleana in forma canonica , ci interessa  </a:t>
            </a:r>
            <a:r>
              <a:rPr lang="it-IT" sz="2400" i="1" dirty="0" smtClean="0"/>
              <a:t>renderla minima</a:t>
            </a:r>
            <a:r>
              <a:rPr lang="it-IT" sz="2400" dirty="0" smtClean="0"/>
              <a:t>; minimizzare una funzione significa trovare l’espressione booleana con il minor numero di blocchi logici, e a parità di questi, con il minor numero di variabili per ogni blocco. </a:t>
            </a:r>
          </a:p>
          <a:p>
            <a:pPr>
              <a:buNone/>
            </a:pPr>
            <a:endParaRPr lang="it-IT" sz="2400" dirty="0" smtClean="0"/>
          </a:p>
          <a:p>
            <a:r>
              <a:rPr lang="it-IT" sz="2400" dirty="0" smtClean="0"/>
              <a:t>Esiste una tecnica grafica di minimizzazione, che permette di passare direttamente dalla forma tabellare della funzione alla forma minima; questo metodo, che applica in modo semplice e visivo i teoremi dell’algebra di </a:t>
            </a:r>
            <a:r>
              <a:rPr lang="it-IT" sz="2400" dirty="0" err="1" smtClean="0"/>
              <a:t>Boole</a:t>
            </a:r>
            <a:r>
              <a:rPr lang="it-IT" sz="2400" dirty="0" smtClean="0"/>
              <a:t>, è quello delle </a:t>
            </a:r>
            <a:r>
              <a:rPr lang="it-IT" sz="2400" i="1" dirty="0" smtClean="0"/>
              <a:t>mappe di </a:t>
            </a:r>
            <a:r>
              <a:rPr lang="it-IT" sz="2400" i="1" dirty="0" err="1" smtClean="0"/>
              <a:t>Karnaugh</a:t>
            </a:r>
            <a:r>
              <a:rPr lang="it-IT" sz="2400" dirty="0" smtClean="0"/>
              <a:t> 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Mappe di </a:t>
            </a:r>
            <a:r>
              <a:rPr lang="it-IT" dirty="0" err="1" smtClean="0"/>
              <a:t>Karnaugh</a:t>
            </a:r>
            <a:r>
              <a:rPr lang="it-IT" dirty="0" smtClean="0"/>
              <a:t>: procedimento (</a:t>
            </a:r>
            <a:r>
              <a:rPr lang="it-IT" dirty="0" err="1" smtClean="0"/>
              <a:t>1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z="2000" dirty="0" smtClean="0"/>
              <a:t>Si disegnano dei diagrammi (mappe) con tante caselle </a:t>
            </a:r>
            <a:r>
              <a:rPr lang="it-IT" sz="2000" i="1" dirty="0" err="1" smtClean="0"/>
              <a:t>N</a:t>
            </a:r>
            <a:r>
              <a:rPr lang="it-IT" sz="2000" dirty="0" smtClean="0"/>
              <a:t> quante sono le possibili configurazioni delle variabili </a:t>
            </a:r>
            <a:r>
              <a:rPr lang="it-IT" sz="2000" i="1" dirty="0" err="1" smtClean="0"/>
              <a:t>n</a:t>
            </a:r>
            <a:r>
              <a:rPr lang="it-IT" sz="2000" dirty="0" smtClean="0"/>
              <a:t> d’ingresso per cui avremmo (Fig. </a:t>
            </a:r>
            <a:r>
              <a:rPr lang="it-IT" sz="2000" dirty="0" err="1" smtClean="0"/>
              <a:t>6</a:t>
            </a:r>
            <a:r>
              <a:rPr lang="it-IT" sz="2000" dirty="0" smtClean="0"/>
              <a:t>) : </a:t>
            </a:r>
            <a:r>
              <a:rPr lang="it-IT" sz="2000" i="1" dirty="0" smtClean="0"/>
              <a:t>N=2</a:t>
            </a:r>
            <a:r>
              <a:rPr lang="it-IT" sz="2000" i="1" baseline="30000" dirty="0" smtClean="0"/>
              <a:t>n</a:t>
            </a:r>
            <a:r>
              <a:rPr lang="it-IT" sz="2000" i="1" dirty="0" smtClean="0"/>
              <a:t>.</a:t>
            </a:r>
          </a:p>
          <a:p>
            <a:pPr lvl="0"/>
            <a:r>
              <a:rPr lang="it-IT" sz="2000" dirty="0" smtClean="0"/>
              <a:t>le variabili sono divise in gruppi e le combinazioni che si succedono cambiano una sola variabile alla volta, ad esempio 00, 01, 11, 10,</a:t>
            </a:r>
            <a:r>
              <a:rPr lang="it-IT" sz="2000" dirty="0" err="1" smtClean="0"/>
              <a:t>…</a:t>
            </a:r>
            <a:r>
              <a:rPr lang="it-IT" sz="2000" dirty="0" smtClean="0"/>
              <a:t> Questo per mantenere la proprietà fondamentale della </a:t>
            </a:r>
            <a:r>
              <a:rPr lang="it-IT" sz="2000" i="1" dirty="0" smtClean="0"/>
              <a:t>distanza unitaria</a:t>
            </a:r>
            <a:r>
              <a:rPr lang="it-IT" sz="2000" dirty="0" smtClean="0"/>
              <a:t> tra le caselle adiacenti </a:t>
            </a:r>
          </a:p>
          <a:p>
            <a:endParaRPr lang="it-IT" dirty="0"/>
          </a:p>
        </p:txBody>
      </p:sp>
      <p:pic>
        <p:nvPicPr>
          <p:cNvPr id="4" name="Immagine 3" descr="12_Mape_Carnaug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4267200"/>
            <a:ext cx="5105400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Mappe di </a:t>
            </a:r>
            <a:r>
              <a:rPr lang="it-IT" dirty="0" err="1" smtClean="0"/>
              <a:t>Karnaugh</a:t>
            </a:r>
            <a:r>
              <a:rPr lang="it-IT" dirty="0" smtClean="0"/>
              <a:t>: procedimento (</a:t>
            </a:r>
            <a:r>
              <a:rPr lang="it-IT" dirty="0" err="1" smtClean="0"/>
              <a:t>2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it-IT" dirty="0" smtClean="0"/>
              <a:t>Si completa la mappa con degli uni nota la tabella di verità; si riporta nella mappa tante volte l'unità quante volte assume questo valore la funzione logica: il numero </a:t>
            </a:r>
            <a:r>
              <a:rPr lang="it-IT" dirty="0" err="1" smtClean="0"/>
              <a:t>1</a:t>
            </a:r>
            <a:r>
              <a:rPr lang="it-IT" dirty="0" smtClean="0"/>
              <a:t> si riporta in corrispondenza alla combinazione delle variabili logiche che determinano il valore unitario per la funzione. Questa procedimento si riferisce alla sintesi </a:t>
            </a:r>
            <a:r>
              <a:rPr lang="it-IT" dirty="0" err="1" smtClean="0"/>
              <a:t>AND-OR</a:t>
            </a:r>
            <a:r>
              <a:rPr lang="it-IT" dirty="0" smtClean="0"/>
              <a:t>. </a:t>
            </a:r>
          </a:p>
          <a:p>
            <a:pPr lvl="0"/>
            <a:r>
              <a:rPr lang="it-IT" dirty="0" smtClean="0"/>
              <a:t>Si applicano le regole per la semplificazione della funzione.</a:t>
            </a:r>
          </a:p>
          <a:p>
            <a:pPr lvl="0"/>
            <a:r>
              <a:rPr lang="it-IT" dirty="0" smtClean="0"/>
              <a:t>Quali sono le regole di semplificazione? Vediamolo con un esempio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Mappe di </a:t>
            </a:r>
            <a:r>
              <a:rPr lang="it-IT" dirty="0" err="1" smtClean="0"/>
              <a:t>Karnaugh</a:t>
            </a:r>
            <a:r>
              <a:rPr lang="it-IT" dirty="0" smtClean="0"/>
              <a:t>: esempio </a:t>
            </a:r>
            <a:r>
              <a:rPr lang="it-IT" dirty="0" err="1" smtClean="0"/>
              <a:t>1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200" i="1" dirty="0" smtClean="0"/>
              <a:t>A partire dalla tabella di verità data, trovare la funzione booleana nella sua prima </a:t>
            </a:r>
            <a:r>
              <a:rPr lang="it-IT" sz="2200" i="1" smtClean="0"/>
              <a:t>forma canonica </a:t>
            </a:r>
            <a:r>
              <a:rPr lang="it-IT" sz="2200" i="1" dirty="0" smtClean="0"/>
              <a:t>e poi semplificare tale espressione. Inoltre, disegnare la mappa di </a:t>
            </a:r>
            <a:r>
              <a:rPr lang="it-IT" sz="2200" i="1" dirty="0" err="1" smtClean="0"/>
              <a:t>Karnaugh</a:t>
            </a:r>
            <a:r>
              <a:rPr lang="it-IT" sz="2200" i="1" dirty="0" smtClean="0"/>
              <a:t> e trovare il legame tra la funzione semplificata e la mappa di </a:t>
            </a:r>
            <a:r>
              <a:rPr lang="it-IT" sz="2200" i="1" dirty="0" err="1" smtClean="0"/>
              <a:t>Karnaugh</a:t>
            </a:r>
            <a:r>
              <a:rPr lang="it-IT" sz="2200" i="1" dirty="0" smtClean="0"/>
              <a:t>.</a:t>
            </a:r>
            <a:endParaRPr lang="it-IT" sz="2200" dirty="0" smtClean="0"/>
          </a:p>
          <a:p>
            <a:endParaRPr lang="it-IT" dirty="0"/>
          </a:p>
        </p:txBody>
      </p:sp>
      <p:pic>
        <p:nvPicPr>
          <p:cNvPr id="4" name="Immagine 3" descr="12bis_tab_Veri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1" y="3581400"/>
            <a:ext cx="1333500" cy="172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Soluzione esempio </a:t>
            </a:r>
            <a:r>
              <a:rPr lang="it-IT" dirty="0" err="1" smtClean="0"/>
              <a:t>1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200" dirty="0" smtClean="0"/>
              <a:t>La funzione booleana relativa alla tabella della verità ed espressa nella prima forma canonica è la seguente:</a:t>
            </a:r>
          </a:p>
          <a:p>
            <a:pPr>
              <a:buNone/>
            </a:pPr>
            <a:endParaRPr lang="it-IT" sz="2200" dirty="0" smtClean="0"/>
          </a:p>
          <a:p>
            <a:r>
              <a:rPr lang="it-IT" sz="2200" dirty="0" smtClean="0"/>
              <a:t>Applicando la proprietà distributiva (ma anche semplicemente osservando la tabella, data la piccola dimensione) si ottiene:</a:t>
            </a:r>
          </a:p>
          <a:p>
            <a:pPr>
              <a:buNone/>
            </a:pPr>
            <a:endParaRPr lang="it-IT" sz="2200" dirty="0" smtClean="0"/>
          </a:p>
          <a:p>
            <a:r>
              <a:rPr lang="it-IT" sz="2200" dirty="0" smtClean="0"/>
              <a:t>Se poi, osserviamo la mappa di </a:t>
            </a:r>
            <a:r>
              <a:rPr lang="it-IT" sz="2200" dirty="0" err="1" smtClean="0"/>
              <a:t>Karnaugh</a:t>
            </a:r>
            <a:r>
              <a:rPr lang="it-IT" sz="2200" dirty="0" smtClean="0"/>
              <a:t> relativa alla funzione in questione</a:t>
            </a:r>
          </a:p>
          <a:p>
            <a:pPr>
              <a:buNone/>
            </a:pPr>
            <a:endParaRPr lang="it-IT" dirty="0" smtClean="0"/>
          </a:p>
          <a:p>
            <a:endParaRPr lang="it-IT" dirty="0"/>
          </a:p>
        </p:txBody>
      </p:sp>
      <p:pic>
        <p:nvPicPr>
          <p:cNvPr id="4" name="Immagine 3" descr="13_formula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1" y="2362200"/>
            <a:ext cx="1892300" cy="419100"/>
          </a:xfrm>
          <a:prstGeom prst="rect">
            <a:avLst/>
          </a:prstGeom>
        </p:spPr>
      </p:pic>
      <p:pic>
        <p:nvPicPr>
          <p:cNvPr id="5" name="Immagine 4" descr="14_formula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1" y="3581401"/>
            <a:ext cx="2044700" cy="292100"/>
          </a:xfrm>
          <a:prstGeom prst="rect">
            <a:avLst/>
          </a:prstGeom>
        </p:spPr>
      </p:pic>
      <p:pic>
        <p:nvPicPr>
          <p:cNvPr id="6" name="Immagine 5" descr="15_mappa_Kar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4648201"/>
            <a:ext cx="1435101" cy="132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Approfondimento </a:t>
            </a:r>
            <a:r>
              <a:rPr lang="it-IT" dirty="0" smtClean="0"/>
              <a:t>esempio </a:t>
            </a:r>
            <a:r>
              <a:rPr lang="it-IT" dirty="0" err="1" smtClean="0"/>
              <a:t>1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dirty="0" smtClean="0"/>
              <a:t>Notiamo come anche da essa si può intuire che la funzione minima coincide con l’espressione </a:t>
            </a:r>
            <a:r>
              <a:rPr lang="it-IT" dirty="0" err="1" smtClean="0"/>
              <a:t>f</a:t>
            </a:r>
            <a:r>
              <a:rPr lang="it-IT" dirty="0" smtClean="0"/>
              <a:t>(A,</a:t>
            </a:r>
            <a:r>
              <a:rPr lang="it-IT" dirty="0" err="1" smtClean="0"/>
              <a:t>B</a:t>
            </a:r>
            <a:r>
              <a:rPr lang="it-IT" dirty="0" smtClean="0"/>
              <a:t>)</a:t>
            </a:r>
            <a:r>
              <a:rPr lang="it-IT" dirty="0" err="1" smtClean="0"/>
              <a:t>=A</a:t>
            </a:r>
            <a:r>
              <a:rPr lang="it-IT" dirty="0" smtClean="0"/>
              <a:t>, dato che il valore della funzione dipende solo da A mentre la variabile </a:t>
            </a:r>
            <a:r>
              <a:rPr lang="it-IT" dirty="0" err="1" smtClean="0"/>
              <a:t>B</a:t>
            </a:r>
            <a:r>
              <a:rPr lang="it-IT" dirty="0" smtClean="0"/>
              <a:t> non influisce in alcun modo sull’esito della funzione. </a:t>
            </a:r>
          </a:p>
          <a:p>
            <a:r>
              <a:rPr lang="it-IT" dirty="0" smtClean="0"/>
              <a:t>Il principio utilizzato per semplificare una funzione booleana è il seguente: </a:t>
            </a:r>
          </a:p>
          <a:p>
            <a:r>
              <a:rPr lang="it-IT" dirty="0" smtClean="0"/>
              <a:t>si osserva la mappa di </a:t>
            </a:r>
            <a:r>
              <a:rPr lang="it-IT" dirty="0" err="1" smtClean="0"/>
              <a:t>Karnaugh</a:t>
            </a:r>
            <a:r>
              <a:rPr lang="it-IT" dirty="0" smtClean="0"/>
              <a:t> e si individuano i cosiddetti anelli comprendenti due, quattro, </a:t>
            </a:r>
            <a:r>
              <a:rPr lang="it-IT" dirty="0" err="1" smtClean="0"/>
              <a:t>otto…</a:t>
            </a:r>
            <a:r>
              <a:rPr lang="it-IT" dirty="0" smtClean="0"/>
              <a:t> o più </a:t>
            </a:r>
            <a:r>
              <a:rPr lang="it-IT" dirty="0" err="1" smtClean="0"/>
              <a:t>1</a:t>
            </a:r>
            <a:r>
              <a:rPr lang="it-IT" dirty="0" smtClean="0"/>
              <a:t> e si scrive l’espressione nella quale non compaiono le variabili che cambiano nel passaggio da una cella ad altra. Quindi, la </a:t>
            </a:r>
            <a:r>
              <a:rPr lang="it-IT" dirty="0" err="1" smtClean="0"/>
              <a:t>B</a:t>
            </a:r>
            <a:r>
              <a:rPr lang="it-IT" dirty="0" smtClean="0"/>
              <a:t> cambia e non compare nella espressione finale, mentre la A viene riportata nella sua forma naturale. Se fosse stata nella colonna corrispondente allo </a:t>
            </a:r>
            <a:r>
              <a:rPr lang="it-IT" dirty="0" err="1" smtClean="0"/>
              <a:t>0</a:t>
            </a:r>
            <a:r>
              <a:rPr lang="it-IT" dirty="0" smtClean="0"/>
              <a:t> sarebbe stata riportata nella sua forma </a:t>
            </a:r>
            <a:r>
              <a:rPr lang="it-IT" dirty="0" err="1" smtClean="0"/>
              <a:t>complementata</a:t>
            </a:r>
            <a:r>
              <a:rPr lang="it-IT" dirty="0" smtClean="0"/>
              <a:t>.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Celle adiacenti con </a:t>
            </a:r>
            <a:r>
              <a:rPr lang="it-IT" dirty="0" err="1" smtClean="0"/>
              <a:t>3</a:t>
            </a:r>
            <a:r>
              <a:rPr lang="it-IT" dirty="0" smtClean="0"/>
              <a:t> variabili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r>
              <a:rPr lang="it-IT" sz="2000" dirty="0" smtClean="0"/>
              <a:t>Due celle della mappa di </a:t>
            </a:r>
            <a:r>
              <a:rPr lang="it-IT" sz="2000" dirty="0" err="1" smtClean="0"/>
              <a:t>Karnaugh</a:t>
            </a:r>
            <a:r>
              <a:rPr lang="it-IT" sz="2000" dirty="0" smtClean="0"/>
              <a:t> si dicono adiacenti se le configurazioni delle variabili che le individuano hanno la distanza unitaria. In altre parole, le celle sono adiacenti nel senso della parola d’uso comune e in più gli estremi della mappa sono tra loro adiacenti. Così per la mappa di </a:t>
            </a:r>
            <a:r>
              <a:rPr lang="it-IT" sz="2000" dirty="0" err="1" smtClean="0"/>
              <a:t>Karnaugh</a:t>
            </a:r>
            <a:r>
              <a:rPr lang="it-IT" sz="2000" dirty="0" smtClean="0"/>
              <a:t> a </a:t>
            </a:r>
            <a:r>
              <a:rPr lang="it-IT" sz="2000" dirty="0" err="1" smtClean="0"/>
              <a:t>8</a:t>
            </a:r>
            <a:r>
              <a:rPr lang="it-IT" sz="2000" dirty="0" smtClean="0"/>
              <a:t> celle la forma vera della mappa è un </a:t>
            </a:r>
            <a:r>
              <a:rPr lang="it-IT" sz="2000" u="sng" dirty="0" smtClean="0"/>
              <a:t>cilindro </a:t>
            </a:r>
            <a:r>
              <a:rPr lang="it-IT" sz="2000" dirty="0" smtClean="0"/>
              <a:t>, mentre per la mappa a 16 celle la forma coincide con un</a:t>
            </a:r>
            <a:r>
              <a:rPr lang="it-IT" sz="2000" u="sng" dirty="0" smtClean="0"/>
              <a:t> toroide</a:t>
            </a:r>
            <a:r>
              <a:rPr lang="it-IT" sz="2000" dirty="0" smtClean="0"/>
              <a:t>. </a:t>
            </a:r>
          </a:p>
          <a:p>
            <a:r>
              <a:rPr lang="it-IT" sz="2000" dirty="0" smtClean="0"/>
              <a:t>Celle adiacenti in una mappa con </a:t>
            </a:r>
            <a:r>
              <a:rPr lang="it-IT" sz="2000" dirty="0" err="1" smtClean="0"/>
              <a:t>3</a:t>
            </a:r>
            <a:r>
              <a:rPr lang="it-IT" sz="2000" dirty="0" smtClean="0"/>
              <a:t> variabili di ingresso:</a:t>
            </a:r>
            <a:endParaRPr lang="it-IT" sz="2000" dirty="0"/>
          </a:p>
        </p:txBody>
      </p:sp>
      <p:pic>
        <p:nvPicPr>
          <p:cNvPr id="4" name="Immagine 3" descr="16_celle_adiac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4114801"/>
            <a:ext cx="6248400" cy="2304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Celle adiacenti con </a:t>
            </a:r>
            <a:r>
              <a:rPr lang="it-IT" dirty="0" err="1" smtClean="0"/>
              <a:t>4</a:t>
            </a:r>
            <a:r>
              <a:rPr lang="it-IT" dirty="0" smtClean="0"/>
              <a:t> variabili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dirty="0" smtClean="0"/>
              <a:t>Celle adiacenti in una mappa con </a:t>
            </a:r>
            <a:r>
              <a:rPr lang="it-IT" sz="2400" dirty="0" err="1" smtClean="0"/>
              <a:t>3</a:t>
            </a:r>
            <a:r>
              <a:rPr lang="it-IT" sz="2400" dirty="0" smtClean="0"/>
              <a:t> variabili di ingresso:</a:t>
            </a:r>
          </a:p>
          <a:p>
            <a:endParaRPr lang="it-IT" dirty="0"/>
          </a:p>
        </p:txBody>
      </p:sp>
      <p:pic>
        <p:nvPicPr>
          <p:cNvPr id="4" name="Immagine 3" descr="17_celle_adiac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971800"/>
            <a:ext cx="7869171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Mappe di </a:t>
            </a:r>
            <a:r>
              <a:rPr lang="it-IT" dirty="0" err="1" smtClean="0"/>
              <a:t>Karnaugh</a:t>
            </a:r>
            <a:r>
              <a:rPr lang="it-IT" dirty="0" smtClean="0"/>
              <a:t>: esempio </a:t>
            </a:r>
            <a:r>
              <a:rPr lang="it-IT" dirty="0" err="1" smtClean="0"/>
              <a:t>2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Risolviamo l’esempio già visto:</a:t>
            </a:r>
          </a:p>
          <a:p>
            <a:endParaRPr lang="it-IT" dirty="0"/>
          </a:p>
        </p:txBody>
      </p:sp>
      <p:pic>
        <p:nvPicPr>
          <p:cNvPr id="5" name="Immagine 4" descr="Esercizio_logica_combinatoria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362201"/>
            <a:ext cx="5638800" cy="40186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Circuito Combinatorio o Sequenziale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dirty="0" smtClean="0"/>
              <a:t>In elettronica digitale il modello più generale di circuito è quello composto da </a:t>
            </a:r>
            <a:r>
              <a:rPr lang="it-IT" dirty="0" err="1" smtClean="0"/>
              <a:t>n</a:t>
            </a:r>
            <a:r>
              <a:rPr lang="it-IT" dirty="0" smtClean="0"/>
              <a:t> ingressi ed </a:t>
            </a:r>
            <a:r>
              <a:rPr lang="it-IT" dirty="0" err="1" smtClean="0"/>
              <a:t>m</a:t>
            </a:r>
            <a:r>
              <a:rPr lang="it-IT" dirty="0" smtClean="0"/>
              <a:t> uscite entrambi funzioni del tempo. Se in ogni istante il valore istantaneo delle uscite è determinato univocamente da valori degli ingressi il </a:t>
            </a:r>
            <a:r>
              <a:rPr lang="it-IT" b="1" dirty="0" smtClean="0"/>
              <a:t>circuito</a:t>
            </a:r>
            <a:r>
              <a:rPr lang="it-IT" dirty="0" smtClean="0"/>
              <a:t> è detto </a:t>
            </a:r>
            <a:r>
              <a:rPr lang="it-IT" sz="3226" b="1" dirty="0" smtClean="0"/>
              <a:t>combinatorio</a:t>
            </a:r>
            <a:r>
              <a:rPr lang="it-IT" dirty="0" smtClean="0"/>
              <a:t>, allora esso non dipende esplicitamente dal tempo.</a:t>
            </a:r>
          </a:p>
          <a:p>
            <a:r>
              <a:rPr lang="it-IT" dirty="0" smtClean="0"/>
              <a:t>Quando invece il valore istantaneo delle uscite dipende anche dalla storia passata del circuito allora si parla appunto di </a:t>
            </a:r>
            <a:r>
              <a:rPr lang="it-IT" b="1" dirty="0" smtClean="0"/>
              <a:t>circuito sequenziale.</a:t>
            </a:r>
          </a:p>
          <a:p>
            <a:r>
              <a:rPr lang="it-IT" dirty="0" smtClean="0"/>
              <a:t>Un </a:t>
            </a:r>
            <a:r>
              <a:rPr lang="it-IT" sz="3226" b="1" dirty="0" smtClean="0"/>
              <a:t>circuito sequenziale</a:t>
            </a:r>
            <a:r>
              <a:rPr lang="it-IT" dirty="0" smtClean="0"/>
              <a:t> è un circuito logico in cui le uscite all'istante </a:t>
            </a:r>
            <a:r>
              <a:rPr lang="it-IT" dirty="0" err="1" smtClean="0"/>
              <a:t>t</a:t>
            </a:r>
            <a:r>
              <a:rPr lang="it-IT" dirty="0" smtClean="0"/>
              <a:t> non dipendono solo dagli ingressi nel medesimo istante, ma anche dai valori assunti in precedenza: si tratta ovvero di un sistema dinamico dotato di memoria.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Soluzione esempio </a:t>
            </a:r>
            <a:r>
              <a:rPr lang="it-IT" dirty="0" err="1" smtClean="0"/>
              <a:t>2</a:t>
            </a:r>
            <a:endParaRPr lang="it-IT" dirty="0"/>
          </a:p>
        </p:txBody>
      </p:sp>
      <p:pic>
        <p:nvPicPr>
          <p:cNvPr id="4" name="Segnaposto contenuto 3" descr="Esercizio_logica_combinatoria3.png"/>
          <p:cNvPicPr>
            <a:picLocks noGrp="1" noChangeAspect="1"/>
          </p:cNvPicPr>
          <p:nvPr>
            <p:ph idx="1"/>
          </p:nvPr>
        </p:nvPicPr>
        <p:blipFill>
          <a:blip r:embed="rId2"/>
          <a:srcRect t="-16388" b="-16388"/>
          <a:stretch>
            <a:fillRect/>
          </a:stretch>
        </p:blipFill>
        <p:spPr>
          <a:xfrm>
            <a:off x="609600" y="2438400"/>
            <a:ext cx="4295211" cy="2362200"/>
          </a:xfrm>
        </p:spPr>
      </p:pic>
      <p:pic>
        <p:nvPicPr>
          <p:cNvPr id="5" name="Immagine 4" descr="Esercizio_logica_combinatoria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352800"/>
            <a:ext cx="3251200" cy="1003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Circuito Combinatorio o Sequenziale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Circuito Combinatorio:</a:t>
            </a:r>
          </a:p>
          <a:p>
            <a:pPr>
              <a:buNone/>
            </a:pPr>
            <a:r>
              <a:rPr lang="it-IT" dirty="0" smtClean="0"/>
              <a:t>		</a:t>
            </a:r>
            <a:r>
              <a:rPr lang="it-IT" dirty="0" err="1" smtClean="0"/>
              <a:t>y</a:t>
            </a:r>
            <a:r>
              <a:rPr lang="it-IT" dirty="0" smtClean="0"/>
              <a:t>(t</a:t>
            </a:r>
            <a:r>
              <a:rPr lang="it-IT" baseline="-25000" dirty="0" smtClean="0"/>
              <a:t>0</a:t>
            </a:r>
            <a:r>
              <a:rPr lang="it-IT" dirty="0" smtClean="0"/>
              <a:t>)</a:t>
            </a:r>
            <a:r>
              <a:rPr lang="it-IT" dirty="0" err="1" smtClean="0"/>
              <a:t>=f</a:t>
            </a:r>
            <a:r>
              <a:rPr lang="it-IT" dirty="0" smtClean="0"/>
              <a:t>[</a:t>
            </a:r>
            <a:r>
              <a:rPr lang="it-IT" dirty="0" err="1" smtClean="0"/>
              <a:t>u</a:t>
            </a:r>
            <a:r>
              <a:rPr lang="it-IT" dirty="0" smtClean="0"/>
              <a:t>(t</a:t>
            </a:r>
            <a:r>
              <a:rPr lang="it-IT" baseline="-25000" dirty="0" smtClean="0"/>
              <a:t>0</a:t>
            </a:r>
            <a:r>
              <a:rPr lang="it-IT" dirty="0" smtClean="0"/>
              <a:t>)]</a:t>
            </a:r>
          </a:p>
          <a:p>
            <a:r>
              <a:rPr lang="it-IT" dirty="0" smtClean="0"/>
              <a:t>Circuito Sequenziale:</a:t>
            </a:r>
          </a:p>
          <a:p>
            <a:pPr>
              <a:buNone/>
            </a:pPr>
            <a:r>
              <a:rPr lang="it-IT" dirty="0" smtClean="0"/>
              <a:t>		</a:t>
            </a:r>
            <a:r>
              <a:rPr lang="it-IT" dirty="0" err="1" smtClean="0"/>
              <a:t>y</a:t>
            </a:r>
            <a:r>
              <a:rPr lang="it-IT" dirty="0" smtClean="0"/>
              <a:t>(t</a:t>
            </a:r>
            <a:r>
              <a:rPr lang="it-IT" baseline="-25000" dirty="0" smtClean="0"/>
              <a:t>0</a:t>
            </a:r>
            <a:r>
              <a:rPr lang="it-IT" dirty="0" smtClean="0"/>
              <a:t>)</a:t>
            </a:r>
            <a:r>
              <a:rPr lang="it-IT" dirty="0" err="1" smtClean="0"/>
              <a:t>=f</a:t>
            </a:r>
            <a:r>
              <a:rPr lang="it-IT" dirty="0" smtClean="0"/>
              <a:t>[</a:t>
            </a:r>
            <a:r>
              <a:rPr lang="it-IT" dirty="0" err="1" smtClean="0"/>
              <a:t>u</a:t>
            </a:r>
            <a:r>
              <a:rPr lang="it-IT" dirty="0" smtClean="0"/>
              <a:t>(t</a:t>
            </a:r>
            <a:r>
              <a:rPr lang="it-IT" baseline="-25000" dirty="0" smtClean="0"/>
              <a:t>0</a:t>
            </a:r>
            <a:r>
              <a:rPr lang="it-IT" dirty="0" smtClean="0"/>
              <a:t>, t</a:t>
            </a:r>
            <a:r>
              <a:rPr lang="it-IT" baseline="-25000" dirty="0" smtClean="0"/>
              <a:t>-1</a:t>
            </a:r>
            <a:r>
              <a:rPr lang="it-IT" dirty="0" smtClean="0"/>
              <a:t>, t</a:t>
            </a:r>
            <a:r>
              <a:rPr lang="it-IT" baseline="-25000" dirty="0" smtClean="0"/>
              <a:t>-2</a:t>
            </a:r>
            <a:r>
              <a:rPr lang="it-IT" dirty="0" smtClean="0"/>
              <a:t>, </a:t>
            </a:r>
            <a:r>
              <a:rPr lang="it-IT" dirty="0" err="1" smtClean="0"/>
              <a:t>…</a:t>
            </a:r>
            <a:r>
              <a:rPr lang="it-IT" dirty="0" smtClean="0"/>
              <a:t> t</a:t>
            </a:r>
            <a:r>
              <a:rPr lang="it-IT" baseline="-25000" dirty="0" smtClean="0"/>
              <a:t>-i</a:t>
            </a:r>
            <a:r>
              <a:rPr lang="it-IT" dirty="0" smtClean="0"/>
              <a:t>)]</a:t>
            </a:r>
            <a:endParaRPr lang="it-IT" dirty="0"/>
          </a:p>
        </p:txBody>
      </p:sp>
      <p:pic>
        <p:nvPicPr>
          <p:cNvPr id="4" name="Immagine 3" descr="3_comb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1" y="4267201"/>
            <a:ext cx="4217987" cy="1821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Circuito Sequenziale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Esempio:</a:t>
            </a:r>
            <a:endParaRPr lang="it-IT" dirty="0"/>
          </a:p>
        </p:txBody>
      </p:sp>
      <p:pic>
        <p:nvPicPr>
          <p:cNvPr id="4" name="Immagine 3" descr="4_seq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438401"/>
            <a:ext cx="4038600" cy="3609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Circuito Combinatorio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200" dirty="0" smtClean="0"/>
              <a:t>Nei circuiti combinatori una funzione logica degli ingressi si realizza attraverso componenti capaci di assumere uno dei due stati di tensione: il livello alto e il livello basso;</a:t>
            </a:r>
          </a:p>
          <a:p>
            <a:r>
              <a:rPr lang="it-IT" sz="2200" dirty="0" smtClean="0"/>
              <a:t>Tali componenti sono costituiti dalle porte logiche;</a:t>
            </a:r>
          </a:p>
          <a:p>
            <a:r>
              <a:rPr lang="it-IT" sz="2200" dirty="0" smtClean="0"/>
              <a:t>Qualsiasi circuito combinatorio può essere realizzato dalle combinazione di </a:t>
            </a:r>
            <a:r>
              <a:rPr lang="it-IT" sz="2200" dirty="0" err="1" smtClean="0"/>
              <a:t>3</a:t>
            </a:r>
            <a:r>
              <a:rPr lang="it-IT" sz="2200" dirty="0" smtClean="0"/>
              <a:t> porte logiche: AND, OR, NOT</a:t>
            </a:r>
          </a:p>
          <a:p>
            <a:pPr>
              <a:buNone/>
            </a:pPr>
            <a:endParaRPr lang="it-IT" sz="2000" dirty="0" smtClean="0"/>
          </a:p>
          <a:p>
            <a:pPr>
              <a:buNone/>
            </a:pPr>
            <a:endParaRPr lang="it-IT" sz="2000" dirty="0" smtClean="0"/>
          </a:p>
        </p:txBody>
      </p:sp>
      <p:pic>
        <p:nvPicPr>
          <p:cNvPr id="4" name="Immagine 3" descr="5_porte_Logich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1" y="3962400"/>
            <a:ext cx="2525487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ALGEBRA BOOLEANA E </a:t>
            </a:r>
            <a:br>
              <a:rPr lang="it-IT" dirty="0" smtClean="0"/>
            </a:br>
            <a:r>
              <a:rPr lang="it-IT" b="1" dirty="0" smtClean="0"/>
              <a:t>PORTE LOGICHE (LOGICAL GATE)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All’interno di un elaboratore è presente una pluralità di dispositivi elettronici elementari che applicano i connettivi e le funzioni dell’algebra booleana. Ciascun dispositivo elementare prende il nome di PORTA LOGICA ed ha associato un simbolo usato nei testi specialistici e in sede di progetto…</a:t>
            </a:r>
            <a:endParaRPr lang="it-IT" dirty="0"/>
          </a:p>
        </p:txBody>
      </p:sp>
      <p:sp>
        <p:nvSpPr>
          <p:cNvPr id="4" name="Freccia in giù 3"/>
          <p:cNvSpPr/>
          <p:nvPr/>
        </p:nvSpPr>
        <p:spPr>
          <a:xfrm>
            <a:off x="3851920" y="5301209"/>
            <a:ext cx="79208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3372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None/>
            </a:pPr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2103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it-IT" dirty="0" smtClean="0"/>
              <a:t>IMPORTANTE: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573325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it-IT" sz="2595" dirty="0" smtClean="0"/>
              <a:t>Tutte le funzioni booleane possono essere espresse come combinazioni di questi tre operatori</a:t>
            </a:r>
          </a:p>
          <a:p>
            <a:pPr>
              <a:buFont typeface="Wingdings" pitchFamily="2" charset="2"/>
              <a:buChar char="Ø"/>
            </a:pPr>
            <a:r>
              <a:rPr lang="it-IT" sz="2595" dirty="0" smtClean="0"/>
              <a:t>Gli operatori logici visti e in generale le funzioni che operano sulle variabili booleane sono dette </a:t>
            </a:r>
            <a:r>
              <a:rPr lang="it-IT" sz="2595" b="1" dirty="0" smtClean="0"/>
              <a:t>funzioni booleane </a:t>
            </a:r>
            <a:r>
              <a:rPr lang="it-IT" sz="2595" dirty="0" smtClean="0"/>
              <a:t>e possono produrre solo i valori </a:t>
            </a:r>
            <a:r>
              <a:rPr lang="it-IT" sz="2595" dirty="0" err="1" smtClean="0"/>
              <a:t>0</a:t>
            </a:r>
            <a:r>
              <a:rPr lang="it-IT" sz="2595" dirty="0" smtClean="0"/>
              <a:t> e </a:t>
            </a:r>
            <a:r>
              <a:rPr lang="it-IT" sz="2595" dirty="0" err="1" smtClean="0"/>
              <a:t>1</a:t>
            </a:r>
            <a:endParaRPr lang="it-IT" sz="2595" dirty="0" smtClean="0"/>
          </a:p>
          <a:p>
            <a:pPr>
              <a:buFont typeface="Wingdings" pitchFamily="2" charset="2"/>
              <a:buChar char="Ø"/>
            </a:pPr>
            <a:r>
              <a:rPr lang="it-IT" sz="2595" dirty="0" smtClean="0"/>
              <a:t>Ad ogni funzione di base corrisponde una porta logica e quindi ogni espressione booleana può essere tradotta in un circuito</a:t>
            </a:r>
          </a:p>
          <a:p>
            <a:pPr>
              <a:buFont typeface="Wingdings" pitchFamily="2" charset="2"/>
              <a:buChar char="Ø"/>
            </a:pPr>
            <a:r>
              <a:rPr lang="it-IT" sz="2595" dirty="0" smtClean="0"/>
              <a:t>Tramite le proprietà dell’algebra booleana è possibile semplificare espressioni booleane complesse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Freccia in giù 3"/>
          <p:cNvSpPr/>
          <p:nvPr/>
        </p:nvSpPr>
        <p:spPr>
          <a:xfrm>
            <a:off x="3563888" y="5805264"/>
            <a:ext cx="1512168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0561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1329</Words>
  <Application>Microsoft Macintosh PowerPoint</Application>
  <PresentationFormat>Presentazione su schermo (4:3)</PresentationFormat>
  <Paragraphs>93</Paragraphs>
  <Slides>30</Slides>
  <Notes>0</Notes>
  <HiddenSlides>0</HiddenSlides>
  <MMClips>0</MMClips>
  <ScaleCrop>false</ScaleCrop>
  <HeadingPairs>
    <vt:vector size="4" baseType="variant">
      <vt:variant>
        <vt:lpstr>Modello struttura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1" baseType="lpstr">
      <vt:lpstr>Tema di Office</vt:lpstr>
      <vt:lpstr>Logica Combinatoria e Sequenziale</vt:lpstr>
      <vt:lpstr>Attivare le preconoscenze</vt:lpstr>
      <vt:lpstr>Circuito Combinatorio o Sequenziale</vt:lpstr>
      <vt:lpstr>Circuito Combinatorio o Sequenziale</vt:lpstr>
      <vt:lpstr>Circuito Sequenziale</vt:lpstr>
      <vt:lpstr>Circuito Combinatorio</vt:lpstr>
      <vt:lpstr>ALGEBRA BOOLEANA E  PORTE LOGICHE (LOGICAL GATE)</vt:lpstr>
      <vt:lpstr>Diapositiva 8</vt:lpstr>
      <vt:lpstr>IMPORTANTE: </vt:lpstr>
      <vt:lpstr>Diapositiva 10</vt:lpstr>
      <vt:lpstr>Quindi…</vt:lpstr>
      <vt:lpstr>Applicazioni della logica combinatoria</vt:lpstr>
      <vt:lpstr>Applicazioni: approfondiamo</vt:lpstr>
      <vt:lpstr>Applicazioni: approfondiamo</vt:lpstr>
      <vt:lpstr>Semplifichiamo</vt:lpstr>
      <vt:lpstr>Soluzione:</vt:lpstr>
      <vt:lpstr>Diapositiva 17</vt:lpstr>
      <vt:lpstr>Realizzazione di una rete combinatoria </vt:lpstr>
      <vt:lpstr>Forme canoniche (o standard)</vt:lpstr>
      <vt:lpstr>1^ Forma canonica (somme di prodotti)</vt:lpstr>
      <vt:lpstr>Minimizzazione</vt:lpstr>
      <vt:lpstr>Mappe di Karnaugh: procedimento (1)</vt:lpstr>
      <vt:lpstr>Mappe di Karnaugh: procedimento (2)</vt:lpstr>
      <vt:lpstr>Mappe di Karnaugh: esempio 1</vt:lpstr>
      <vt:lpstr>Soluzione esempio 1</vt:lpstr>
      <vt:lpstr>Approfondimento esempio 1</vt:lpstr>
      <vt:lpstr>Celle adiacenti con 3 variabili</vt:lpstr>
      <vt:lpstr>Celle adiacenti con 4 variabili</vt:lpstr>
      <vt:lpstr>Mappe di Karnaugh: esempio 2</vt:lpstr>
      <vt:lpstr>Soluzione esempio 2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Logica Combinatoria e Sequenziale</dc:title>
  <dc:subject/>
  <dc:creator>Antonio Carboni</dc:creator>
  <cp:keywords/>
  <dc:description/>
  <cp:lastModifiedBy>Antonio Carboni</cp:lastModifiedBy>
  <cp:revision>68</cp:revision>
  <cp:lastPrinted>2015-04-17T11:22:29Z</cp:lastPrinted>
  <dcterms:created xsi:type="dcterms:W3CDTF">2015-04-17T20:24:10Z</dcterms:created>
  <dcterms:modified xsi:type="dcterms:W3CDTF">2015-04-17T20:31:23Z</dcterms:modified>
  <cp:category/>
</cp:coreProperties>
</file>