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303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7554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655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6381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297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615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2687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129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46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37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596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6FE6-7FA5-4814-B189-083B57F051B3}" type="datetimeFigureOut">
              <a:rPr lang="it-IT" smtClean="0"/>
              <a:t>22/04/2015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083B-167F-4A1F-A6F7-76BA8D343DB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862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it-IT" sz="3600" smtClean="0"/>
              <a:t>Esercizi su Algoritmo del Banchiere</a:t>
            </a:r>
            <a:endParaRPr lang="it-IT" sz="360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31640" y="5013176"/>
            <a:ext cx="6400800" cy="720080"/>
          </a:xfrm>
        </p:spPr>
        <p:txBody>
          <a:bodyPr/>
          <a:lstStyle/>
          <a:p>
            <a:r>
              <a:rPr lang="it-IT" smtClean="0"/>
              <a:t>Giovanni Zotti</a:t>
            </a:r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930908"/>
            <a:ext cx="3599688" cy="299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8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it-IT" sz="2400" smtClean="0"/>
              <a:t>Esercizio 1</a:t>
            </a:r>
          </a:p>
          <a:p>
            <a:pPr marL="0" indent="0">
              <a:buNone/>
            </a:pPr>
            <a:r>
              <a:rPr lang="it-IT" sz="1400" smtClean="0"/>
              <a:t>Un sistema è composto da 7 processi, numerati da P</a:t>
            </a:r>
            <a:r>
              <a:rPr lang="it-IT" sz="1400" baseline="-25000" smtClean="0"/>
              <a:t>1</a:t>
            </a:r>
            <a:r>
              <a:rPr lang="it-IT" sz="1400" smtClean="0"/>
              <a:t> a P</a:t>
            </a:r>
            <a:r>
              <a:rPr lang="it-IT" sz="1400" baseline="-25000" smtClean="0"/>
              <a:t>7</a:t>
            </a:r>
            <a:r>
              <a:rPr lang="it-IT" sz="1400"/>
              <a:t> </a:t>
            </a:r>
            <a:r>
              <a:rPr lang="it-IT" sz="1400" smtClean="0"/>
              <a:t>e da 6 risorse condivise, R</a:t>
            </a:r>
            <a:r>
              <a:rPr lang="it-IT" sz="1400" baseline="-25000" smtClean="0"/>
              <a:t>1</a:t>
            </a:r>
            <a:r>
              <a:rPr lang="it-IT" sz="1400" smtClean="0"/>
              <a:t>… R</a:t>
            </a:r>
            <a:r>
              <a:rPr lang="it-IT" sz="1400" baseline="-25000" smtClean="0"/>
              <a:t>6</a:t>
            </a:r>
            <a:r>
              <a:rPr lang="it-IT" sz="1400" smtClean="0"/>
              <a:t>, ciascuna di tipo diverso.</a:t>
            </a:r>
          </a:p>
          <a:p>
            <a:pPr marL="0" indent="0">
              <a:buNone/>
            </a:pPr>
            <a:r>
              <a:rPr lang="it-IT" sz="1400" smtClean="0"/>
              <a:t>La situazione del sistema è la seguente: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1</a:t>
            </a:r>
            <a:r>
              <a:rPr lang="it-IT" sz="1400" smtClean="0"/>
              <a:t> occupa R</a:t>
            </a:r>
            <a:r>
              <a:rPr lang="it-IT" sz="1400" baseline="-25000" smtClean="0"/>
              <a:t>1</a:t>
            </a:r>
            <a:r>
              <a:rPr lang="it-IT" sz="1400" smtClean="0"/>
              <a:t> e richiede R</a:t>
            </a:r>
            <a:r>
              <a:rPr lang="it-IT" sz="1400" baseline="-25000" smtClean="0"/>
              <a:t>2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2</a:t>
            </a:r>
            <a:r>
              <a:rPr lang="it-IT" sz="1400" smtClean="0"/>
              <a:t> non occupa risorse e richiede R</a:t>
            </a:r>
            <a:r>
              <a:rPr lang="it-IT" sz="1400" baseline="-25000" smtClean="0"/>
              <a:t>3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3 </a:t>
            </a:r>
            <a:r>
              <a:rPr lang="it-IT" sz="1400" smtClean="0"/>
              <a:t>non occupa risorse e richiede R</a:t>
            </a:r>
            <a:r>
              <a:rPr lang="it-IT" sz="1400" baseline="-25000" smtClean="0"/>
              <a:t>2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4</a:t>
            </a:r>
            <a:r>
              <a:rPr lang="it-IT" sz="1400" smtClean="0"/>
              <a:t> occupa R</a:t>
            </a:r>
            <a:r>
              <a:rPr lang="it-IT" sz="1400" baseline="-25000" smtClean="0"/>
              <a:t>4</a:t>
            </a:r>
            <a:r>
              <a:rPr lang="it-IT" sz="1400" smtClean="0"/>
              <a:t> e richiede sia R</a:t>
            </a:r>
            <a:r>
              <a:rPr lang="it-IT" sz="1400" baseline="-25000" smtClean="0"/>
              <a:t>2</a:t>
            </a:r>
            <a:r>
              <a:rPr lang="it-IT" sz="1400" smtClean="0"/>
              <a:t> che R</a:t>
            </a:r>
            <a:r>
              <a:rPr lang="it-IT" sz="1400" baseline="-25000" smtClean="0"/>
              <a:t>3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5</a:t>
            </a:r>
            <a:r>
              <a:rPr lang="it-IT" sz="1400" smtClean="0"/>
              <a:t> occupa R</a:t>
            </a:r>
            <a:r>
              <a:rPr lang="it-IT" sz="1400" baseline="-25000" smtClean="0"/>
              <a:t>3</a:t>
            </a:r>
            <a:r>
              <a:rPr lang="it-IT" sz="1400" smtClean="0"/>
              <a:t> e richiede R</a:t>
            </a:r>
            <a:r>
              <a:rPr lang="it-IT" sz="1400" baseline="-25000" smtClean="0"/>
              <a:t>5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6</a:t>
            </a:r>
            <a:r>
              <a:rPr lang="it-IT" sz="1400" smtClean="0"/>
              <a:t> occupa R</a:t>
            </a:r>
            <a:r>
              <a:rPr lang="it-IT" sz="1400" baseline="-25000" smtClean="0"/>
              <a:t>6</a:t>
            </a:r>
            <a:r>
              <a:rPr lang="it-IT" sz="1400" smtClean="0"/>
              <a:t> e richiede R</a:t>
            </a:r>
            <a:r>
              <a:rPr lang="it-IT" sz="1400" baseline="-25000" smtClean="0"/>
              <a:t>2</a:t>
            </a:r>
            <a:r>
              <a:rPr lang="it-IT" sz="1400" smtClean="0"/>
              <a:t>;</a:t>
            </a:r>
          </a:p>
          <a:p>
            <a:pPr>
              <a:buFontTx/>
              <a:buChar char="-"/>
            </a:pPr>
            <a:r>
              <a:rPr lang="it-IT" sz="1400" smtClean="0"/>
              <a:t>P</a:t>
            </a:r>
            <a:r>
              <a:rPr lang="it-IT" sz="1400" baseline="-25000" smtClean="0"/>
              <a:t>7</a:t>
            </a:r>
            <a:r>
              <a:rPr lang="it-IT" sz="1400" smtClean="0"/>
              <a:t> occupa R</a:t>
            </a:r>
            <a:r>
              <a:rPr lang="it-IT" sz="1400" baseline="-25000" smtClean="0"/>
              <a:t>5</a:t>
            </a:r>
            <a:r>
              <a:rPr lang="it-IT" sz="1400" smtClean="0"/>
              <a:t> e richiede R</a:t>
            </a:r>
            <a:r>
              <a:rPr lang="it-IT" sz="1400" baseline="-25000" smtClean="0"/>
              <a:t>4</a:t>
            </a:r>
            <a:r>
              <a:rPr lang="it-IT" sz="1400" smtClean="0"/>
              <a:t>.</a:t>
            </a:r>
          </a:p>
          <a:p>
            <a:pPr marL="0" indent="0">
              <a:buNone/>
            </a:pPr>
            <a:r>
              <a:rPr lang="it-IT" sz="1400" smtClean="0"/>
              <a:t>Si determini, utilizzando il </a:t>
            </a:r>
            <a:r>
              <a:rPr lang="it-IT" sz="1400" smtClean="0">
                <a:solidFill>
                  <a:srgbClr val="FF0000"/>
                </a:solidFill>
              </a:rPr>
              <a:t>grafo di allocazione delle risorse</a:t>
            </a:r>
            <a:r>
              <a:rPr lang="it-IT" sz="1400" smtClean="0"/>
              <a:t>, se il sistema è in deadlock e, in caso affermativo, quali sono i processi e le risorse coinvolti.</a:t>
            </a:r>
          </a:p>
          <a:p>
            <a:pPr marL="0" indent="0">
              <a:buNone/>
            </a:pPr>
            <a:r>
              <a:rPr lang="it-IT" sz="1400" i="1" smtClean="0"/>
              <a:t>Soluzione</a:t>
            </a:r>
          </a:p>
          <a:p>
            <a:pPr marL="0" indent="0">
              <a:buNone/>
            </a:pPr>
            <a:r>
              <a:rPr lang="it-IT" sz="1400" smtClean="0"/>
              <a:t>Il grafo di allocazione risorse è:</a:t>
            </a:r>
          </a:p>
          <a:p>
            <a:pPr marL="0" indent="0">
              <a:buNone/>
            </a:pPr>
            <a:r>
              <a:rPr lang="it-IT" sz="1400" smtClean="0"/>
              <a:t>Il sistema è in </a:t>
            </a:r>
            <a:r>
              <a:rPr lang="it-IT" sz="1400" smtClean="0">
                <a:solidFill>
                  <a:srgbClr val="FF0000"/>
                </a:solidFill>
              </a:rPr>
              <a:t>deadlock</a:t>
            </a:r>
            <a:r>
              <a:rPr lang="it-IT" sz="1400" smtClean="0"/>
              <a:t>!</a:t>
            </a:r>
          </a:p>
          <a:p>
            <a:pPr marL="0" indent="0">
              <a:buNone/>
            </a:pPr>
            <a:r>
              <a:rPr lang="it-IT" sz="1400" smtClean="0"/>
              <a:t>Il deadlock coinvolge </a:t>
            </a:r>
          </a:p>
          <a:p>
            <a:pPr marL="0" indent="0">
              <a:buNone/>
            </a:pPr>
            <a:r>
              <a:rPr lang="it-IT" sz="1400" smtClean="0"/>
              <a:t>i processi P</a:t>
            </a:r>
            <a:r>
              <a:rPr lang="it-IT" sz="1400" baseline="-25000" smtClean="0"/>
              <a:t>4</a:t>
            </a:r>
            <a:r>
              <a:rPr lang="it-IT" sz="1400" smtClean="0"/>
              <a:t>, P</a:t>
            </a:r>
            <a:r>
              <a:rPr lang="it-IT" sz="1400" baseline="-25000" smtClean="0"/>
              <a:t>5</a:t>
            </a:r>
            <a:r>
              <a:rPr lang="it-IT" sz="1400" smtClean="0"/>
              <a:t> e P</a:t>
            </a:r>
            <a:r>
              <a:rPr lang="it-IT" sz="1400" baseline="-25000" smtClean="0"/>
              <a:t>7</a:t>
            </a:r>
          </a:p>
          <a:p>
            <a:pPr marL="0" indent="0">
              <a:buNone/>
            </a:pPr>
            <a:r>
              <a:rPr lang="it-IT" sz="1400" smtClean="0"/>
              <a:t>e le risorse R</a:t>
            </a:r>
            <a:r>
              <a:rPr lang="it-IT" sz="1400" baseline="-25000" smtClean="0"/>
              <a:t>3</a:t>
            </a:r>
            <a:r>
              <a:rPr lang="it-IT" sz="1400" smtClean="0"/>
              <a:t>, R</a:t>
            </a:r>
            <a:r>
              <a:rPr lang="it-IT" sz="1400" baseline="-25000" smtClean="0"/>
              <a:t>4</a:t>
            </a:r>
            <a:r>
              <a:rPr lang="it-IT" sz="1400" smtClean="0"/>
              <a:t> e R</a:t>
            </a:r>
            <a:r>
              <a:rPr lang="it-IT" sz="1400" baseline="-25000" smtClean="0"/>
              <a:t>5</a:t>
            </a:r>
            <a:r>
              <a:rPr lang="it-IT" sz="1400" smtClean="0"/>
              <a:t>.</a:t>
            </a:r>
            <a:endParaRPr lang="it-IT" sz="1400"/>
          </a:p>
        </p:txBody>
      </p:sp>
      <p:sp>
        <p:nvSpPr>
          <p:cNvPr id="4" name="Ovale 3"/>
          <p:cNvSpPr/>
          <p:nvPr/>
        </p:nvSpPr>
        <p:spPr>
          <a:xfrm>
            <a:off x="3601209" y="3765511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1</a:t>
            </a:r>
            <a:endParaRPr lang="it-IT" baseline="-25000"/>
          </a:p>
        </p:txBody>
      </p:sp>
      <p:sp>
        <p:nvSpPr>
          <p:cNvPr id="11" name="Ovale 10"/>
          <p:cNvSpPr/>
          <p:nvPr/>
        </p:nvSpPr>
        <p:spPr>
          <a:xfrm>
            <a:off x="4825832" y="4684002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2</a:t>
            </a:r>
            <a:endParaRPr lang="it-IT" baseline="-25000"/>
          </a:p>
        </p:txBody>
      </p:sp>
      <p:sp>
        <p:nvSpPr>
          <p:cNvPr id="12" name="Ovale 11"/>
          <p:cNvSpPr/>
          <p:nvPr/>
        </p:nvSpPr>
        <p:spPr>
          <a:xfrm>
            <a:off x="6253640" y="3765511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5</a:t>
            </a:r>
            <a:endParaRPr lang="it-IT" baseline="-25000"/>
          </a:p>
        </p:txBody>
      </p:sp>
      <p:sp>
        <p:nvSpPr>
          <p:cNvPr id="13" name="Ovale 12"/>
          <p:cNvSpPr/>
          <p:nvPr/>
        </p:nvSpPr>
        <p:spPr>
          <a:xfrm>
            <a:off x="2555776" y="4743890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6</a:t>
            </a:r>
            <a:endParaRPr lang="it-IT" baseline="-25000"/>
          </a:p>
        </p:txBody>
      </p:sp>
      <p:sp>
        <p:nvSpPr>
          <p:cNvPr id="14" name="Ovale 13"/>
          <p:cNvSpPr/>
          <p:nvPr/>
        </p:nvSpPr>
        <p:spPr>
          <a:xfrm>
            <a:off x="7339373" y="4869092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7</a:t>
            </a:r>
            <a:endParaRPr lang="it-IT" baseline="-25000"/>
          </a:p>
        </p:txBody>
      </p:sp>
      <p:sp>
        <p:nvSpPr>
          <p:cNvPr id="15" name="Ovale 14"/>
          <p:cNvSpPr/>
          <p:nvPr/>
        </p:nvSpPr>
        <p:spPr>
          <a:xfrm>
            <a:off x="3612535" y="5643246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3</a:t>
            </a:r>
            <a:endParaRPr lang="it-IT" baseline="-25000"/>
          </a:p>
        </p:txBody>
      </p:sp>
      <p:sp>
        <p:nvSpPr>
          <p:cNvPr id="16" name="Ovale 15"/>
          <p:cNvSpPr/>
          <p:nvPr/>
        </p:nvSpPr>
        <p:spPr>
          <a:xfrm>
            <a:off x="4825832" y="5589240"/>
            <a:ext cx="648072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mtClean="0"/>
              <a:t>P</a:t>
            </a:r>
            <a:r>
              <a:rPr lang="it-IT" baseline="-25000" smtClean="0"/>
              <a:t>4</a:t>
            </a:r>
            <a:endParaRPr lang="it-IT" baseline="-25000"/>
          </a:p>
        </p:txBody>
      </p:sp>
      <p:sp>
        <p:nvSpPr>
          <p:cNvPr id="17" name="Rettangolo 16"/>
          <p:cNvSpPr/>
          <p:nvPr/>
        </p:nvSpPr>
        <p:spPr>
          <a:xfrm>
            <a:off x="4825832" y="3820396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 smtClean="0"/>
              <a:t>1</a:t>
            </a:r>
            <a:endParaRPr lang="it-IT" sz="1600" baseline="-25000"/>
          </a:p>
        </p:txBody>
      </p:sp>
      <p:cxnSp>
        <p:nvCxnSpPr>
          <p:cNvPr id="19" name="Connettore 2 18"/>
          <p:cNvCxnSpPr>
            <a:stCxn id="17" idx="1"/>
            <a:endCxn id="4" idx="6"/>
          </p:cNvCxnSpPr>
          <p:nvPr/>
        </p:nvCxnSpPr>
        <p:spPr>
          <a:xfrm flipH="1" flipV="1">
            <a:off x="4249281" y="4089547"/>
            <a:ext cx="576551" cy="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ttangolo 19"/>
          <p:cNvSpPr/>
          <p:nvPr/>
        </p:nvSpPr>
        <p:spPr>
          <a:xfrm>
            <a:off x="3662669" y="4792014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 smtClean="0"/>
              <a:t>2</a:t>
            </a:r>
            <a:endParaRPr lang="it-IT" sz="1600" baseline="-25000"/>
          </a:p>
        </p:txBody>
      </p:sp>
      <p:sp>
        <p:nvSpPr>
          <p:cNvPr id="21" name="Rettangolo 20"/>
          <p:cNvSpPr/>
          <p:nvPr/>
        </p:nvSpPr>
        <p:spPr>
          <a:xfrm>
            <a:off x="2617236" y="5642367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/>
              <a:t>6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7400833" y="3819517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/>
              <a:t>5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6315100" y="4751530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/>
              <a:t>3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6315100" y="5643246"/>
            <a:ext cx="525152" cy="5400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smtClean="0"/>
              <a:t>R</a:t>
            </a:r>
            <a:r>
              <a:rPr lang="it-IT" sz="1600" baseline="-25000"/>
              <a:t>4</a:t>
            </a:r>
          </a:p>
        </p:txBody>
      </p:sp>
      <p:cxnSp>
        <p:nvCxnSpPr>
          <p:cNvPr id="26" name="Connettore 2 25"/>
          <p:cNvCxnSpPr>
            <a:stCxn id="4" idx="4"/>
            <a:endCxn id="20" idx="0"/>
          </p:cNvCxnSpPr>
          <p:nvPr/>
        </p:nvCxnSpPr>
        <p:spPr>
          <a:xfrm>
            <a:off x="3925245" y="4413583"/>
            <a:ext cx="0" cy="378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>
            <a:stCxn id="13" idx="6"/>
            <a:endCxn id="20" idx="1"/>
          </p:cNvCxnSpPr>
          <p:nvPr/>
        </p:nvCxnSpPr>
        <p:spPr>
          <a:xfrm flipV="1">
            <a:off x="3203848" y="5062044"/>
            <a:ext cx="458821" cy="5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>
            <a:stCxn id="21" idx="0"/>
            <a:endCxn id="13" idx="4"/>
          </p:cNvCxnSpPr>
          <p:nvPr/>
        </p:nvCxnSpPr>
        <p:spPr>
          <a:xfrm flipV="1">
            <a:off x="2879812" y="5391962"/>
            <a:ext cx="0" cy="2504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>
            <a:stCxn id="15" idx="0"/>
            <a:endCxn id="20" idx="2"/>
          </p:cNvCxnSpPr>
          <p:nvPr/>
        </p:nvCxnSpPr>
        <p:spPr>
          <a:xfrm flipH="1" flipV="1">
            <a:off x="3925245" y="5332074"/>
            <a:ext cx="11326" cy="3111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>
            <a:stCxn id="16" idx="1"/>
            <a:endCxn id="20" idx="3"/>
          </p:cNvCxnSpPr>
          <p:nvPr/>
        </p:nvCxnSpPr>
        <p:spPr>
          <a:xfrm flipH="1" flipV="1">
            <a:off x="4187821" y="5062044"/>
            <a:ext cx="732919" cy="622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>
            <a:stCxn id="16" idx="7"/>
            <a:endCxn id="23" idx="1"/>
          </p:cNvCxnSpPr>
          <p:nvPr/>
        </p:nvCxnSpPr>
        <p:spPr>
          <a:xfrm flipV="1">
            <a:off x="5378996" y="5021560"/>
            <a:ext cx="936104" cy="662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>
            <a:stCxn id="11" idx="6"/>
            <a:endCxn id="23" idx="1"/>
          </p:cNvCxnSpPr>
          <p:nvPr/>
        </p:nvCxnSpPr>
        <p:spPr>
          <a:xfrm>
            <a:off x="5473904" y="5008038"/>
            <a:ext cx="841196" cy="135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>
            <a:stCxn id="23" idx="0"/>
            <a:endCxn id="12" idx="4"/>
          </p:cNvCxnSpPr>
          <p:nvPr/>
        </p:nvCxnSpPr>
        <p:spPr>
          <a:xfrm flipV="1">
            <a:off x="6577676" y="4413583"/>
            <a:ext cx="0" cy="337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2 56"/>
          <p:cNvCxnSpPr>
            <a:stCxn id="12" idx="6"/>
            <a:endCxn id="22" idx="1"/>
          </p:cNvCxnSpPr>
          <p:nvPr/>
        </p:nvCxnSpPr>
        <p:spPr>
          <a:xfrm>
            <a:off x="6901712" y="4089547"/>
            <a:ext cx="49912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2 59"/>
          <p:cNvCxnSpPr>
            <a:stCxn id="22" idx="2"/>
            <a:endCxn id="14" idx="0"/>
          </p:cNvCxnSpPr>
          <p:nvPr/>
        </p:nvCxnSpPr>
        <p:spPr>
          <a:xfrm>
            <a:off x="7663409" y="4359577"/>
            <a:ext cx="0" cy="509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/>
          <p:cNvCxnSpPr>
            <a:stCxn id="14" idx="3"/>
            <a:endCxn id="24" idx="3"/>
          </p:cNvCxnSpPr>
          <p:nvPr/>
        </p:nvCxnSpPr>
        <p:spPr>
          <a:xfrm flipH="1">
            <a:off x="6840252" y="5422256"/>
            <a:ext cx="594029" cy="491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/>
          <p:cNvCxnSpPr>
            <a:stCxn id="24" idx="1"/>
            <a:endCxn id="16" idx="6"/>
          </p:cNvCxnSpPr>
          <p:nvPr/>
        </p:nvCxnSpPr>
        <p:spPr>
          <a:xfrm flipH="1">
            <a:off x="5473904" y="5913276"/>
            <a:ext cx="8411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74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r>
              <a:rPr lang="it-IT" sz="2400" smtClean="0"/>
              <a:t>Esercizio 2</a:t>
            </a:r>
          </a:p>
          <a:p>
            <a:pPr marL="0" indent="0">
              <a:buNone/>
            </a:pPr>
            <a:r>
              <a:rPr lang="it-IT" sz="1400" smtClean="0"/>
              <a:t>Si consideri un sistema costituito da 3 processi, in cui l’</a:t>
            </a:r>
            <a:r>
              <a:rPr lang="it-IT" sz="1400" smtClean="0">
                <a:solidFill>
                  <a:srgbClr val="00B050"/>
                </a:solidFill>
              </a:rPr>
              <a:t>unico tipo di risorsa</a:t>
            </a:r>
            <a:r>
              <a:rPr lang="it-IT" sz="1400" smtClean="0"/>
              <a:t> disponibile sia rappresentato da 12 unità a nastro. Utilizzando </a:t>
            </a:r>
            <a:r>
              <a:rPr lang="it-IT" sz="1400" smtClean="0">
                <a:solidFill>
                  <a:srgbClr val="FF0000"/>
                </a:solidFill>
              </a:rPr>
              <a:t>l’algoritmo del Banchiere </a:t>
            </a:r>
            <a:r>
              <a:rPr lang="it-IT" sz="1400" smtClean="0"/>
              <a:t>si stabilisca quando gli stati seguenti sono </a:t>
            </a:r>
            <a:r>
              <a:rPr lang="it-IT" sz="1400" i="1" smtClean="0">
                <a:solidFill>
                  <a:srgbClr val="FF0000"/>
                </a:solidFill>
              </a:rPr>
              <a:t>sicuri</a:t>
            </a:r>
            <a:r>
              <a:rPr lang="it-IT" sz="1400" smtClean="0">
                <a:solidFill>
                  <a:srgbClr val="FF0000"/>
                </a:solidFill>
              </a:rPr>
              <a:t> </a:t>
            </a:r>
            <a:r>
              <a:rPr lang="it-IT" sz="1400" smtClean="0"/>
              <a:t>o </a:t>
            </a:r>
            <a:r>
              <a:rPr lang="it-IT" sz="1400" i="1" smtClean="0">
                <a:solidFill>
                  <a:srgbClr val="FF0000"/>
                </a:solidFill>
              </a:rPr>
              <a:t>non sicuri</a:t>
            </a:r>
            <a:r>
              <a:rPr lang="it-IT" sz="1400" smtClean="0"/>
              <a:t>. Se uno stato è sicuro, si mostri secondo quale ordine i processi possano essere terminati.</a:t>
            </a:r>
          </a:p>
          <a:p>
            <a:pPr>
              <a:buFontTx/>
              <a:buChar char="-"/>
            </a:pPr>
            <a:r>
              <a:rPr lang="it-IT" sz="1400" b="1" smtClean="0"/>
              <a:t>Stato 1</a:t>
            </a:r>
            <a:r>
              <a:rPr lang="it-IT" sz="1400" smtClean="0"/>
              <a:t>:</a:t>
            </a: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r>
              <a:rPr lang="it-IT" sz="1400" b="1" smtClean="0"/>
              <a:t>Stato 2</a:t>
            </a:r>
            <a:r>
              <a:rPr lang="it-IT" sz="1400" smtClean="0"/>
              <a:t>:</a:t>
            </a:r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>
              <a:buFontTx/>
              <a:buChar char="-"/>
            </a:pPr>
            <a:endParaRPr lang="it-IT" sz="1400"/>
          </a:p>
          <a:p>
            <a:pPr>
              <a:buFontTx/>
              <a:buChar char="-"/>
            </a:pPr>
            <a:endParaRPr lang="it-IT" sz="1400" smtClean="0"/>
          </a:p>
          <a:p>
            <a:pPr marL="0" indent="0">
              <a:buNone/>
            </a:pPr>
            <a:r>
              <a:rPr lang="it-IT" sz="1400" smtClean="0"/>
              <a:t>Se uno stato è </a:t>
            </a:r>
            <a:r>
              <a:rPr lang="it-IT" sz="1400" u="sng" smtClean="0"/>
              <a:t>sicuro</a:t>
            </a:r>
            <a:r>
              <a:rPr lang="it-IT" sz="1400" smtClean="0"/>
              <a:t> il sistema può comunque evolvere, a partire da quello stato, verso uno stato </a:t>
            </a:r>
            <a:r>
              <a:rPr lang="it-IT" sz="1400" u="sng" smtClean="0"/>
              <a:t>non sicuro</a:t>
            </a:r>
            <a:r>
              <a:rPr lang="it-IT" sz="1400" smtClean="0"/>
              <a:t>. A partire dallo </a:t>
            </a:r>
            <a:r>
              <a:rPr lang="it-IT" sz="1400" b="1" smtClean="0"/>
              <a:t>Stato 1</a:t>
            </a:r>
            <a:r>
              <a:rPr lang="it-IT" sz="1400" smtClean="0"/>
              <a:t>, si supponga che a P</a:t>
            </a:r>
            <a:r>
              <a:rPr lang="it-IT" sz="1400" baseline="-25000" smtClean="0"/>
              <a:t>2</a:t>
            </a:r>
            <a:r>
              <a:rPr lang="it-IT" sz="1400" smtClean="0"/>
              <a:t> sia assegnata una ulteriore istanza dell’unica risorsa disponibile. Com’è lo stato ottenuto?</a:t>
            </a:r>
            <a:endParaRPr lang="it-IT" sz="140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831641"/>
              </p:ext>
            </p:extLst>
          </p:nvPr>
        </p:nvGraphicFramePr>
        <p:xfrm>
          <a:off x="1619672" y="3645024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Processo no.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 allocate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</a:t>
                      </a:r>
                      <a:r>
                        <a:rPr lang="it-IT" baseline="0" smtClean="0"/>
                        <a:t> massime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0</a:t>
                      </a:r>
                      <a:endParaRPr lang="it-IT" baseline="-25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8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10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1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2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5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1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3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 disponibili</a:t>
                      </a:r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1</a:t>
                      </a:r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549809"/>
              </p:ext>
            </p:extLst>
          </p:nvPr>
        </p:nvGraphicFramePr>
        <p:xfrm>
          <a:off x="1619672" y="1412776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Processo no.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 allocate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</a:t>
                      </a:r>
                      <a:r>
                        <a:rPr lang="it-IT" baseline="0" smtClean="0"/>
                        <a:t> massime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0</a:t>
                      </a:r>
                      <a:endParaRPr lang="it-IT" baseline="-25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1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4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1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4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6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mtClean="0"/>
                        <a:t>P</a:t>
                      </a:r>
                      <a:r>
                        <a:rPr lang="it-IT" baseline="-2500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5</a:t>
                      </a:r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8</a:t>
                      </a:r>
                      <a:endParaRPr lang="it-I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Risorse disponibili</a:t>
                      </a:r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2</a:t>
                      </a:r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694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i="1" smtClean="0"/>
              <a:t>Soluzione</a:t>
            </a:r>
            <a:endParaRPr lang="it-IT" sz="1800" smtClean="0"/>
          </a:p>
          <a:p>
            <a:pPr marL="0" indent="0">
              <a:buNone/>
            </a:pPr>
            <a:r>
              <a:rPr lang="it-IT" sz="1800" smtClean="0"/>
              <a:t>Nello </a:t>
            </a:r>
            <a:r>
              <a:rPr lang="it-IT" sz="1800" b="1" smtClean="0"/>
              <a:t>Stato 1</a:t>
            </a:r>
            <a:r>
              <a:rPr lang="it-IT" sz="1800" smtClean="0"/>
              <a:t>, la successione di processi &lt;P</a:t>
            </a:r>
            <a:r>
              <a:rPr lang="it-IT" sz="1800" baseline="-25000" smtClean="0"/>
              <a:t>1</a:t>
            </a:r>
            <a:r>
              <a:rPr lang="it-IT" sz="1800" smtClean="0"/>
              <a:t>, P</a:t>
            </a:r>
            <a:r>
              <a:rPr lang="it-IT" sz="1800" baseline="-25000" smtClean="0"/>
              <a:t>0</a:t>
            </a:r>
            <a:r>
              <a:rPr lang="it-IT" sz="1800" smtClean="0"/>
              <a:t>, P</a:t>
            </a:r>
            <a:r>
              <a:rPr lang="it-IT" sz="1800" baseline="-25000" smtClean="0"/>
              <a:t>2</a:t>
            </a:r>
            <a:r>
              <a:rPr lang="it-IT" sz="1800" smtClean="0"/>
              <a:t>&gt; è una successione sicura             il sistema è in stato sicuro.</a:t>
            </a:r>
          </a:p>
          <a:p>
            <a:pPr marL="0" indent="0">
              <a:buNone/>
            </a:pPr>
            <a:r>
              <a:rPr lang="it-IT" sz="1800" smtClean="0"/>
              <a:t>Viceversa, nello </a:t>
            </a:r>
            <a:r>
              <a:rPr lang="it-IT" sz="1800" b="1" smtClean="0"/>
              <a:t>Stato 2</a:t>
            </a:r>
            <a:r>
              <a:rPr lang="it-IT" sz="1800" smtClean="0"/>
              <a:t>, i processi </a:t>
            </a:r>
            <a:r>
              <a:rPr lang="it-IT" sz="1800" smtClean="0"/>
              <a:t>P</a:t>
            </a:r>
            <a:r>
              <a:rPr lang="it-IT" sz="1800" baseline="-25000" smtClean="0"/>
              <a:t>0</a:t>
            </a:r>
            <a:r>
              <a:rPr lang="it-IT" sz="1800"/>
              <a:t> </a:t>
            </a:r>
            <a:r>
              <a:rPr lang="it-IT" sz="1800" smtClean="0"/>
              <a:t>e P</a:t>
            </a:r>
            <a:r>
              <a:rPr lang="it-IT" sz="1800" baseline="-25000" smtClean="0"/>
              <a:t>2</a:t>
            </a:r>
            <a:r>
              <a:rPr lang="it-IT" sz="1800" smtClean="0"/>
              <a:t>, che hanno le pretese minime, possono comunque richiedere 2 unità a nastri                 lo stato del sistema non è sicuro. Ugualmente se, a partire dallo </a:t>
            </a:r>
            <a:r>
              <a:rPr lang="it-IT" sz="1800" b="1" smtClean="0"/>
              <a:t>Stato 1</a:t>
            </a:r>
            <a:r>
              <a:rPr lang="it-IT" sz="1800" smtClean="0"/>
              <a:t>, viene assegnata una ulteriore unità a nastri a P</a:t>
            </a:r>
            <a:r>
              <a:rPr lang="it-IT" sz="1800" baseline="-25000" smtClean="0"/>
              <a:t>2</a:t>
            </a:r>
            <a:r>
              <a:rPr lang="it-IT" sz="1800" smtClean="0"/>
              <a:t> lo stato ottenuto non è sicuro.</a:t>
            </a:r>
            <a:endParaRPr lang="it-IT" sz="1800"/>
          </a:p>
        </p:txBody>
      </p:sp>
      <p:sp>
        <p:nvSpPr>
          <p:cNvPr id="4" name="Freccia a destra 3"/>
          <p:cNvSpPr/>
          <p:nvPr/>
        </p:nvSpPr>
        <p:spPr>
          <a:xfrm>
            <a:off x="7668344" y="546381"/>
            <a:ext cx="37804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4067944" y="1412776"/>
            <a:ext cx="37069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916" y="2519032"/>
            <a:ext cx="4439435" cy="329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3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/>
          </a:bodyPr>
          <a:lstStyle/>
          <a:p>
            <a:r>
              <a:rPr lang="it-IT" sz="2400" smtClean="0"/>
              <a:t>Esercizio 3</a:t>
            </a:r>
          </a:p>
          <a:p>
            <a:pPr marL="0" indent="0">
              <a:buNone/>
            </a:pPr>
            <a:r>
              <a:rPr lang="it-IT" sz="1400" smtClean="0"/>
              <a:t>Si supponga di avere un sistema con 4 processi e 3 tipi di risorse disponibili. La matrice delle richieste da parte dei processi ha la struttura: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                            4   1   4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       Max =          3   1   4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                            5   7   13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                            1   1   6</a:t>
            </a:r>
          </a:p>
          <a:p>
            <a:pPr marL="0" indent="0">
              <a:buNone/>
            </a:pPr>
            <a:endParaRPr lang="it-IT" sz="1400"/>
          </a:p>
          <a:p>
            <a:pPr marL="0" indent="0">
              <a:buNone/>
            </a:pPr>
            <a:r>
              <a:rPr lang="it-IT" sz="1400" smtClean="0"/>
              <a:t>dove con Max (</a:t>
            </a:r>
            <a:r>
              <a:rPr lang="it-IT" sz="1400" smtClean="0">
                <a:solidFill>
                  <a:srgbClr val="FF0000"/>
                </a:solidFill>
              </a:rPr>
              <a:t>i</a:t>
            </a:r>
            <a:r>
              <a:rPr lang="it-IT" sz="1400" smtClean="0"/>
              <a:t>,</a:t>
            </a:r>
            <a:r>
              <a:rPr lang="it-IT" sz="1400" smtClean="0">
                <a:solidFill>
                  <a:srgbClr val="00B050"/>
                </a:solidFill>
              </a:rPr>
              <a:t>j</a:t>
            </a:r>
            <a:r>
              <a:rPr lang="it-IT" sz="1400" smtClean="0"/>
              <a:t>) si indica il numero massimo di istanze della </a:t>
            </a:r>
            <a:r>
              <a:rPr lang="it-IT" sz="1400" smtClean="0">
                <a:solidFill>
                  <a:srgbClr val="00B050"/>
                </a:solidFill>
              </a:rPr>
              <a:t>risorsa j</a:t>
            </a:r>
            <a:r>
              <a:rPr lang="it-IT" sz="1400" smtClean="0"/>
              <a:t> richieste dal </a:t>
            </a:r>
            <a:r>
              <a:rPr lang="it-IT" sz="1400" smtClean="0">
                <a:solidFill>
                  <a:srgbClr val="FF0000"/>
                </a:solidFill>
              </a:rPr>
              <a:t>processo i</a:t>
            </a:r>
            <a:r>
              <a:rPr lang="it-IT" sz="1400" smtClean="0"/>
              <a:t>. Il numero totale di risorse è espresso dal vettore:</a:t>
            </a:r>
          </a:p>
          <a:p>
            <a:pPr marL="0" indent="0">
              <a:buNone/>
            </a:pPr>
            <a:endParaRPr lang="it-IT" sz="1400"/>
          </a:p>
          <a:p>
            <a:pPr marL="0" indent="0">
              <a:buNone/>
            </a:pPr>
            <a:endParaRPr lang="it-IT" sz="1400" smtClean="0"/>
          </a:p>
          <a:p>
            <a:pPr marL="0" indent="0">
              <a:buNone/>
            </a:pPr>
            <a:r>
              <a:rPr lang="it-IT" sz="1400"/>
              <a:t>	</a:t>
            </a:r>
            <a:r>
              <a:rPr lang="it-IT" sz="1400" smtClean="0"/>
              <a:t>		R</a:t>
            </a:r>
            <a:r>
              <a:rPr lang="it-IT" sz="1400" baseline="-25000" smtClean="0"/>
              <a:t>tot</a:t>
            </a:r>
            <a:r>
              <a:rPr lang="it-IT" sz="1400" smtClean="0"/>
              <a:t>=       5  8  16</a:t>
            </a:r>
          </a:p>
          <a:p>
            <a:pPr marL="0" indent="0">
              <a:buNone/>
            </a:pPr>
            <a:endParaRPr lang="it-IT" sz="1400" baseline="-25000"/>
          </a:p>
          <a:p>
            <a:pPr marL="0" indent="0">
              <a:buNone/>
            </a:pPr>
            <a:r>
              <a:rPr lang="it-IT" sz="1400" smtClean="0"/>
              <a:t>mentre la matrice di allocazione è:</a:t>
            </a:r>
          </a:p>
          <a:p>
            <a:pPr marL="0" indent="0">
              <a:buNone/>
            </a:pPr>
            <a:r>
              <a:rPr lang="it-IT" sz="1400" baseline="-25000" smtClean="0"/>
              <a:t>                                                                                                                           </a:t>
            </a:r>
            <a:r>
              <a:rPr lang="it-IT" sz="1400" smtClean="0"/>
              <a:t>0  1   4</a:t>
            </a:r>
            <a:r>
              <a:rPr lang="it-IT" sz="1400"/>
              <a:t> </a:t>
            </a:r>
            <a:r>
              <a:rPr lang="it-IT" sz="1400" smtClean="0"/>
              <a:t>        Allocation (</a:t>
            </a:r>
            <a:r>
              <a:rPr lang="it-IT" sz="1400" smtClean="0">
                <a:solidFill>
                  <a:srgbClr val="FF0000"/>
                </a:solidFill>
              </a:rPr>
              <a:t>i</a:t>
            </a:r>
            <a:r>
              <a:rPr lang="it-IT" sz="1400" smtClean="0"/>
              <a:t>, </a:t>
            </a:r>
            <a:r>
              <a:rPr lang="it-IT" sz="1400" smtClean="0">
                <a:solidFill>
                  <a:srgbClr val="00B050"/>
                </a:solidFill>
              </a:rPr>
              <a:t>j</a:t>
            </a:r>
            <a:r>
              <a:rPr lang="it-IT" sz="1400" smtClean="0"/>
              <a:t>) rappresenta il numero di istanze della</a:t>
            </a:r>
            <a:endParaRPr lang="it-IT" sz="1400"/>
          </a:p>
          <a:p>
            <a:pPr marL="0" indent="0">
              <a:buNone/>
            </a:pPr>
            <a:r>
              <a:rPr lang="it-IT" sz="1400" baseline="-25000" smtClean="0"/>
              <a:t>                                                                                     </a:t>
            </a:r>
            <a:r>
              <a:rPr lang="it-IT" sz="1400" smtClean="0"/>
              <a:t>Allocation =     2  0  1          </a:t>
            </a:r>
            <a:r>
              <a:rPr lang="it-IT" sz="1400" smtClean="0">
                <a:solidFill>
                  <a:srgbClr val="00B050"/>
                </a:solidFill>
              </a:rPr>
              <a:t>risorsa j </a:t>
            </a:r>
            <a:r>
              <a:rPr lang="it-IT" sz="1400" smtClean="0"/>
              <a:t>che sono attualmente allocate al </a:t>
            </a:r>
            <a:r>
              <a:rPr lang="it-IT" sz="1400" smtClean="0">
                <a:solidFill>
                  <a:srgbClr val="FF0000"/>
                </a:solidFill>
              </a:rPr>
              <a:t>processo i</a:t>
            </a:r>
            <a:r>
              <a:rPr lang="it-IT" sz="1400" smtClean="0"/>
              <a:t>.</a:t>
            </a:r>
          </a:p>
          <a:p>
            <a:pPr marL="0" indent="0">
              <a:buNone/>
            </a:pPr>
            <a:r>
              <a:rPr lang="it-IT" sz="1400" baseline="-25000"/>
              <a:t> </a:t>
            </a:r>
            <a:r>
              <a:rPr lang="it-IT" sz="1400" baseline="-25000" smtClean="0"/>
              <a:t>                                                                                                                          </a:t>
            </a:r>
            <a:r>
              <a:rPr lang="it-IT" sz="1400" smtClean="0"/>
              <a:t>1   2  1           </a:t>
            </a:r>
          </a:p>
          <a:p>
            <a:pPr marL="0" indent="0">
              <a:buNone/>
            </a:pPr>
            <a:r>
              <a:rPr lang="it-IT" sz="1400"/>
              <a:t> </a:t>
            </a:r>
            <a:r>
              <a:rPr lang="it-IT" sz="1400" smtClean="0"/>
              <a:t>                                                                                   1   0  3</a:t>
            </a:r>
          </a:p>
          <a:p>
            <a:pPr marL="0" indent="0">
              <a:buNone/>
            </a:pPr>
            <a:r>
              <a:rPr lang="it-IT" sz="1400" smtClean="0"/>
              <a:t>Si determini:                                                              </a:t>
            </a:r>
            <a:r>
              <a:rPr lang="it-IT" sz="1400" smtClean="0">
                <a:solidFill>
                  <a:srgbClr val="FF0000"/>
                </a:solidFill>
              </a:rPr>
              <a:t>4  3   9</a:t>
            </a:r>
          </a:p>
          <a:p>
            <a:pPr>
              <a:buFont typeface="+mj-lt"/>
              <a:buAutoNum type="alphaLcParenR"/>
            </a:pPr>
            <a:r>
              <a:rPr lang="it-IT" sz="1400" smtClean="0"/>
              <a:t>Se il sistema è attualmente in stato sicuro;</a:t>
            </a:r>
          </a:p>
          <a:p>
            <a:pPr>
              <a:buFont typeface="+mj-lt"/>
              <a:buAutoNum type="alphaLcParenR"/>
            </a:pPr>
            <a:r>
              <a:rPr lang="it-IT" sz="1400" smtClean="0"/>
              <a:t>se l’assegnazione di un’istanza della risorsa 1 al processo P</a:t>
            </a:r>
            <a:r>
              <a:rPr lang="it-IT" sz="1400" baseline="-25000" smtClean="0"/>
              <a:t>1</a:t>
            </a:r>
            <a:r>
              <a:rPr lang="it-IT" sz="1400" smtClean="0"/>
              <a:t> garantisce il mantenimento dello stato sicuro;</a:t>
            </a:r>
          </a:p>
          <a:p>
            <a:pPr>
              <a:buFont typeface="+mj-lt"/>
              <a:buAutoNum type="alphaLcParenR"/>
            </a:pPr>
            <a:r>
              <a:rPr lang="it-IT" sz="1400" smtClean="0"/>
              <a:t>se l’assegnazione di 6 istanze della risorsa 3 al processo P</a:t>
            </a:r>
            <a:r>
              <a:rPr lang="it-IT" sz="1400" baseline="-25000" smtClean="0"/>
              <a:t>3</a:t>
            </a:r>
            <a:r>
              <a:rPr lang="it-IT" sz="1400" smtClean="0"/>
              <a:t> garantisce il mantenimento dello stato sicuro.</a:t>
            </a:r>
            <a:endParaRPr lang="it-IT" sz="1400"/>
          </a:p>
        </p:txBody>
      </p:sp>
      <p:sp>
        <p:nvSpPr>
          <p:cNvPr id="11" name="Parentesi quadra aperta 10"/>
          <p:cNvSpPr/>
          <p:nvPr/>
        </p:nvSpPr>
        <p:spPr>
          <a:xfrm>
            <a:off x="3851920" y="1268760"/>
            <a:ext cx="72008" cy="93610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Parentesi quadra chiusa 11"/>
          <p:cNvSpPr/>
          <p:nvPr/>
        </p:nvSpPr>
        <p:spPr>
          <a:xfrm>
            <a:off x="4644008" y="1268760"/>
            <a:ext cx="72008" cy="93610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Parentesi quadra aperta 12"/>
          <p:cNvSpPr/>
          <p:nvPr/>
        </p:nvSpPr>
        <p:spPr>
          <a:xfrm>
            <a:off x="3851920" y="3501008"/>
            <a:ext cx="45719" cy="28803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Parentesi quadra chiusa 13"/>
          <p:cNvSpPr/>
          <p:nvPr/>
        </p:nvSpPr>
        <p:spPr>
          <a:xfrm>
            <a:off x="4427984" y="3501008"/>
            <a:ext cx="45719" cy="28803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Parentesi quadra aperta 14"/>
          <p:cNvSpPr/>
          <p:nvPr/>
        </p:nvSpPr>
        <p:spPr>
          <a:xfrm>
            <a:off x="3779912" y="4149080"/>
            <a:ext cx="144016" cy="108012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Parentesi quadra chiusa 15"/>
          <p:cNvSpPr/>
          <p:nvPr/>
        </p:nvSpPr>
        <p:spPr>
          <a:xfrm>
            <a:off x="4427984" y="4149080"/>
            <a:ext cx="45719" cy="108012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circolare a destra 16"/>
          <p:cNvSpPr/>
          <p:nvPr/>
        </p:nvSpPr>
        <p:spPr>
          <a:xfrm>
            <a:off x="3059832" y="980728"/>
            <a:ext cx="720080" cy="576064"/>
          </a:xfrm>
          <a:prstGeom prst="curvedRightArrow">
            <a:avLst>
              <a:gd name="adj1" fmla="val 25000"/>
              <a:gd name="adj2" fmla="val 50000"/>
              <a:gd name="adj3" fmla="val 13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8" name="Freccia in giù 17"/>
          <p:cNvSpPr/>
          <p:nvPr/>
        </p:nvSpPr>
        <p:spPr>
          <a:xfrm>
            <a:off x="4067944" y="980728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in giù 18"/>
          <p:cNvSpPr/>
          <p:nvPr/>
        </p:nvSpPr>
        <p:spPr>
          <a:xfrm>
            <a:off x="4339402" y="5157192"/>
            <a:ext cx="45719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in giù 19"/>
          <p:cNvSpPr/>
          <p:nvPr/>
        </p:nvSpPr>
        <p:spPr>
          <a:xfrm>
            <a:off x="3897639" y="5157192"/>
            <a:ext cx="45719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Freccia in giù 21"/>
          <p:cNvSpPr/>
          <p:nvPr/>
        </p:nvSpPr>
        <p:spPr>
          <a:xfrm>
            <a:off x="4077008" y="5157192"/>
            <a:ext cx="45719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871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t-IT" sz="1400" i="1" smtClean="0"/>
              <a:t>Soluzione</a:t>
            </a:r>
            <a:endParaRPr lang="it-IT" sz="1400" smtClean="0"/>
          </a:p>
          <a:p>
            <a:pPr>
              <a:buFont typeface="+mj-lt"/>
              <a:buAutoNum type="alphaLcParenR"/>
            </a:pPr>
            <a:r>
              <a:rPr lang="it-IT" sz="1400" smtClean="0"/>
              <a:t>La matrice Need ed il vettore Available risultano in questo caso: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4  0  0</a:t>
            </a:r>
            <a:endParaRPr lang="it-IT" sz="1400"/>
          </a:p>
          <a:p>
            <a:pPr marL="0" indent="0">
              <a:buNone/>
            </a:pPr>
            <a:r>
              <a:rPr lang="it-IT" sz="1400" smtClean="0"/>
              <a:t>                                          Need =     1  1  3      ,              Available =    1   5   7</a:t>
            </a:r>
          </a:p>
          <a:p>
            <a:pPr marL="0" indent="0">
              <a:buNone/>
            </a:pPr>
            <a:r>
              <a:rPr lang="it-IT" sz="1400"/>
              <a:t> </a:t>
            </a:r>
            <a:r>
              <a:rPr lang="it-IT" sz="1400" smtClean="0"/>
              <a:t>                                                           4  5 12</a:t>
            </a:r>
          </a:p>
          <a:p>
            <a:pPr marL="0" indent="0">
              <a:buNone/>
            </a:pPr>
            <a:r>
              <a:rPr lang="it-IT" sz="1400"/>
              <a:t> </a:t>
            </a:r>
            <a:r>
              <a:rPr lang="it-IT" sz="1400" smtClean="0"/>
              <a:t>                                                           0  1  3</a:t>
            </a:r>
          </a:p>
          <a:p>
            <a:pPr marL="400050" lvl="1" indent="0">
              <a:buNone/>
            </a:pPr>
            <a:r>
              <a:rPr lang="it-IT" sz="1400" smtClean="0"/>
              <a:t>Conseguentemente la successione di processi &lt;P</a:t>
            </a:r>
            <a:r>
              <a:rPr lang="it-IT" sz="1400" baseline="-25000" smtClean="0"/>
              <a:t>2</a:t>
            </a:r>
            <a:r>
              <a:rPr lang="it-IT" sz="1400" smtClean="0"/>
              <a:t>, P</a:t>
            </a:r>
            <a:r>
              <a:rPr lang="it-IT" sz="1400" baseline="-25000" smtClean="0"/>
              <a:t>4</a:t>
            </a:r>
            <a:r>
              <a:rPr lang="it-IT" sz="1400" smtClean="0"/>
              <a:t>, P</a:t>
            </a:r>
            <a:r>
              <a:rPr lang="it-IT" sz="1400" baseline="-25000" smtClean="0"/>
              <a:t>1</a:t>
            </a:r>
            <a:r>
              <a:rPr lang="it-IT" sz="1400" smtClean="0"/>
              <a:t>, P</a:t>
            </a:r>
            <a:r>
              <a:rPr lang="it-IT" sz="1400" baseline="-25000" smtClean="0"/>
              <a:t>3</a:t>
            </a:r>
            <a:r>
              <a:rPr lang="it-IT" sz="1400" smtClean="0"/>
              <a:t>&gt; (che produce i vettori Available [3,5,8],</a:t>
            </a:r>
            <a:endParaRPr lang="it-IT" sz="1400"/>
          </a:p>
          <a:p>
            <a:pPr marL="400050" lvl="1" indent="0">
              <a:buNone/>
            </a:pPr>
            <a:r>
              <a:rPr lang="it-IT" sz="1400" smtClean="0"/>
              <a:t>[4,5,11], [4,6,15], [5,8,16]) è una successione sicura, quindi il sistema è in stato sicuro.</a:t>
            </a:r>
          </a:p>
          <a:p>
            <a:pPr marL="400050" lvl="1" indent="0">
              <a:buNone/>
            </a:pPr>
            <a:endParaRPr lang="it-IT" sz="1400"/>
          </a:p>
          <a:p>
            <a:pPr>
              <a:buAutoNum type="alphaLcParenR" startAt="2"/>
            </a:pPr>
            <a:r>
              <a:rPr lang="it-IT" sz="1400" smtClean="0"/>
              <a:t>La matrice Need ed il vettore Available risultano in questo caso:</a:t>
            </a:r>
          </a:p>
          <a:p>
            <a:pPr marL="0" indent="0">
              <a:buNone/>
            </a:pPr>
            <a:r>
              <a:rPr lang="it-IT" sz="1400" smtClean="0"/>
              <a:t> 		             3  0  0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Need =      1  1  3      ,            Available =    0   5   7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4  5 12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0  1  3</a:t>
            </a:r>
          </a:p>
          <a:p>
            <a:pPr marL="400050" lvl="1" indent="0">
              <a:buNone/>
            </a:pPr>
            <a:r>
              <a:rPr lang="it-IT" sz="1400" smtClean="0"/>
              <a:t>Conseguentemente la successione di processi &lt;P</a:t>
            </a:r>
            <a:r>
              <a:rPr lang="it-IT" sz="1400" baseline="-25000" smtClean="0"/>
              <a:t>4</a:t>
            </a:r>
            <a:r>
              <a:rPr lang="it-IT" sz="1400" smtClean="0"/>
              <a:t>, P</a:t>
            </a:r>
            <a:r>
              <a:rPr lang="it-IT" sz="1400" baseline="-25000" smtClean="0"/>
              <a:t>2</a:t>
            </a:r>
            <a:r>
              <a:rPr lang="it-IT" sz="1400" smtClean="0"/>
              <a:t>, P</a:t>
            </a:r>
            <a:r>
              <a:rPr lang="it-IT" sz="1400" baseline="-25000" smtClean="0"/>
              <a:t>1</a:t>
            </a:r>
            <a:r>
              <a:rPr lang="it-IT" sz="1400" smtClean="0"/>
              <a:t>, P</a:t>
            </a:r>
            <a:r>
              <a:rPr lang="it-IT" sz="1400" baseline="-25000" smtClean="0"/>
              <a:t>3</a:t>
            </a:r>
            <a:r>
              <a:rPr lang="it-IT" sz="1400" smtClean="0"/>
              <a:t>&gt; (che produce i vettori Available [1,5,10],</a:t>
            </a:r>
          </a:p>
          <a:p>
            <a:pPr marL="400050" lvl="1" indent="0">
              <a:buNone/>
            </a:pPr>
            <a:r>
              <a:rPr lang="it-IT" sz="1400" smtClean="0"/>
              <a:t>[3,5,11], [</a:t>
            </a:r>
            <a:r>
              <a:rPr lang="it-IT" sz="1400" smtClean="0">
                <a:solidFill>
                  <a:srgbClr val="FF0000"/>
                </a:solidFill>
              </a:rPr>
              <a:t>4</a:t>
            </a:r>
            <a:r>
              <a:rPr lang="it-IT" sz="1400" smtClean="0"/>
              <a:t>,6,15], [5,8,16]) è una successione sicura, quindi il sistema è in stato sicuro.</a:t>
            </a:r>
            <a:endParaRPr lang="it-IT" sz="1400" smtClean="0"/>
          </a:p>
          <a:p>
            <a:pPr marL="0" indent="0">
              <a:buNone/>
            </a:pPr>
            <a:endParaRPr lang="it-IT" sz="1400" smtClean="0"/>
          </a:p>
          <a:p>
            <a:pPr marL="0" indent="0">
              <a:buNone/>
            </a:pPr>
            <a:endParaRPr lang="it-IT" sz="1400"/>
          </a:p>
          <a:p>
            <a:pPr marL="0" indent="0">
              <a:buNone/>
            </a:pPr>
            <a:endParaRPr lang="it-IT" sz="1400"/>
          </a:p>
          <a:p>
            <a:pPr marL="0" indent="0">
              <a:buNone/>
            </a:pPr>
            <a:r>
              <a:rPr lang="it-IT" sz="1400" smtClean="0"/>
              <a:t>c)     </a:t>
            </a:r>
            <a:r>
              <a:rPr lang="it-IT" sz="1400" smtClean="0"/>
              <a:t>La matrice Need ed il vettore Available risultano in questo caso:</a:t>
            </a:r>
          </a:p>
          <a:p>
            <a:pPr marL="0" indent="0">
              <a:buNone/>
            </a:pPr>
            <a:r>
              <a:rPr lang="it-IT" sz="1400" smtClean="0"/>
              <a:t> 		            4  0   0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Need =     1   1   3      ,              Available =    1   5   1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4  5   6</a:t>
            </a:r>
          </a:p>
          <a:p>
            <a:pPr marL="0" indent="0">
              <a:buNone/>
            </a:pPr>
            <a:r>
              <a:rPr lang="it-IT" sz="1400" smtClean="0"/>
              <a:t>                                                            0  1   3</a:t>
            </a:r>
          </a:p>
          <a:p>
            <a:pPr marL="400050" lvl="1" indent="0">
              <a:buNone/>
            </a:pPr>
            <a:r>
              <a:rPr lang="it-IT" sz="1400" smtClean="0"/>
              <a:t>Non esiste nemmeno un processo le cui necessità residue possano essere soddisfatte dall’attuale vettore Available. Quindi il sistema </a:t>
            </a:r>
            <a:r>
              <a:rPr lang="it-IT" sz="1400" smtClean="0">
                <a:solidFill>
                  <a:srgbClr val="FF0000"/>
                </a:solidFill>
              </a:rPr>
              <a:t>non è in stato sicuro</a:t>
            </a:r>
            <a:r>
              <a:rPr lang="it-IT" sz="1400" smtClean="0"/>
              <a:t>.</a:t>
            </a:r>
          </a:p>
          <a:p>
            <a:pPr marL="0" indent="0">
              <a:buNone/>
            </a:pPr>
            <a:endParaRPr lang="it-IT" sz="1400" smtClean="0"/>
          </a:p>
        </p:txBody>
      </p:sp>
      <p:sp>
        <p:nvSpPr>
          <p:cNvPr id="4" name="Parentesi quadra aperta 3"/>
          <p:cNvSpPr/>
          <p:nvPr/>
        </p:nvSpPr>
        <p:spPr>
          <a:xfrm>
            <a:off x="2798089" y="589184"/>
            <a:ext cx="45719" cy="93610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Parentesi quadra chiusa 4"/>
          <p:cNvSpPr/>
          <p:nvPr/>
        </p:nvSpPr>
        <p:spPr>
          <a:xfrm>
            <a:off x="3275856" y="589184"/>
            <a:ext cx="45719" cy="93610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quadra chiusa 5"/>
          <p:cNvSpPr/>
          <p:nvPr/>
        </p:nvSpPr>
        <p:spPr>
          <a:xfrm>
            <a:off x="5364088" y="784758"/>
            <a:ext cx="45719" cy="25202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Parentesi quadra aperta 6"/>
          <p:cNvSpPr/>
          <p:nvPr/>
        </p:nvSpPr>
        <p:spPr>
          <a:xfrm>
            <a:off x="4860032" y="805208"/>
            <a:ext cx="72008" cy="25202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con singolo angolo ritagliato 7"/>
          <p:cNvSpPr/>
          <p:nvPr/>
        </p:nvSpPr>
        <p:spPr>
          <a:xfrm>
            <a:off x="6536906" y="322642"/>
            <a:ext cx="1584176" cy="594066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smtClean="0"/>
              <a:t>Allocation[i] + vecchio Available</a:t>
            </a:r>
            <a:endParaRPr lang="it-IT" sz="1200"/>
          </a:p>
        </p:txBody>
      </p:sp>
      <p:sp>
        <p:nvSpPr>
          <p:cNvPr id="9" name="Freccia in giù 8"/>
          <p:cNvSpPr/>
          <p:nvPr/>
        </p:nvSpPr>
        <p:spPr>
          <a:xfrm>
            <a:off x="7092280" y="917969"/>
            <a:ext cx="432048" cy="4950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singolo angolo ritagliato 9"/>
          <p:cNvSpPr/>
          <p:nvPr/>
        </p:nvSpPr>
        <p:spPr>
          <a:xfrm>
            <a:off x="1184194" y="3891068"/>
            <a:ext cx="1728192" cy="360040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smtClean="0"/>
              <a:t>Ricordiamoci dell’R</a:t>
            </a:r>
            <a:r>
              <a:rPr lang="it-IT" sz="1200" baseline="-25000" smtClean="0"/>
              <a:t>1</a:t>
            </a:r>
            <a:r>
              <a:rPr lang="it-IT" sz="1200" smtClean="0"/>
              <a:t> allocato</a:t>
            </a:r>
            <a:endParaRPr lang="it-IT" sz="1200"/>
          </a:p>
        </p:txBody>
      </p:sp>
      <p:sp>
        <p:nvSpPr>
          <p:cNvPr id="11" name="Freccia in giù 10"/>
          <p:cNvSpPr/>
          <p:nvPr/>
        </p:nvSpPr>
        <p:spPr>
          <a:xfrm flipV="1">
            <a:off x="1552058" y="3654050"/>
            <a:ext cx="144016" cy="237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Parentesi quadra chiusa 11"/>
          <p:cNvSpPr/>
          <p:nvPr/>
        </p:nvSpPr>
        <p:spPr>
          <a:xfrm>
            <a:off x="3366113" y="2312876"/>
            <a:ext cx="45719" cy="93610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Parentesi quadra aperta 12"/>
          <p:cNvSpPr/>
          <p:nvPr/>
        </p:nvSpPr>
        <p:spPr>
          <a:xfrm>
            <a:off x="2798089" y="2312876"/>
            <a:ext cx="45719" cy="93610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Parentesi quadra aperta 13"/>
          <p:cNvSpPr/>
          <p:nvPr/>
        </p:nvSpPr>
        <p:spPr>
          <a:xfrm>
            <a:off x="4814313" y="2582095"/>
            <a:ext cx="45719" cy="25202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Parentesi quadra chiusa 14"/>
          <p:cNvSpPr/>
          <p:nvPr/>
        </p:nvSpPr>
        <p:spPr>
          <a:xfrm>
            <a:off x="5341228" y="2582095"/>
            <a:ext cx="45719" cy="25202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Parentesi quadra aperta 15"/>
          <p:cNvSpPr/>
          <p:nvPr/>
        </p:nvSpPr>
        <p:spPr>
          <a:xfrm>
            <a:off x="2752830" y="4581128"/>
            <a:ext cx="45719" cy="93610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Parentesi quadra chiusa 16"/>
          <p:cNvSpPr/>
          <p:nvPr/>
        </p:nvSpPr>
        <p:spPr>
          <a:xfrm>
            <a:off x="3291344" y="4581128"/>
            <a:ext cx="45719" cy="93610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Parentesi quadra aperta 17"/>
          <p:cNvSpPr/>
          <p:nvPr/>
        </p:nvSpPr>
        <p:spPr>
          <a:xfrm>
            <a:off x="4901039" y="4772947"/>
            <a:ext cx="45719" cy="25202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Parentesi quadra chiusa 18"/>
          <p:cNvSpPr/>
          <p:nvPr/>
        </p:nvSpPr>
        <p:spPr>
          <a:xfrm>
            <a:off x="5470768" y="4772947"/>
            <a:ext cx="45719" cy="25202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83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595</Words>
  <Application>Microsoft Office PowerPoint</Application>
  <PresentationFormat>Presentazione su schermo (4:3)</PresentationFormat>
  <Paragraphs>131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Esercizi su Algoritmo del Banchiere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Esercizi su Algoritmo del Banchiere</dc:title>
  <dc:creator>Wasicun</dc:creator>
  <cp:lastModifiedBy>Wasicun</cp:lastModifiedBy>
  <cp:revision>31</cp:revision>
  <dcterms:created xsi:type="dcterms:W3CDTF">2015-04-22T19:08:32Z</dcterms:created>
  <dcterms:modified xsi:type="dcterms:W3CDTF">2015-04-22T21:24:24Z</dcterms:modified>
</cp:coreProperties>
</file>