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50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CD54A5-B9B1-4D8A-BB44-6CDA01C43542}" type="datetimeFigureOut">
              <a:rPr lang="it-IT" smtClean="0"/>
              <a:pPr/>
              <a:t>22/04/2015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CA13FB-91EC-4069-823D-A1AF341A6014}"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r>
              <a:rPr lang="it-IT" smtClean="0"/>
              <a:t>Francesca Previato</a:t>
            </a:r>
            <a:endParaRPr lang="it-IT"/>
          </a:p>
        </p:txBody>
      </p:sp>
      <p:sp>
        <p:nvSpPr>
          <p:cNvPr id="6" name="Segnaposto piè di pagina 5"/>
          <p:cNvSpPr>
            <a:spLocks noGrp="1"/>
          </p:cNvSpPr>
          <p:nvPr>
            <p:ph type="ftr" sz="quarter" idx="11"/>
          </p:nvPr>
        </p:nvSpPr>
        <p:spPr/>
        <p:txBody>
          <a:bodyPr/>
          <a:lstStyle/>
          <a:p>
            <a:r>
              <a:rPr lang="it-IT" smtClean="0"/>
              <a:t>TFA A042</a:t>
            </a:r>
            <a:endParaRPr lang="it-IT"/>
          </a:p>
        </p:txBody>
      </p:sp>
      <p:sp>
        <p:nvSpPr>
          <p:cNvPr id="7" name="Segnaposto numero diapositiva 6"/>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r>
              <a:rPr lang="it-IT" smtClean="0"/>
              <a:t>Francesca Previato</a:t>
            </a:r>
            <a:endParaRPr lang="it-IT"/>
          </a:p>
        </p:txBody>
      </p:sp>
      <p:sp>
        <p:nvSpPr>
          <p:cNvPr id="8" name="Segnaposto piè di pagina 7"/>
          <p:cNvSpPr>
            <a:spLocks noGrp="1"/>
          </p:cNvSpPr>
          <p:nvPr>
            <p:ph type="ftr" sz="quarter" idx="11"/>
          </p:nvPr>
        </p:nvSpPr>
        <p:spPr/>
        <p:txBody>
          <a:bodyPr/>
          <a:lstStyle/>
          <a:p>
            <a:r>
              <a:rPr lang="it-IT" smtClean="0"/>
              <a:t>TFA A042</a:t>
            </a:r>
            <a:endParaRPr lang="it-IT"/>
          </a:p>
        </p:txBody>
      </p:sp>
      <p:sp>
        <p:nvSpPr>
          <p:cNvPr id="9" name="Segnaposto numero diapositiva 8"/>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r>
              <a:rPr lang="it-IT" smtClean="0"/>
              <a:t>Francesca Previato</a:t>
            </a:r>
            <a:endParaRPr lang="it-IT"/>
          </a:p>
        </p:txBody>
      </p:sp>
      <p:sp>
        <p:nvSpPr>
          <p:cNvPr id="4" name="Segnaposto piè di pagina 3"/>
          <p:cNvSpPr>
            <a:spLocks noGrp="1"/>
          </p:cNvSpPr>
          <p:nvPr>
            <p:ph type="ftr" sz="quarter" idx="11"/>
          </p:nvPr>
        </p:nvSpPr>
        <p:spPr/>
        <p:txBody>
          <a:bodyPr/>
          <a:lstStyle/>
          <a:p>
            <a:r>
              <a:rPr lang="it-IT" smtClean="0"/>
              <a:t>TFA A042</a:t>
            </a:r>
            <a:endParaRPr lang="it-IT"/>
          </a:p>
        </p:txBody>
      </p:sp>
      <p:sp>
        <p:nvSpPr>
          <p:cNvPr id="5" name="Segnaposto numero diapositiva 4"/>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r>
              <a:rPr lang="it-IT" smtClean="0"/>
              <a:t>Francesca Previato</a:t>
            </a:r>
            <a:endParaRPr lang="it-IT"/>
          </a:p>
        </p:txBody>
      </p:sp>
      <p:sp>
        <p:nvSpPr>
          <p:cNvPr id="6" name="Segnaposto piè di pagina 5"/>
          <p:cNvSpPr>
            <a:spLocks noGrp="1"/>
          </p:cNvSpPr>
          <p:nvPr>
            <p:ph type="ftr" sz="quarter" idx="11"/>
          </p:nvPr>
        </p:nvSpPr>
        <p:spPr/>
        <p:txBody>
          <a:bodyPr/>
          <a:lstStyle/>
          <a:p>
            <a:r>
              <a:rPr lang="it-IT" smtClean="0"/>
              <a:t>TFA A042</a:t>
            </a:r>
            <a:endParaRPr lang="it-IT"/>
          </a:p>
        </p:txBody>
      </p:sp>
      <p:sp>
        <p:nvSpPr>
          <p:cNvPr id="7" name="Segnaposto numero diapositiva 6"/>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r>
              <a:rPr lang="it-IT" smtClean="0"/>
              <a:t>Francesca Previato</a:t>
            </a:r>
            <a:endParaRPr lang="it-IT"/>
          </a:p>
        </p:txBody>
      </p:sp>
      <p:sp>
        <p:nvSpPr>
          <p:cNvPr id="6" name="Segnaposto piè di pagina 5"/>
          <p:cNvSpPr>
            <a:spLocks noGrp="1"/>
          </p:cNvSpPr>
          <p:nvPr>
            <p:ph type="ftr" sz="quarter" idx="11"/>
          </p:nvPr>
        </p:nvSpPr>
        <p:spPr/>
        <p:txBody>
          <a:bodyPr/>
          <a:lstStyle/>
          <a:p>
            <a:r>
              <a:rPr lang="it-IT" smtClean="0"/>
              <a:t>TFA A042</a:t>
            </a:r>
            <a:endParaRPr lang="it-IT"/>
          </a:p>
        </p:txBody>
      </p:sp>
      <p:sp>
        <p:nvSpPr>
          <p:cNvPr id="7" name="Segnaposto numero diapositiva 6"/>
          <p:cNvSpPr>
            <a:spLocks noGrp="1"/>
          </p:cNvSpPr>
          <p:nvPr>
            <p:ph type="sldNum" sz="quarter" idx="12"/>
          </p:nvPr>
        </p:nvSpPr>
        <p:spPr/>
        <p:txBody>
          <a:bodyPr/>
          <a:lstStyle/>
          <a:p>
            <a:fld id="{24A4794B-D8D9-48A0-9B04-EA05AB6091D2}"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it-IT" smtClean="0"/>
              <a:t>Francesca Previato</a:t>
            </a:r>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t>TFA A042</a:t>
            </a: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A4794B-D8D9-48A0-9B04-EA05AB6091D2}"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142984"/>
            <a:ext cx="7772400" cy="3571900"/>
          </a:xfrm>
        </p:spPr>
        <p:txBody>
          <a:bodyPr>
            <a:normAutofit/>
          </a:bodyPr>
          <a:lstStyle/>
          <a:p>
            <a:r>
              <a:rPr lang="it-IT" sz="5400" b="1" dirty="0" smtClean="0">
                <a:solidFill>
                  <a:srgbClr val="002060"/>
                </a:solidFill>
              </a:rPr>
              <a:t>MEMORIA VIRTUALE</a:t>
            </a:r>
            <a:br>
              <a:rPr lang="it-IT" sz="5400" b="1" dirty="0" smtClean="0">
                <a:solidFill>
                  <a:srgbClr val="002060"/>
                </a:solidFill>
              </a:rPr>
            </a:br>
            <a:r>
              <a:rPr lang="it-IT" sz="5400" b="1" dirty="0" smtClean="0">
                <a:solidFill>
                  <a:srgbClr val="002060"/>
                </a:solidFill>
              </a:rPr>
              <a:t>E</a:t>
            </a:r>
            <a:br>
              <a:rPr lang="it-IT" sz="5400" b="1" dirty="0" smtClean="0">
                <a:solidFill>
                  <a:srgbClr val="002060"/>
                </a:solidFill>
              </a:rPr>
            </a:br>
            <a:r>
              <a:rPr lang="it-IT" sz="5400" b="1" dirty="0" smtClean="0">
                <a:solidFill>
                  <a:srgbClr val="002060"/>
                </a:solidFill>
              </a:rPr>
              <a:t> RILOCAZIONE</a:t>
            </a:r>
            <a:endParaRPr lang="it-IT" sz="5400" b="1" dirty="0">
              <a:solidFill>
                <a:srgbClr val="002060"/>
              </a:solidFill>
            </a:endParaRPr>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numero diapositiva 4"/>
          <p:cNvSpPr>
            <a:spLocks noGrp="1"/>
          </p:cNvSpPr>
          <p:nvPr>
            <p:ph type="sldNum" sz="quarter" idx="12"/>
          </p:nvPr>
        </p:nvSpPr>
        <p:spPr/>
        <p:txBody>
          <a:bodyPr/>
          <a:lstStyle/>
          <a:p>
            <a:fld id="{24A4794B-D8D9-48A0-9B04-EA05AB6091D2}" type="slidenum">
              <a:rPr lang="it-IT" smtClean="0"/>
              <a:pPr/>
              <a:t>1</a:t>
            </a:fld>
            <a:endParaRPr lang="it-IT"/>
          </a:p>
        </p:txBody>
      </p:sp>
      <p:sp>
        <p:nvSpPr>
          <p:cNvPr id="6" name="Segnaposto piè di pagina 5"/>
          <p:cNvSpPr>
            <a:spLocks noGrp="1"/>
          </p:cNvSpPr>
          <p:nvPr>
            <p:ph type="ftr" sz="quarter" idx="11"/>
          </p:nvPr>
        </p:nvSpPr>
        <p:spPr/>
        <p:txBody>
          <a:bodyPr/>
          <a:lstStyle/>
          <a:p>
            <a:r>
              <a:rPr lang="it-IT" smtClean="0"/>
              <a:t>TFA A042</a:t>
            </a:r>
            <a:endParaRPr lang="it-IT"/>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2844" y="285728"/>
            <a:ext cx="8786874" cy="5940444"/>
          </a:xfrm>
        </p:spPr>
        <p:txBody>
          <a:bodyPr anchor="t">
            <a:normAutofit/>
          </a:bodyPr>
          <a:lstStyle/>
          <a:p>
            <a:pPr algn="l"/>
            <a:r>
              <a:rPr lang="it-IT" dirty="0" smtClean="0"/>
              <a:t/>
            </a:r>
            <a:br>
              <a:rPr lang="it-IT" dirty="0" smtClean="0"/>
            </a:br>
            <a:r>
              <a:rPr lang="it-IT" dirty="0" smtClean="0"/>
              <a:t/>
            </a:r>
            <a:br>
              <a:rPr lang="it-IT" dirty="0" smtClean="0"/>
            </a:br>
            <a:r>
              <a:rPr lang="it-IT" dirty="0" smtClean="0"/>
              <a:t/>
            </a:r>
            <a:br>
              <a:rPr lang="it-IT" dirty="0" smtClean="0"/>
            </a:br>
            <a:r>
              <a:rPr lang="it-IT" dirty="0" smtClean="0"/>
              <a:t/>
            </a:r>
            <a:br>
              <a:rPr lang="it-IT" dirty="0" smtClean="0"/>
            </a:br>
            <a:r>
              <a:rPr lang="it-IT" sz="1800" dirty="0" smtClean="0"/>
              <a:t/>
            </a:r>
            <a:br>
              <a:rPr lang="it-IT" sz="1800" dirty="0" smtClean="0"/>
            </a:br>
            <a:r>
              <a:rPr lang="it-IT" sz="1800" dirty="0" smtClean="0"/>
              <a:t/>
            </a:r>
            <a:br>
              <a:rPr lang="it-IT" sz="1800" dirty="0" smtClean="0"/>
            </a:br>
            <a:r>
              <a:rPr lang="it-IT" sz="1800" dirty="0" smtClean="0"/>
              <a:t/>
            </a:r>
            <a:br>
              <a:rPr lang="it-IT" sz="1800" dirty="0" smtClean="0"/>
            </a:br>
            <a:r>
              <a:rPr lang="it-IT" sz="1800" dirty="0" smtClean="0"/>
              <a:t/>
            </a:r>
            <a:br>
              <a:rPr lang="it-IT" sz="1800" dirty="0" smtClean="0"/>
            </a:br>
            <a:r>
              <a:rPr lang="it-IT" sz="1800" dirty="0" smtClean="0"/>
              <a:t/>
            </a:r>
            <a:br>
              <a:rPr lang="it-IT" sz="1800" dirty="0" smtClean="0"/>
            </a:br>
            <a:r>
              <a:rPr lang="it-IT" sz="1800" dirty="0" smtClean="0"/>
              <a:t/>
            </a:r>
            <a:br>
              <a:rPr lang="it-IT" sz="1800" dirty="0" smtClean="0"/>
            </a:br>
            <a:r>
              <a:rPr lang="it-IT" sz="1800" dirty="0" smtClean="0"/>
              <a:t/>
            </a:r>
            <a:br>
              <a:rPr lang="it-IT" sz="1800" dirty="0" smtClean="0"/>
            </a:br>
            <a:r>
              <a:rPr lang="it-IT" sz="2000" dirty="0" smtClean="0">
                <a:solidFill>
                  <a:schemeClr val="bg1">
                    <a:lumMod val="50000"/>
                  </a:schemeClr>
                </a:solidFill>
              </a:rPr>
              <a:t>Nella </a:t>
            </a:r>
            <a:r>
              <a:rPr lang="it-IT" sz="2000" dirty="0" err="1" smtClean="0">
                <a:solidFill>
                  <a:schemeClr val="bg1">
                    <a:lumMod val="50000"/>
                  </a:schemeClr>
                </a:solidFill>
              </a:rPr>
              <a:t>page</a:t>
            </a:r>
            <a:r>
              <a:rPr lang="it-IT" sz="2000" dirty="0" smtClean="0">
                <a:solidFill>
                  <a:schemeClr val="bg1">
                    <a:lumMod val="50000"/>
                  </a:schemeClr>
                </a:solidFill>
              </a:rPr>
              <a:t> </a:t>
            </a:r>
            <a:r>
              <a:rPr lang="it-IT" sz="2000" dirty="0" err="1" smtClean="0">
                <a:solidFill>
                  <a:schemeClr val="bg1">
                    <a:lumMod val="50000"/>
                  </a:schemeClr>
                </a:solidFill>
              </a:rPr>
              <a:t>table</a:t>
            </a:r>
            <a:r>
              <a:rPr lang="it-IT" sz="2000" dirty="0" smtClean="0">
                <a:solidFill>
                  <a:schemeClr val="bg1">
                    <a:lumMod val="50000"/>
                  </a:schemeClr>
                </a:solidFill>
              </a:rPr>
              <a:t> è presente un bit </a:t>
            </a:r>
            <a:r>
              <a:rPr lang="it-IT" sz="2000" b="1" dirty="0" smtClean="0">
                <a:solidFill>
                  <a:srgbClr val="C00000"/>
                </a:solidFill>
              </a:rPr>
              <a:t>V</a:t>
            </a:r>
            <a:r>
              <a:rPr lang="it-IT" sz="2000" dirty="0" smtClean="0">
                <a:solidFill>
                  <a:schemeClr val="bg1">
                    <a:lumMod val="50000"/>
                  </a:schemeClr>
                </a:solidFill>
              </a:rPr>
              <a:t>, detto </a:t>
            </a:r>
            <a:r>
              <a:rPr lang="it-IT" sz="2000" b="1" dirty="0" smtClean="0">
                <a:solidFill>
                  <a:srgbClr val="C00000"/>
                </a:solidFill>
              </a:rPr>
              <a:t>bit di validità</a:t>
            </a:r>
            <a:r>
              <a:rPr lang="it-IT" sz="2000" dirty="0" smtClean="0">
                <a:solidFill>
                  <a:schemeClr val="bg1">
                    <a:lumMod val="50000"/>
                  </a:schemeClr>
                </a:solidFill>
              </a:rPr>
              <a:t> o bit di presente/assente:</a:t>
            </a:r>
            <a:br>
              <a:rPr lang="it-IT" sz="2000" dirty="0" smtClean="0">
                <a:solidFill>
                  <a:schemeClr val="bg1">
                    <a:lumMod val="50000"/>
                  </a:schemeClr>
                </a:solidFill>
              </a:rPr>
            </a:br>
            <a:r>
              <a:rPr lang="it-IT" sz="2000" dirty="0" smtClean="0">
                <a:solidFill>
                  <a:schemeClr val="bg1">
                    <a:lumMod val="50000"/>
                  </a:schemeClr>
                </a:solidFill>
                <a:sym typeface="Symbol"/>
              </a:rPr>
              <a:t>  se V=1 </a:t>
            </a:r>
            <a:r>
              <a:rPr lang="it-IT" sz="2000" dirty="0" smtClean="0">
                <a:solidFill>
                  <a:schemeClr val="bg1">
                    <a:lumMod val="50000"/>
                  </a:schemeClr>
                </a:solidFill>
                <a:sym typeface="Wingdings" pitchFamily="2" charset="2"/>
              </a:rPr>
              <a:t> la pagina corrispondente è valida ed è in memoria</a:t>
            </a:r>
            <a:br>
              <a:rPr lang="it-IT" sz="2000" dirty="0" smtClean="0">
                <a:solidFill>
                  <a:schemeClr val="bg1">
                    <a:lumMod val="50000"/>
                  </a:schemeClr>
                </a:solidFill>
                <a:sym typeface="Wingdings" pitchFamily="2" charset="2"/>
              </a:rPr>
            </a:br>
            <a:r>
              <a:rPr lang="it-IT" sz="2000" dirty="0" smtClean="0">
                <a:solidFill>
                  <a:schemeClr val="bg1">
                    <a:lumMod val="50000"/>
                  </a:schemeClr>
                </a:solidFill>
                <a:sym typeface="Symbol"/>
              </a:rPr>
              <a:t>  se V=0 </a:t>
            </a:r>
            <a:r>
              <a:rPr lang="it-IT" sz="2000" dirty="0" smtClean="0">
                <a:solidFill>
                  <a:schemeClr val="bg1">
                    <a:lumMod val="50000"/>
                  </a:schemeClr>
                </a:solidFill>
                <a:sym typeface="Wingdings" pitchFamily="2" charset="2"/>
              </a:rPr>
              <a:t> </a:t>
            </a:r>
            <a:r>
              <a:rPr lang="it-IT" sz="2000" dirty="0" smtClean="0">
                <a:solidFill>
                  <a:schemeClr val="bg1">
                    <a:lumMod val="50000"/>
                  </a:schemeClr>
                </a:solidFill>
              </a:rPr>
              <a:t>la pagina corrispondente non è valida perché non è in memoria</a:t>
            </a:r>
            <a:endParaRPr lang="it-IT" sz="2000" dirty="0">
              <a:solidFill>
                <a:schemeClr val="bg1">
                  <a:lumMod val="50000"/>
                </a:schemeClr>
              </a:solidFill>
            </a:endParaRPr>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10</a:t>
            </a:fld>
            <a:endParaRPr lang="it-IT"/>
          </a:p>
        </p:txBody>
      </p:sp>
      <p:pic>
        <p:nvPicPr>
          <p:cNvPr id="2050" name="Picture 2"/>
          <p:cNvPicPr>
            <a:picLocks noGrp="1" noChangeAspect="1" noChangeArrowheads="1"/>
          </p:cNvPicPr>
          <p:nvPr>
            <p:ph idx="1"/>
          </p:nvPr>
        </p:nvPicPr>
        <p:blipFill>
          <a:blip r:embed="rId2"/>
          <a:srcRect/>
          <a:stretch>
            <a:fillRect/>
          </a:stretch>
        </p:blipFill>
        <p:spPr bwMode="auto">
          <a:xfrm rot="5400000">
            <a:off x="2668664" y="-382704"/>
            <a:ext cx="3449482" cy="6357982"/>
          </a:xfrm>
          <a:prstGeom prst="rect">
            <a:avLst/>
          </a:prstGeom>
          <a:noFill/>
          <a:ln w="9525">
            <a:noFill/>
            <a:miter lim="800000"/>
            <a:headEnd/>
            <a:tailEnd/>
          </a:ln>
          <a:effectLst/>
        </p:spPr>
      </p:pic>
      <p:sp>
        <p:nvSpPr>
          <p:cNvPr id="7" name="CasellaDiTesto 6"/>
          <p:cNvSpPr txBox="1"/>
          <p:nvPr/>
        </p:nvSpPr>
        <p:spPr>
          <a:xfrm>
            <a:off x="2000232" y="357166"/>
            <a:ext cx="4643470" cy="461665"/>
          </a:xfrm>
          <a:prstGeom prst="rect">
            <a:avLst/>
          </a:prstGeom>
          <a:noFill/>
        </p:spPr>
        <p:txBody>
          <a:bodyPr wrap="square" rtlCol="0">
            <a:spAutoFit/>
          </a:bodyPr>
          <a:lstStyle/>
          <a:p>
            <a:pPr algn="ctr"/>
            <a:r>
              <a:rPr lang="it-IT" sz="2400" b="1" dirty="0" smtClean="0">
                <a:solidFill>
                  <a:srgbClr val="C00000"/>
                </a:solidFill>
              </a:rPr>
              <a:t>TABELLA DELLE PAGINE</a:t>
            </a:r>
            <a:endParaRPr lang="it-IT"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54032"/>
          </a:xfrm>
        </p:spPr>
        <p:txBody>
          <a:bodyPr>
            <a:normAutofit fontScale="90000"/>
          </a:bodyPr>
          <a:lstStyle/>
          <a:p>
            <a:r>
              <a:rPr lang="it-IT" sz="2400" b="1" dirty="0" smtClean="0">
                <a:solidFill>
                  <a:srgbClr val="C00000"/>
                </a:solidFill>
              </a:rPr>
              <a:t>ROUTINE PER LA GESTIONE DELL’INTERRUZIONE DA </a:t>
            </a:r>
            <a:r>
              <a:rPr lang="it-IT" sz="2400" b="1" i="1" dirty="0" smtClean="0">
                <a:solidFill>
                  <a:srgbClr val="C00000"/>
                </a:solidFill>
              </a:rPr>
              <a:t>PAGE FAULT</a:t>
            </a:r>
            <a:endParaRPr lang="it-IT" sz="2400" b="1" i="1" dirty="0">
              <a:solidFill>
                <a:srgbClr val="C00000"/>
              </a:solidFill>
            </a:endParaRPr>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dirty="0" smtClean="0"/>
              <a:t>TFA A042</a:t>
            </a:r>
            <a:endParaRPr lang="it-IT" dirty="0"/>
          </a:p>
        </p:txBody>
      </p:sp>
      <p:sp>
        <p:nvSpPr>
          <p:cNvPr id="6" name="Segnaposto numero diapositiva 5"/>
          <p:cNvSpPr>
            <a:spLocks noGrp="1"/>
          </p:cNvSpPr>
          <p:nvPr>
            <p:ph type="sldNum" sz="quarter" idx="12"/>
          </p:nvPr>
        </p:nvSpPr>
        <p:spPr/>
        <p:txBody>
          <a:bodyPr/>
          <a:lstStyle/>
          <a:p>
            <a:fld id="{24A4794B-D8D9-48A0-9B04-EA05AB6091D2}" type="slidenum">
              <a:rPr lang="it-IT" smtClean="0"/>
              <a:pPr/>
              <a:t>11</a:t>
            </a:fld>
            <a:endParaRPr lang="it-IT"/>
          </a:p>
        </p:txBody>
      </p:sp>
      <p:sp>
        <p:nvSpPr>
          <p:cNvPr id="7" name="CasellaDiTesto 6"/>
          <p:cNvSpPr txBox="1"/>
          <p:nvPr/>
        </p:nvSpPr>
        <p:spPr>
          <a:xfrm>
            <a:off x="357158" y="1000108"/>
            <a:ext cx="8643998" cy="4708981"/>
          </a:xfrm>
          <a:prstGeom prst="rect">
            <a:avLst/>
          </a:prstGeom>
          <a:noFill/>
        </p:spPr>
        <p:txBody>
          <a:bodyPr wrap="square" rtlCol="0">
            <a:spAutoFit/>
          </a:bodyPr>
          <a:lstStyle/>
          <a:p>
            <a:pPr>
              <a:spcBef>
                <a:spcPts val="600"/>
              </a:spcBef>
              <a:buFont typeface="Arial" pitchFamily="34" charset="0"/>
              <a:buChar char="•"/>
            </a:pPr>
            <a:r>
              <a:rPr lang="it-IT" sz="2000" dirty="0" smtClean="0">
                <a:solidFill>
                  <a:schemeClr val="bg1">
                    <a:lumMod val="50000"/>
                  </a:schemeClr>
                </a:solidFill>
              </a:rPr>
              <a:t> Il sistema operativo mette nello stato bloccato il processo P che ha causato il </a:t>
            </a:r>
            <a:r>
              <a:rPr lang="it-IT" sz="2000" i="1" dirty="0" err="1" smtClean="0">
                <a:solidFill>
                  <a:srgbClr val="002060"/>
                </a:solidFill>
              </a:rPr>
              <a:t>page</a:t>
            </a:r>
            <a:r>
              <a:rPr lang="it-IT" sz="2000" i="1" dirty="0" smtClean="0">
                <a:solidFill>
                  <a:srgbClr val="002060"/>
                </a:solidFill>
              </a:rPr>
              <a:t> fault</a:t>
            </a:r>
            <a:r>
              <a:rPr lang="it-IT" sz="2000" dirty="0" smtClean="0">
                <a:solidFill>
                  <a:schemeClr val="bg1">
                    <a:lumMod val="50000"/>
                  </a:schemeClr>
                </a:solidFill>
              </a:rPr>
              <a:t> e identifica un altro processo Q da eseguire, scegliendolo tra quelli nello stato</a:t>
            </a:r>
            <a:r>
              <a:rPr lang="it-IT" sz="2000" i="1" dirty="0" smtClean="0">
                <a:solidFill>
                  <a:schemeClr val="bg1">
                    <a:lumMod val="50000"/>
                  </a:schemeClr>
                </a:solidFill>
              </a:rPr>
              <a:t> </a:t>
            </a:r>
            <a:r>
              <a:rPr lang="it-IT" sz="2000" i="1" dirty="0" err="1" smtClean="0">
                <a:solidFill>
                  <a:schemeClr val="bg1">
                    <a:lumMod val="50000"/>
                  </a:schemeClr>
                </a:solidFill>
              </a:rPr>
              <a:t>ready</a:t>
            </a:r>
            <a:r>
              <a:rPr lang="it-IT" sz="2000" dirty="0" smtClean="0">
                <a:solidFill>
                  <a:schemeClr val="bg1">
                    <a:lumMod val="50000"/>
                  </a:schemeClr>
                </a:solidFill>
              </a:rPr>
              <a:t>.</a:t>
            </a:r>
          </a:p>
          <a:p>
            <a:pPr>
              <a:buFont typeface="Arial" pitchFamily="34" charset="0"/>
              <a:buChar char="•"/>
            </a:pPr>
            <a:r>
              <a:rPr lang="it-IT" sz="2000" dirty="0" smtClean="0">
                <a:solidFill>
                  <a:schemeClr val="bg1">
                    <a:lumMod val="50000"/>
                  </a:schemeClr>
                </a:solidFill>
              </a:rPr>
              <a:t> Il sistema operativo controlla lo stato della memoria per scegliere un frame dove collocare la pagina richiesta. </a:t>
            </a:r>
          </a:p>
          <a:p>
            <a:pPr>
              <a:buFont typeface="Arial" pitchFamily="34" charset="0"/>
              <a:buChar char="•"/>
            </a:pPr>
            <a:r>
              <a:rPr lang="it-IT" sz="2000" dirty="0" smtClean="0">
                <a:solidFill>
                  <a:schemeClr val="bg1">
                    <a:lumMod val="50000"/>
                  </a:schemeClr>
                </a:solidFill>
              </a:rPr>
              <a:t> Se non ci sono frame liberi, deve identificare con un opportuno algoritmo, il frame da liberare. Per effetto della rimozione della pagina, dovrà essere aggiornata la riga della tabella delle pagine corrispondente, mettendo a 0 il bit di validità. Il frame con la pagina da rimuovere è ricopiato su disco (</a:t>
            </a:r>
            <a:r>
              <a:rPr lang="it-IT" sz="2000" i="1" dirty="0" smtClean="0">
                <a:solidFill>
                  <a:srgbClr val="002060"/>
                </a:solidFill>
              </a:rPr>
              <a:t>swap out</a:t>
            </a:r>
            <a:r>
              <a:rPr lang="it-IT" sz="2000" dirty="0" smtClean="0">
                <a:solidFill>
                  <a:schemeClr val="bg1">
                    <a:lumMod val="50000"/>
                  </a:schemeClr>
                </a:solidFill>
              </a:rPr>
              <a:t>).</a:t>
            </a:r>
          </a:p>
          <a:p>
            <a:pPr>
              <a:buFont typeface="Arial" pitchFamily="34" charset="0"/>
              <a:buChar char="•"/>
            </a:pPr>
            <a:r>
              <a:rPr lang="it-IT" sz="2000" dirty="0" smtClean="0">
                <a:solidFill>
                  <a:schemeClr val="bg1">
                    <a:lumMod val="50000"/>
                  </a:schemeClr>
                </a:solidFill>
              </a:rPr>
              <a:t> Il sistema operativo attiva il trasferimento dei dati da disco a memoria, per ricopiare la pagina richiesta nel frame prescelto (</a:t>
            </a:r>
            <a:r>
              <a:rPr lang="it-IT" sz="2000" i="1" dirty="0" smtClean="0">
                <a:solidFill>
                  <a:srgbClr val="002060"/>
                </a:solidFill>
              </a:rPr>
              <a:t>swap in</a:t>
            </a:r>
            <a:r>
              <a:rPr lang="it-IT" sz="2000" dirty="0" smtClean="0">
                <a:solidFill>
                  <a:schemeClr val="bg1">
                    <a:lumMod val="50000"/>
                  </a:schemeClr>
                </a:solidFill>
              </a:rPr>
              <a:t>).</a:t>
            </a:r>
          </a:p>
          <a:p>
            <a:pPr>
              <a:buFont typeface="Arial" pitchFamily="34" charset="0"/>
              <a:buChar char="•"/>
            </a:pPr>
            <a:r>
              <a:rPr lang="it-IT" sz="2000" dirty="0" smtClean="0">
                <a:solidFill>
                  <a:schemeClr val="bg1">
                    <a:lumMod val="50000"/>
                  </a:schemeClr>
                </a:solidFill>
              </a:rPr>
              <a:t> Attivato il trasferimento, il sistema operativo manda in esecuzione il processo Q.</a:t>
            </a:r>
          </a:p>
          <a:p>
            <a:pPr>
              <a:buFont typeface="Arial" pitchFamily="34" charset="0"/>
              <a:buChar char="•"/>
            </a:pPr>
            <a:r>
              <a:rPr lang="it-IT" sz="2000" dirty="0" smtClean="0">
                <a:solidFill>
                  <a:schemeClr val="bg1">
                    <a:lumMod val="50000"/>
                  </a:schemeClr>
                </a:solidFill>
              </a:rPr>
              <a:t> Dopo aver completato il trasferimento tra disco e memoria, il sistema operativo aggiorna la </a:t>
            </a:r>
            <a:r>
              <a:rPr lang="it-IT" sz="2000" i="1" dirty="0" err="1" smtClean="0">
                <a:solidFill>
                  <a:schemeClr val="bg1">
                    <a:lumMod val="50000"/>
                  </a:schemeClr>
                </a:solidFill>
              </a:rPr>
              <a:t>page</a:t>
            </a:r>
            <a:r>
              <a:rPr lang="it-IT" sz="2000" i="1" dirty="0" smtClean="0">
                <a:solidFill>
                  <a:schemeClr val="bg1">
                    <a:lumMod val="50000"/>
                  </a:schemeClr>
                </a:solidFill>
              </a:rPr>
              <a:t> </a:t>
            </a:r>
            <a:r>
              <a:rPr lang="it-IT" sz="2000" i="1" dirty="0" err="1" smtClean="0">
                <a:solidFill>
                  <a:schemeClr val="bg1">
                    <a:lumMod val="50000"/>
                  </a:schemeClr>
                </a:solidFill>
              </a:rPr>
              <a:t>table</a:t>
            </a:r>
            <a:r>
              <a:rPr lang="it-IT" sz="2000" dirty="0" smtClean="0">
                <a:solidFill>
                  <a:schemeClr val="bg1">
                    <a:lumMod val="50000"/>
                  </a:schemeClr>
                </a:solidFill>
              </a:rPr>
              <a:t> del processo P e lo mette nello stato </a:t>
            </a:r>
            <a:r>
              <a:rPr lang="it-IT" sz="2000" i="1" dirty="0" err="1" smtClean="0">
                <a:solidFill>
                  <a:schemeClr val="bg1">
                    <a:lumMod val="50000"/>
                  </a:schemeClr>
                </a:solidFill>
              </a:rPr>
              <a:t>ready</a:t>
            </a:r>
            <a:r>
              <a:rPr lang="it-IT" sz="2000" dirty="0" smtClean="0">
                <a:solidFill>
                  <a:schemeClr val="bg1">
                    <a:lumMod val="50000"/>
                  </a:schemeClr>
                </a:solidFill>
              </a:rPr>
              <a:t>.</a:t>
            </a:r>
          </a:p>
          <a:p>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2400" b="1" dirty="0" smtClean="0">
                <a:solidFill>
                  <a:srgbClr val="C00000"/>
                </a:solidFill>
              </a:rPr>
              <a:t>DIAGRAMMA </a:t>
            </a:r>
            <a:r>
              <a:rPr lang="it-IT" sz="2400" b="1" dirty="0" err="1" smtClean="0">
                <a:solidFill>
                  <a:srgbClr val="C00000"/>
                </a:solidFill>
              </a:rPr>
              <a:t>DI</a:t>
            </a:r>
            <a:r>
              <a:rPr lang="it-IT" sz="2400" b="1" dirty="0" smtClean="0">
                <a:solidFill>
                  <a:srgbClr val="C00000"/>
                </a:solidFill>
              </a:rPr>
              <a:t> FLUSSO PER LA GESTIONE DELLA PAGINA MANCANTE</a:t>
            </a:r>
            <a:endParaRPr lang="it-IT" sz="2400" b="1" dirty="0">
              <a:solidFill>
                <a:srgbClr val="C00000"/>
              </a:solidFill>
            </a:endParaRPr>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12</a:t>
            </a:fld>
            <a:endParaRPr lang="it-IT"/>
          </a:p>
        </p:txBody>
      </p:sp>
      <p:pic>
        <p:nvPicPr>
          <p:cNvPr id="7" name="Picture 2"/>
          <p:cNvPicPr>
            <a:picLocks noGrp="1" noChangeAspect="1" noChangeArrowheads="1"/>
          </p:cNvPicPr>
          <p:nvPr>
            <p:ph idx="1"/>
          </p:nvPr>
        </p:nvPicPr>
        <p:blipFill>
          <a:blip r:embed="rId2"/>
          <a:srcRect/>
          <a:stretch>
            <a:fillRect/>
          </a:stretch>
        </p:blipFill>
        <p:spPr bwMode="auto">
          <a:xfrm rot="5400000">
            <a:off x="2723855" y="419361"/>
            <a:ext cx="4357717" cy="666221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13</a:t>
            </a:fld>
            <a:endParaRPr lang="it-IT" dirty="0"/>
          </a:p>
        </p:txBody>
      </p:sp>
      <p:sp>
        <p:nvSpPr>
          <p:cNvPr id="7" name="CasellaDiTesto 6"/>
          <p:cNvSpPr txBox="1"/>
          <p:nvPr/>
        </p:nvSpPr>
        <p:spPr>
          <a:xfrm>
            <a:off x="500034" y="500042"/>
            <a:ext cx="8001056" cy="5355312"/>
          </a:xfrm>
          <a:prstGeom prst="rect">
            <a:avLst/>
          </a:prstGeom>
          <a:noFill/>
        </p:spPr>
        <p:txBody>
          <a:bodyPr wrap="square" rtlCol="0">
            <a:spAutoFit/>
          </a:bodyPr>
          <a:lstStyle/>
          <a:p>
            <a:pPr algn="just"/>
            <a:r>
              <a:rPr lang="it-IT" dirty="0" smtClean="0">
                <a:solidFill>
                  <a:schemeClr val="bg1">
                    <a:lumMod val="50000"/>
                  </a:schemeClr>
                </a:solidFill>
              </a:rPr>
              <a:t>Dopo aver scelto la pagina da rimuovere nella memoria, è possibile migliorare l’efficienza delle operazioni di gestione della pagina mancante evitando di ricopiare su disco la pagina in memoria, a condizione, naturalmente, che la pagina in memoria non sia stata modificata dopo il caricamento.</a:t>
            </a:r>
          </a:p>
          <a:p>
            <a:endParaRPr lang="it-IT" dirty="0" smtClean="0"/>
          </a:p>
          <a:p>
            <a:r>
              <a:rPr lang="it-IT" b="1" dirty="0" smtClean="0">
                <a:solidFill>
                  <a:srgbClr val="C00000"/>
                </a:solidFill>
              </a:rPr>
              <a:t>Bit di pagina modificata M</a:t>
            </a:r>
            <a:r>
              <a:rPr lang="it-IT" dirty="0" smtClean="0"/>
              <a:t> </a:t>
            </a:r>
            <a:r>
              <a:rPr lang="it-IT" dirty="0" smtClean="0">
                <a:solidFill>
                  <a:schemeClr val="bg1">
                    <a:lumMod val="50000"/>
                  </a:schemeClr>
                </a:solidFill>
              </a:rPr>
              <a:t>(detto anche </a:t>
            </a:r>
            <a:r>
              <a:rPr lang="it-IT" i="1" dirty="0" err="1" smtClean="0">
                <a:solidFill>
                  <a:schemeClr val="bg1">
                    <a:lumMod val="50000"/>
                  </a:schemeClr>
                </a:solidFill>
              </a:rPr>
              <a:t>dirty</a:t>
            </a:r>
            <a:r>
              <a:rPr lang="it-IT" i="1" dirty="0" smtClean="0">
                <a:solidFill>
                  <a:schemeClr val="bg1">
                    <a:lumMod val="50000"/>
                  </a:schemeClr>
                </a:solidFill>
              </a:rPr>
              <a:t> bit</a:t>
            </a:r>
            <a:r>
              <a:rPr lang="it-IT" dirty="0" smtClean="0">
                <a:solidFill>
                  <a:schemeClr val="bg1">
                    <a:lumMod val="50000"/>
                  </a:schemeClr>
                </a:solidFill>
              </a:rPr>
              <a:t>)  </a:t>
            </a:r>
          </a:p>
          <a:p>
            <a:pPr>
              <a:buFont typeface="Arial" pitchFamily="34" charset="0"/>
              <a:buChar char="•"/>
            </a:pPr>
            <a:r>
              <a:rPr lang="it-IT" dirty="0" smtClean="0">
                <a:solidFill>
                  <a:schemeClr val="bg1">
                    <a:lumMod val="50000"/>
                  </a:schemeClr>
                </a:solidFill>
              </a:rPr>
              <a:t> </a:t>
            </a:r>
            <a:r>
              <a:rPr lang="it-IT" dirty="0" smtClean="0">
                <a:solidFill>
                  <a:srgbClr val="C00000"/>
                </a:solidFill>
              </a:rPr>
              <a:t>M=0</a:t>
            </a:r>
            <a:r>
              <a:rPr lang="it-IT" dirty="0" smtClean="0">
                <a:solidFill>
                  <a:schemeClr val="bg1">
                    <a:lumMod val="50000"/>
                  </a:schemeClr>
                </a:solidFill>
              </a:rPr>
              <a:t> al momento del caricamento della pagina in memoria</a:t>
            </a:r>
          </a:p>
          <a:p>
            <a:pPr>
              <a:buFont typeface="Arial" pitchFamily="34" charset="0"/>
              <a:buChar char="•"/>
            </a:pPr>
            <a:r>
              <a:rPr lang="it-IT" dirty="0" smtClean="0">
                <a:solidFill>
                  <a:schemeClr val="bg1">
                    <a:lumMod val="50000"/>
                  </a:schemeClr>
                </a:solidFill>
              </a:rPr>
              <a:t> </a:t>
            </a:r>
            <a:r>
              <a:rPr lang="it-IT" dirty="0" smtClean="0">
                <a:solidFill>
                  <a:srgbClr val="C00000"/>
                </a:solidFill>
              </a:rPr>
              <a:t>M=1</a:t>
            </a:r>
            <a:r>
              <a:rPr lang="it-IT" dirty="0" smtClean="0">
                <a:solidFill>
                  <a:schemeClr val="bg1">
                    <a:lumMod val="50000"/>
                  </a:schemeClr>
                </a:solidFill>
              </a:rPr>
              <a:t> quando il contenuto del frame viene modificato </a:t>
            </a:r>
          </a:p>
          <a:p>
            <a:pPr>
              <a:buFont typeface="Arial" pitchFamily="34" charset="0"/>
              <a:buChar char="•"/>
            </a:pPr>
            <a:endParaRPr lang="it-IT" dirty="0" smtClean="0">
              <a:solidFill>
                <a:schemeClr val="bg1">
                  <a:lumMod val="50000"/>
                </a:schemeClr>
              </a:solidFill>
            </a:endParaRPr>
          </a:p>
          <a:p>
            <a:r>
              <a:rPr lang="it-IT" dirty="0" smtClean="0">
                <a:solidFill>
                  <a:schemeClr val="bg1">
                    <a:lumMod val="50000"/>
                  </a:schemeClr>
                </a:solidFill>
              </a:rPr>
              <a:t>Il sistema operativo, prima di liberare il frame controlla il valore di M:</a:t>
            </a:r>
          </a:p>
          <a:p>
            <a:pPr>
              <a:buFont typeface="Arial" pitchFamily="34" charset="0"/>
              <a:buChar char="•"/>
            </a:pPr>
            <a:r>
              <a:rPr lang="it-IT" dirty="0" smtClean="0">
                <a:solidFill>
                  <a:schemeClr val="bg1">
                    <a:lumMod val="50000"/>
                  </a:schemeClr>
                </a:solidFill>
              </a:rPr>
              <a:t> se </a:t>
            </a:r>
            <a:r>
              <a:rPr lang="it-IT" dirty="0" smtClean="0">
                <a:solidFill>
                  <a:srgbClr val="C00000"/>
                </a:solidFill>
              </a:rPr>
              <a:t>M=0</a:t>
            </a:r>
            <a:r>
              <a:rPr lang="it-IT" dirty="0" smtClean="0">
                <a:solidFill>
                  <a:schemeClr val="bg1">
                    <a:lumMod val="50000"/>
                  </a:schemeClr>
                </a:solidFill>
              </a:rPr>
              <a:t> allora la pagina non è mai stata modificata e lo spazio in memoria può essere sovrascritto</a:t>
            </a:r>
          </a:p>
          <a:p>
            <a:pPr>
              <a:buFont typeface="Arial" pitchFamily="34" charset="0"/>
              <a:buChar char="•"/>
            </a:pPr>
            <a:r>
              <a:rPr lang="it-IT" dirty="0" smtClean="0">
                <a:solidFill>
                  <a:schemeClr val="bg1">
                    <a:lumMod val="50000"/>
                  </a:schemeClr>
                </a:solidFill>
              </a:rPr>
              <a:t> se </a:t>
            </a:r>
            <a:r>
              <a:rPr lang="it-IT" dirty="0" smtClean="0">
                <a:solidFill>
                  <a:srgbClr val="C00000"/>
                </a:solidFill>
              </a:rPr>
              <a:t>M=1</a:t>
            </a:r>
            <a:r>
              <a:rPr lang="it-IT" dirty="0" smtClean="0">
                <a:solidFill>
                  <a:schemeClr val="bg1">
                    <a:lumMod val="50000"/>
                  </a:schemeClr>
                </a:solidFill>
              </a:rPr>
              <a:t> allora la pagina è stata modificata e bisogna ricopiare il contenuto del frame  su disco.</a:t>
            </a:r>
          </a:p>
          <a:p>
            <a:pPr>
              <a:buFont typeface="Arial" pitchFamily="34" charset="0"/>
              <a:buChar char="•"/>
            </a:pPr>
            <a:endParaRPr lang="it-IT" dirty="0" smtClean="0">
              <a:solidFill>
                <a:schemeClr val="bg1">
                  <a:lumMod val="50000"/>
                </a:schemeClr>
              </a:solidFill>
            </a:endParaRPr>
          </a:p>
          <a:p>
            <a:r>
              <a:rPr lang="it-IT" dirty="0" smtClean="0">
                <a:solidFill>
                  <a:schemeClr val="bg1">
                    <a:lumMod val="50000"/>
                  </a:schemeClr>
                </a:solidFill>
              </a:rPr>
              <a:t>Le righe della </a:t>
            </a:r>
            <a:r>
              <a:rPr lang="it-IT" i="1" dirty="0" err="1" smtClean="0">
                <a:solidFill>
                  <a:schemeClr val="bg1">
                    <a:lumMod val="50000"/>
                  </a:schemeClr>
                </a:solidFill>
              </a:rPr>
              <a:t>page</a:t>
            </a:r>
            <a:r>
              <a:rPr lang="it-IT" i="1" dirty="0" smtClean="0">
                <a:solidFill>
                  <a:schemeClr val="bg1">
                    <a:lumMod val="50000"/>
                  </a:schemeClr>
                </a:solidFill>
              </a:rPr>
              <a:t> </a:t>
            </a:r>
            <a:r>
              <a:rPr lang="it-IT" i="1" dirty="0" err="1" smtClean="0">
                <a:solidFill>
                  <a:schemeClr val="bg1">
                    <a:lumMod val="50000"/>
                  </a:schemeClr>
                </a:solidFill>
              </a:rPr>
              <a:t>table</a:t>
            </a:r>
            <a:r>
              <a:rPr lang="it-IT" dirty="0" smtClean="0">
                <a:solidFill>
                  <a:schemeClr val="bg1">
                    <a:lumMod val="50000"/>
                  </a:schemeClr>
                </a:solidFill>
              </a:rPr>
              <a:t> avranno il seguente formato: </a:t>
            </a:r>
          </a:p>
          <a:p>
            <a:endParaRPr lang="it-IT" dirty="0" smtClean="0"/>
          </a:p>
          <a:p>
            <a:endParaRPr lang="it-IT" dirty="0" smtClean="0"/>
          </a:p>
          <a:p>
            <a:endParaRPr lang="it-IT" dirty="0"/>
          </a:p>
        </p:txBody>
      </p:sp>
      <p:pic>
        <p:nvPicPr>
          <p:cNvPr id="1026" name="Picture 2"/>
          <p:cNvPicPr>
            <a:picLocks noChangeAspect="1" noChangeArrowheads="1"/>
          </p:cNvPicPr>
          <p:nvPr/>
        </p:nvPicPr>
        <p:blipFill>
          <a:blip r:embed="rId2"/>
          <a:srcRect/>
          <a:stretch>
            <a:fillRect/>
          </a:stretch>
        </p:blipFill>
        <p:spPr bwMode="auto">
          <a:xfrm rot="5400000">
            <a:off x="3834030" y="3452590"/>
            <a:ext cx="690121" cy="392909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anim calcmode="lin" valueType="num">
                                      <p:cBhvr additive="base">
                                        <p:cTn id="1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anim calcmode="lin" valueType="num">
                                      <p:cBhvr additive="base">
                                        <p:cTn id="1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
                                            <p:txEl>
                                              <p:pRg st="6" end="6"/>
                                            </p:txEl>
                                          </p:spTgt>
                                        </p:tgtEl>
                                        <p:attrNameLst>
                                          <p:attrName>style.visibility</p:attrName>
                                        </p:attrNameLst>
                                      </p:cBhvr>
                                      <p:to>
                                        <p:strVal val="visible"/>
                                      </p:to>
                                    </p:set>
                                    <p:anim calcmode="lin" valueType="num">
                                      <p:cBhvr additive="base">
                                        <p:cTn id="21"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anim calcmode="lin" valueType="num">
                                      <p:cBhvr additive="base">
                                        <p:cTn id="25"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7" end="7"/>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
                                            <p:txEl>
                                              <p:pRg st="8" end="8"/>
                                            </p:txEl>
                                          </p:spTgt>
                                        </p:tgtEl>
                                        <p:attrNameLst>
                                          <p:attrName>style.visibility</p:attrName>
                                        </p:attrNameLst>
                                      </p:cBhvr>
                                      <p:to>
                                        <p:strVal val="visible"/>
                                      </p:to>
                                    </p:set>
                                    <p:anim calcmode="lin" valueType="num">
                                      <p:cBhvr additive="base">
                                        <p:cTn id="29"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7">
                                            <p:txEl>
                                              <p:pRg st="10" end="10"/>
                                            </p:txEl>
                                          </p:spTgt>
                                        </p:tgtEl>
                                        <p:attrNameLst>
                                          <p:attrName>style.visibility</p:attrName>
                                        </p:attrNameLst>
                                      </p:cBhvr>
                                      <p:to>
                                        <p:strVal val="visible"/>
                                      </p:to>
                                    </p:set>
                                    <p:anim calcmode="lin" valueType="num">
                                      <p:cBhvr additive="base">
                                        <p:cTn id="35" dur="500" fill="hold"/>
                                        <p:tgtEl>
                                          <p:spTgt spid="7">
                                            <p:txEl>
                                              <p:pRg st="10" end="1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txEl>
                                              <p:pRg st="10" end="10"/>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26"/>
                                        </p:tgtEl>
                                        <p:attrNameLst>
                                          <p:attrName>style.visibility</p:attrName>
                                        </p:attrNameLst>
                                      </p:cBhvr>
                                      <p:to>
                                        <p:strVal val="visible"/>
                                      </p:to>
                                    </p:set>
                                    <p:anim calcmode="lin" valueType="num">
                                      <p:cBhvr additive="base">
                                        <p:cTn id="39" dur="500" fill="hold"/>
                                        <p:tgtEl>
                                          <p:spTgt spid="1026"/>
                                        </p:tgtEl>
                                        <p:attrNameLst>
                                          <p:attrName>ppt_x</p:attrName>
                                        </p:attrNameLst>
                                      </p:cBhvr>
                                      <p:tavLst>
                                        <p:tav tm="0">
                                          <p:val>
                                            <p:strVal val="#ppt_x"/>
                                          </p:val>
                                        </p:tav>
                                        <p:tav tm="100000">
                                          <p:val>
                                            <p:strVal val="#ppt_x"/>
                                          </p:val>
                                        </p:tav>
                                      </p:tavLst>
                                    </p:anim>
                                    <p:anim calcmode="lin" valueType="num">
                                      <p:cBhvr additive="base">
                                        <p:cTn id="4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14</a:t>
            </a:fld>
            <a:endParaRPr lang="it-IT"/>
          </a:p>
        </p:txBody>
      </p:sp>
      <p:sp>
        <p:nvSpPr>
          <p:cNvPr id="5" name="CasellaDiTesto 4"/>
          <p:cNvSpPr txBox="1"/>
          <p:nvPr/>
        </p:nvSpPr>
        <p:spPr>
          <a:xfrm>
            <a:off x="1928794" y="357166"/>
            <a:ext cx="4143404" cy="461665"/>
          </a:xfrm>
          <a:prstGeom prst="rect">
            <a:avLst/>
          </a:prstGeom>
          <a:noFill/>
        </p:spPr>
        <p:txBody>
          <a:bodyPr wrap="square" rtlCol="0">
            <a:spAutoFit/>
          </a:bodyPr>
          <a:lstStyle/>
          <a:p>
            <a:pPr algn="ctr"/>
            <a:r>
              <a:rPr lang="it-IT" sz="2400" b="1" dirty="0" smtClean="0">
                <a:solidFill>
                  <a:srgbClr val="C00000"/>
                </a:solidFill>
              </a:rPr>
              <a:t>ALTRI BIT </a:t>
            </a:r>
            <a:r>
              <a:rPr lang="it-IT" sz="2400" b="1" dirty="0" err="1" smtClean="0">
                <a:solidFill>
                  <a:srgbClr val="C00000"/>
                </a:solidFill>
              </a:rPr>
              <a:t>DI</a:t>
            </a:r>
            <a:r>
              <a:rPr lang="it-IT" sz="2400" b="1" dirty="0" smtClean="0">
                <a:solidFill>
                  <a:srgbClr val="C00000"/>
                </a:solidFill>
              </a:rPr>
              <a:t> CONTROLLO</a:t>
            </a:r>
            <a:endParaRPr lang="it-IT" sz="2400" b="1" dirty="0">
              <a:solidFill>
                <a:srgbClr val="C00000"/>
              </a:solidFill>
            </a:endParaRPr>
          </a:p>
        </p:txBody>
      </p:sp>
      <p:sp>
        <p:nvSpPr>
          <p:cNvPr id="6" name="CasellaDiTesto 5"/>
          <p:cNvSpPr txBox="1"/>
          <p:nvPr/>
        </p:nvSpPr>
        <p:spPr>
          <a:xfrm>
            <a:off x="571472" y="1214422"/>
            <a:ext cx="7815409" cy="4585871"/>
          </a:xfrm>
          <a:prstGeom prst="rect">
            <a:avLst/>
          </a:prstGeom>
          <a:noFill/>
        </p:spPr>
        <p:txBody>
          <a:bodyPr wrap="square" rtlCol="0">
            <a:spAutoFit/>
          </a:bodyPr>
          <a:lstStyle/>
          <a:p>
            <a:pPr>
              <a:buFont typeface="Arial" pitchFamily="34" charset="0"/>
              <a:buChar char="•"/>
            </a:pPr>
            <a:r>
              <a:rPr lang="it-IT" dirty="0" smtClean="0"/>
              <a:t> </a:t>
            </a:r>
            <a:r>
              <a:rPr lang="it-IT" sz="2000" b="1" dirty="0" smtClean="0">
                <a:solidFill>
                  <a:srgbClr val="002060"/>
                </a:solidFill>
              </a:rPr>
              <a:t>bit U	</a:t>
            </a:r>
            <a:r>
              <a:rPr lang="it-IT" sz="2000" b="1" dirty="0" smtClean="0">
                <a:solidFill>
                  <a:schemeClr val="bg1">
                    <a:lumMod val="50000"/>
                  </a:schemeClr>
                </a:solidFill>
                <a:sym typeface="Wingdings" pitchFamily="2" charset="2"/>
              </a:rPr>
              <a:t></a:t>
            </a:r>
            <a:r>
              <a:rPr lang="it-IT" sz="2000" dirty="0" smtClean="0">
                <a:solidFill>
                  <a:schemeClr val="bg1">
                    <a:lumMod val="50000"/>
                  </a:schemeClr>
                </a:solidFill>
                <a:sym typeface="Wingdings" pitchFamily="2" charset="2"/>
              </a:rPr>
              <a:t>  la pagina è stata usata: questo bit consente la scelta della pagina da scaricare ( algoritmo della seconda opportunità) </a:t>
            </a:r>
          </a:p>
          <a:p>
            <a:pPr>
              <a:buFont typeface="Arial" pitchFamily="34" charset="0"/>
              <a:buChar char="•"/>
            </a:pPr>
            <a:r>
              <a:rPr lang="it-IT" sz="2000" b="1" dirty="0" smtClean="0">
                <a:solidFill>
                  <a:srgbClr val="002060"/>
                </a:solidFill>
                <a:sym typeface="Wingdings" pitchFamily="2" charset="2"/>
              </a:rPr>
              <a:t> bit R	</a:t>
            </a:r>
            <a:r>
              <a:rPr lang="it-IT" sz="2000" dirty="0" smtClean="0">
                <a:solidFill>
                  <a:schemeClr val="bg1">
                    <a:lumMod val="50000"/>
                  </a:schemeClr>
                </a:solidFill>
                <a:sym typeface="Wingdings" pitchFamily="2" charset="2"/>
              </a:rPr>
              <a:t>  la pagina che può essere solo letta, ma nella quale non è possibile scrivere</a:t>
            </a:r>
          </a:p>
          <a:p>
            <a:pPr>
              <a:buFont typeface="Arial" pitchFamily="34" charset="0"/>
              <a:buChar char="•"/>
            </a:pPr>
            <a:r>
              <a:rPr lang="it-IT" sz="2000" dirty="0" smtClean="0">
                <a:sym typeface="Wingdings" pitchFamily="2" charset="2"/>
              </a:rPr>
              <a:t> </a:t>
            </a:r>
            <a:r>
              <a:rPr lang="it-IT" sz="2000" b="1" dirty="0" smtClean="0">
                <a:solidFill>
                  <a:srgbClr val="002060"/>
                </a:solidFill>
                <a:sym typeface="Wingdings" pitchFamily="2" charset="2"/>
              </a:rPr>
              <a:t>bit W	</a:t>
            </a:r>
            <a:r>
              <a:rPr lang="it-IT" sz="2000" dirty="0" smtClean="0">
                <a:solidFill>
                  <a:schemeClr val="bg1">
                    <a:lumMod val="50000"/>
                  </a:schemeClr>
                </a:solidFill>
                <a:sym typeface="Wingdings" pitchFamily="2" charset="2"/>
              </a:rPr>
              <a:t>  la pagina nella quale è possibile scrivere</a:t>
            </a:r>
          </a:p>
          <a:p>
            <a:pPr>
              <a:buFont typeface="Arial" pitchFamily="34" charset="0"/>
              <a:buChar char="•"/>
            </a:pPr>
            <a:r>
              <a:rPr lang="it-IT" sz="2000" dirty="0" smtClean="0">
                <a:sym typeface="Wingdings" pitchFamily="2" charset="2"/>
              </a:rPr>
              <a:t> </a:t>
            </a:r>
            <a:r>
              <a:rPr lang="it-IT" sz="2000" b="1" dirty="0" smtClean="0">
                <a:solidFill>
                  <a:srgbClr val="002060"/>
                </a:solidFill>
                <a:sym typeface="Wingdings" pitchFamily="2" charset="2"/>
              </a:rPr>
              <a:t>bit X	</a:t>
            </a:r>
            <a:r>
              <a:rPr lang="it-IT" sz="2000" dirty="0" smtClean="0">
                <a:solidFill>
                  <a:schemeClr val="bg1">
                    <a:lumMod val="50000"/>
                  </a:schemeClr>
                </a:solidFill>
                <a:sym typeface="Wingdings" pitchFamily="2" charset="2"/>
              </a:rPr>
              <a:t>  la pagina che contiene codice ed è usata per essere eseguita</a:t>
            </a:r>
          </a:p>
          <a:p>
            <a:pPr>
              <a:buFont typeface="Arial" pitchFamily="34" charset="0"/>
              <a:buChar char="•"/>
            </a:pPr>
            <a:endParaRPr lang="it-IT" sz="2000" dirty="0" smtClean="0">
              <a:solidFill>
                <a:schemeClr val="bg1">
                  <a:lumMod val="50000"/>
                </a:schemeClr>
              </a:solidFill>
              <a:sym typeface="Wingdings" pitchFamily="2" charset="2"/>
            </a:endParaRPr>
          </a:p>
          <a:p>
            <a:r>
              <a:rPr lang="it-IT" sz="2000" dirty="0" smtClean="0">
                <a:solidFill>
                  <a:schemeClr val="bg1">
                    <a:lumMod val="50000"/>
                  </a:schemeClr>
                </a:solidFill>
                <a:sym typeface="Wingdings" pitchFamily="2" charset="2"/>
              </a:rPr>
              <a:t>I bit R, W, X sono usati per implementare meccanismi di protezione delle pagine.</a:t>
            </a:r>
          </a:p>
          <a:p>
            <a:endParaRPr lang="it-IT" sz="2000" dirty="0" smtClean="0">
              <a:solidFill>
                <a:schemeClr val="bg1">
                  <a:lumMod val="50000"/>
                </a:schemeClr>
              </a:solidFill>
              <a:sym typeface="Wingdings" pitchFamily="2" charset="2"/>
            </a:endParaRPr>
          </a:p>
          <a:p>
            <a:r>
              <a:rPr lang="it-IT" sz="2000" dirty="0" smtClean="0">
                <a:solidFill>
                  <a:schemeClr val="bg1">
                    <a:lumMod val="50000"/>
                  </a:schemeClr>
                </a:solidFill>
                <a:sym typeface="Wingdings" pitchFamily="2" charset="2"/>
              </a:rPr>
              <a:t>In generale una riga nella tabella delle pagine ha un formato del tipo:</a:t>
            </a:r>
          </a:p>
          <a:p>
            <a:pPr>
              <a:buFont typeface="Arial" pitchFamily="34" charset="0"/>
              <a:buChar char="•"/>
            </a:pPr>
            <a:endParaRPr lang="it-IT" dirty="0" smtClean="0">
              <a:solidFill>
                <a:schemeClr val="bg1">
                  <a:lumMod val="50000"/>
                </a:schemeClr>
              </a:solidFill>
            </a:endParaRPr>
          </a:p>
          <a:p>
            <a:pPr>
              <a:buFont typeface="Arial" pitchFamily="34" charset="0"/>
              <a:buChar char="•"/>
            </a:pPr>
            <a:endParaRPr lang="it-IT" dirty="0" smtClean="0"/>
          </a:p>
          <a:p>
            <a:pPr>
              <a:buFont typeface="Arial" pitchFamily="34" charset="0"/>
              <a:buChar char="•"/>
            </a:pPr>
            <a:endParaRPr lang="it-IT" dirty="0" smtClean="0"/>
          </a:p>
          <a:p>
            <a:pPr>
              <a:buFont typeface="Arial" pitchFamily="34" charset="0"/>
              <a:buChar char="•"/>
            </a:pPr>
            <a:endParaRPr lang="it-IT" dirty="0"/>
          </a:p>
        </p:txBody>
      </p:sp>
      <p:pic>
        <p:nvPicPr>
          <p:cNvPr id="1026" name="Picture 2"/>
          <p:cNvPicPr>
            <a:picLocks noChangeAspect="1" noChangeArrowheads="1"/>
          </p:cNvPicPr>
          <p:nvPr/>
        </p:nvPicPr>
        <p:blipFill>
          <a:blip r:embed="rId2"/>
          <a:srcRect/>
          <a:stretch>
            <a:fillRect/>
          </a:stretch>
        </p:blipFill>
        <p:spPr bwMode="auto">
          <a:xfrm rot="5400000">
            <a:off x="3893350" y="3250394"/>
            <a:ext cx="428629" cy="364336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026"/>
                                        </p:tgtEl>
                                        <p:attrNameLst>
                                          <p:attrName>style.visibility</p:attrName>
                                        </p:attrNameLst>
                                      </p:cBhvr>
                                      <p:to>
                                        <p:strVal val="visible"/>
                                      </p:to>
                                    </p:set>
                                    <p:anim calcmode="lin" valueType="num">
                                      <p:cBhvr additive="base">
                                        <p:cTn id="41" dur="500" fill="hold"/>
                                        <p:tgtEl>
                                          <p:spTgt spid="1026"/>
                                        </p:tgtEl>
                                        <p:attrNameLst>
                                          <p:attrName>ppt_x</p:attrName>
                                        </p:attrNameLst>
                                      </p:cBhvr>
                                      <p:tavLst>
                                        <p:tav tm="0">
                                          <p:val>
                                            <p:strVal val="#ppt_x"/>
                                          </p:val>
                                        </p:tav>
                                        <p:tav tm="100000">
                                          <p:val>
                                            <p:strVal val="#ppt_x"/>
                                          </p:val>
                                        </p:tav>
                                      </p:tavLst>
                                    </p:anim>
                                    <p:anim calcmode="lin" valueType="num">
                                      <p:cBhvr additive="base">
                                        <p:cTn id="4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15</a:t>
            </a:fld>
            <a:endParaRPr lang="it-IT"/>
          </a:p>
        </p:txBody>
      </p:sp>
      <p:pic>
        <p:nvPicPr>
          <p:cNvPr id="2051" name="Picture 3"/>
          <p:cNvPicPr>
            <a:picLocks noChangeAspect="1" noChangeArrowheads="1"/>
          </p:cNvPicPr>
          <p:nvPr/>
        </p:nvPicPr>
        <p:blipFill>
          <a:blip r:embed="rId2"/>
          <a:srcRect/>
          <a:stretch>
            <a:fillRect/>
          </a:stretch>
        </p:blipFill>
        <p:spPr bwMode="auto">
          <a:xfrm rot="5400000">
            <a:off x="2612055" y="31095"/>
            <a:ext cx="4357716" cy="7295874"/>
          </a:xfrm>
          <a:prstGeom prst="rect">
            <a:avLst/>
          </a:prstGeom>
          <a:noFill/>
          <a:ln w="9525">
            <a:noFill/>
            <a:miter lim="800000"/>
            <a:headEnd/>
            <a:tailEnd/>
          </a:ln>
          <a:effectLst/>
        </p:spPr>
      </p:pic>
      <p:sp>
        <p:nvSpPr>
          <p:cNvPr id="7" name="CasellaDiTesto 6"/>
          <p:cNvSpPr txBox="1"/>
          <p:nvPr/>
        </p:nvSpPr>
        <p:spPr>
          <a:xfrm>
            <a:off x="1000100" y="500042"/>
            <a:ext cx="7248203" cy="1015663"/>
          </a:xfrm>
          <a:prstGeom prst="rect">
            <a:avLst/>
          </a:prstGeom>
          <a:noFill/>
        </p:spPr>
        <p:txBody>
          <a:bodyPr wrap="square" rtlCol="0">
            <a:spAutoFit/>
          </a:bodyPr>
          <a:lstStyle/>
          <a:p>
            <a:pPr algn="ctr"/>
            <a:r>
              <a:rPr lang="it-IT" sz="2000" b="1" dirty="0" smtClean="0">
                <a:solidFill>
                  <a:srgbClr val="C00000"/>
                </a:solidFill>
              </a:rPr>
              <a:t>ESEMPIO </a:t>
            </a:r>
            <a:r>
              <a:rPr lang="it-IT" sz="2000" b="1" dirty="0" err="1" smtClean="0">
                <a:solidFill>
                  <a:srgbClr val="C00000"/>
                </a:solidFill>
              </a:rPr>
              <a:t>DI</a:t>
            </a:r>
            <a:r>
              <a:rPr lang="it-IT" sz="2000" b="1" dirty="0" smtClean="0">
                <a:solidFill>
                  <a:srgbClr val="C00000"/>
                </a:solidFill>
              </a:rPr>
              <a:t> TRASFORMAZIONE </a:t>
            </a:r>
            <a:r>
              <a:rPr lang="it-IT" sz="2000" b="1" dirty="0" err="1" smtClean="0">
                <a:solidFill>
                  <a:srgbClr val="C00000"/>
                </a:solidFill>
              </a:rPr>
              <a:t>DI</a:t>
            </a:r>
            <a:r>
              <a:rPr lang="it-IT" sz="2000" b="1" dirty="0" smtClean="0">
                <a:solidFill>
                  <a:srgbClr val="C00000"/>
                </a:solidFill>
              </a:rPr>
              <a:t> INDIRIZZI VIRTUALI </a:t>
            </a:r>
          </a:p>
          <a:p>
            <a:pPr algn="ctr"/>
            <a:r>
              <a:rPr lang="it-IT" sz="2000" b="1" dirty="0" smtClean="0">
                <a:solidFill>
                  <a:srgbClr val="C00000"/>
                </a:solidFill>
              </a:rPr>
              <a:t>IN </a:t>
            </a:r>
          </a:p>
          <a:p>
            <a:pPr algn="ctr"/>
            <a:r>
              <a:rPr lang="it-IT" sz="2000" b="1" dirty="0" smtClean="0">
                <a:solidFill>
                  <a:srgbClr val="C00000"/>
                </a:solidFill>
              </a:rPr>
              <a:t>INDIRIZZI FISICI</a:t>
            </a:r>
            <a:endParaRPr lang="it-IT" sz="2000" b="1" dirty="0">
              <a:solidFill>
                <a:srgbClr val="C0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16</a:t>
            </a:fld>
            <a:endParaRPr lang="it-IT"/>
          </a:p>
        </p:txBody>
      </p:sp>
      <p:sp>
        <p:nvSpPr>
          <p:cNvPr id="5" name="CasellaDiTesto 4"/>
          <p:cNvSpPr txBox="1"/>
          <p:nvPr/>
        </p:nvSpPr>
        <p:spPr>
          <a:xfrm>
            <a:off x="2571736" y="500042"/>
            <a:ext cx="4084708" cy="461665"/>
          </a:xfrm>
          <a:prstGeom prst="rect">
            <a:avLst/>
          </a:prstGeom>
          <a:noFill/>
        </p:spPr>
        <p:txBody>
          <a:bodyPr wrap="none" rtlCol="0">
            <a:spAutoFit/>
          </a:bodyPr>
          <a:lstStyle/>
          <a:p>
            <a:r>
              <a:rPr lang="it-IT" sz="2400" b="1" dirty="0" smtClean="0">
                <a:solidFill>
                  <a:srgbClr val="C00000"/>
                </a:solidFill>
              </a:rPr>
              <a:t>STRATEGIA </a:t>
            </a:r>
            <a:r>
              <a:rPr lang="it-IT" sz="2400" b="1" dirty="0" err="1" smtClean="0">
                <a:solidFill>
                  <a:srgbClr val="C00000"/>
                </a:solidFill>
              </a:rPr>
              <a:t>DI</a:t>
            </a:r>
            <a:r>
              <a:rPr lang="it-IT" sz="2400" b="1" dirty="0" smtClean="0">
                <a:solidFill>
                  <a:srgbClr val="C00000"/>
                </a:solidFill>
              </a:rPr>
              <a:t> PRELEVAMENTO</a:t>
            </a:r>
            <a:endParaRPr lang="it-IT" sz="2400" b="1" dirty="0">
              <a:solidFill>
                <a:srgbClr val="C00000"/>
              </a:solidFill>
            </a:endParaRPr>
          </a:p>
        </p:txBody>
      </p:sp>
      <p:sp>
        <p:nvSpPr>
          <p:cNvPr id="6" name="CasellaDiTesto 5"/>
          <p:cNvSpPr txBox="1"/>
          <p:nvPr/>
        </p:nvSpPr>
        <p:spPr>
          <a:xfrm>
            <a:off x="571472" y="1071547"/>
            <a:ext cx="7929618" cy="5016758"/>
          </a:xfrm>
          <a:prstGeom prst="rect">
            <a:avLst/>
          </a:prstGeom>
          <a:noFill/>
        </p:spPr>
        <p:txBody>
          <a:bodyPr wrap="square" rtlCol="0">
            <a:spAutoFit/>
          </a:bodyPr>
          <a:lstStyle/>
          <a:p>
            <a:pPr algn="just"/>
            <a:r>
              <a:rPr lang="it-IT" sz="2000" dirty="0" smtClean="0">
                <a:solidFill>
                  <a:schemeClr val="bg1">
                    <a:lumMod val="50000"/>
                  </a:schemeClr>
                </a:solidFill>
              </a:rPr>
              <a:t>Definisce il momento di allocazione di una pagina in memoria.</a:t>
            </a:r>
          </a:p>
          <a:p>
            <a:pPr algn="just"/>
            <a:r>
              <a:rPr lang="it-IT" sz="2000" dirty="0" smtClean="0">
                <a:solidFill>
                  <a:schemeClr val="bg1">
                    <a:lumMod val="50000"/>
                  </a:schemeClr>
                </a:solidFill>
              </a:rPr>
              <a:t>Ci sono due politiche opposte:</a:t>
            </a:r>
          </a:p>
          <a:p>
            <a:pPr algn="just"/>
            <a:endParaRPr lang="it-IT" sz="2000" dirty="0" smtClean="0">
              <a:solidFill>
                <a:schemeClr val="bg1">
                  <a:lumMod val="50000"/>
                </a:schemeClr>
              </a:solidFill>
            </a:endParaRPr>
          </a:p>
          <a:p>
            <a:pPr algn="just">
              <a:buFont typeface="Arial" pitchFamily="34" charset="0"/>
              <a:buChar char="•"/>
            </a:pPr>
            <a:r>
              <a:rPr lang="it-IT" sz="2000" dirty="0" smtClean="0">
                <a:solidFill>
                  <a:schemeClr val="bg1">
                    <a:lumMod val="50000"/>
                  </a:schemeClr>
                </a:solidFill>
              </a:rPr>
              <a:t> la </a:t>
            </a:r>
            <a:r>
              <a:rPr lang="it-IT" sz="2000" b="1" dirty="0" smtClean="0">
                <a:solidFill>
                  <a:srgbClr val="C00000"/>
                </a:solidFill>
              </a:rPr>
              <a:t>paginazione a richiesta</a:t>
            </a:r>
            <a:r>
              <a:rPr lang="it-IT" sz="2000" dirty="0" smtClean="0">
                <a:solidFill>
                  <a:srgbClr val="C00000"/>
                </a:solidFill>
              </a:rPr>
              <a:t> </a:t>
            </a:r>
            <a:r>
              <a:rPr lang="it-IT" sz="2000" dirty="0" smtClean="0">
                <a:solidFill>
                  <a:schemeClr val="bg1">
                    <a:lumMod val="50000"/>
                  </a:schemeClr>
                </a:solidFill>
              </a:rPr>
              <a:t>(</a:t>
            </a:r>
            <a:r>
              <a:rPr lang="it-IT" sz="2000" i="1" dirty="0" err="1" smtClean="0">
                <a:solidFill>
                  <a:schemeClr val="bg1">
                    <a:lumMod val="50000"/>
                  </a:schemeClr>
                </a:solidFill>
              </a:rPr>
              <a:t>demand</a:t>
            </a:r>
            <a:r>
              <a:rPr lang="it-IT" sz="2000" i="1" dirty="0" smtClean="0">
                <a:solidFill>
                  <a:schemeClr val="bg1">
                    <a:lumMod val="50000"/>
                  </a:schemeClr>
                </a:solidFill>
              </a:rPr>
              <a:t> </a:t>
            </a:r>
            <a:r>
              <a:rPr lang="it-IT" sz="2000" i="1" dirty="0" err="1" smtClean="0">
                <a:solidFill>
                  <a:schemeClr val="bg1">
                    <a:lumMod val="50000"/>
                  </a:schemeClr>
                </a:solidFill>
              </a:rPr>
              <a:t>paging</a:t>
            </a:r>
            <a:r>
              <a:rPr lang="it-IT" sz="2000" dirty="0" smtClean="0">
                <a:solidFill>
                  <a:schemeClr val="bg1">
                    <a:lumMod val="50000"/>
                  </a:schemeClr>
                </a:solidFill>
              </a:rPr>
              <a:t>) </a:t>
            </a:r>
            <a:r>
              <a:rPr lang="it-IT" sz="2000" dirty="0" smtClean="0">
                <a:solidFill>
                  <a:schemeClr val="bg1">
                    <a:lumMod val="50000"/>
                  </a:schemeClr>
                </a:solidFill>
                <a:sym typeface="Wingdings" pitchFamily="2" charset="2"/>
              </a:rPr>
              <a:t> porta una pagina in memoria solo quando si fa riferimento a quella pagina. Si rinvia l’onere di caricare in memoria una pagina sino a quando non si è sicuri di doverla usare. Il limite di questa politica è l’elevato numero di </a:t>
            </a:r>
            <a:r>
              <a:rPr lang="it-IT" sz="2000" i="1" dirty="0" err="1" smtClean="0">
                <a:solidFill>
                  <a:schemeClr val="bg1">
                    <a:lumMod val="50000"/>
                  </a:schemeClr>
                </a:solidFill>
                <a:sym typeface="Wingdings" pitchFamily="2" charset="2"/>
              </a:rPr>
              <a:t>page</a:t>
            </a:r>
            <a:r>
              <a:rPr lang="it-IT" sz="2000" i="1" dirty="0" smtClean="0">
                <a:solidFill>
                  <a:schemeClr val="bg1">
                    <a:lumMod val="50000"/>
                  </a:schemeClr>
                </a:solidFill>
                <a:sym typeface="Wingdings" pitchFamily="2" charset="2"/>
              </a:rPr>
              <a:t> fault</a:t>
            </a:r>
            <a:r>
              <a:rPr lang="it-IT" sz="2000" dirty="0" smtClean="0">
                <a:solidFill>
                  <a:schemeClr val="bg1">
                    <a:lumMod val="50000"/>
                  </a:schemeClr>
                </a:solidFill>
                <a:sym typeface="Wingdings" pitchFamily="2" charset="2"/>
              </a:rPr>
              <a:t> generati dal processo quando parte.</a:t>
            </a:r>
          </a:p>
          <a:p>
            <a:pPr algn="just">
              <a:buFont typeface="Arial" pitchFamily="34" charset="0"/>
              <a:buChar char="•"/>
            </a:pPr>
            <a:endParaRPr lang="it-IT" sz="2000" dirty="0" smtClean="0">
              <a:solidFill>
                <a:schemeClr val="bg1">
                  <a:lumMod val="50000"/>
                </a:schemeClr>
              </a:solidFill>
              <a:sym typeface="Wingdings" pitchFamily="2" charset="2"/>
            </a:endParaRPr>
          </a:p>
          <a:p>
            <a:pPr algn="just">
              <a:buFont typeface="Arial" pitchFamily="34" charset="0"/>
              <a:buChar char="•"/>
            </a:pPr>
            <a:r>
              <a:rPr lang="it-IT" sz="2000" dirty="0" smtClean="0">
                <a:solidFill>
                  <a:schemeClr val="bg1">
                    <a:lumMod val="50000"/>
                  </a:schemeClr>
                </a:solidFill>
                <a:sym typeface="Wingdings" pitchFamily="2" charset="2"/>
              </a:rPr>
              <a:t> la </a:t>
            </a:r>
            <a:r>
              <a:rPr lang="it-IT" sz="2000" b="1" dirty="0" err="1" smtClean="0">
                <a:solidFill>
                  <a:srgbClr val="C00000"/>
                </a:solidFill>
                <a:sym typeface="Wingdings" pitchFamily="2" charset="2"/>
              </a:rPr>
              <a:t>prepaginazione</a:t>
            </a:r>
            <a:r>
              <a:rPr lang="it-IT" sz="2000" dirty="0" smtClean="0">
                <a:solidFill>
                  <a:schemeClr val="bg1">
                    <a:lumMod val="50000"/>
                  </a:schemeClr>
                </a:solidFill>
                <a:sym typeface="Wingdings" pitchFamily="2" charset="2"/>
              </a:rPr>
              <a:t>  è una strategia di tipo anticipatorio che cerca di prevedere le esigenze del processo, portando in memoria un certo numero di pagine per volta. Alla base di questa strategia c’è il </a:t>
            </a:r>
            <a:r>
              <a:rPr lang="it-IT" sz="2000" i="1" dirty="0" smtClean="0">
                <a:solidFill>
                  <a:schemeClr val="bg1">
                    <a:lumMod val="50000"/>
                  </a:schemeClr>
                </a:solidFill>
                <a:sym typeface="Wingdings" pitchFamily="2" charset="2"/>
              </a:rPr>
              <a:t>principio di località spaziale</a:t>
            </a:r>
            <a:r>
              <a:rPr lang="it-IT" sz="2000" dirty="0" smtClean="0">
                <a:solidFill>
                  <a:schemeClr val="bg1">
                    <a:lumMod val="50000"/>
                  </a:schemeClr>
                </a:solidFill>
                <a:sym typeface="Wingdings" pitchFamily="2" charset="2"/>
              </a:rPr>
              <a:t>: in caso di </a:t>
            </a:r>
            <a:r>
              <a:rPr lang="it-IT" sz="2000" i="1" dirty="0" err="1" smtClean="0">
                <a:solidFill>
                  <a:schemeClr val="bg1">
                    <a:lumMod val="50000"/>
                  </a:schemeClr>
                </a:solidFill>
                <a:sym typeface="Wingdings" pitchFamily="2" charset="2"/>
              </a:rPr>
              <a:t>page</a:t>
            </a:r>
            <a:r>
              <a:rPr lang="it-IT" sz="2000" i="1" dirty="0" smtClean="0">
                <a:solidFill>
                  <a:schemeClr val="bg1">
                    <a:lumMod val="50000"/>
                  </a:schemeClr>
                </a:solidFill>
                <a:sym typeface="Wingdings" pitchFamily="2" charset="2"/>
              </a:rPr>
              <a:t> fault</a:t>
            </a:r>
            <a:r>
              <a:rPr lang="it-IT" sz="2000" dirty="0" smtClean="0">
                <a:solidFill>
                  <a:schemeClr val="bg1">
                    <a:lumMod val="50000"/>
                  </a:schemeClr>
                </a:solidFill>
                <a:sym typeface="Wingdings" pitchFamily="2" charset="2"/>
              </a:rPr>
              <a:t> il sistema operativo porta in memoria la pagina richiesta e altre pagine vicino ad essa.  Il limite di questa politica è di fare del lavoro inutile a causa della difficoltà di conoscere in anticipo se una pagina sarà richiesta. </a:t>
            </a:r>
            <a:endParaRPr lang="it-IT" sz="2000" dirty="0">
              <a:solidFill>
                <a:schemeClr val="bg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anim calcmode="lin" valueType="num">
                                      <p:cBhvr additive="base">
                                        <p:cTn id="1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17</a:t>
            </a:fld>
            <a:endParaRPr lang="it-IT"/>
          </a:p>
        </p:txBody>
      </p:sp>
      <p:sp>
        <p:nvSpPr>
          <p:cNvPr id="5" name="CasellaDiTesto 4"/>
          <p:cNvSpPr txBox="1"/>
          <p:nvPr/>
        </p:nvSpPr>
        <p:spPr>
          <a:xfrm>
            <a:off x="2571736" y="285728"/>
            <a:ext cx="3864263" cy="461665"/>
          </a:xfrm>
          <a:prstGeom prst="rect">
            <a:avLst/>
          </a:prstGeom>
          <a:noFill/>
        </p:spPr>
        <p:txBody>
          <a:bodyPr wrap="none" rtlCol="0">
            <a:spAutoFit/>
          </a:bodyPr>
          <a:lstStyle/>
          <a:p>
            <a:r>
              <a:rPr lang="it-IT" sz="2400" b="1" dirty="0" smtClean="0">
                <a:solidFill>
                  <a:srgbClr val="C00000"/>
                </a:solidFill>
              </a:rPr>
              <a:t>STRATEGIA </a:t>
            </a:r>
            <a:r>
              <a:rPr lang="it-IT" sz="2400" b="1" dirty="0" err="1" smtClean="0">
                <a:solidFill>
                  <a:srgbClr val="C00000"/>
                </a:solidFill>
              </a:rPr>
              <a:t>DI</a:t>
            </a:r>
            <a:r>
              <a:rPr lang="it-IT" sz="2400" b="1" dirty="0" smtClean="0">
                <a:solidFill>
                  <a:srgbClr val="C00000"/>
                </a:solidFill>
              </a:rPr>
              <a:t> SOSTITUZIONE</a:t>
            </a:r>
            <a:endParaRPr lang="it-IT" sz="2400" b="1" dirty="0">
              <a:solidFill>
                <a:srgbClr val="C00000"/>
              </a:solidFill>
            </a:endParaRPr>
          </a:p>
        </p:txBody>
      </p:sp>
      <p:sp>
        <p:nvSpPr>
          <p:cNvPr id="6" name="CasellaDiTesto 5"/>
          <p:cNvSpPr txBox="1"/>
          <p:nvPr/>
        </p:nvSpPr>
        <p:spPr>
          <a:xfrm>
            <a:off x="357158" y="785794"/>
            <a:ext cx="8429684" cy="6257747"/>
          </a:xfrm>
          <a:prstGeom prst="rect">
            <a:avLst/>
          </a:prstGeom>
          <a:noFill/>
        </p:spPr>
        <p:txBody>
          <a:bodyPr wrap="square" rtlCol="0">
            <a:spAutoFit/>
          </a:bodyPr>
          <a:lstStyle/>
          <a:p>
            <a:pPr algn="just"/>
            <a:r>
              <a:rPr lang="it-IT" sz="2000" dirty="0" smtClean="0">
                <a:solidFill>
                  <a:schemeClr val="bg1">
                    <a:lumMod val="50000"/>
                  </a:schemeClr>
                </a:solidFill>
              </a:rPr>
              <a:t>Riguarda la selezione della pagina da rimuovere dalla memoria per far posto ad una nuova pagina da caricare.</a:t>
            </a:r>
          </a:p>
          <a:p>
            <a:pPr algn="just"/>
            <a:endParaRPr lang="it-IT" sz="2000" dirty="0" smtClean="0">
              <a:solidFill>
                <a:schemeClr val="bg1">
                  <a:lumMod val="50000"/>
                </a:schemeClr>
              </a:solidFill>
            </a:endParaRPr>
          </a:p>
          <a:p>
            <a:pPr algn="just"/>
            <a:r>
              <a:rPr lang="it-IT" sz="2000" dirty="0" smtClean="0">
                <a:solidFill>
                  <a:schemeClr val="bg1">
                    <a:lumMod val="50000"/>
                  </a:schemeClr>
                </a:solidFill>
              </a:rPr>
              <a:t>La strategia di sostituzione deve in primo luogo definire qual è l’insieme delle pagine tra le quali scegliere la pagina da scaricare. In generale non rientrano nella sostituzione  le pagine che costituiscono il nucleo del sistema operativo e le pagine delle principali strutture dati per il controllo dei processi e per la gestione dei buffer di I/O.</a:t>
            </a:r>
          </a:p>
          <a:p>
            <a:pPr algn="just"/>
            <a:endParaRPr lang="it-IT" sz="2000" dirty="0" smtClean="0">
              <a:solidFill>
                <a:schemeClr val="bg1">
                  <a:lumMod val="50000"/>
                </a:schemeClr>
              </a:solidFill>
            </a:endParaRPr>
          </a:p>
          <a:p>
            <a:pPr algn="just"/>
            <a:r>
              <a:rPr lang="it-IT" sz="2000" dirty="0" smtClean="0">
                <a:solidFill>
                  <a:schemeClr val="bg1">
                    <a:lumMod val="50000"/>
                  </a:schemeClr>
                </a:solidFill>
              </a:rPr>
              <a:t>Le politiche di sostituzione possono essere:</a:t>
            </a:r>
          </a:p>
          <a:p>
            <a:pPr algn="just">
              <a:buFont typeface="Arial" pitchFamily="34" charset="0"/>
              <a:buChar char="•"/>
            </a:pPr>
            <a:r>
              <a:rPr lang="it-IT" sz="2000" dirty="0" smtClean="0">
                <a:solidFill>
                  <a:schemeClr val="bg1">
                    <a:lumMod val="50000"/>
                  </a:schemeClr>
                </a:solidFill>
              </a:rPr>
              <a:t> </a:t>
            </a:r>
            <a:r>
              <a:rPr lang="it-IT" sz="2000" b="1" dirty="0" smtClean="0">
                <a:solidFill>
                  <a:srgbClr val="C00000"/>
                </a:solidFill>
              </a:rPr>
              <a:t>strategie di sostituzione locali</a:t>
            </a:r>
            <a:r>
              <a:rPr lang="it-IT" sz="2000" dirty="0" smtClean="0">
                <a:solidFill>
                  <a:schemeClr val="bg1">
                    <a:lumMod val="50000"/>
                  </a:schemeClr>
                </a:solidFill>
              </a:rPr>
              <a:t> </a:t>
            </a:r>
            <a:r>
              <a:rPr lang="it-IT" sz="2000" dirty="0" smtClean="0">
                <a:solidFill>
                  <a:schemeClr val="bg1">
                    <a:lumMod val="50000"/>
                  </a:schemeClr>
                </a:solidFill>
                <a:sym typeface="Wingdings" pitchFamily="2" charset="2"/>
              </a:rPr>
              <a:t> per allocare un frame ad un processo il sistema operativo libera un frame scelto tra quelli allocati al processo;</a:t>
            </a:r>
            <a:endParaRPr lang="it-IT" sz="2000" dirty="0" smtClean="0">
              <a:solidFill>
                <a:schemeClr val="bg1">
                  <a:lumMod val="50000"/>
                </a:schemeClr>
              </a:solidFill>
            </a:endParaRPr>
          </a:p>
          <a:p>
            <a:pPr algn="just">
              <a:buFont typeface="Arial" pitchFamily="34" charset="0"/>
              <a:buChar char="•"/>
            </a:pPr>
            <a:r>
              <a:rPr lang="it-IT" sz="2000" dirty="0" smtClean="0">
                <a:solidFill>
                  <a:schemeClr val="bg1">
                    <a:lumMod val="50000"/>
                  </a:schemeClr>
                </a:solidFill>
              </a:rPr>
              <a:t> </a:t>
            </a:r>
            <a:r>
              <a:rPr lang="it-IT" sz="2000" b="1" dirty="0" smtClean="0">
                <a:solidFill>
                  <a:srgbClr val="C00000"/>
                </a:solidFill>
              </a:rPr>
              <a:t>strategie di sostituzione globali</a:t>
            </a:r>
            <a:r>
              <a:rPr lang="it-IT" sz="2000" dirty="0" smtClean="0">
                <a:solidFill>
                  <a:schemeClr val="bg1">
                    <a:lumMod val="50000"/>
                  </a:schemeClr>
                </a:solidFill>
              </a:rPr>
              <a:t> </a:t>
            </a:r>
            <a:r>
              <a:rPr lang="it-IT" sz="2000" dirty="0" smtClean="0">
                <a:solidFill>
                  <a:schemeClr val="bg1">
                    <a:lumMod val="50000"/>
                  </a:schemeClr>
                </a:solidFill>
                <a:sym typeface="Wingdings" pitchFamily="2" charset="2"/>
              </a:rPr>
              <a:t></a:t>
            </a:r>
            <a:r>
              <a:rPr lang="it-IT" sz="2000" dirty="0" smtClean="0">
                <a:solidFill>
                  <a:schemeClr val="bg1">
                    <a:lumMod val="50000"/>
                  </a:schemeClr>
                </a:solidFill>
              </a:rPr>
              <a:t> </a:t>
            </a:r>
            <a:r>
              <a:rPr lang="it-IT" sz="2000" dirty="0" smtClean="0">
                <a:solidFill>
                  <a:schemeClr val="bg1">
                    <a:lumMod val="50000"/>
                  </a:schemeClr>
                </a:solidFill>
                <a:sym typeface="Wingdings" pitchFamily="2" charset="2"/>
              </a:rPr>
              <a:t>per allocare un frame ad un processo il sistema operativo libera un frame scelto tra tutti i frame allocati a qualsiasi processo. </a:t>
            </a:r>
          </a:p>
          <a:p>
            <a:pPr algn="just">
              <a:buFont typeface="Arial" pitchFamily="34" charset="0"/>
              <a:buChar char="•"/>
            </a:pPr>
            <a:endParaRPr lang="it-IT" sz="2000" dirty="0" smtClean="0">
              <a:solidFill>
                <a:schemeClr val="bg1">
                  <a:lumMod val="50000"/>
                </a:schemeClr>
              </a:solidFill>
              <a:sym typeface="Wingdings" pitchFamily="2" charset="2"/>
            </a:endParaRPr>
          </a:p>
          <a:p>
            <a:pPr algn="just"/>
            <a:r>
              <a:rPr lang="it-IT" sz="2000" dirty="0" smtClean="0">
                <a:solidFill>
                  <a:schemeClr val="bg1">
                    <a:lumMod val="50000"/>
                  </a:schemeClr>
                </a:solidFill>
                <a:sym typeface="Wingdings" pitchFamily="2" charset="2"/>
              </a:rPr>
              <a:t>Esistono diversi algoritmi per scegliere la pagina da rimuovere dalla memoria (FIFO, Seconda opportunità, LRU, NRU,…)</a:t>
            </a:r>
            <a:endParaRPr lang="it-IT" sz="2000" dirty="0" smtClean="0">
              <a:solidFill>
                <a:schemeClr val="bg1">
                  <a:lumMod val="50000"/>
                </a:schemeClr>
              </a:solidFill>
            </a:endParaRPr>
          </a:p>
          <a:p>
            <a:pPr algn="just"/>
            <a:r>
              <a:rPr lang="it-IT" dirty="0" smtClean="0">
                <a:solidFill>
                  <a:schemeClr val="bg1">
                    <a:lumMod val="50000"/>
                  </a:schemeClr>
                </a:solidFill>
              </a:rPr>
              <a:t> </a:t>
            </a:r>
          </a:p>
          <a:p>
            <a:r>
              <a:rPr lang="it-IT" dirty="0" smtClean="0"/>
              <a:t> </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 calcmode="lin" valueType="num">
                                      <p:cBhvr additive="base">
                                        <p:cTn id="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anim calcmode="lin" valueType="num">
                                      <p:cBhvr additive="base">
                                        <p:cTn id="1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anim calcmode="lin" valueType="num">
                                      <p:cBhvr additive="base">
                                        <p:cTn id="1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8" end="8"/>
                                            </p:txEl>
                                          </p:spTgt>
                                        </p:tgtEl>
                                        <p:attrNameLst>
                                          <p:attrName>style.visibility</p:attrName>
                                        </p:attrNameLst>
                                      </p:cBhvr>
                                      <p:to>
                                        <p:strVal val="visible"/>
                                      </p:to>
                                    </p:set>
                                    <p:anim calcmode="lin" valueType="num">
                                      <p:cBhvr additive="base">
                                        <p:cTn id="21"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18</a:t>
            </a:fld>
            <a:endParaRPr lang="it-IT"/>
          </a:p>
        </p:txBody>
      </p:sp>
      <p:sp>
        <p:nvSpPr>
          <p:cNvPr id="5" name="CasellaDiTesto 4"/>
          <p:cNvSpPr txBox="1"/>
          <p:nvPr/>
        </p:nvSpPr>
        <p:spPr>
          <a:xfrm>
            <a:off x="2143108" y="428604"/>
            <a:ext cx="4505016" cy="461665"/>
          </a:xfrm>
          <a:prstGeom prst="rect">
            <a:avLst/>
          </a:prstGeom>
          <a:noFill/>
        </p:spPr>
        <p:txBody>
          <a:bodyPr wrap="none" rtlCol="0">
            <a:spAutoFit/>
          </a:bodyPr>
          <a:lstStyle/>
          <a:p>
            <a:r>
              <a:rPr lang="it-IT" sz="2400" b="1" dirty="0" smtClean="0">
                <a:solidFill>
                  <a:srgbClr val="C00000"/>
                </a:solidFill>
              </a:rPr>
              <a:t>MEMORIA VIRTUALE A SEGMENTI</a:t>
            </a:r>
            <a:endParaRPr lang="it-IT" sz="2400" b="1" dirty="0">
              <a:solidFill>
                <a:srgbClr val="C00000"/>
              </a:solidFill>
            </a:endParaRPr>
          </a:p>
        </p:txBody>
      </p:sp>
      <p:pic>
        <p:nvPicPr>
          <p:cNvPr id="1026" name="Picture 2"/>
          <p:cNvPicPr>
            <a:picLocks noChangeAspect="1" noChangeArrowheads="1"/>
          </p:cNvPicPr>
          <p:nvPr/>
        </p:nvPicPr>
        <p:blipFill>
          <a:blip r:embed="rId2"/>
          <a:srcRect/>
          <a:stretch>
            <a:fillRect/>
          </a:stretch>
        </p:blipFill>
        <p:spPr bwMode="auto">
          <a:xfrm>
            <a:off x="642910" y="3714752"/>
            <a:ext cx="7399991" cy="590553"/>
          </a:xfrm>
          <a:prstGeom prst="rect">
            <a:avLst/>
          </a:prstGeom>
          <a:noFill/>
          <a:ln w="9525">
            <a:noFill/>
            <a:miter lim="800000"/>
            <a:headEnd/>
            <a:tailEnd/>
          </a:ln>
          <a:effectLst/>
        </p:spPr>
      </p:pic>
      <p:sp>
        <p:nvSpPr>
          <p:cNvPr id="8" name="CasellaDiTesto 7"/>
          <p:cNvSpPr txBox="1"/>
          <p:nvPr/>
        </p:nvSpPr>
        <p:spPr>
          <a:xfrm>
            <a:off x="285720" y="1000108"/>
            <a:ext cx="8501122" cy="2554545"/>
          </a:xfrm>
          <a:prstGeom prst="rect">
            <a:avLst/>
          </a:prstGeom>
          <a:noFill/>
        </p:spPr>
        <p:txBody>
          <a:bodyPr wrap="square" rtlCol="0">
            <a:spAutoFit/>
          </a:bodyPr>
          <a:lstStyle/>
          <a:p>
            <a:pPr algn="just">
              <a:buFont typeface="Arial" pitchFamily="34" charset="0"/>
              <a:buChar char="•"/>
            </a:pPr>
            <a:r>
              <a:rPr lang="it-IT" dirty="0" smtClean="0"/>
              <a:t> </a:t>
            </a:r>
            <a:r>
              <a:rPr lang="it-IT" sz="2000" dirty="0" smtClean="0">
                <a:solidFill>
                  <a:schemeClr val="bg1">
                    <a:lumMod val="50000"/>
                  </a:schemeClr>
                </a:solidFill>
              </a:rPr>
              <a:t>Con </a:t>
            </a:r>
            <a:r>
              <a:rPr lang="it-IT" sz="2000" dirty="0" smtClean="0">
                <a:solidFill>
                  <a:schemeClr val="bg1">
                    <a:lumMod val="50000"/>
                  </a:schemeClr>
                </a:solidFill>
              </a:rPr>
              <a:t>la segmentazione un processo è allocato in memoria per segmenti</a:t>
            </a:r>
            <a:r>
              <a:rPr lang="it-IT" sz="2000" dirty="0" smtClean="0">
                <a:solidFill>
                  <a:schemeClr val="bg1">
                    <a:lumMod val="50000"/>
                  </a:schemeClr>
                </a:solidFill>
              </a:rPr>
              <a:t>.</a:t>
            </a:r>
            <a:endParaRPr lang="it-IT" sz="2000" dirty="0" smtClean="0">
              <a:solidFill>
                <a:schemeClr val="bg1">
                  <a:lumMod val="50000"/>
                </a:schemeClr>
              </a:solidFill>
            </a:endParaRPr>
          </a:p>
          <a:p>
            <a:pPr algn="just">
              <a:buFont typeface="Arial" pitchFamily="34" charset="0"/>
              <a:buChar char="•"/>
            </a:pPr>
            <a:r>
              <a:rPr lang="it-IT" sz="2000" dirty="0" smtClean="0">
                <a:solidFill>
                  <a:schemeClr val="bg1">
                    <a:lumMod val="50000"/>
                  </a:schemeClr>
                </a:solidFill>
              </a:rPr>
              <a:t> Le </a:t>
            </a:r>
            <a:r>
              <a:rPr lang="it-IT" sz="2000" dirty="0" smtClean="0">
                <a:solidFill>
                  <a:schemeClr val="bg1">
                    <a:lumMod val="50000"/>
                  </a:schemeClr>
                </a:solidFill>
              </a:rPr>
              <a:t>informazioni sul posizionamento dei segmenti di un processo in </a:t>
            </a:r>
            <a:r>
              <a:rPr lang="it-IT" sz="2000" dirty="0" smtClean="0">
                <a:solidFill>
                  <a:schemeClr val="bg1">
                    <a:lumMod val="50000"/>
                  </a:schemeClr>
                </a:solidFill>
              </a:rPr>
              <a:t>memoria sono </a:t>
            </a:r>
            <a:r>
              <a:rPr lang="it-IT" sz="2000" dirty="0" smtClean="0">
                <a:solidFill>
                  <a:schemeClr val="bg1">
                    <a:lumMod val="50000"/>
                  </a:schemeClr>
                </a:solidFill>
              </a:rPr>
              <a:t>inserite in una struttura dati analoga alla tabella delle pagine, detta </a:t>
            </a:r>
            <a:r>
              <a:rPr lang="it-IT" sz="2000" b="1" dirty="0" smtClean="0">
                <a:solidFill>
                  <a:schemeClr val="bg1">
                    <a:lumMod val="50000"/>
                  </a:schemeClr>
                </a:solidFill>
              </a:rPr>
              <a:t>tabella dei </a:t>
            </a:r>
            <a:r>
              <a:rPr lang="it-IT" sz="2000" b="1" dirty="0" smtClean="0">
                <a:solidFill>
                  <a:schemeClr val="bg1">
                    <a:lumMod val="50000"/>
                  </a:schemeClr>
                </a:solidFill>
              </a:rPr>
              <a:t>segmenti.</a:t>
            </a:r>
          </a:p>
          <a:p>
            <a:pPr algn="just">
              <a:buFont typeface="Arial" pitchFamily="34" charset="0"/>
              <a:buChar char="•"/>
            </a:pPr>
            <a:endParaRPr lang="it-IT" sz="2000" b="1" dirty="0" smtClean="0">
              <a:solidFill>
                <a:schemeClr val="bg1">
                  <a:lumMod val="50000"/>
                </a:schemeClr>
              </a:solidFill>
            </a:endParaRPr>
          </a:p>
          <a:p>
            <a:pPr algn="just">
              <a:buFont typeface="Arial" pitchFamily="34" charset="0"/>
              <a:buChar char="•"/>
            </a:pPr>
            <a:r>
              <a:rPr lang="it-IT" sz="2000" dirty="0" smtClean="0">
                <a:solidFill>
                  <a:schemeClr val="bg1">
                    <a:lumMod val="50000"/>
                  </a:schemeClr>
                </a:solidFill>
              </a:rPr>
              <a:t> Nel </a:t>
            </a:r>
            <a:r>
              <a:rPr lang="it-IT" sz="2000" dirty="0" smtClean="0">
                <a:solidFill>
                  <a:schemeClr val="bg1">
                    <a:lumMod val="50000"/>
                  </a:schemeClr>
                </a:solidFill>
              </a:rPr>
              <a:t>caso di memoria </a:t>
            </a:r>
            <a:r>
              <a:rPr lang="it-IT" sz="2000" dirty="0" smtClean="0">
                <a:solidFill>
                  <a:schemeClr val="bg1">
                    <a:lumMod val="50000"/>
                  </a:schemeClr>
                </a:solidFill>
              </a:rPr>
              <a:t>virtuale segmentata</a:t>
            </a:r>
            <a:r>
              <a:rPr lang="it-IT" sz="2000" dirty="0" smtClean="0">
                <a:solidFill>
                  <a:schemeClr val="bg1">
                    <a:lumMod val="50000"/>
                  </a:schemeClr>
                </a:solidFill>
              </a:rPr>
              <a:t>, non è necessario che tutti i segmenti siano presenti in memoria durante l’esecuzione del processo</a:t>
            </a:r>
            <a:r>
              <a:rPr lang="it-IT" sz="2000" dirty="0" smtClean="0">
                <a:solidFill>
                  <a:schemeClr val="bg1">
                    <a:lumMod val="50000"/>
                  </a:schemeClr>
                </a:solidFill>
              </a:rPr>
              <a:t>.</a:t>
            </a:r>
          </a:p>
          <a:p>
            <a:pPr algn="just">
              <a:buFont typeface="Arial" pitchFamily="34" charset="0"/>
              <a:buChar char="•"/>
            </a:pPr>
            <a:r>
              <a:rPr lang="it-IT" sz="2000" dirty="0" smtClean="0">
                <a:solidFill>
                  <a:schemeClr val="bg1">
                    <a:lumMod val="50000"/>
                  </a:schemeClr>
                </a:solidFill>
              </a:rPr>
              <a:t> Il </a:t>
            </a:r>
            <a:r>
              <a:rPr lang="it-IT" sz="2000" dirty="0" smtClean="0">
                <a:solidFill>
                  <a:schemeClr val="bg1">
                    <a:lumMod val="50000"/>
                  </a:schemeClr>
                </a:solidFill>
              </a:rPr>
              <a:t>formato di una riga della tabella dei segmenti è il seguente</a:t>
            </a:r>
            <a:r>
              <a:rPr lang="it-IT" sz="2000" dirty="0" smtClean="0">
                <a:solidFill>
                  <a:schemeClr val="bg1">
                    <a:lumMod val="50000"/>
                  </a:schemeClr>
                </a:solidFill>
              </a:rPr>
              <a:t>:</a:t>
            </a:r>
            <a:endParaRPr lang="it-IT" sz="2000" dirty="0">
              <a:solidFill>
                <a:schemeClr val="bg1">
                  <a:lumMod val="50000"/>
                </a:schemeClr>
              </a:solidFill>
            </a:endParaRPr>
          </a:p>
        </p:txBody>
      </p:sp>
      <p:sp>
        <p:nvSpPr>
          <p:cNvPr id="9" name="CasellaDiTesto 8"/>
          <p:cNvSpPr txBox="1"/>
          <p:nvPr/>
        </p:nvSpPr>
        <p:spPr>
          <a:xfrm>
            <a:off x="428596" y="4643446"/>
            <a:ext cx="8286809" cy="1323439"/>
          </a:xfrm>
          <a:prstGeom prst="rect">
            <a:avLst/>
          </a:prstGeom>
          <a:noFill/>
        </p:spPr>
        <p:txBody>
          <a:bodyPr wrap="square" rtlCol="0">
            <a:spAutoFit/>
          </a:bodyPr>
          <a:lstStyle/>
          <a:p>
            <a:pPr algn="just"/>
            <a:r>
              <a:rPr lang="it-IT" sz="2000" dirty="0" smtClean="0">
                <a:solidFill>
                  <a:schemeClr val="bg1">
                    <a:lumMod val="50000"/>
                  </a:schemeClr>
                </a:solidFill>
              </a:rPr>
              <a:t>Ogni riga della tabella dei segmenti contiene, oltre ai bit di controllo e all’indirizzo di base </a:t>
            </a:r>
            <a:r>
              <a:rPr lang="it-IT" sz="2000" dirty="0" smtClean="0">
                <a:solidFill>
                  <a:schemeClr val="bg1">
                    <a:lumMod val="50000"/>
                  </a:schemeClr>
                </a:solidFill>
              </a:rPr>
              <a:t>del segmento</a:t>
            </a:r>
            <a:r>
              <a:rPr lang="it-IT" sz="2000" dirty="0" smtClean="0">
                <a:solidFill>
                  <a:schemeClr val="bg1">
                    <a:lumMod val="50000"/>
                  </a:schemeClr>
                </a:solidFill>
              </a:rPr>
              <a:t>, anche la sua dimensione. L’indirizzo di base e la dimensione del segmento </a:t>
            </a:r>
            <a:r>
              <a:rPr lang="it-IT" sz="2000" dirty="0" smtClean="0">
                <a:solidFill>
                  <a:schemeClr val="bg1">
                    <a:lumMod val="50000"/>
                  </a:schemeClr>
                </a:solidFill>
              </a:rPr>
              <a:t>identificano lo </a:t>
            </a:r>
            <a:r>
              <a:rPr lang="it-IT" sz="2000" dirty="0" smtClean="0">
                <a:solidFill>
                  <a:schemeClr val="bg1">
                    <a:lumMod val="50000"/>
                  </a:schemeClr>
                </a:solidFill>
              </a:rPr>
              <a:t>spazio di memoria fisica occupato dal segmento.</a:t>
            </a:r>
            <a:endParaRPr lang="it-IT" sz="2000" dirty="0">
              <a:solidFill>
                <a:schemeClr val="bg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 calcmode="lin" valueType="num">
                                      <p:cBhvr additive="base">
                                        <p:cTn id="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anim calcmode="lin" valueType="num">
                                      <p:cBhvr additive="base">
                                        <p:cTn id="1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additive="base">
                                        <p:cTn id="17" dur="500" fill="hold"/>
                                        <p:tgtEl>
                                          <p:spTgt spid="1026"/>
                                        </p:tgtEl>
                                        <p:attrNameLst>
                                          <p:attrName>ppt_x</p:attrName>
                                        </p:attrNameLst>
                                      </p:cBhvr>
                                      <p:tavLst>
                                        <p:tav tm="0">
                                          <p:val>
                                            <p:strVal val="#ppt_x"/>
                                          </p:val>
                                        </p:tav>
                                        <p:tav tm="100000">
                                          <p:val>
                                            <p:strVal val="#ppt_x"/>
                                          </p:val>
                                        </p:tav>
                                      </p:tavLst>
                                    </p:anim>
                                    <p:anim calcmode="lin" valueType="num">
                                      <p:cBhvr additive="base">
                                        <p:cTn id="1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calcmode="lin" valueType="num">
                                      <p:cBhvr additive="base">
                                        <p:cTn id="2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19</a:t>
            </a:fld>
            <a:endParaRPr lang="it-IT"/>
          </a:p>
        </p:txBody>
      </p:sp>
      <p:pic>
        <p:nvPicPr>
          <p:cNvPr id="2050" name="Picture 2"/>
          <p:cNvPicPr>
            <a:picLocks noChangeAspect="1" noChangeArrowheads="1"/>
          </p:cNvPicPr>
          <p:nvPr/>
        </p:nvPicPr>
        <p:blipFill>
          <a:blip r:embed="rId2"/>
          <a:srcRect/>
          <a:stretch>
            <a:fillRect/>
          </a:stretch>
        </p:blipFill>
        <p:spPr bwMode="auto">
          <a:xfrm>
            <a:off x="285720" y="1071546"/>
            <a:ext cx="6946819" cy="2752736"/>
          </a:xfrm>
          <a:prstGeom prst="rect">
            <a:avLst/>
          </a:prstGeom>
          <a:noFill/>
          <a:ln w="9525">
            <a:noFill/>
            <a:miter lim="800000"/>
            <a:headEnd/>
            <a:tailEnd/>
          </a:ln>
          <a:effectLst/>
        </p:spPr>
      </p:pic>
      <p:sp>
        <p:nvSpPr>
          <p:cNvPr id="6" name="CasellaDiTesto 5"/>
          <p:cNvSpPr txBox="1"/>
          <p:nvPr/>
        </p:nvSpPr>
        <p:spPr>
          <a:xfrm>
            <a:off x="1214414" y="500042"/>
            <a:ext cx="6072230" cy="461665"/>
          </a:xfrm>
          <a:prstGeom prst="rect">
            <a:avLst/>
          </a:prstGeom>
          <a:noFill/>
        </p:spPr>
        <p:txBody>
          <a:bodyPr wrap="square" rtlCol="0">
            <a:spAutoFit/>
          </a:bodyPr>
          <a:lstStyle/>
          <a:p>
            <a:pPr algn="ctr"/>
            <a:r>
              <a:rPr lang="it-IT" sz="2400" b="1" dirty="0" smtClean="0">
                <a:solidFill>
                  <a:srgbClr val="002060"/>
                </a:solidFill>
              </a:rPr>
              <a:t>TABELLA DEI SEGMENTI</a:t>
            </a:r>
            <a:endParaRPr lang="it-IT" sz="2400" b="1" dirty="0">
              <a:solidFill>
                <a:srgbClr val="002060"/>
              </a:solidFill>
            </a:endParaRPr>
          </a:p>
        </p:txBody>
      </p:sp>
      <p:sp>
        <p:nvSpPr>
          <p:cNvPr id="7" name="CasellaDiTesto 6"/>
          <p:cNvSpPr txBox="1"/>
          <p:nvPr/>
        </p:nvSpPr>
        <p:spPr>
          <a:xfrm>
            <a:off x="428596" y="4143380"/>
            <a:ext cx="7858180" cy="1323439"/>
          </a:xfrm>
          <a:prstGeom prst="rect">
            <a:avLst/>
          </a:prstGeom>
          <a:noFill/>
        </p:spPr>
        <p:txBody>
          <a:bodyPr wrap="square" rtlCol="0">
            <a:spAutoFit/>
          </a:bodyPr>
          <a:lstStyle/>
          <a:p>
            <a:pPr>
              <a:buFont typeface="Arial" pitchFamily="34" charset="0"/>
              <a:buChar char="•"/>
            </a:pPr>
            <a:r>
              <a:rPr lang="it-IT" sz="2000" dirty="0" smtClean="0">
                <a:solidFill>
                  <a:schemeClr val="bg1">
                    <a:lumMod val="50000"/>
                  </a:schemeClr>
                </a:solidFill>
              </a:rPr>
              <a:t> Un </a:t>
            </a:r>
            <a:r>
              <a:rPr lang="it-IT" sz="2000" dirty="0" smtClean="0">
                <a:solidFill>
                  <a:schemeClr val="bg1">
                    <a:lumMod val="50000"/>
                  </a:schemeClr>
                </a:solidFill>
              </a:rPr>
              <a:t>processo, nel corso dell’esecuzione, referenzia la memoria con indirizzi virtuali secondo il </a:t>
            </a:r>
            <a:r>
              <a:rPr lang="it-IT" sz="2000" dirty="0" smtClean="0">
                <a:solidFill>
                  <a:schemeClr val="bg1">
                    <a:lumMod val="50000"/>
                  </a:schemeClr>
                </a:solidFill>
              </a:rPr>
              <a:t>formato sopra </a:t>
            </a:r>
            <a:r>
              <a:rPr lang="it-IT" sz="2000" dirty="0" smtClean="0">
                <a:solidFill>
                  <a:schemeClr val="bg1">
                    <a:lumMod val="50000"/>
                  </a:schemeClr>
                </a:solidFill>
              </a:rPr>
              <a:t>specificato. </a:t>
            </a:r>
            <a:endParaRPr lang="it-IT" sz="2000" dirty="0" smtClean="0">
              <a:solidFill>
                <a:schemeClr val="bg1">
                  <a:lumMod val="50000"/>
                </a:schemeClr>
              </a:solidFill>
            </a:endParaRPr>
          </a:p>
          <a:p>
            <a:pPr algn="just">
              <a:buFont typeface="Arial" pitchFamily="34" charset="0"/>
              <a:buChar char="•"/>
            </a:pPr>
            <a:r>
              <a:rPr lang="it-IT" sz="2000" dirty="0" smtClean="0">
                <a:solidFill>
                  <a:schemeClr val="bg1">
                    <a:lumMod val="50000"/>
                  </a:schemeClr>
                </a:solidFill>
              </a:rPr>
              <a:t> La </a:t>
            </a:r>
            <a:r>
              <a:rPr lang="it-IT" sz="2000" dirty="0" smtClean="0">
                <a:solidFill>
                  <a:schemeClr val="bg1">
                    <a:lumMod val="50000"/>
                  </a:schemeClr>
                </a:solidFill>
              </a:rPr>
              <a:t>MMU costruisce il </a:t>
            </a:r>
            <a:r>
              <a:rPr lang="it-IT" sz="2000" i="1" dirty="0" err="1" smtClean="0">
                <a:solidFill>
                  <a:schemeClr val="bg1">
                    <a:lumMod val="50000"/>
                  </a:schemeClr>
                </a:solidFill>
              </a:rPr>
              <a:t>mapping</a:t>
            </a:r>
            <a:r>
              <a:rPr lang="it-IT" sz="2000" i="1" dirty="0" smtClean="0">
                <a:solidFill>
                  <a:schemeClr val="bg1">
                    <a:lumMod val="50000"/>
                  </a:schemeClr>
                </a:solidFill>
              </a:rPr>
              <a:t> tra indirizzi virtuali e indirizzi fisici </a:t>
            </a:r>
            <a:r>
              <a:rPr lang="it-IT" sz="2000" dirty="0" smtClean="0">
                <a:solidFill>
                  <a:schemeClr val="bg1">
                    <a:lumMod val="50000"/>
                  </a:schemeClr>
                </a:solidFill>
              </a:rPr>
              <a:t>usando </a:t>
            </a:r>
            <a:r>
              <a:rPr lang="it-IT" sz="2000" dirty="0" smtClean="0">
                <a:solidFill>
                  <a:schemeClr val="bg1">
                    <a:lumMod val="50000"/>
                  </a:schemeClr>
                </a:solidFill>
              </a:rPr>
              <a:t>le informazioni </a:t>
            </a:r>
            <a:r>
              <a:rPr lang="it-IT" sz="2000" dirty="0" smtClean="0">
                <a:solidFill>
                  <a:schemeClr val="bg1">
                    <a:lumMod val="50000"/>
                  </a:schemeClr>
                </a:solidFill>
              </a:rPr>
              <a:t>contenute nella tabella dei segmenti</a:t>
            </a:r>
            <a:r>
              <a:rPr lang="it-IT" sz="2000" dirty="0" smtClean="0">
                <a:solidFill>
                  <a:schemeClr val="bg1">
                    <a:lumMod val="50000"/>
                  </a:schemeClr>
                </a:solidFill>
              </a:rPr>
              <a:t>. </a:t>
            </a:r>
            <a:endParaRPr lang="it-IT" sz="2000" dirty="0">
              <a:solidFill>
                <a:schemeClr val="bg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ctrTitle"/>
          </p:nvPr>
        </p:nvSpPr>
        <p:spPr>
          <a:xfrm>
            <a:off x="500034" y="642918"/>
            <a:ext cx="7772400" cy="727071"/>
          </a:xfrm>
        </p:spPr>
        <p:txBody>
          <a:bodyPr/>
          <a:lstStyle/>
          <a:p>
            <a:r>
              <a:rPr lang="it-IT" sz="2800" b="1" dirty="0" smtClean="0">
                <a:solidFill>
                  <a:srgbClr val="002060"/>
                </a:solidFill>
              </a:rPr>
              <a:t>MEMORIA VIRTUALE</a:t>
            </a:r>
            <a:endParaRPr lang="it-IT" sz="2800" b="1" dirty="0">
              <a:solidFill>
                <a:srgbClr val="002060"/>
              </a:solidFill>
            </a:endParaRPr>
          </a:p>
        </p:txBody>
      </p:sp>
      <p:sp>
        <p:nvSpPr>
          <p:cNvPr id="8" name="Sottotitolo 7"/>
          <p:cNvSpPr>
            <a:spLocks noGrp="1"/>
          </p:cNvSpPr>
          <p:nvPr>
            <p:ph type="subTitle" idx="1"/>
          </p:nvPr>
        </p:nvSpPr>
        <p:spPr>
          <a:xfrm>
            <a:off x="357158" y="1500174"/>
            <a:ext cx="8286808" cy="4714908"/>
          </a:xfrm>
        </p:spPr>
        <p:txBody>
          <a:bodyPr>
            <a:normAutofit fontScale="92500"/>
          </a:bodyPr>
          <a:lstStyle/>
          <a:p>
            <a:pPr algn="just">
              <a:buFont typeface="Arial" pitchFamily="34" charset="0"/>
              <a:buChar char="•"/>
            </a:pPr>
            <a:r>
              <a:rPr lang="it-IT" sz="2400" dirty="0" smtClean="0">
                <a:solidFill>
                  <a:srgbClr val="C00000"/>
                </a:solidFill>
              </a:rPr>
              <a:t>È il metodo standard di gestione della memoria negli attuali sistemi</a:t>
            </a:r>
          </a:p>
          <a:p>
            <a:pPr algn="just">
              <a:buFont typeface="Arial" pitchFamily="34" charset="0"/>
              <a:buChar char="•"/>
            </a:pPr>
            <a:r>
              <a:rPr lang="it-IT" sz="2400" dirty="0" smtClean="0">
                <a:solidFill>
                  <a:srgbClr val="C00000"/>
                </a:solidFill>
              </a:rPr>
              <a:t>Sfrutta il meccanismo della paginazione</a:t>
            </a:r>
          </a:p>
          <a:p>
            <a:pPr algn="just">
              <a:buFont typeface="Arial" pitchFamily="34" charset="0"/>
              <a:buChar char="•"/>
            </a:pPr>
            <a:r>
              <a:rPr lang="it-IT" sz="2400" dirty="0" smtClean="0">
                <a:solidFill>
                  <a:srgbClr val="C00000"/>
                </a:solidFill>
              </a:rPr>
              <a:t>Non richiede la presenza in memoria del codice dell’intero processo</a:t>
            </a:r>
          </a:p>
          <a:p>
            <a:pPr algn="just"/>
            <a:endParaRPr lang="it-IT" sz="2400" b="1" dirty="0">
              <a:solidFill>
                <a:srgbClr val="C00000"/>
              </a:solidFill>
            </a:endParaRPr>
          </a:p>
          <a:p>
            <a:r>
              <a:rPr lang="it-IT" sz="2400" b="1" dirty="0" smtClean="0">
                <a:solidFill>
                  <a:srgbClr val="C00000"/>
                </a:solidFill>
              </a:rPr>
              <a:t>CONCETTI </a:t>
            </a:r>
            <a:r>
              <a:rPr lang="it-IT" sz="2400" b="1" dirty="0" err="1" smtClean="0">
                <a:solidFill>
                  <a:srgbClr val="C00000"/>
                </a:solidFill>
              </a:rPr>
              <a:t>DI</a:t>
            </a:r>
            <a:r>
              <a:rPr lang="it-IT" sz="2400" b="1" dirty="0" smtClean="0">
                <a:solidFill>
                  <a:srgbClr val="C00000"/>
                </a:solidFill>
              </a:rPr>
              <a:t> BASE:</a:t>
            </a:r>
          </a:p>
          <a:p>
            <a:pPr algn="just">
              <a:buFont typeface="Arial" pitchFamily="34" charset="0"/>
              <a:buChar char="•"/>
            </a:pPr>
            <a:r>
              <a:rPr lang="it-IT" sz="2400" dirty="0" smtClean="0"/>
              <a:t>Non è necessario che un processo sia collocato interamente in      memoria</a:t>
            </a:r>
          </a:p>
          <a:p>
            <a:pPr algn="just">
              <a:buFont typeface="Arial" pitchFamily="34" charset="0"/>
              <a:buChar char="•"/>
            </a:pPr>
            <a:r>
              <a:rPr lang="it-IT" sz="2400" dirty="0" smtClean="0"/>
              <a:t>È sufficiente che in memoria centrale sia presente la porzione di codice in esecuzione in quel momento</a:t>
            </a:r>
          </a:p>
          <a:p>
            <a:pPr algn="just">
              <a:buFont typeface="Arial" pitchFamily="34" charset="0"/>
              <a:buChar char="•"/>
            </a:pPr>
            <a:r>
              <a:rPr lang="it-IT" sz="2400" dirty="0" smtClean="0"/>
              <a:t>Il resto di codice del processo può rimanere su disco, pronto per essere caricato quando è necessario  </a:t>
            </a:r>
            <a:endParaRPr lang="it-IT" sz="2400" dirty="0"/>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2</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 calcmode="lin" valueType="num">
                                      <p:cBhvr additive="base">
                                        <p:cTn id="7"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anim calcmode="lin" valueType="num">
                                      <p:cBhvr additive="base">
                                        <p:cTn id="11"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anim calcmode="lin" valueType="num">
                                      <p:cBhvr additive="base">
                                        <p:cTn id="15"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anim calcmode="lin" valueType="num">
                                      <p:cBhvr additive="base">
                                        <p:cTn id="19"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20</a:t>
            </a:fld>
            <a:endParaRPr lang="it-IT"/>
          </a:p>
        </p:txBody>
      </p:sp>
      <p:pic>
        <p:nvPicPr>
          <p:cNvPr id="3074" name="Picture 2"/>
          <p:cNvPicPr>
            <a:picLocks noChangeAspect="1" noChangeArrowheads="1"/>
          </p:cNvPicPr>
          <p:nvPr/>
        </p:nvPicPr>
        <p:blipFill>
          <a:blip r:embed="rId2"/>
          <a:srcRect/>
          <a:stretch>
            <a:fillRect/>
          </a:stretch>
        </p:blipFill>
        <p:spPr bwMode="auto">
          <a:xfrm>
            <a:off x="785786" y="357166"/>
            <a:ext cx="7369314" cy="3429024"/>
          </a:xfrm>
          <a:prstGeom prst="rect">
            <a:avLst/>
          </a:prstGeom>
          <a:noFill/>
          <a:ln w="9525">
            <a:noFill/>
            <a:miter lim="800000"/>
            <a:headEnd/>
            <a:tailEnd/>
          </a:ln>
          <a:effectLst/>
        </p:spPr>
      </p:pic>
      <p:sp>
        <p:nvSpPr>
          <p:cNvPr id="6" name="CasellaDiTesto 5"/>
          <p:cNvSpPr txBox="1"/>
          <p:nvPr/>
        </p:nvSpPr>
        <p:spPr>
          <a:xfrm>
            <a:off x="500034" y="3929066"/>
            <a:ext cx="8429684" cy="2246769"/>
          </a:xfrm>
          <a:prstGeom prst="rect">
            <a:avLst/>
          </a:prstGeom>
          <a:noFill/>
        </p:spPr>
        <p:txBody>
          <a:bodyPr wrap="square" rtlCol="0">
            <a:spAutoFit/>
          </a:bodyPr>
          <a:lstStyle/>
          <a:p>
            <a:pPr algn="just">
              <a:buFont typeface="Arial" pitchFamily="34" charset="0"/>
              <a:buChar char="•"/>
            </a:pPr>
            <a:r>
              <a:rPr lang="it-IT" sz="2000" dirty="0" smtClean="0">
                <a:solidFill>
                  <a:schemeClr val="bg1">
                    <a:lumMod val="50000"/>
                  </a:schemeClr>
                </a:solidFill>
              </a:rPr>
              <a:t> Il numero di segmento è usato per accedere alla corrispondente linea della tabella dei segmenti. Se il </a:t>
            </a:r>
            <a:r>
              <a:rPr lang="it-IT" sz="2000" i="1" dirty="0" smtClean="0">
                <a:solidFill>
                  <a:srgbClr val="002060"/>
                </a:solidFill>
              </a:rPr>
              <a:t>bit di validità V</a:t>
            </a:r>
            <a:r>
              <a:rPr lang="it-IT" sz="2000" dirty="0" smtClean="0">
                <a:solidFill>
                  <a:schemeClr val="bg1">
                    <a:lumMod val="50000"/>
                  </a:schemeClr>
                </a:solidFill>
              </a:rPr>
              <a:t> vale 1 il segmento è in memoria.</a:t>
            </a:r>
          </a:p>
          <a:p>
            <a:pPr algn="just">
              <a:buFont typeface="Arial" pitchFamily="34" charset="0"/>
              <a:buChar char="•"/>
            </a:pPr>
            <a:r>
              <a:rPr lang="it-IT" sz="2000" dirty="0" smtClean="0">
                <a:solidFill>
                  <a:schemeClr val="bg1">
                    <a:lumMod val="50000"/>
                  </a:schemeClr>
                </a:solidFill>
              </a:rPr>
              <a:t> L’indirizzo di base della tabella dei segmenti è usato </a:t>
            </a:r>
            <a:r>
              <a:rPr lang="it-IT" sz="2000" dirty="0" smtClean="0">
                <a:solidFill>
                  <a:schemeClr val="bg1">
                    <a:lumMod val="50000"/>
                  </a:schemeClr>
                </a:solidFill>
              </a:rPr>
              <a:t>come </a:t>
            </a:r>
            <a:r>
              <a:rPr lang="it-IT" sz="2000" i="1" dirty="0" smtClean="0">
                <a:solidFill>
                  <a:srgbClr val="002060"/>
                </a:solidFill>
              </a:rPr>
              <a:t>registro base per la rilocazione dinamica</a:t>
            </a:r>
            <a:r>
              <a:rPr lang="it-IT" sz="2000" i="1" dirty="0" smtClean="0">
                <a:solidFill>
                  <a:schemeClr val="bg1">
                    <a:lumMod val="50000"/>
                  </a:schemeClr>
                </a:solidFill>
              </a:rPr>
              <a:t> </a:t>
            </a:r>
            <a:r>
              <a:rPr lang="it-IT" sz="2000" dirty="0" smtClean="0">
                <a:solidFill>
                  <a:schemeClr val="bg1">
                    <a:lumMod val="50000"/>
                  </a:schemeClr>
                </a:solidFill>
              </a:rPr>
              <a:t>del segmento, mentre la dimensione del segmento è usata per proteggere gli accessi alla memoria</a:t>
            </a:r>
            <a:r>
              <a:rPr lang="it-IT" sz="2000" dirty="0" smtClean="0">
                <a:solidFill>
                  <a:schemeClr val="bg1">
                    <a:lumMod val="50000"/>
                  </a:schemeClr>
                </a:solidFill>
              </a:rPr>
              <a:t>.</a:t>
            </a:r>
            <a:endParaRPr lang="it-IT" sz="2000" dirty="0" smtClean="0">
              <a:solidFill>
                <a:schemeClr val="bg1">
                  <a:lumMod val="50000"/>
                </a:schemeClr>
              </a:solidFill>
            </a:endParaRPr>
          </a:p>
          <a:p>
            <a:pPr algn="just">
              <a:buFont typeface="Arial" pitchFamily="34" charset="0"/>
              <a:buChar char="•"/>
            </a:pPr>
            <a:r>
              <a:rPr lang="it-IT" sz="2000" dirty="0" smtClean="0">
                <a:solidFill>
                  <a:schemeClr val="bg1">
                    <a:lumMod val="50000"/>
                  </a:schemeClr>
                </a:solidFill>
              </a:rPr>
              <a:t> Un </a:t>
            </a:r>
            <a:r>
              <a:rPr lang="it-IT" sz="2000" dirty="0" smtClean="0">
                <a:solidFill>
                  <a:schemeClr val="bg1">
                    <a:lumMod val="50000"/>
                  </a:schemeClr>
                </a:solidFill>
              </a:rPr>
              <a:t>indirizzo virtuale che referenzia un certo segmento deve avere un offset minore o uguale alla dimensione del segmento stesso. </a:t>
            </a:r>
            <a:endParaRPr lang="it-IT" sz="2000" dirty="0" smtClean="0">
              <a:solidFill>
                <a:schemeClr val="bg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 calcmode="lin" valueType="num">
                                      <p:cBhvr additive="base">
                                        <p:cTn id="18"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21</a:t>
            </a:fld>
            <a:endParaRPr lang="it-IT"/>
          </a:p>
        </p:txBody>
      </p:sp>
      <p:sp>
        <p:nvSpPr>
          <p:cNvPr id="5" name="CasellaDiTesto 4"/>
          <p:cNvSpPr txBox="1"/>
          <p:nvPr/>
        </p:nvSpPr>
        <p:spPr>
          <a:xfrm>
            <a:off x="357158" y="1214422"/>
            <a:ext cx="8072494" cy="4647426"/>
          </a:xfrm>
          <a:prstGeom prst="rect">
            <a:avLst/>
          </a:prstGeom>
          <a:noFill/>
        </p:spPr>
        <p:txBody>
          <a:bodyPr wrap="square" rtlCol="0">
            <a:spAutoFit/>
          </a:bodyPr>
          <a:lstStyle/>
          <a:p>
            <a:pPr algn="just"/>
            <a:r>
              <a:rPr lang="it-IT" sz="2000" dirty="0" smtClean="0">
                <a:solidFill>
                  <a:schemeClr val="bg1">
                    <a:lumMod val="50000"/>
                  </a:schemeClr>
                </a:solidFill>
              </a:rPr>
              <a:t>Nella costruzione dell’indirizzo fisico ci sono due possibili situazioni anomale</a:t>
            </a:r>
            <a:r>
              <a:rPr lang="it-IT" sz="2000" dirty="0" smtClean="0">
                <a:solidFill>
                  <a:schemeClr val="bg1">
                    <a:lumMod val="50000"/>
                  </a:schemeClr>
                </a:solidFill>
              </a:rPr>
              <a:t>:</a:t>
            </a:r>
          </a:p>
          <a:p>
            <a:pPr algn="just"/>
            <a:endParaRPr lang="it-IT" sz="2000" dirty="0" smtClean="0">
              <a:solidFill>
                <a:schemeClr val="bg1">
                  <a:lumMod val="50000"/>
                </a:schemeClr>
              </a:solidFill>
            </a:endParaRPr>
          </a:p>
          <a:p>
            <a:pPr algn="just"/>
            <a:r>
              <a:rPr lang="it-IT" sz="2000" dirty="0" smtClean="0">
                <a:solidFill>
                  <a:schemeClr val="bg1">
                    <a:lumMod val="50000"/>
                  </a:schemeClr>
                </a:solidFill>
              </a:rPr>
              <a:t>• </a:t>
            </a:r>
            <a:r>
              <a:rPr lang="it-IT" sz="2000" dirty="0" smtClean="0">
                <a:solidFill>
                  <a:schemeClr val="bg1">
                    <a:lumMod val="50000"/>
                  </a:schemeClr>
                </a:solidFill>
              </a:rPr>
              <a:t>offset </a:t>
            </a:r>
            <a:r>
              <a:rPr lang="it-IT" sz="2000" dirty="0" smtClean="0">
                <a:solidFill>
                  <a:schemeClr val="bg1">
                    <a:lumMod val="50000"/>
                  </a:schemeClr>
                </a:solidFill>
              </a:rPr>
              <a:t>di valore maggiore della dimensione del </a:t>
            </a:r>
            <a:r>
              <a:rPr lang="it-IT" sz="2000" dirty="0" smtClean="0">
                <a:solidFill>
                  <a:schemeClr val="bg1">
                    <a:lumMod val="50000"/>
                  </a:schemeClr>
                </a:solidFill>
              </a:rPr>
              <a:t>segmento </a:t>
            </a:r>
            <a:r>
              <a:rPr lang="it-IT" sz="2000" dirty="0" smtClean="0">
                <a:solidFill>
                  <a:schemeClr val="bg1">
                    <a:lumMod val="50000"/>
                  </a:schemeClr>
                </a:solidFill>
                <a:sym typeface="Wingdings" pitchFamily="2" charset="2"/>
              </a:rPr>
              <a:t> </a:t>
            </a:r>
            <a:r>
              <a:rPr lang="it-IT" sz="2000" dirty="0" smtClean="0">
                <a:solidFill>
                  <a:schemeClr val="bg1">
                    <a:lumMod val="50000"/>
                  </a:schemeClr>
                </a:solidFill>
              </a:rPr>
              <a:t> </a:t>
            </a:r>
            <a:r>
              <a:rPr lang="it-IT" sz="2000" dirty="0" smtClean="0">
                <a:solidFill>
                  <a:schemeClr val="bg1">
                    <a:lumMod val="50000"/>
                  </a:schemeClr>
                </a:solidFill>
              </a:rPr>
              <a:t>significa </a:t>
            </a:r>
            <a:r>
              <a:rPr lang="it-IT" sz="2000" dirty="0" smtClean="0">
                <a:solidFill>
                  <a:schemeClr val="bg1">
                    <a:lumMod val="50000"/>
                  </a:schemeClr>
                </a:solidFill>
              </a:rPr>
              <a:t>che il processo ha  generato un indirizzo di una cella di memoria esterna al </a:t>
            </a:r>
            <a:r>
              <a:rPr lang="it-IT" sz="2000" dirty="0" smtClean="0">
                <a:solidFill>
                  <a:schemeClr val="bg1">
                    <a:lumMod val="50000"/>
                  </a:schemeClr>
                </a:solidFill>
              </a:rPr>
              <a:t>segmento. L</a:t>
            </a:r>
            <a:r>
              <a:rPr lang="it-IT" sz="2000" dirty="0" smtClean="0">
                <a:solidFill>
                  <a:schemeClr val="bg1">
                    <a:lumMod val="50000"/>
                  </a:schemeClr>
                </a:solidFill>
                <a:sym typeface="Wingdings" pitchFamily="2" charset="2"/>
              </a:rPr>
              <a:t>a MMU rileva la condizione di errore e </a:t>
            </a:r>
            <a:r>
              <a:rPr lang="it-IT" sz="2000" dirty="0" smtClean="0">
                <a:solidFill>
                  <a:schemeClr val="bg1">
                    <a:lumMod val="50000"/>
                  </a:schemeClr>
                </a:solidFill>
              </a:rPr>
              <a:t>interrompe </a:t>
            </a:r>
            <a:r>
              <a:rPr lang="it-IT" sz="2000" dirty="0" smtClean="0">
                <a:solidFill>
                  <a:schemeClr val="bg1">
                    <a:lumMod val="50000"/>
                  </a:schemeClr>
                </a:solidFill>
              </a:rPr>
              <a:t>l’esecuzione del programma per violazione della </a:t>
            </a:r>
            <a:r>
              <a:rPr lang="it-IT" sz="2000" dirty="0" smtClean="0">
                <a:solidFill>
                  <a:schemeClr val="bg1">
                    <a:lumMod val="50000"/>
                  </a:schemeClr>
                </a:solidFill>
              </a:rPr>
              <a:t>memoria;</a:t>
            </a:r>
            <a:r>
              <a:rPr lang="it-IT" sz="2000" dirty="0" smtClean="0">
                <a:solidFill>
                  <a:schemeClr val="bg1">
                    <a:lumMod val="50000"/>
                  </a:schemeClr>
                </a:solidFill>
                <a:sym typeface="Wingdings" pitchFamily="2" charset="2"/>
              </a:rPr>
              <a:t> </a:t>
            </a:r>
          </a:p>
          <a:p>
            <a:pPr algn="just"/>
            <a:endParaRPr lang="it-IT" sz="2000" dirty="0" smtClean="0">
              <a:solidFill>
                <a:schemeClr val="bg1">
                  <a:lumMod val="50000"/>
                </a:schemeClr>
              </a:solidFill>
              <a:sym typeface="Wingdings" pitchFamily="2" charset="2"/>
            </a:endParaRPr>
          </a:p>
          <a:p>
            <a:r>
              <a:rPr lang="it-IT" sz="2000" dirty="0" smtClean="0">
                <a:solidFill>
                  <a:schemeClr val="bg1">
                    <a:lumMod val="50000"/>
                  </a:schemeClr>
                </a:solidFill>
              </a:rPr>
              <a:t>• assenza </a:t>
            </a:r>
            <a:r>
              <a:rPr lang="it-IT" sz="2000" dirty="0" smtClean="0">
                <a:solidFill>
                  <a:schemeClr val="bg1">
                    <a:lumMod val="50000"/>
                  </a:schemeClr>
                </a:solidFill>
              </a:rPr>
              <a:t>del segmento in </a:t>
            </a:r>
            <a:r>
              <a:rPr lang="it-IT" sz="2000" dirty="0" smtClean="0">
                <a:solidFill>
                  <a:schemeClr val="bg1">
                    <a:lumMod val="50000"/>
                  </a:schemeClr>
                </a:solidFill>
              </a:rPr>
              <a:t>memoria </a:t>
            </a:r>
            <a:r>
              <a:rPr lang="it-IT" sz="2000" dirty="0" smtClean="0">
                <a:solidFill>
                  <a:schemeClr val="bg1">
                    <a:lumMod val="50000"/>
                  </a:schemeClr>
                </a:solidFill>
                <a:sym typeface="Wingdings" pitchFamily="2" charset="2"/>
              </a:rPr>
              <a:t> l</a:t>
            </a:r>
            <a:r>
              <a:rPr lang="it-IT" sz="2000" dirty="0" smtClean="0">
                <a:solidFill>
                  <a:schemeClr val="bg1">
                    <a:lumMod val="50000"/>
                  </a:schemeClr>
                </a:solidFill>
              </a:rPr>
              <a:t>a </a:t>
            </a:r>
            <a:r>
              <a:rPr lang="it-IT" sz="2000" dirty="0" smtClean="0">
                <a:solidFill>
                  <a:schemeClr val="bg1">
                    <a:lumMod val="50000"/>
                  </a:schemeClr>
                </a:solidFill>
              </a:rPr>
              <a:t>MMU, rilevata la condizione di errore, la segnala con un’interruzione che provoca </a:t>
            </a:r>
            <a:r>
              <a:rPr lang="it-IT" sz="2000" dirty="0" smtClean="0">
                <a:solidFill>
                  <a:schemeClr val="bg1">
                    <a:lumMod val="50000"/>
                  </a:schemeClr>
                </a:solidFill>
              </a:rPr>
              <a:t>l’intervento del </a:t>
            </a:r>
            <a:r>
              <a:rPr lang="it-IT" sz="2000" dirty="0" smtClean="0">
                <a:solidFill>
                  <a:schemeClr val="bg1">
                    <a:lumMod val="50000"/>
                  </a:schemeClr>
                </a:solidFill>
              </a:rPr>
              <a:t>sistema operativo per portare il segmento mancante in memoria (strategie di allocazione first </a:t>
            </a:r>
            <a:r>
              <a:rPr lang="it-IT" sz="2000" dirty="0" err="1" smtClean="0">
                <a:solidFill>
                  <a:schemeClr val="bg1">
                    <a:lumMod val="50000"/>
                  </a:schemeClr>
                </a:solidFill>
              </a:rPr>
              <a:t>fit</a:t>
            </a:r>
            <a:r>
              <a:rPr lang="it-IT" sz="2000" dirty="0" smtClean="0">
                <a:solidFill>
                  <a:schemeClr val="bg1">
                    <a:lumMod val="50000"/>
                  </a:schemeClr>
                </a:solidFill>
              </a:rPr>
              <a:t>, best </a:t>
            </a:r>
            <a:r>
              <a:rPr lang="it-IT" sz="2000" dirty="0" err="1" smtClean="0">
                <a:solidFill>
                  <a:schemeClr val="bg1">
                    <a:lumMod val="50000"/>
                  </a:schemeClr>
                </a:solidFill>
              </a:rPr>
              <a:t>fit</a:t>
            </a:r>
            <a:r>
              <a:rPr lang="it-IT" sz="2000" dirty="0" smtClean="0">
                <a:solidFill>
                  <a:schemeClr val="bg1">
                    <a:lumMod val="50000"/>
                  </a:schemeClr>
                </a:solidFill>
              </a:rPr>
              <a:t>, </a:t>
            </a:r>
            <a:r>
              <a:rPr lang="it-IT" sz="2000" dirty="0" err="1" smtClean="0">
                <a:solidFill>
                  <a:schemeClr val="bg1">
                    <a:lumMod val="50000"/>
                  </a:schemeClr>
                </a:solidFill>
              </a:rPr>
              <a:t>next</a:t>
            </a:r>
            <a:r>
              <a:rPr lang="it-IT" sz="2000" dirty="0" smtClean="0">
                <a:solidFill>
                  <a:schemeClr val="bg1">
                    <a:lumMod val="50000"/>
                  </a:schemeClr>
                </a:solidFill>
              </a:rPr>
              <a:t> </a:t>
            </a:r>
            <a:r>
              <a:rPr lang="it-IT" sz="2000" dirty="0" err="1" smtClean="0">
                <a:solidFill>
                  <a:schemeClr val="bg1">
                    <a:lumMod val="50000"/>
                  </a:schemeClr>
                </a:solidFill>
              </a:rPr>
              <a:t>fit</a:t>
            </a:r>
            <a:r>
              <a:rPr lang="it-IT" sz="2000" dirty="0" smtClean="0">
                <a:solidFill>
                  <a:schemeClr val="bg1">
                    <a:lumMod val="50000"/>
                  </a:schemeClr>
                </a:solidFill>
              </a:rPr>
              <a:t>, </a:t>
            </a:r>
            <a:r>
              <a:rPr lang="it-IT" sz="2000" dirty="0" err="1" smtClean="0">
                <a:solidFill>
                  <a:schemeClr val="bg1">
                    <a:lumMod val="50000"/>
                  </a:schemeClr>
                </a:solidFill>
              </a:rPr>
              <a:t>worst</a:t>
            </a:r>
            <a:r>
              <a:rPr lang="it-IT" sz="2000" dirty="0" smtClean="0">
                <a:solidFill>
                  <a:schemeClr val="bg1">
                    <a:lumMod val="50000"/>
                  </a:schemeClr>
                </a:solidFill>
              </a:rPr>
              <a:t> </a:t>
            </a:r>
            <a:r>
              <a:rPr lang="it-IT" sz="2000" dirty="0" err="1" smtClean="0">
                <a:solidFill>
                  <a:schemeClr val="bg1">
                    <a:lumMod val="50000"/>
                  </a:schemeClr>
                </a:solidFill>
              </a:rPr>
              <a:t>fit</a:t>
            </a:r>
            <a:r>
              <a:rPr lang="it-IT" sz="2000" dirty="0" smtClean="0">
                <a:solidFill>
                  <a:schemeClr val="bg1">
                    <a:lumMod val="50000"/>
                  </a:schemeClr>
                </a:solidFill>
              </a:rPr>
              <a:t>, …).</a:t>
            </a:r>
            <a:endParaRPr lang="it-IT" sz="2000" dirty="0" smtClean="0">
              <a:solidFill>
                <a:schemeClr val="bg1">
                  <a:lumMod val="50000"/>
                </a:schemeClr>
              </a:solidFill>
            </a:endParaRPr>
          </a:p>
          <a:p>
            <a:r>
              <a:rPr lang="it-IT" sz="2000" dirty="0" smtClean="0">
                <a:solidFill>
                  <a:schemeClr val="bg1">
                    <a:lumMod val="50000"/>
                  </a:schemeClr>
                </a:solidFill>
                <a:sym typeface="Wingdings" pitchFamily="2" charset="2"/>
              </a:rPr>
              <a:t>	</a:t>
            </a:r>
            <a:r>
              <a:rPr lang="it-IT" sz="2000" dirty="0" smtClean="0">
                <a:solidFill>
                  <a:schemeClr val="bg1">
                    <a:lumMod val="50000"/>
                  </a:schemeClr>
                </a:solidFill>
              </a:rPr>
              <a:t> </a:t>
            </a:r>
            <a:r>
              <a:rPr lang="it-IT" sz="2000" dirty="0" smtClean="0">
                <a:solidFill>
                  <a:schemeClr val="bg1">
                    <a:lumMod val="50000"/>
                  </a:schemeClr>
                </a:solidFill>
              </a:rPr>
              <a:t>Dopo un certo numero di operazioni di </a:t>
            </a:r>
            <a:r>
              <a:rPr lang="it-IT" sz="2000" i="1" dirty="0" err="1" smtClean="0">
                <a:solidFill>
                  <a:srgbClr val="002060"/>
                </a:solidFill>
              </a:rPr>
              <a:t>swapping</a:t>
            </a:r>
            <a:r>
              <a:rPr lang="it-IT" sz="2000" dirty="0" smtClean="0">
                <a:solidFill>
                  <a:schemeClr val="bg1">
                    <a:lumMod val="50000"/>
                  </a:schemeClr>
                </a:solidFill>
              </a:rPr>
              <a:t>, la memoria </a:t>
            </a:r>
            <a:r>
              <a:rPr lang="it-IT" sz="2000" dirty="0" smtClean="0">
                <a:solidFill>
                  <a:schemeClr val="bg1">
                    <a:lumMod val="50000"/>
                  </a:schemeClr>
                </a:solidFill>
              </a:rPr>
              <a:t>	      appare </a:t>
            </a:r>
            <a:r>
              <a:rPr lang="it-IT" sz="2000" dirty="0" smtClean="0">
                <a:solidFill>
                  <a:schemeClr val="bg1">
                    <a:lumMod val="50000"/>
                  </a:schemeClr>
                </a:solidFill>
              </a:rPr>
              <a:t>frammentata, cioè piena di “buchi”.</a:t>
            </a:r>
            <a:endParaRPr lang="it-IT" sz="2000" dirty="0" smtClean="0">
              <a:solidFill>
                <a:schemeClr val="bg1">
                  <a:lumMod val="50000"/>
                </a:schemeClr>
              </a:solidFill>
            </a:endParaRPr>
          </a:p>
          <a:p>
            <a:pPr algn="just"/>
            <a:endParaRPr lang="it-IT" dirty="0"/>
          </a:p>
        </p:txBody>
      </p:sp>
      <p:sp>
        <p:nvSpPr>
          <p:cNvPr id="6" name="CasellaDiTesto 5"/>
          <p:cNvSpPr txBox="1"/>
          <p:nvPr/>
        </p:nvSpPr>
        <p:spPr>
          <a:xfrm>
            <a:off x="2071670" y="642918"/>
            <a:ext cx="4429156" cy="461665"/>
          </a:xfrm>
          <a:prstGeom prst="rect">
            <a:avLst/>
          </a:prstGeom>
          <a:noFill/>
        </p:spPr>
        <p:txBody>
          <a:bodyPr wrap="square" rtlCol="0">
            <a:spAutoFit/>
          </a:bodyPr>
          <a:lstStyle/>
          <a:p>
            <a:pPr algn="ctr"/>
            <a:r>
              <a:rPr lang="it-IT" sz="2400" b="1" dirty="0" smtClean="0">
                <a:solidFill>
                  <a:srgbClr val="002060"/>
                </a:solidFill>
              </a:rPr>
              <a:t>CONDIZIONI </a:t>
            </a:r>
            <a:r>
              <a:rPr lang="it-IT" sz="2400" b="1" dirty="0" err="1" smtClean="0">
                <a:solidFill>
                  <a:srgbClr val="002060"/>
                </a:solidFill>
              </a:rPr>
              <a:t>DI</a:t>
            </a:r>
            <a:r>
              <a:rPr lang="it-IT" sz="2400" b="1" dirty="0" smtClean="0">
                <a:solidFill>
                  <a:srgbClr val="002060"/>
                </a:solidFill>
              </a:rPr>
              <a:t> ERRORE</a:t>
            </a:r>
            <a:endParaRPr lang="it-IT" sz="24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 calcmode="lin" valueType="num">
                                      <p:cBhvr additive="base">
                                        <p:cTn id="1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 calcmode="lin" valueType="num">
                                      <p:cBhvr additive="base">
                                        <p:cTn id="1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22</a:t>
            </a:fld>
            <a:endParaRPr lang="it-IT"/>
          </a:p>
        </p:txBody>
      </p:sp>
      <p:sp>
        <p:nvSpPr>
          <p:cNvPr id="5" name="CasellaDiTesto 4"/>
          <p:cNvSpPr txBox="1"/>
          <p:nvPr/>
        </p:nvSpPr>
        <p:spPr>
          <a:xfrm>
            <a:off x="285720" y="1214422"/>
            <a:ext cx="8429684" cy="2862322"/>
          </a:xfrm>
          <a:prstGeom prst="rect">
            <a:avLst/>
          </a:prstGeom>
          <a:noFill/>
        </p:spPr>
        <p:txBody>
          <a:bodyPr wrap="square" rtlCol="0">
            <a:spAutoFit/>
          </a:bodyPr>
          <a:lstStyle/>
          <a:p>
            <a:pPr algn="just"/>
            <a:r>
              <a:rPr lang="it-IT" sz="2000" dirty="0" smtClean="0">
                <a:solidFill>
                  <a:schemeClr val="bg1">
                    <a:lumMod val="50000"/>
                  </a:schemeClr>
                </a:solidFill>
              </a:rPr>
              <a:t>Sia </a:t>
            </a:r>
            <a:r>
              <a:rPr lang="it-IT" sz="2000" dirty="0" smtClean="0">
                <a:solidFill>
                  <a:schemeClr val="bg1">
                    <a:lumMod val="50000"/>
                  </a:schemeClr>
                </a:solidFill>
              </a:rPr>
              <a:t>la segmentazione che la paginazione hanno pregi e difetti. Per utilizzare i pregi delle </a:t>
            </a:r>
            <a:r>
              <a:rPr lang="it-IT" sz="2000" dirty="0" smtClean="0">
                <a:solidFill>
                  <a:schemeClr val="bg1">
                    <a:lumMod val="50000"/>
                  </a:schemeClr>
                </a:solidFill>
              </a:rPr>
              <a:t>due tecniche</a:t>
            </a:r>
            <a:r>
              <a:rPr lang="it-IT" sz="2000" dirty="0" smtClean="0">
                <a:solidFill>
                  <a:schemeClr val="bg1">
                    <a:lumMod val="50000"/>
                  </a:schemeClr>
                </a:solidFill>
              </a:rPr>
              <a:t>, sono stati realizzati sistemi di indirizzamento che </a:t>
            </a:r>
            <a:r>
              <a:rPr lang="it-IT" sz="2000" dirty="0" smtClean="0">
                <a:solidFill>
                  <a:schemeClr val="bg1">
                    <a:lumMod val="50000"/>
                  </a:schemeClr>
                </a:solidFill>
              </a:rPr>
              <a:t>combinano segmentazione </a:t>
            </a:r>
            <a:r>
              <a:rPr lang="it-IT" sz="2000" dirty="0" smtClean="0">
                <a:solidFill>
                  <a:schemeClr val="bg1">
                    <a:lumMod val="50000"/>
                  </a:schemeClr>
                </a:solidFill>
              </a:rPr>
              <a:t>e paginazione.</a:t>
            </a:r>
          </a:p>
          <a:p>
            <a:pPr algn="just"/>
            <a:r>
              <a:rPr lang="it-IT" sz="2000" dirty="0" smtClean="0">
                <a:solidFill>
                  <a:schemeClr val="bg1">
                    <a:lumMod val="50000"/>
                  </a:schemeClr>
                </a:solidFill>
              </a:rPr>
              <a:t>In tal caso la gestione della memoria consiste nella paginazione dei segmenti che compongono un processo: la divisione della memoria virtuale è ancora realizzata a segmenti di dimensione variabile, che sono però a loro volta suddivisi in pagine di lunghezza fissa. </a:t>
            </a:r>
            <a:endParaRPr lang="it-IT" sz="2000" dirty="0" smtClean="0">
              <a:solidFill>
                <a:schemeClr val="bg1">
                  <a:lumMod val="50000"/>
                </a:schemeClr>
              </a:solidFill>
            </a:endParaRPr>
          </a:p>
          <a:p>
            <a:pPr algn="just"/>
            <a:endParaRPr lang="it-IT" sz="2000" dirty="0" smtClean="0">
              <a:solidFill>
                <a:schemeClr val="bg1">
                  <a:lumMod val="50000"/>
                </a:schemeClr>
              </a:solidFill>
            </a:endParaRPr>
          </a:p>
          <a:p>
            <a:pPr algn="just"/>
            <a:r>
              <a:rPr lang="it-IT" sz="2000" dirty="0" smtClean="0">
                <a:solidFill>
                  <a:schemeClr val="bg1">
                    <a:lumMod val="50000"/>
                  </a:schemeClr>
                </a:solidFill>
              </a:rPr>
              <a:t>L’ indirizzo virtuale ha quindi </a:t>
            </a:r>
            <a:r>
              <a:rPr lang="it-IT" sz="2000" dirty="0" smtClean="0">
                <a:solidFill>
                  <a:schemeClr val="bg1">
                    <a:lumMod val="50000"/>
                  </a:schemeClr>
                </a:solidFill>
              </a:rPr>
              <a:t>il </a:t>
            </a:r>
            <a:r>
              <a:rPr lang="it-IT" sz="2000" dirty="0" smtClean="0">
                <a:solidFill>
                  <a:schemeClr val="bg1">
                    <a:lumMod val="50000"/>
                  </a:schemeClr>
                </a:solidFill>
              </a:rPr>
              <a:t>seguente formato:</a:t>
            </a:r>
            <a:endParaRPr lang="it-IT" sz="2000" dirty="0">
              <a:solidFill>
                <a:schemeClr val="bg1">
                  <a:lumMod val="50000"/>
                </a:schemeClr>
              </a:solidFill>
            </a:endParaRPr>
          </a:p>
        </p:txBody>
      </p:sp>
      <p:pic>
        <p:nvPicPr>
          <p:cNvPr id="4098" name="Picture 2"/>
          <p:cNvPicPr>
            <a:picLocks noChangeAspect="1" noChangeArrowheads="1"/>
          </p:cNvPicPr>
          <p:nvPr/>
        </p:nvPicPr>
        <p:blipFill>
          <a:blip r:embed="rId2"/>
          <a:srcRect/>
          <a:stretch>
            <a:fillRect/>
          </a:stretch>
        </p:blipFill>
        <p:spPr bwMode="auto">
          <a:xfrm>
            <a:off x="2357422" y="4214818"/>
            <a:ext cx="4410075" cy="790575"/>
          </a:xfrm>
          <a:prstGeom prst="rect">
            <a:avLst/>
          </a:prstGeom>
          <a:noFill/>
          <a:ln w="9525">
            <a:noFill/>
            <a:miter lim="800000"/>
            <a:headEnd/>
            <a:tailEnd/>
          </a:ln>
          <a:effectLst/>
        </p:spPr>
      </p:pic>
      <p:sp>
        <p:nvSpPr>
          <p:cNvPr id="7" name="CasellaDiTesto 6"/>
          <p:cNvSpPr txBox="1"/>
          <p:nvPr/>
        </p:nvSpPr>
        <p:spPr>
          <a:xfrm>
            <a:off x="428596" y="5143512"/>
            <a:ext cx="8429684" cy="1015663"/>
          </a:xfrm>
          <a:prstGeom prst="rect">
            <a:avLst/>
          </a:prstGeom>
          <a:noFill/>
        </p:spPr>
        <p:txBody>
          <a:bodyPr wrap="square" rtlCol="0">
            <a:spAutoFit/>
          </a:bodyPr>
          <a:lstStyle/>
          <a:p>
            <a:pPr algn="just"/>
            <a:r>
              <a:rPr lang="it-IT" sz="2000" dirty="0" smtClean="0">
                <a:solidFill>
                  <a:schemeClr val="bg1">
                    <a:lumMod val="50000"/>
                  </a:schemeClr>
                </a:solidFill>
              </a:rPr>
              <a:t>Un indirizzo con </a:t>
            </a:r>
            <a:r>
              <a:rPr lang="it-IT" sz="2000" b="1" dirty="0" smtClean="0">
                <a:solidFill>
                  <a:srgbClr val="002060"/>
                </a:solidFill>
              </a:rPr>
              <a:t>s bit</a:t>
            </a:r>
            <a:r>
              <a:rPr lang="it-IT" sz="2000" dirty="0" smtClean="0">
                <a:solidFill>
                  <a:schemeClr val="bg1">
                    <a:lumMod val="50000"/>
                  </a:schemeClr>
                </a:solidFill>
              </a:rPr>
              <a:t> per il </a:t>
            </a:r>
            <a:r>
              <a:rPr lang="it-IT" sz="2000" dirty="0" smtClean="0">
                <a:solidFill>
                  <a:srgbClr val="002060"/>
                </a:solidFill>
              </a:rPr>
              <a:t>numero di segmento</a:t>
            </a:r>
            <a:r>
              <a:rPr lang="it-IT" sz="2000" dirty="0" smtClean="0">
                <a:solidFill>
                  <a:schemeClr val="bg1">
                    <a:lumMod val="50000"/>
                  </a:schemeClr>
                </a:solidFill>
              </a:rPr>
              <a:t>, </a:t>
            </a:r>
            <a:r>
              <a:rPr lang="it-IT" sz="2000" b="1" dirty="0" smtClean="0">
                <a:solidFill>
                  <a:srgbClr val="002060"/>
                </a:solidFill>
              </a:rPr>
              <a:t>p bit</a:t>
            </a:r>
            <a:r>
              <a:rPr lang="it-IT" sz="2000" dirty="0" smtClean="0">
                <a:solidFill>
                  <a:schemeClr val="bg1">
                    <a:lumMod val="50000"/>
                  </a:schemeClr>
                </a:solidFill>
              </a:rPr>
              <a:t> per il </a:t>
            </a:r>
            <a:r>
              <a:rPr lang="it-IT" sz="2000" dirty="0" smtClean="0">
                <a:solidFill>
                  <a:srgbClr val="002060"/>
                </a:solidFill>
              </a:rPr>
              <a:t>numero di pagina</a:t>
            </a:r>
            <a:r>
              <a:rPr lang="it-IT" sz="2000" dirty="0" smtClean="0">
                <a:solidFill>
                  <a:schemeClr val="bg1">
                    <a:lumMod val="50000"/>
                  </a:schemeClr>
                </a:solidFill>
              </a:rPr>
              <a:t>, e </a:t>
            </a:r>
            <a:r>
              <a:rPr lang="it-IT" sz="2000" b="1" dirty="0" smtClean="0">
                <a:solidFill>
                  <a:srgbClr val="002060"/>
                </a:solidFill>
              </a:rPr>
              <a:t>d bit</a:t>
            </a:r>
            <a:r>
              <a:rPr lang="it-IT" sz="2000" dirty="0" smtClean="0">
                <a:solidFill>
                  <a:schemeClr val="bg1">
                    <a:lumMod val="50000"/>
                  </a:schemeClr>
                </a:solidFill>
              </a:rPr>
              <a:t> per l’</a:t>
            </a:r>
            <a:r>
              <a:rPr lang="it-IT" sz="2000" dirty="0" smtClean="0">
                <a:solidFill>
                  <a:srgbClr val="002060"/>
                </a:solidFill>
              </a:rPr>
              <a:t>offset</a:t>
            </a:r>
            <a:r>
              <a:rPr lang="it-IT" sz="2000" dirty="0" smtClean="0">
                <a:solidFill>
                  <a:schemeClr val="bg1">
                    <a:lumMod val="50000"/>
                  </a:schemeClr>
                </a:solidFill>
              </a:rPr>
              <a:t>, permette di definire segmenti composti da 2</a:t>
            </a:r>
            <a:r>
              <a:rPr lang="it-IT" sz="2000" baseline="30000" dirty="0" smtClean="0">
                <a:solidFill>
                  <a:schemeClr val="bg1">
                    <a:lumMod val="50000"/>
                  </a:schemeClr>
                </a:solidFill>
              </a:rPr>
              <a:t>p</a:t>
            </a:r>
            <a:r>
              <a:rPr lang="it-IT" sz="2000" dirty="0" smtClean="0">
                <a:solidFill>
                  <a:schemeClr val="bg1">
                    <a:lumMod val="50000"/>
                  </a:schemeClr>
                </a:solidFill>
              </a:rPr>
              <a:t> pagine di 2</a:t>
            </a:r>
            <a:r>
              <a:rPr lang="it-IT" sz="2000" baseline="30000" dirty="0" smtClean="0">
                <a:solidFill>
                  <a:schemeClr val="bg1">
                    <a:lumMod val="50000"/>
                  </a:schemeClr>
                </a:solidFill>
              </a:rPr>
              <a:t>d</a:t>
            </a:r>
            <a:r>
              <a:rPr lang="it-IT" sz="2000" dirty="0" smtClean="0">
                <a:solidFill>
                  <a:schemeClr val="bg1">
                    <a:lumMod val="50000"/>
                  </a:schemeClr>
                </a:solidFill>
              </a:rPr>
              <a:t> parole di memoria.</a:t>
            </a:r>
          </a:p>
        </p:txBody>
      </p:sp>
      <p:sp>
        <p:nvSpPr>
          <p:cNvPr id="8" name="CasellaDiTesto 7"/>
          <p:cNvSpPr txBox="1"/>
          <p:nvPr/>
        </p:nvSpPr>
        <p:spPr>
          <a:xfrm>
            <a:off x="1071538" y="428604"/>
            <a:ext cx="6786610" cy="461665"/>
          </a:xfrm>
          <a:prstGeom prst="rect">
            <a:avLst/>
          </a:prstGeom>
          <a:noFill/>
        </p:spPr>
        <p:txBody>
          <a:bodyPr wrap="square" rtlCol="0">
            <a:spAutoFit/>
          </a:bodyPr>
          <a:lstStyle/>
          <a:p>
            <a:pPr algn="ctr"/>
            <a:r>
              <a:rPr lang="it-IT" sz="2400" b="1" dirty="0" smtClean="0">
                <a:solidFill>
                  <a:srgbClr val="C00000"/>
                </a:solidFill>
              </a:rPr>
              <a:t>MEMORIA VIRTUALE SEGMENTATA E PAGINATA</a:t>
            </a:r>
            <a:endParaRPr lang="it-IT"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ppt_x"/>
                                          </p:val>
                                        </p:tav>
                                        <p:tav tm="100000">
                                          <p:val>
                                            <p:strVal val="#ppt_x"/>
                                          </p:val>
                                        </p:tav>
                                      </p:tavLst>
                                    </p:anim>
                                    <p:anim calcmode="lin" valueType="num">
                                      <p:cBhvr additive="base">
                                        <p:cTn id="12" dur="500" fill="hold"/>
                                        <p:tgtEl>
                                          <p:spTgt spid="409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23</a:t>
            </a:fld>
            <a:endParaRPr lang="it-IT"/>
          </a:p>
        </p:txBody>
      </p:sp>
      <p:sp>
        <p:nvSpPr>
          <p:cNvPr id="5" name="CasellaDiTesto 4"/>
          <p:cNvSpPr txBox="1"/>
          <p:nvPr/>
        </p:nvSpPr>
        <p:spPr>
          <a:xfrm>
            <a:off x="500034" y="428604"/>
            <a:ext cx="8001056" cy="5909310"/>
          </a:xfrm>
          <a:prstGeom prst="rect">
            <a:avLst/>
          </a:prstGeom>
          <a:noFill/>
        </p:spPr>
        <p:txBody>
          <a:bodyPr wrap="square" rtlCol="0">
            <a:spAutoFit/>
          </a:bodyPr>
          <a:lstStyle/>
          <a:p>
            <a:pPr algn="just"/>
            <a:r>
              <a:rPr lang="it-IT" sz="2000" dirty="0" smtClean="0">
                <a:solidFill>
                  <a:schemeClr val="bg1">
                    <a:lumMod val="50000"/>
                  </a:schemeClr>
                </a:solidFill>
              </a:rPr>
              <a:t>Questa gestione della memoria </a:t>
            </a:r>
            <a:r>
              <a:rPr lang="it-IT" sz="2000" dirty="0" smtClean="0">
                <a:solidFill>
                  <a:schemeClr val="bg1">
                    <a:lumMod val="50000"/>
                  </a:schemeClr>
                </a:solidFill>
              </a:rPr>
              <a:t>virtuale richiede l’uso di </a:t>
            </a:r>
            <a:r>
              <a:rPr lang="it-IT" sz="2000" dirty="0" smtClean="0">
                <a:solidFill>
                  <a:srgbClr val="002060"/>
                </a:solidFill>
              </a:rPr>
              <a:t>due livelli di tabelle</a:t>
            </a:r>
            <a:r>
              <a:rPr lang="it-IT" sz="2000" dirty="0" smtClean="0">
                <a:solidFill>
                  <a:schemeClr val="bg1">
                    <a:lumMod val="50000"/>
                  </a:schemeClr>
                </a:solidFill>
              </a:rPr>
              <a:t>:</a:t>
            </a:r>
          </a:p>
          <a:p>
            <a:pPr marL="457200" indent="-457200" algn="just">
              <a:buFont typeface="+mj-lt"/>
              <a:buAutoNum type="arabicPeriod"/>
            </a:pPr>
            <a:r>
              <a:rPr lang="it-IT" sz="2000" dirty="0" smtClean="0">
                <a:solidFill>
                  <a:schemeClr val="bg1">
                    <a:lumMod val="50000"/>
                  </a:schemeClr>
                </a:solidFill>
              </a:rPr>
              <a:t>il </a:t>
            </a:r>
            <a:r>
              <a:rPr lang="it-IT" sz="2000" dirty="0" smtClean="0">
                <a:solidFill>
                  <a:schemeClr val="bg1">
                    <a:lumMod val="50000"/>
                  </a:schemeClr>
                </a:solidFill>
              </a:rPr>
              <a:t>calcolo dell’indirizzo fisico richiede che per ogni processo sia definita una </a:t>
            </a:r>
            <a:r>
              <a:rPr lang="it-IT" sz="2000" dirty="0" smtClean="0">
                <a:solidFill>
                  <a:srgbClr val="002060"/>
                </a:solidFill>
              </a:rPr>
              <a:t>tabella dei </a:t>
            </a:r>
            <a:r>
              <a:rPr lang="it-IT" sz="2000" dirty="0" smtClean="0">
                <a:solidFill>
                  <a:srgbClr val="002060"/>
                </a:solidFill>
              </a:rPr>
              <a:t>segmenti</a:t>
            </a:r>
            <a:r>
              <a:rPr lang="it-IT" sz="2000" dirty="0" smtClean="0">
                <a:solidFill>
                  <a:schemeClr val="bg1">
                    <a:lumMod val="50000"/>
                  </a:schemeClr>
                </a:solidFill>
              </a:rPr>
              <a:t>;</a:t>
            </a:r>
            <a:endParaRPr lang="it-IT" sz="2000" dirty="0" smtClean="0">
              <a:solidFill>
                <a:schemeClr val="bg1">
                  <a:lumMod val="50000"/>
                </a:schemeClr>
              </a:solidFill>
            </a:endParaRPr>
          </a:p>
          <a:p>
            <a:pPr marL="457200" indent="-457200" algn="just">
              <a:buFont typeface="+mj-lt"/>
              <a:buAutoNum type="arabicPeriod"/>
            </a:pPr>
            <a:r>
              <a:rPr lang="it-IT" sz="2000" dirty="0" smtClean="0">
                <a:solidFill>
                  <a:schemeClr val="bg1">
                    <a:lumMod val="50000"/>
                  </a:schemeClr>
                </a:solidFill>
              </a:rPr>
              <a:t>ogni </a:t>
            </a:r>
            <a:r>
              <a:rPr lang="it-IT" sz="2000" dirty="0" smtClean="0">
                <a:solidFill>
                  <a:schemeClr val="bg1">
                    <a:lumMod val="50000"/>
                  </a:schemeClr>
                </a:solidFill>
              </a:rPr>
              <a:t>riga della tabella dei segmenti punta a una </a:t>
            </a:r>
            <a:r>
              <a:rPr lang="it-IT" sz="2000" dirty="0" smtClean="0">
                <a:solidFill>
                  <a:srgbClr val="002060"/>
                </a:solidFill>
              </a:rPr>
              <a:t>tabella delle pagine</a:t>
            </a:r>
            <a:r>
              <a:rPr lang="it-IT" sz="2000" dirty="0" smtClean="0">
                <a:solidFill>
                  <a:schemeClr val="bg1">
                    <a:lumMod val="50000"/>
                  </a:schemeClr>
                </a:solidFill>
              </a:rPr>
              <a:t> del segmento che realizza il </a:t>
            </a:r>
            <a:r>
              <a:rPr lang="it-IT" sz="2000" i="1" dirty="0" err="1" smtClean="0">
                <a:solidFill>
                  <a:schemeClr val="bg1">
                    <a:lumMod val="50000"/>
                  </a:schemeClr>
                </a:solidFill>
              </a:rPr>
              <a:t>mapping</a:t>
            </a:r>
            <a:r>
              <a:rPr lang="it-IT" sz="2000" i="1" dirty="0" smtClean="0">
                <a:solidFill>
                  <a:schemeClr val="bg1">
                    <a:lumMod val="50000"/>
                  </a:schemeClr>
                </a:solidFill>
              </a:rPr>
              <a:t> tra pagina virtuale del segmento e frame di memoria fisica. La parola di memoria referenziata </a:t>
            </a:r>
            <a:r>
              <a:rPr lang="it-IT" sz="2000" dirty="0" smtClean="0">
                <a:solidFill>
                  <a:schemeClr val="bg1">
                    <a:lumMod val="50000"/>
                  </a:schemeClr>
                </a:solidFill>
              </a:rPr>
              <a:t>si trova nel frame così individuato, nella posizione precisata dall’offset</a:t>
            </a:r>
            <a:r>
              <a:rPr lang="it-IT" sz="2000" dirty="0" smtClean="0">
                <a:solidFill>
                  <a:schemeClr val="bg1">
                    <a:lumMod val="50000"/>
                  </a:schemeClr>
                </a:solidFill>
              </a:rPr>
              <a:t>.</a:t>
            </a:r>
          </a:p>
          <a:p>
            <a:pPr marL="457200" indent="-457200" algn="just">
              <a:buFont typeface="+mj-lt"/>
              <a:buAutoNum type="arabicPeriod"/>
            </a:pPr>
            <a:endParaRPr lang="it-IT" sz="2000" dirty="0" smtClean="0">
              <a:solidFill>
                <a:schemeClr val="bg1">
                  <a:lumMod val="50000"/>
                </a:schemeClr>
              </a:solidFill>
            </a:endParaRPr>
          </a:p>
          <a:p>
            <a:pPr algn="just"/>
            <a:r>
              <a:rPr lang="it-IT" sz="2000" dirty="0" smtClean="0">
                <a:solidFill>
                  <a:srgbClr val="C00000"/>
                </a:solidFill>
              </a:rPr>
              <a:t>SVANTAGGI </a:t>
            </a:r>
            <a:r>
              <a:rPr lang="it-IT" sz="2000" dirty="0" smtClean="0">
                <a:solidFill>
                  <a:srgbClr val="C00000"/>
                </a:solidFill>
                <a:sym typeface="Wingdings" pitchFamily="2" charset="2"/>
              </a:rPr>
              <a:t> </a:t>
            </a:r>
            <a:r>
              <a:rPr lang="it-IT" sz="2000" dirty="0" smtClean="0">
                <a:solidFill>
                  <a:schemeClr val="bg1">
                    <a:lumMod val="50000"/>
                  </a:schemeClr>
                </a:solidFill>
              </a:rPr>
              <a:t>La </a:t>
            </a:r>
            <a:r>
              <a:rPr lang="it-IT" sz="2000" dirty="0" smtClean="0">
                <a:solidFill>
                  <a:schemeClr val="bg1">
                    <a:lumMod val="50000"/>
                  </a:schemeClr>
                </a:solidFill>
              </a:rPr>
              <a:t>segmentazione e paginazione combinate richiedono una MMU più sofisticata e una maggior complessità delle strutture dati gestite dal sistema operativo</a:t>
            </a:r>
            <a:r>
              <a:rPr lang="it-IT" sz="2000" dirty="0" smtClean="0">
                <a:solidFill>
                  <a:schemeClr val="bg1">
                    <a:lumMod val="50000"/>
                  </a:schemeClr>
                </a:solidFill>
              </a:rPr>
              <a:t>.</a:t>
            </a:r>
          </a:p>
          <a:p>
            <a:pPr algn="just"/>
            <a:endParaRPr lang="it-IT" sz="2000" dirty="0" smtClean="0">
              <a:solidFill>
                <a:schemeClr val="bg1">
                  <a:lumMod val="50000"/>
                </a:schemeClr>
              </a:solidFill>
            </a:endParaRPr>
          </a:p>
          <a:p>
            <a:pPr algn="just"/>
            <a:r>
              <a:rPr lang="it-IT" sz="2000" dirty="0" smtClean="0">
                <a:solidFill>
                  <a:srgbClr val="C00000"/>
                </a:solidFill>
              </a:rPr>
              <a:t>VANTAGGI </a:t>
            </a:r>
            <a:r>
              <a:rPr lang="it-IT" sz="2000" dirty="0" smtClean="0">
                <a:solidFill>
                  <a:srgbClr val="C00000"/>
                </a:solidFill>
                <a:sym typeface="Wingdings" pitchFamily="2" charset="2"/>
              </a:rPr>
              <a:t> </a:t>
            </a:r>
            <a:r>
              <a:rPr lang="it-IT" sz="2000" dirty="0" smtClean="0">
                <a:solidFill>
                  <a:schemeClr val="bg1">
                    <a:lumMod val="50000"/>
                  </a:schemeClr>
                </a:solidFill>
              </a:rPr>
              <a:t>Il </a:t>
            </a:r>
            <a:r>
              <a:rPr lang="it-IT" sz="2000" dirty="0" smtClean="0">
                <a:solidFill>
                  <a:schemeClr val="bg1">
                    <a:lumMod val="50000"/>
                  </a:schemeClr>
                </a:solidFill>
              </a:rPr>
              <a:t>risultato </a:t>
            </a:r>
            <a:r>
              <a:rPr lang="it-IT" sz="2000" dirty="0" smtClean="0">
                <a:solidFill>
                  <a:schemeClr val="bg1">
                    <a:lumMod val="50000"/>
                  </a:schemeClr>
                </a:solidFill>
              </a:rPr>
              <a:t>è comunque </a:t>
            </a:r>
            <a:r>
              <a:rPr lang="it-IT" sz="2000" dirty="0" smtClean="0">
                <a:solidFill>
                  <a:schemeClr val="bg1">
                    <a:lumMod val="50000"/>
                  </a:schemeClr>
                </a:solidFill>
              </a:rPr>
              <a:t>una gestione particolarmente efficiente dello spazio di memoria fisico, che elimina i problemi </a:t>
            </a:r>
            <a:r>
              <a:rPr lang="it-IT" sz="2000" dirty="0" smtClean="0">
                <a:solidFill>
                  <a:schemeClr val="bg1">
                    <a:lumMod val="50000"/>
                  </a:schemeClr>
                </a:solidFill>
              </a:rPr>
              <a:t>di frammentazione </a:t>
            </a:r>
            <a:r>
              <a:rPr lang="it-IT" sz="2000" dirty="0" smtClean="0">
                <a:solidFill>
                  <a:schemeClr val="bg1">
                    <a:lumMod val="50000"/>
                  </a:schemeClr>
                </a:solidFill>
              </a:rPr>
              <a:t>e di relativa compattazione pur consentendo la gestione dei diritti di accesso a </a:t>
            </a:r>
            <a:r>
              <a:rPr lang="it-IT" sz="2000" dirty="0" smtClean="0">
                <a:solidFill>
                  <a:schemeClr val="bg1">
                    <a:lumMod val="50000"/>
                  </a:schemeClr>
                </a:solidFill>
              </a:rPr>
              <a:t>informazioni condivise </a:t>
            </a:r>
            <a:r>
              <a:rPr lang="it-IT" sz="2000" dirty="0" smtClean="0">
                <a:solidFill>
                  <a:schemeClr val="bg1">
                    <a:lumMod val="50000"/>
                  </a:schemeClr>
                </a:solidFill>
              </a:rPr>
              <a:t>da più programmi, tipica di una visione segmentata della memoria </a:t>
            </a:r>
            <a:r>
              <a:rPr lang="it-IT" sz="2000" dirty="0" smtClean="0">
                <a:solidFill>
                  <a:schemeClr val="bg1">
                    <a:lumMod val="50000"/>
                  </a:schemeClr>
                </a:solidFill>
              </a:rPr>
              <a:t> virtuale</a:t>
            </a:r>
            <a:r>
              <a:rPr lang="it-IT" sz="2000" dirty="0" smtClean="0">
                <a:solidFill>
                  <a:schemeClr val="bg1">
                    <a:lumMod val="50000"/>
                  </a:schemeClr>
                </a:solidFill>
              </a:rPr>
              <a:t>.</a:t>
            </a:r>
          </a:p>
          <a:p>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ottotitolo 7"/>
          <p:cNvSpPr>
            <a:spLocks noGrp="1"/>
          </p:cNvSpPr>
          <p:nvPr>
            <p:ph type="subTitle" idx="1"/>
          </p:nvPr>
        </p:nvSpPr>
        <p:spPr>
          <a:xfrm>
            <a:off x="500034" y="428604"/>
            <a:ext cx="8143932" cy="5929354"/>
          </a:xfrm>
        </p:spPr>
        <p:txBody>
          <a:bodyPr>
            <a:normAutofit/>
          </a:bodyPr>
          <a:lstStyle/>
          <a:p>
            <a:r>
              <a:rPr lang="it-IT" sz="2400" b="1" dirty="0" smtClean="0">
                <a:solidFill>
                  <a:srgbClr val="C00000"/>
                </a:solidFill>
              </a:rPr>
              <a:t>VANTAGGI:</a:t>
            </a:r>
          </a:p>
          <a:p>
            <a:pPr algn="just">
              <a:buFont typeface="Arial" pitchFamily="34" charset="0"/>
              <a:buChar char="•"/>
            </a:pPr>
            <a:r>
              <a:rPr lang="it-IT" sz="2200" dirty="0" smtClean="0"/>
              <a:t>A parità di memoria fisica si possono caricare un maggior numero di processi             aumento grado di multiprogrammazione  </a:t>
            </a:r>
          </a:p>
          <a:p>
            <a:pPr algn="just">
              <a:buFont typeface="Arial" pitchFamily="34" charset="0"/>
              <a:buChar char="•"/>
            </a:pPr>
            <a:r>
              <a:rPr lang="it-IT" sz="2200" dirty="0" smtClean="0"/>
              <a:t>È possibile eseguire processi di dimensione superiore a quelli della memoria fisica              la progettazione del software è semplificata e la sua portabilità tra sistemi è garantita </a:t>
            </a:r>
          </a:p>
          <a:p>
            <a:endParaRPr lang="it-IT" sz="2400" b="1" dirty="0" smtClean="0">
              <a:solidFill>
                <a:srgbClr val="C00000"/>
              </a:solidFill>
            </a:endParaRPr>
          </a:p>
          <a:p>
            <a:r>
              <a:rPr lang="it-IT" sz="2400" b="1" dirty="0" smtClean="0">
                <a:solidFill>
                  <a:srgbClr val="C00000"/>
                </a:solidFill>
              </a:rPr>
              <a:t>MODALITA’ di GESTIONE del PROCESSO:</a:t>
            </a:r>
          </a:p>
          <a:p>
            <a:pPr algn="just">
              <a:buFont typeface="Arial" pitchFamily="34" charset="0"/>
              <a:buChar char="•"/>
            </a:pPr>
            <a:r>
              <a:rPr lang="it-IT" sz="2200" b="1" dirty="0" smtClean="0">
                <a:solidFill>
                  <a:srgbClr val="C00000"/>
                </a:solidFill>
              </a:rPr>
              <a:t>Memoria virtuale a pagine:</a:t>
            </a:r>
            <a:r>
              <a:rPr lang="it-IT" sz="2200" dirty="0" smtClean="0">
                <a:solidFill>
                  <a:srgbClr val="C00000"/>
                </a:solidFill>
              </a:rPr>
              <a:t> </a:t>
            </a:r>
            <a:r>
              <a:rPr lang="it-IT" sz="2200" dirty="0"/>
              <a:t>il processo è suddiviso in blocchi della stessa </a:t>
            </a:r>
            <a:r>
              <a:rPr lang="it-IT" sz="2200" dirty="0" smtClean="0"/>
              <a:t>dimensione.</a:t>
            </a:r>
            <a:endParaRPr lang="it-IT" sz="2200" dirty="0"/>
          </a:p>
          <a:p>
            <a:pPr algn="just">
              <a:buFont typeface="Arial" pitchFamily="34" charset="0"/>
              <a:buChar char="•"/>
            </a:pPr>
            <a:r>
              <a:rPr lang="it-IT" sz="2200" b="1" dirty="0" smtClean="0">
                <a:solidFill>
                  <a:srgbClr val="C00000"/>
                </a:solidFill>
              </a:rPr>
              <a:t>Memoria virtuale a segmenti:</a:t>
            </a:r>
            <a:r>
              <a:rPr lang="it-IT" sz="2200" dirty="0" smtClean="0">
                <a:solidFill>
                  <a:srgbClr val="C00000"/>
                </a:solidFill>
              </a:rPr>
              <a:t> </a:t>
            </a:r>
            <a:r>
              <a:rPr lang="it-IT" sz="2200" dirty="0" smtClean="0"/>
              <a:t>il processo è suddiviso in blocchi aventi dimensione </a:t>
            </a:r>
            <a:r>
              <a:rPr lang="it-IT" sz="2200" dirty="0" smtClean="0"/>
              <a:t>diversa.</a:t>
            </a:r>
          </a:p>
          <a:p>
            <a:pPr algn="just">
              <a:buFont typeface="Arial" pitchFamily="34" charset="0"/>
              <a:buChar char="•"/>
            </a:pPr>
            <a:r>
              <a:rPr lang="it-IT" sz="2200" b="1" dirty="0" smtClean="0">
                <a:solidFill>
                  <a:srgbClr val="C00000"/>
                </a:solidFill>
              </a:rPr>
              <a:t>Memoria virtuale </a:t>
            </a:r>
            <a:r>
              <a:rPr lang="it-IT" sz="2200" b="1" dirty="0" smtClean="0">
                <a:solidFill>
                  <a:srgbClr val="C00000"/>
                </a:solidFill>
              </a:rPr>
              <a:t>segmentata e impaginata:</a:t>
            </a:r>
            <a:r>
              <a:rPr lang="it-IT" sz="2200" dirty="0" smtClean="0">
                <a:solidFill>
                  <a:srgbClr val="C00000"/>
                </a:solidFill>
              </a:rPr>
              <a:t> </a:t>
            </a:r>
            <a:r>
              <a:rPr lang="it-IT" sz="2200" dirty="0" smtClean="0"/>
              <a:t>convivenza dei due metodi sopra citati (paginazione dei segmenti che compongono il processo).</a:t>
            </a:r>
            <a:endParaRPr lang="it-IT" sz="2200" dirty="0" smtClean="0"/>
          </a:p>
          <a:p>
            <a:pPr algn="just"/>
            <a:endParaRPr lang="it-IT" sz="2200" dirty="0" smtClean="0"/>
          </a:p>
          <a:p>
            <a:endParaRPr lang="it-IT" dirty="0"/>
          </a:p>
        </p:txBody>
      </p:sp>
      <p:sp>
        <p:nvSpPr>
          <p:cNvPr id="2" name="Segnaposto data 1"/>
          <p:cNvSpPr>
            <a:spLocks noGrp="1"/>
          </p:cNvSpPr>
          <p:nvPr>
            <p:ph type="dt" sz="half" idx="10"/>
          </p:nvPr>
        </p:nvSpPr>
        <p:spPr/>
        <p:txBody>
          <a:bodyPr/>
          <a:lstStyle/>
          <a:p>
            <a:r>
              <a:rPr lang="it-IT" smtClean="0"/>
              <a:t>Francesca Previato</a:t>
            </a:r>
            <a:endParaRPr lang="it-IT"/>
          </a:p>
        </p:txBody>
      </p:sp>
      <p:sp>
        <p:nvSpPr>
          <p:cNvPr id="3" name="Segnaposto piè di pagina 2"/>
          <p:cNvSpPr>
            <a:spLocks noGrp="1"/>
          </p:cNvSpPr>
          <p:nvPr>
            <p:ph type="ftr" sz="quarter" idx="11"/>
          </p:nvPr>
        </p:nvSpPr>
        <p:spPr/>
        <p:txBody>
          <a:bodyPr/>
          <a:lstStyle/>
          <a:p>
            <a:r>
              <a:rPr lang="it-IT" smtClean="0"/>
              <a:t>TFA A042</a:t>
            </a:r>
            <a:endParaRPr lang="it-IT"/>
          </a:p>
        </p:txBody>
      </p:sp>
      <p:sp>
        <p:nvSpPr>
          <p:cNvPr id="4" name="Segnaposto numero diapositiva 3"/>
          <p:cNvSpPr>
            <a:spLocks noGrp="1"/>
          </p:cNvSpPr>
          <p:nvPr>
            <p:ph type="sldNum" sz="quarter" idx="12"/>
          </p:nvPr>
        </p:nvSpPr>
        <p:spPr/>
        <p:txBody>
          <a:bodyPr/>
          <a:lstStyle/>
          <a:p>
            <a:fld id="{24A4794B-D8D9-48A0-9B04-EA05AB6091D2}" type="slidenum">
              <a:rPr lang="it-IT" smtClean="0"/>
              <a:pPr/>
              <a:t>3</a:t>
            </a:fld>
            <a:endParaRPr lang="it-IT"/>
          </a:p>
        </p:txBody>
      </p:sp>
      <p:sp>
        <p:nvSpPr>
          <p:cNvPr id="9" name="Freccia a destra 8"/>
          <p:cNvSpPr/>
          <p:nvPr/>
        </p:nvSpPr>
        <p:spPr>
          <a:xfrm>
            <a:off x="1714480" y="1285860"/>
            <a:ext cx="500066"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p:cNvSpPr/>
          <p:nvPr/>
        </p:nvSpPr>
        <p:spPr>
          <a:xfrm>
            <a:off x="2428860" y="2000240"/>
            <a:ext cx="500066"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 calcmode="lin" valueType="num">
                                      <p:cBhvr additive="base">
                                        <p:cTn id="7"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anim calcmode="lin" valueType="num">
                                      <p:cBhvr additive="base">
                                        <p:cTn id="11"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anim calcmode="lin" valueType="num">
                                      <p:cBhvr additive="base">
                                        <p:cTn id="15"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anim calcmode="lin" valueType="num">
                                      <p:cBhvr additive="base">
                                        <p:cTn id="19"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42910" y="428605"/>
            <a:ext cx="7772400" cy="714380"/>
          </a:xfrm>
        </p:spPr>
        <p:txBody>
          <a:bodyPr>
            <a:normAutofit/>
          </a:bodyPr>
          <a:lstStyle/>
          <a:p>
            <a:r>
              <a:rPr lang="it-IT" sz="2400" b="1" dirty="0" smtClean="0">
                <a:solidFill>
                  <a:srgbClr val="002060"/>
                </a:solidFill>
              </a:rPr>
              <a:t>MEMORIA VIRTUALE A PAGINE</a:t>
            </a:r>
            <a:endParaRPr lang="it-IT" sz="2400" b="1" dirty="0">
              <a:solidFill>
                <a:srgbClr val="002060"/>
              </a:solidFill>
            </a:endParaRPr>
          </a:p>
        </p:txBody>
      </p:sp>
      <p:sp>
        <p:nvSpPr>
          <p:cNvPr id="6" name="Sottotitolo 5"/>
          <p:cNvSpPr>
            <a:spLocks noGrp="1"/>
          </p:cNvSpPr>
          <p:nvPr>
            <p:ph type="subTitle" idx="1"/>
          </p:nvPr>
        </p:nvSpPr>
        <p:spPr>
          <a:xfrm>
            <a:off x="500034" y="1142984"/>
            <a:ext cx="8001056" cy="5143536"/>
          </a:xfrm>
        </p:spPr>
        <p:txBody>
          <a:bodyPr>
            <a:normAutofit lnSpcReduction="10000"/>
          </a:bodyPr>
          <a:lstStyle/>
          <a:p>
            <a:pPr algn="just"/>
            <a:r>
              <a:rPr lang="it-IT" sz="2000" dirty="0" smtClean="0"/>
              <a:t>La dimensione di un processo è limitata dalla capacità di indirizzamento del processore.</a:t>
            </a:r>
          </a:p>
          <a:p>
            <a:pPr algn="just"/>
            <a:r>
              <a:rPr lang="it-IT" sz="2000" dirty="0" smtClean="0"/>
              <a:t>Se istruzioni macchina con indirizzi a n bit, sarà possibile indirizzare una memoria virtuale di 2</a:t>
            </a:r>
            <a:r>
              <a:rPr lang="it-IT" sz="2000" baseline="30000" dirty="0" smtClean="0"/>
              <a:t>n</a:t>
            </a:r>
            <a:r>
              <a:rPr lang="it-IT" sz="2000" dirty="0" smtClean="0"/>
              <a:t> parole.</a:t>
            </a:r>
          </a:p>
          <a:p>
            <a:pPr algn="just"/>
            <a:r>
              <a:rPr lang="it-IT" sz="2000" dirty="0" smtClean="0"/>
              <a:t>Tale memoria costituisce lo </a:t>
            </a:r>
            <a:r>
              <a:rPr lang="it-IT" sz="2000" dirty="0" smtClean="0">
                <a:solidFill>
                  <a:srgbClr val="002060"/>
                </a:solidFill>
              </a:rPr>
              <a:t>spazio di memoria virtuale del processo</a:t>
            </a:r>
            <a:r>
              <a:rPr lang="it-IT" sz="2000" dirty="0" smtClean="0"/>
              <a:t> che è composto da pagine di medesima dimensione.</a:t>
            </a:r>
          </a:p>
          <a:p>
            <a:pPr algn="just"/>
            <a:endParaRPr lang="it-IT" sz="2000" dirty="0" smtClean="0">
              <a:solidFill>
                <a:srgbClr val="FF0000"/>
              </a:solidFill>
            </a:endParaRPr>
          </a:p>
          <a:p>
            <a:pPr algn="just"/>
            <a:r>
              <a:rPr lang="it-IT" sz="2000" dirty="0" smtClean="0">
                <a:solidFill>
                  <a:srgbClr val="FF0000"/>
                </a:solidFill>
              </a:rPr>
              <a:t>ESEMPI:</a:t>
            </a:r>
          </a:p>
          <a:p>
            <a:pPr algn="just">
              <a:buFont typeface="Arial" pitchFamily="34" charset="0"/>
              <a:buChar char="•"/>
            </a:pPr>
            <a:r>
              <a:rPr lang="it-IT" sz="2000" dirty="0" smtClean="0"/>
              <a:t>Con indirizzi a 32 bit si ha una memoria virtuale di:</a:t>
            </a:r>
          </a:p>
          <a:p>
            <a:pPr algn="just"/>
            <a:r>
              <a:rPr lang="it-IT" sz="2000" dirty="0" smtClean="0"/>
              <a:t>	2</a:t>
            </a:r>
            <a:r>
              <a:rPr lang="it-IT" sz="2000" baseline="30000" dirty="0" smtClean="0"/>
              <a:t>32</a:t>
            </a:r>
            <a:r>
              <a:rPr lang="it-IT" sz="2000" dirty="0" smtClean="0"/>
              <a:t> byte = 4 </a:t>
            </a:r>
            <a:r>
              <a:rPr lang="it-IT" sz="2000" dirty="0" smtClean="0">
                <a:sym typeface="Symbol"/>
              </a:rPr>
              <a:t></a:t>
            </a:r>
            <a:r>
              <a:rPr lang="it-IT" sz="2000" dirty="0" smtClean="0"/>
              <a:t> 2</a:t>
            </a:r>
            <a:r>
              <a:rPr lang="it-IT" sz="2000" baseline="30000" dirty="0" smtClean="0"/>
              <a:t>30 </a:t>
            </a:r>
            <a:r>
              <a:rPr lang="it-IT" sz="2000" dirty="0" smtClean="0"/>
              <a:t>byte = 4 GB.</a:t>
            </a:r>
          </a:p>
          <a:p>
            <a:pPr algn="just">
              <a:buFont typeface="Arial" pitchFamily="34" charset="0"/>
              <a:buChar char="•"/>
            </a:pPr>
            <a:r>
              <a:rPr lang="it-IT" sz="2000" dirty="0" smtClean="0"/>
              <a:t>Con indirizzi a 64 bit si ha una memoria virtuale di:</a:t>
            </a:r>
          </a:p>
          <a:p>
            <a:pPr algn="just"/>
            <a:r>
              <a:rPr lang="it-IT" sz="2000" dirty="0" smtClean="0"/>
              <a:t>	2</a:t>
            </a:r>
            <a:r>
              <a:rPr lang="it-IT" sz="2000" baseline="30000" dirty="0" smtClean="0"/>
              <a:t>64</a:t>
            </a:r>
            <a:r>
              <a:rPr lang="it-IT" sz="2000" dirty="0" smtClean="0"/>
              <a:t> byte = 2</a:t>
            </a:r>
            <a:r>
              <a:rPr lang="it-IT" sz="2000" baseline="30000" dirty="0" smtClean="0"/>
              <a:t>4</a:t>
            </a:r>
            <a:r>
              <a:rPr lang="it-IT" sz="2000" dirty="0" smtClean="0"/>
              <a:t> </a:t>
            </a:r>
            <a:r>
              <a:rPr lang="it-IT" sz="2000" dirty="0" smtClean="0">
                <a:sym typeface="Symbol"/>
              </a:rPr>
              <a:t> </a:t>
            </a:r>
            <a:r>
              <a:rPr lang="it-IT" sz="2000" dirty="0" smtClean="0"/>
              <a:t> 2</a:t>
            </a:r>
            <a:r>
              <a:rPr lang="it-IT" sz="2000" baseline="30000" dirty="0" smtClean="0"/>
              <a:t>20</a:t>
            </a:r>
            <a:r>
              <a:rPr lang="it-IT" sz="2000" dirty="0" smtClean="0"/>
              <a:t> </a:t>
            </a:r>
            <a:r>
              <a:rPr lang="it-IT" sz="2000" dirty="0" smtClean="0">
                <a:sym typeface="Symbol"/>
              </a:rPr>
              <a:t> </a:t>
            </a:r>
            <a:r>
              <a:rPr lang="it-IT" sz="2000" dirty="0" smtClean="0"/>
              <a:t> 2</a:t>
            </a:r>
            <a:r>
              <a:rPr lang="it-IT" sz="2000" baseline="30000" dirty="0" smtClean="0"/>
              <a:t>40</a:t>
            </a:r>
            <a:r>
              <a:rPr lang="it-IT" sz="2000" dirty="0" smtClean="0"/>
              <a:t> byte </a:t>
            </a:r>
            <a:r>
              <a:rPr lang="it-IT" sz="2000" dirty="0" smtClean="0">
                <a:sym typeface="Symbol"/>
              </a:rPr>
              <a:t></a:t>
            </a:r>
            <a:r>
              <a:rPr lang="it-IT" sz="2000" dirty="0" smtClean="0"/>
              <a:t> 16000000 TB.</a:t>
            </a:r>
          </a:p>
          <a:p>
            <a:pPr algn="just"/>
            <a:endParaRPr lang="it-IT" sz="2000" dirty="0" smtClean="0"/>
          </a:p>
          <a:p>
            <a:pPr algn="just"/>
            <a:r>
              <a:rPr lang="it-IT" sz="2000" dirty="0" smtClean="0">
                <a:solidFill>
                  <a:srgbClr val="FF0000"/>
                </a:solidFill>
              </a:rPr>
              <a:t>Il numero di pagine, in genere, è molto più grande del numero di frame di memoria reale installata. </a:t>
            </a:r>
          </a:p>
          <a:p>
            <a:pPr algn="just">
              <a:buFont typeface="Arial" pitchFamily="34" charset="0"/>
              <a:buChar char="•"/>
            </a:pPr>
            <a:endParaRPr lang="it-IT" sz="2000" dirty="0" smtClean="0"/>
          </a:p>
          <a:p>
            <a:pPr algn="just"/>
            <a:endParaRPr lang="it-IT" sz="2000" dirty="0"/>
          </a:p>
        </p:txBody>
      </p:sp>
      <p:sp>
        <p:nvSpPr>
          <p:cNvPr id="3" name="Segnaposto data 2"/>
          <p:cNvSpPr>
            <a:spLocks noGrp="1"/>
          </p:cNvSpPr>
          <p:nvPr>
            <p:ph type="dt" sz="half" idx="10"/>
          </p:nvPr>
        </p:nvSpPr>
        <p:spPr/>
        <p:txBody>
          <a:bodyPr/>
          <a:lstStyle/>
          <a:p>
            <a:r>
              <a:rPr lang="it-IT" smtClean="0"/>
              <a:t>Francesca Previato</a:t>
            </a:r>
            <a:endParaRPr lang="it-IT"/>
          </a:p>
        </p:txBody>
      </p:sp>
      <p:sp>
        <p:nvSpPr>
          <p:cNvPr id="4" name="Segnaposto piè di pagina 3"/>
          <p:cNvSpPr>
            <a:spLocks noGrp="1"/>
          </p:cNvSpPr>
          <p:nvPr>
            <p:ph type="ftr" sz="quarter" idx="11"/>
          </p:nvPr>
        </p:nvSpPr>
        <p:spPr/>
        <p:txBody>
          <a:bodyPr/>
          <a:lstStyle/>
          <a:p>
            <a:r>
              <a:rPr lang="it-IT" dirty="0" smtClean="0"/>
              <a:t>TFA A042</a:t>
            </a:r>
            <a:endParaRPr lang="it-IT" dirty="0"/>
          </a:p>
        </p:txBody>
      </p:sp>
      <p:sp>
        <p:nvSpPr>
          <p:cNvPr id="5" name="Segnaposto numero diapositiva 4"/>
          <p:cNvSpPr>
            <a:spLocks noGrp="1"/>
          </p:cNvSpPr>
          <p:nvPr>
            <p:ph type="sldNum" sz="quarter" idx="12"/>
          </p:nvPr>
        </p:nvSpPr>
        <p:spPr/>
        <p:txBody>
          <a:bodyPr/>
          <a:lstStyle/>
          <a:p>
            <a:fld id="{24A4794B-D8D9-48A0-9B04-EA05AB6091D2}" type="slidenum">
              <a:rPr lang="it-IT" smtClean="0"/>
              <a:pPr/>
              <a:t>4</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 calcmode="lin" valueType="num">
                                      <p:cBhvr additive="base">
                                        <p:cTn id="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anim calcmode="lin" valueType="num">
                                      <p:cBhvr additive="base">
                                        <p:cTn id="1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anim calcmode="lin" valueType="num">
                                      <p:cBhvr additive="base">
                                        <p:cTn id="1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anim calcmode="lin" valueType="num">
                                      <p:cBhvr additive="base">
                                        <p:cTn id="19"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7" end="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anim calcmode="lin" valueType="num">
                                      <p:cBhvr additive="base">
                                        <p:cTn id="23"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xEl>
                                              <p:pRg st="10" end="10"/>
                                            </p:txEl>
                                          </p:spTgt>
                                        </p:tgtEl>
                                        <p:attrNameLst>
                                          <p:attrName>style.visibility</p:attrName>
                                        </p:attrNameLst>
                                      </p:cBhvr>
                                      <p:to>
                                        <p:strVal val="visible"/>
                                      </p:to>
                                    </p:set>
                                    <p:anim calcmode="lin" valueType="num">
                                      <p:cBhvr additive="base">
                                        <p:cTn id="29"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85720" y="571480"/>
            <a:ext cx="8643998" cy="2143140"/>
          </a:xfrm>
        </p:spPr>
        <p:txBody>
          <a:bodyPr anchor="t">
            <a:normAutofit fontScale="90000"/>
          </a:bodyPr>
          <a:lstStyle/>
          <a:p>
            <a:pPr algn="l"/>
            <a:r>
              <a:rPr lang="it-IT" sz="2400" dirty="0" smtClean="0">
                <a:solidFill>
                  <a:schemeClr val="bg1">
                    <a:lumMod val="50000"/>
                  </a:schemeClr>
                </a:solidFill>
                <a:sym typeface="Symbol"/>
              </a:rPr>
              <a:t> </a:t>
            </a:r>
            <a:r>
              <a:rPr lang="it-IT" sz="2400" dirty="0" smtClean="0">
                <a:solidFill>
                  <a:schemeClr val="bg1">
                    <a:lumMod val="50000"/>
                  </a:schemeClr>
                </a:solidFill>
              </a:rPr>
              <a:t>Processo P con spazio di indirizzi virtuale di N parole.</a:t>
            </a:r>
            <a:br>
              <a:rPr lang="it-IT" sz="2400" dirty="0" smtClean="0">
                <a:solidFill>
                  <a:schemeClr val="bg1">
                    <a:lumMod val="50000"/>
                  </a:schemeClr>
                </a:solidFill>
              </a:rPr>
            </a:br>
            <a:r>
              <a:rPr lang="it-IT" sz="2400" dirty="0" smtClean="0">
                <a:solidFill>
                  <a:schemeClr val="bg1">
                    <a:lumMod val="50000"/>
                  </a:schemeClr>
                </a:solidFill>
                <a:sym typeface="Symbol"/>
              </a:rPr>
              <a:t> </a:t>
            </a:r>
            <a:r>
              <a:rPr lang="it-IT" sz="2400" dirty="0" smtClean="0">
                <a:solidFill>
                  <a:schemeClr val="bg1">
                    <a:lumMod val="50000"/>
                  </a:schemeClr>
                </a:solidFill>
              </a:rPr>
              <a:t>Memoria fisica di M parole, costituisce lo spazio di memoria reale.</a:t>
            </a:r>
            <a:br>
              <a:rPr lang="it-IT" sz="2400" dirty="0" smtClean="0">
                <a:solidFill>
                  <a:schemeClr val="bg1">
                    <a:lumMod val="50000"/>
                  </a:schemeClr>
                </a:solidFill>
              </a:rPr>
            </a:br>
            <a:r>
              <a:rPr lang="it-IT" sz="2400" dirty="0" smtClean="0">
                <a:solidFill>
                  <a:schemeClr val="bg1">
                    <a:lumMod val="50000"/>
                  </a:schemeClr>
                </a:solidFill>
                <a:sym typeface="Symbol"/>
              </a:rPr>
              <a:t> </a:t>
            </a:r>
            <a:r>
              <a:rPr lang="it-IT" sz="2400" dirty="0" smtClean="0">
                <a:solidFill>
                  <a:schemeClr val="bg1">
                    <a:lumMod val="50000"/>
                  </a:schemeClr>
                </a:solidFill>
              </a:rPr>
              <a:t>MMU opera il </a:t>
            </a:r>
            <a:r>
              <a:rPr lang="it-IT" sz="2400" dirty="0" err="1" smtClean="0">
                <a:solidFill>
                  <a:schemeClr val="bg1">
                    <a:lumMod val="50000"/>
                  </a:schemeClr>
                </a:solidFill>
              </a:rPr>
              <a:t>mapping</a:t>
            </a:r>
            <a:r>
              <a:rPr lang="it-IT" sz="2400" dirty="0" smtClean="0">
                <a:solidFill>
                  <a:schemeClr val="bg1">
                    <a:lumMod val="50000"/>
                  </a:schemeClr>
                </a:solidFill>
              </a:rPr>
              <a:t> tra pagine di memoria virtuale e frame di    memoria reale e deve segnalare l’eventuale assenza in memoria di una pagina virtuale (</a:t>
            </a:r>
            <a:r>
              <a:rPr lang="it-IT" sz="2400" dirty="0" err="1" smtClean="0">
                <a:solidFill>
                  <a:schemeClr val="bg1">
                    <a:lumMod val="50000"/>
                  </a:schemeClr>
                </a:solidFill>
              </a:rPr>
              <a:t>page</a:t>
            </a:r>
            <a:r>
              <a:rPr lang="it-IT" sz="2400" dirty="0" smtClean="0">
                <a:solidFill>
                  <a:schemeClr val="bg1">
                    <a:lumMod val="50000"/>
                  </a:schemeClr>
                </a:solidFill>
              </a:rPr>
              <a:t> fault).</a:t>
            </a:r>
            <a:br>
              <a:rPr lang="it-IT" sz="2400" dirty="0" smtClean="0">
                <a:solidFill>
                  <a:schemeClr val="bg1">
                    <a:lumMod val="50000"/>
                  </a:schemeClr>
                </a:solidFill>
              </a:rPr>
            </a:br>
            <a:r>
              <a:rPr lang="it-IT" sz="2400" dirty="0" smtClean="0">
                <a:solidFill>
                  <a:schemeClr val="bg1">
                    <a:lumMod val="50000"/>
                  </a:schemeClr>
                </a:solidFill>
              </a:rPr>
              <a:t/>
            </a:r>
            <a:br>
              <a:rPr lang="it-IT" sz="2400" dirty="0" smtClean="0">
                <a:solidFill>
                  <a:schemeClr val="bg1">
                    <a:lumMod val="50000"/>
                  </a:schemeClr>
                </a:solidFill>
              </a:rPr>
            </a:br>
            <a:r>
              <a:rPr lang="it-IT" sz="2400" dirty="0" smtClean="0">
                <a:solidFill>
                  <a:schemeClr val="bg1">
                    <a:lumMod val="50000"/>
                  </a:schemeClr>
                </a:solidFill>
              </a:rPr>
              <a:t/>
            </a:r>
            <a:br>
              <a:rPr lang="it-IT" sz="2400" dirty="0" smtClean="0">
                <a:solidFill>
                  <a:schemeClr val="bg1">
                    <a:lumMod val="50000"/>
                  </a:schemeClr>
                </a:solidFill>
              </a:rPr>
            </a:br>
            <a:r>
              <a:rPr lang="it-IT" sz="2400" dirty="0" smtClean="0">
                <a:solidFill>
                  <a:schemeClr val="bg1">
                    <a:lumMod val="50000"/>
                  </a:schemeClr>
                </a:solidFill>
              </a:rPr>
              <a:t/>
            </a:r>
            <a:br>
              <a:rPr lang="it-IT" sz="2400" dirty="0" smtClean="0">
                <a:solidFill>
                  <a:schemeClr val="bg1">
                    <a:lumMod val="50000"/>
                  </a:schemeClr>
                </a:solidFill>
              </a:rPr>
            </a:br>
            <a:r>
              <a:rPr lang="it-IT" sz="2400" dirty="0" smtClean="0">
                <a:solidFill>
                  <a:schemeClr val="bg1">
                    <a:lumMod val="50000"/>
                  </a:schemeClr>
                </a:solidFill>
              </a:rPr>
              <a:t/>
            </a:r>
            <a:br>
              <a:rPr lang="it-IT" sz="2400" dirty="0" smtClean="0">
                <a:solidFill>
                  <a:schemeClr val="bg1">
                    <a:lumMod val="50000"/>
                  </a:schemeClr>
                </a:solidFill>
              </a:rPr>
            </a:br>
            <a:r>
              <a:rPr lang="it-IT" sz="2400" dirty="0" smtClean="0">
                <a:solidFill>
                  <a:schemeClr val="bg1">
                    <a:lumMod val="50000"/>
                  </a:schemeClr>
                </a:solidFill>
              </a:rPr>
              <a:t/>
            </a:r>
            <a:br>
              <a:rPr lang="it-IT" sz="2400" dirty="0" smtClean="0">
                <a:solidFill>
                  <a:schemeClr val="bg1">
                    <a:lumMod val="50000"/>
                  </a:schemeClr>
                </a:solidFill>
              </a:rPr>
            </a:br>
            <a:r>
              <a:rPr lang="it-IT" sz="2400" dirty="0" smtClean="0">
                <a:solidFill>
                  <a:schemeClr val="bg1">
                    <a:lumMod val="50000"/>
                  </a:schemeClr>
                </a:solidFill>
              </a:rPr>
              <a:t/>
            </a:r>
            <a:br>
              <a:rPr lang="it-IT" sz="2400" dirty="0" smtClean="0">
                <a:solidFill>
                  <a:schemeClr val="bg1">
                    <a:lumMod val="50000"/>
                  </a:schemeClr>
                </a:solidFill>
              </a:rPr>
            </a:br>
            <a:endParaRPr lang="it-IT" sz="2400" dirty="0">
              <a:solidFill>
                <a:schemeClr val="bg1">
                  <a:lumMod val="50000"/>
                </a:schemeClr>
              </a:solidFill>
            </a:endParaRPr>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5</a:t>
            </a:fld>
            <a:endParaRPr lang="it-IT"/>
          </a:p>
        </p:txBody>
      </p:sp>
      <p:pic>
        <p:nvPicPr>
          <p:cNvPr id="1026" name="Picture 2"/>
          <p:cNvPicPr>
            <a:picLocks noGrp="1" noChangeAspect="1" noChangeArrowheads="1"/>
          </p:cNvPicPr>
          <p:nvPr>
            <p:ph idx="1"/>
          </p:nvPr>
        </p:nvPicPr>
        <p:blipFill>
          <a:blip r:embed="rId2"/>
          <a:srcRect/>
          <a:stretch>
            <a:fillRect/>
          </a:stretch>
        </p:blipFill>
        <p:spPr bwMode="auto">
          <a:xfrm rot="5400000">
            <a:off x="3517713" y="339883"/>
            <a:ext cx="1615782" cy="6651008"/>
          </a:xfrm>
          <a:prstGeom prst="rect">
            <a:avLst/>
          </a:prstGeom>
          <a:noFill/>
          <a:ln w="9525">
            <a:noFill/>
            <a:miter lim="800000"/>
            <a:headEnd/>
            <a:tailEnd/>
          </a:ln>
          <a:effectLst/>
        </p:spPr>
      </p:pic>
      <p:sp>
        <p:nvSpPr>
          <p:cNvPr id="7" name="CasellaDiTesto 6"/>
          <p:cNvSpPr txBox="1"/>
          <p:nvPr/>
        </p:nvSpPr>
        <p:spPr>
          <a:xfrm>
            <a:off x="428596" y="5072074"/>
            <a:ext cx="8215370" cy="1107996"/>
          </a:xfrm>
          <a:prstGeom prst="rect">
            <a:avLst/>
          </a:prstGeom>
          <a:noFill/>
        </p:spPr>
        <p:txBody>
          <a:bodyPr wrap="square" rtlCol="0">
            <a:spAutoFit/>
          </a:bodyPr>
          <a:lstStyle/>
          <a:p>
            <a:r>
              <a:rPr lang="it-IT" sz="2200" dirty="0" smtClean="0">
                <a:solidFill>
                  <a:schemeClr val="bg1">
                    <a:lumMod val="50000"/>
                  </a:schemeClr>
                </a:solidFill>
              </a:rPr>
              <a:t>Quando rileva un </a:t>
            </a:r>
            <a:r>
              <a:rPr lang="it-IT" sz="2200" dirty="0" smtClean="0">
                <a:solidFill>
                  <a:srgbClr val="C00000"/>
                </a:solidFill>
              </a:rPr>
              <a:t>PAGE FAULT</a:t>
            </a:r>
            <a:r>
              <a:rPr lang="it-IT" sz="2200" dirty="0" smtClean="0">
                <a:solidFill>
                  <a:schemeClr val="bg1">
                    <a:lumMod val="50000"/>
                  </a:schemeClr>
                </a:solidFill>
              </a:rPr>
              <a:t> la MMU invia un segnale di interruzione che provoca l’intervento del sistema operativo per caricare la pagina mancante.</a:t>
            </a:r>
            <a:endParaRPr lang="it-IT"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6</a:t>
            </a:fld>
            <a:endParaRPr lang="it-IT"/>
          </a:p>
        </p:txBody>
      </p:sp>
      <p:pic>
        <p:nvPicPr>
          <p:cNvPr id="1026" name="Picture 2"/>
          <p:cNvPicPr>
            <a:picLocks noGrp="1" noChangeAspect="1" noChangeArrowheads="1"/>
          </p:cNvPicPr>
          <p:nvPr>
            <p:ph idx="1"/>
          </p:nvPr>
        </p:nvPicPr>
        <p:blipFill>
          <a:blip r:embed="rId2"/>
          <a:srcRect/>
          <a:stretch>
            <a:fillRect/>
          </a:stretch>
        </p:blipFill>
        <p:spPr bwMode="auto">
          <a:xfrm rot="5400000">
            <a:off x="2644201" y="356139"/>
            <a:ext cx="4196613" cy="6341809"/>
          </a:xfrm>
          <a:prstGeom prst="rect">
            <a:avLst/>
          </a:prstGeom>
          <a:noFill/>
          <a:ln w="9525">
            <a:noFill/>
            <a:miter lim="800000"/>
            <a:headEnd/>
            <a:tailEnd/>
          </a:ln>
          <a:effectLst/>
        </p:spPr>
      </p:pic>
      <p:sp>
        <p:nvSpPr>
          <p:cNvPr id="8" name="Titolo 7"/>
          <p:cNvSpPr>
            <a:spLocks noGrp="1"/>
          </p:cNvSpPr>
          <p:nvPr>
            <p:ph type="title"/>
          </p:nvPr>
        </p:nvSpPr>
        <p:spPr>
          <a:xfrm>
            <a:off x="357158" y="214290"/>
            <a:ext cx="8501122" cy="1071570"/>
          </a:xfrm>
        </p:spPr>
        <p:txBody>
          <a:bodyPr anchor="t">
            <a:noAutofit/>
          </a:bodyPr>
          <a:lstStyle/>
          <a:p>
            <a:pPr algn="l"/>
            <a:r>
              <a:rPr lang="it-IT" sz="2200" dirty="0" smtClean="0">
                <a:solidFill>
                  <a:schemeClr val="bg1">
                    <a:lumMod val="50000"/>
                  </a:schemeClr>
                </a:solidFill>
              </a:rPr>
              <a:t>La </a:t>
            </a:r>
            <a:r>
              <a:rPr lang="it-IT" sz="2200" dirty="0" smtClean="0">
                <a:solidFill>
                  <a:srgbClr val="C00000"/>
                </a:solidFill>
              </a:rPr>
              <a:t>PAGE TABLE</a:t>
            </a:r>
            <a:r>
              <a:rPr lang="it-IT" sz="2200" dirty="0" smtClean="0">
                <a:solidFill>
                  <a:schemeClr val="bg1">
                    <a:lumMod val="50000"/>
                  </a:schemeClr>
                </a:solidFill>
              </a:rPr>
              <a:t> fornisce l’indicazione sulla presenza o assenza della pagina in memoria e, in caso di pagina in memoria, indica il frame in cui è stata collocata.</a:t>
            </a:r>
            <a:br>
              <a:rPr lang="it-IT" sz="2200" dirty="0" smtClean="0">
                <a:solidFill>
                  <a:schemeClr val="bg1">
                    <a:lumMod val="50000"/>
                  </a:schemeClr>
                </a:solidFill>
              </a:rPr>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r>
              <a:rPr lang="it-IT" sz="2000" dirty="0" smtClean="0"/>
              <a:t/>
            </a:r>
            <a:br>
              <a:rPr lang="it-IT" sz="2000" dirty="0" smtClean="0"/>
            </a:b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57158" y="285728"/>
            <a:ext cx="8572560" cy="5840435"/>
          </a:xfrm>
        </p:spPr>
        <p:txBody>
          <a:bodyPr>
            <a:normAutofit fontScale="92500" lnSpcReduction="10000"/>
          </a:bodyPr>
          <a:lstStyle/>
          <a:p>
            <a:pPr>
              <a:buNone/>
            </a:pPr>
            <a:r>
              <a:rPr lang="it-IT" sz="2400" dirty="0" smtClean="0">
                <a:solidFill>
                  <a:schemeClr val="bg1">
                    <a:lumMod val="50000"/>
                  </a:schemeClr>
                </a:solidFill>
              </a:rPr>
              <a:t>Se si genera un </a:t>
            </a:r>
            <a:r>
              <a:rPr lang="it-IT" sz="2400" dirty="0" smtClean="0">
                <a:solidFill>
                  <a:srgbClr val="C00000"/>
                </a:solidFill>
              </a:rPr>
              <a:t>PAGE FAULT</a:t>
            </a:r>
            <a:r>
              <a:rPr lang="it-IT" sz="2400" dirty="0" smtClean="0">
                <a:solidFill>
                  <a:schemeClr val="bg1">
                    <a:lumMod val="50000"/>
                  </a:schemeClr>
                </a:solidFill>
              </a:rPr>
              <a:t>, il sistema operativo compie due azioni:</a:t>
            </a:r>
            <a:br>
              <a:rPr lang="it-IT" sz="2400" dirty="0" smtClean="0">
                <a:solidFill>
                  <a:schemeClr val="bg1">
                    <a:lumMod val="50000"/>
                  </a:schemeClr>
                </a:solidFill>
              </a:rPr>
            </a:br>
            <a:r>
              <a:rPr lang="it-IT" sz="2400" dirty="0" smtClean="0">
                <a:solidFill>
                  <a:schemeClr val="bg1">
                    <a:lumMod val="50000"/>
                  </a:schemeClr>
                </a:solidFill>
                <a:sym typeface="Symbol"/>
              </a:rPr>
              <a:t> </a:t>
            </a:r>
            <a:r>
              <a:rPr lang="it-IT" sz="2400" dirty="0" smtClean="0">
                <a:solidFill>
                  <a:srgbClr val="C00000"/>
                </a:solidFill>
                <a:sym typeface="Symbol"/>
              </a:rPr>
              <a:t>SWAP IN</a:t>
            </a:r>
            <a:r>
              <a:rPr lang="it-IT" sz="2400" dirty="0" smtClean="0">
                <a:solidFill>
                  <a:schemeClr val="bg1">
                    <a:lumMod val="50000"/>
                  </a:schemeClr>
                </a:solidFill>
                <a:sym typeface="Symbol"/>
              </a:rPr>
              <a:t> </a:t>
            </a:r>
            <a:r>
              <a:rPr lang="it-IT" sz="2400" dirty="0" smtClean="0">
                <a:solidFill>
                  <a:schemeClr val="bg1">
                    <a:lumMod val="50000"/>
                  </a:schemeClr>
                </a:solidFill>
                <a:sym typeface="Wingdings" pitchFamily="2" charset="2"/>
              </a:rPr>
              <a:t></a:t>
            </a:r>
            <a:r>
              <a:rPr lang="it-IT" sz="2400" dirty="0" smtClean="0">
                <a:solidFill>
                  <a:schemeClr val="bg1">
                    <a:lumMod val="50000"/>
                  </a:schemeClr>
                </a:solidFill>
              </a:rPr>
              <a:t> pagina mancante del processo deve essere ricopiata dalla memoria ausiliaria in un frame libero della memoria centrale</a:t>
            </a:r>
            <a:br>
              <a:rPr lang="it-IT" sz="2400" dirty="0" smtClean="0">
                <a:solidFill>
                  <a:schemeClr val="bg1">
                    <a:lumMod val="50000"/>
                  </a:schemeClr>
                </a:solidFill>
              </a:rPr>
            </a:br>
            <a:r>
              <a:rPr lang="it-IT" sz="2400" dirty="0" smtClean="0">
                <a:solidFill>
                  <a:schemeClr val="bg1">
                    <a:lumMod val="50000"/>
                  </a:schemeClr>
                </a:solidFill>
                <a:sym typeface="Symbol"/>
              </a:rPr>
              <a:t> </a:t>
            </a:r>
            <a:r>
              <a:rPr lang="it-IT" sz="2400" dirty="0" smtClean="0">
                <a:solidFill>
                  <a:srgbClr val="C00000"/>
                </a:solidFill>
                <a:sym typeface="Symbol"/>
              </a:rPr>
              <a:t>SWAP OUT </a:t>
            </a:r>
            <a:r>
              <a:rPr lang="it-IT" sz="2400" dirty="0" smtClean="0">
                <a:solidFill>
                  <a:schemeClr val="bg1">
                    <a:lumMod val="50000"/>
                  </a:schemeClr>
                </a:solidFill>
                <a:sym typeface="Wingdings" pitchFamily="2" charset="2"/>
              </a:rPr>
              <a:t> se non ci sono frame liberi, se ne deve liberare uno salvando la pagina su disco  </a:t>
            </a:r>
          </a:p>
          <a:p>
            <a:pPr>
              <a:buNone/>
            </a:pPr>
            <a:endParaRPr lang="it-IT" sz="2400" dirty="0" smtClean="0">
              <a:solidFill>
                <a:schemeClr val="bg1">
                  <a:lumMod val="50000"/>
                </a:schemeClr>
              </a:solidFill>
            </a:endParaRPr>
          </a:p>
          <a:p>
            <a:pPr>
              <a:buNone/>
            </a:pPr>
            <a:r>
              <a:rPr lang="it-IT" sz="2400" dirty="0" smtClean="0">
                <a:solidFill>
                  <a:schemeClr val="bg1">
                    <a:lumMod val="50000"/>
                  </a:schemeClr>
                </a:solidFill>
              </a:rPr>
              <a:t>Lo </a:t>
            </a:r>
            <a:r>
              <a:rPr lang="it-IT" sz="2400" dirty="0" err="1" smtClean="0">
                <a:solidFill>
                  <a:schemeClr val="bg1">
                    <a:lumMod val="50000"/>
                  </a:schemeClr>
                </a:solidFill>
              </a:rPr>
              <a:t>swapping</a:t>
            </a:r>
            <a:r>
              <a:rPr lang="it-IT" sz="2400" dirty="0" smtClean="0">
                <a:solidFill>
                  <a:schemeClr val="bg1">
                    <a:lumMod val="50000"/>
                  </a:schemeClr>
                </a:solidFill>
              </a:rPr>
              <a:t> delle pagine è costoso in termini di tempo, per la necessità di operare trasferimenti da e per il disco, che richiedono diversi millisecondi per essere eseguiti.</a:t>
            </a:r>
          </a:p>
          <a:p>
            <a:pPr>
              <a:buNone/>
            </a:pPr>
            <a:r>
              <a:rPr lang="it-IT" sz="2400" dirty="0" smtClean="0">
                <a:solidFill>
                  <a:schemeClr val="bg1">
                    <a:lumMod val="50000"/>
                  </a:schemeClr>
                </a:solidFill>
              </a:rPr>
              <a:t>Se il numero di pagine in memoria è troppo basso e ci sono molti fault di pagina, il sistema operativo deve eseguire molti </a:t>
            </a:r>
            <a:r>
              <a:rPr lang="it-IT" sz="2400" dirty="0" err="1" smtClean="0">
                <a:solidFill>
                  <a:schemeClr val="bg1">
                    <a:lumMod val="50000"/>
                  </a:schemeClr>
                </a:solidFill>
              </a:rPr>
              <a:t>swapping</a:t>
            </a:r>
            <a:r>
              <a:rPr lang="it-IT" sz="2400" dirty="0" smtClean="0">
                <a:solidFill>
                  <a:schemeClr val="bg1">
                    <a:lumMod val="50000"/>
                  </a:schemeClr>
                </a:solidFill>
              </a:rPr>
              <a:t> con elevati costi di sistema</a:t>
            </a:r>
          </a:p>
          <a:p>
            <a:pPr>
              <a:buNone/>
            </a:pPr>
            <a:endParaRPr lang="it-IT" sz="2400" dirty="0" smtClean="0"/>
          </a:p>
          <a:p>
            <a:pPr>
              <a:buNone/>
            </a:pPr>
            <a:r>
              <a:rPr lang="it-IT" sz="2400" dirty="0" smtClean="0"/>
              <a:t>				</a:t>
            </a:r>
            <a:r>
              <a:rPr lang="it-IT" sz="2400" dirty="0" smtClean="0">
                <a:solidFill>
                  <a:srgbClr val="C00000"/>
                </a:solidFill>
              </a:rPr>
              <a:t>CONDIZIONE </a:t>
            </a:r>
            <a:r>
              <a:rPr lang="it-IT" sz="2400" dirty="0" err="1" smtClean="0">
                <a:solidFill>
                  <a:srgbClr val="C00000"/>
                </a:solidFill>
              </a:rPr>
              <a:t>DI</a:t>
            </a:r>
            <a:r>
              <a:rPr lang="it-IT" sz="2400" dirty="0" smtClean="0">
                <a:solidFill>
                  <a:srgbClr val="C00000"/>
                </a:solidFill>
              </a:rPr>
              <a:t> THRASHING</a:t>
            </a:r>
            <a:r>
              <a:rPr lang="it-IT" sz="2400" dirty="0" smtClean="0"/>
              <a:t> </a:t>
            </a:r>
          </a:p>
          <a:p>
            <a:pPr>
              <a:buNone/>
            </a:pPr>
            <a:r>
              <a:rPr lang="it-IT" sz="2400" dirty="0" smtClean="0">
                <a:solidFill>
                  <a:schemeClr val="bg1">
                    <a:lumMod val="50000"/>
                  </a:schemeClr>
                </a:solidFill>
              </a:rPr>
              <a:t>il sistema passa il tempo a spostare pagine tra la memoria e il disco invece 			di eseguire istruzioni. </a:t>
            </a:r>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7</a:t>
            </a:fld>
            <a:endParaRPr lang="it-IT"/>
          </a:p>
        </p:txBody>
      </p:sp>
      <p:sp>
        <p:nvSpPr>
          <p:cNvPr id="8" name="Freccia in giù 7"/>
          <p:cNvSpPr/>
          <p:nvPr/>
        </p:nvSpPr>
        <p:spPr>
          <a:xfrm>
            <a:off x="4429124" y="4000504"/>
            <a:ext cx="285752" cy="4286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939784"/>
          </a:xfrm>
        </p:spPr>
        <p:txBody>
          <a:bodyPr>
            <a:normAutofit/>
          </a:bodyPr>
          <a:lstStyle/>
          <a:p>
            <a:r>
              <a:rPr lang="it-IT" sz="2800" b="1" dirty="0" smtClean="0">
                <a:solidFill>
                  <a:srgbClr val="C00000"/>
                </a:solidFill>
              </a:rPr>
              <a:t>RESIDENT SET</a:t>
            </a:r>
            <a:endParaRPr lang="it-IT" sz="2800" b="1" dirty="0">
              <a:solidFill>
                <a:srgbClr val="C00000"/>
              </a:solidFill>
            </a:endParaRPr>
          </a:p>
        </p:txBody>
      </p:sp>
      <p:sp>
        <p:nvSpPr>
          <p:cNvPr id="3" name="Segnaposto contenuto 2"/>
          <p:cNvSpPr>
            <a:spLocks noGrp="1"/>
          </p:cNvSpPr>
          <p:nvPr>
            <p:ph idx="1"/>
          </p:nvPr>
        </p:nvSpPr>
        <p:spPr>
          <a:xfrm>
            <a:off x="457200" y="1285861"/>
            <a:ext cx="8229600" cy="2928957"/>
          </a:xfrm>
        </p:spPr>
        <p:txBody>
          <a:bodyPr>
            <a:normAutofit fontScale="92500" lnSpcReduction="20000"/>
          </a:bodyPr>
          <a:lstStyle/>
          <a:p>
            <a:pPr>
              <a:buNone/>
            </a:pPr>
            <a:r>
              <a:rPr lang="it-IT" sz="2400" dirty="0" smtClean="0">
                <a:solidFill>
                  <a:schemeClr val="bg1">
                    <a:lumMod val="50000"/>
                  </a:schemeClr>
                </a:solidFill>
              </a:rPr>
              <a:t>È costituito dalle pagine di un processo in memoria in un certo momento (insieme residente del processo).   </a:t>
            </a:r>
          </a:p>
          <a:p>
            <a:pPr>
              <a:buNone/>
            </a:pPr>
            <a:endParaRPr lang="it-IT" sz="2400" dirty="0" smtClean="0">
              <a:solidFill>
                <a:schemeClr val="bg1">
                  <a:lumMod val="50000"/>
                </a:schemeClr>
              </a:solidFill>
            </a:endParaRPr>
          </a:p>
          <a:p>
            <a:pPr>
              <a:buNone/>
            </a:pPr>
            <a:r>
              <a:rPr lang="it-IT" sz="2400" dirty="0" smtClean="0">
                <a:solidFill>
                  <a:schemeClr val="bg1">
                    <a:lumMod val="50000"/>
                  </a:schemeClr>
                </a:solidFill>
              </a:rPr>
              <a:t>La dimensione N del </a:t>
            </a:r>
            <a:r>
              <a:rPr lang="it-IT" sz="2400" dirty="0" err="1" smtClean="0">
                <a:solidFill>
                  <a:schemeClr val="bg1">
                    <a:lumMod val="50000"/>
                  </a:schemeClr>
                </a:solidFill>
              </a:rPr>
              <a:t>resident</a:t>
            </a:r>
            <a:r>
              <a:rPr lang="it-IT" sz="2400" dirty="0" smtClean="0">
                <a:solidFill>
                  <a:schemeClr val="bg1">
                    <a:lumMod val="50000"/>
                  </a:schemeClr>
                </a:solidFill>
              </a:rPr>
              <a:t> set è un parametro critico per il funzionamento della memoria virtuale:</a:t>
            </a:r>
          </a:p>
          <a:p>
            <a:pPr>
              <a:buFont typeface="Symbol"/>
              <a:buChar char="·"/>
            </a:pPr>
            <a:r>
              <a:rPr lang="it-IT" sz="2400" dirty="0" smtClean="0">
                <a:solidFill>
                  <a:schemeClr val="bg1">
                    <a:lumMod val="50000"/>
                  </a:schemeClr>
                </a:solidFill>
                <a:sym typeface="Symbol"/>
              </a:rPr>
              <a:t>Se il </a:t>
            </a:r>
            <a:r>
              <a:rPr lang="it-IT" sz="2400" i="1" dirty="0" err="1" smtClean="0">
                <a:solidFill>
                  <a:schemeClr val="bg1">
                    <a:lumMod val="50000"/>
                  </a:schemeClr>
                </a:solidFill>
                <a:sym typeface="Symbol"/>
              </a:rPr>
              <a:t>resident</a:t>
            </a:r>
            <a:r>
              <a:rPr lang="it-IT" sz="2400" i="1" dirty="0" smtClean="0">
                <a:solidFill>
                  <a:schemeClr val="bg1">
                    <a:lumMod val="50000"/>
                  </a:schemeClr>
                </a:solidFill>
                <a:sym typeface="Symbol"/>
              </a:rPr>
              <a:t> set</a:t>
            </a:r>
            <a:r>
              <a:rPr lang="it-IT" sz="2400" dirty="0" smtClean="0">
                <a:solidFill>
                  <a:schemeClr val="bg1">
                    <a:lumMod val="50000"/>
                  </a:schemeClr>
                </a:solidFill>
                <a:sym typeface="Symbol"/>
              </a:rPr>
              <a:t> è troppo piccolo </a:t>
            </a:r>
            <a:r>
              <a:rPr lang="it-IT" sz="2400" dirty="0" smtClean="0">
                <a:solidFill>
                  <a:schemeClr val="bg1">
                    <a:lumMod val="50000"/>
                  </a:schemeClr>
                </a:solidFill>
                <a:sym typeface="Wingdings" pitchFamily="2" charset="2"/>
              </a:rPr>
              <a:t> sovraccarico del sistema che provoca il </a:t>
            </a:r>
            <a:r>
              <a:rPr lang="it-IT" sz="2400" i="1" dirty="0" err="1" smtClean="0">
                <a:solidFill>
                  <a:schemeClr val="bg1">
                    <a:lumMod val="50000"/>
                  </a:schemeClr>
                </a:solidFill>
                <a:sym typeface="Wingdings" pitchFamily="2" charset="2"/>
              </a:rPr>
              <a:t>thrashing</a:t>
            </a:r>
            <a:endParaRPr lang="it-IT" sz="2400" i="1" dirty="0" smtClean="0">
              <a:solidFill>
                <a:schemeClr val="bg1">
                  <a:lumMod val="50000"/>
                </a:schemeClr>
              </a:solidFill>
              <a:sym typeface="Wingdings" pitchFamily="2" charset="2"/>
            </a:endParaRPr>
          </a:p>
          <a:p>
            <a:pPr>
              <a:buFont typeface="Symbol"/>
              <a:buChar char="·"/>
            </a:pPr>
            <a:r>
              <a:rPr lang="it-IT" sz="2400" dirty="0" smtClean="0">
                <a:solidFill>
                  <a:schemeClr val="bg1">
                    <a:lumMod val="50000"/>
                  </a:schemeClr>
                </a:solidFill>
              </a:rPr>
              <a:t>Se il </a:t>
            </a:r>
            <a:r>
              <a:rPr lang="it-IT" sz="2400" i="1" dirty="0" err="1" smtClean="0">
                <a:solidFill>
                  <a:schemeClr val="bg1">
                    <a:lumMod val="50000"/>
                  </a:schemeClr>
                </a:solidFill>
              </a:rPr>
              <a:t>resident</a:t>
            </a:r>
            <a:r>
              <a:rPr lang="it-IT" sz="2400" i="1" dirty="0" smtClean="0">
                <a:solidFill>
                  <a:schemeClr val="bg1">
                    <a:lumMod val="50000"/>
                  </a:schemeClr>
                </a:solidFill>
              </a:rPr>
              <a:t> set</a:t>
            </a:r>
            <a:r>
              <a:rPr lang="it-IT" sz="2400" dirty="0" smtClean="0">
                <a:solidFill>
                  <a:schemeClr val="bg1">
                    <a:lumMod val="50000"/>
                  </a:schemeClr>
                </a:solidFill>
              </a:rPr>
              <a:t> è troppo grande </a:t>
            </a:r>
            <a:r>
              <a:rPr lang="it-IT" sz="2400" dirty="0" smtClean="0">
                <a:solidFill>
                  <a:schemeClr val="bg1">
                    <a:lumMod val="50000"/>
                  </a:schemeClr>
                </a:solidFill>
                <a:sym typeface="Wingdings" pitchFamily="2" charset="2"/>
              </a:rPr>
              <a:t> in memoria ci sono troppe pagine inutilizzate e il grado di multiprogrammazione diminuisce </a:t>
            </a:r>
            <a:endParaRPr lang="it-IT" sz="2400" dirty="0">
              <a:solidFill>
                <a:schemeClr val="bg1">
                  <a:lumMod val="50000"/>
                </a:schemeClr>
              </a:solidFill>
            </a:endParaRPr>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smtClean="0"/>
              <a:t>TFA A042</a:t>
            </a:r>
            <a:endParaRPr lang="it-IT"/>
          </a:p>
        </p:txBody>
      </p:sp>
      <p:sp>
        <p:nvSpPr>
          <p:cNvPr id="6" name="Segnaposto numero diapositiva 5"/>
          <p:cNvSpPr>
            <a:spLocks noGrp="1"/>
          </p:cNvSpPr>
          <p:nvPr>
            <p:ph type="sldNum" sz="quarter" idx="12"/>
          </p:nvPr>
        </p:nvSpPr>
        <p:spPr/>
        <p:txBody>
          <a:bodyPr/>
          <a:lstStyle/>
          <a:p>
            <a:fld id="{24A4794B-D8D9-48A0-9B04-EA05AB6091D2}" type="slidenum">
              <a:rPr lang="it-IT" smtClean="0"/>
              <a:pPr/>
              <a:t>8</a:t>
            </a:fld>
            <a:endParaRPr lang="it-IT"/>
          </a:p>
        </p:txBody>
      </p:sp>
      <p:pic>
        <p:nvPicPr>
          <p:cNvPr id="4099" name="Picture 3"/>
          <p:cNvPicPr>
            <a:picLocks noChangeAspect="1" noChangeArrowheads="1"/>
          </p:cNvPicPr>
          <p:nvPr/>
        </p:nvPicPr>
        <p:blipFill>
          <a:blip r:embed="rId2"/>
          <a:srcRect/>
          <a:stretch>
            <a:fillRect/>
          </a:stretch>
        </p:blipFill>
        <p:spPr bwMode="auto">
          <a:xfrm rot="5400000">
            <a:off x="3197789" y="2088567"/>
            <a:ext cx="2057821" cy="616744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099"/>
                                        </p:tgtEl>
                                        <p:attrNameLst>
                                          <p:attrName>style.visibility</p:attrName>
                                        </p:attrNameLst>
                                      </p:cBhvr>
                                      <p:to>
                                        <p:strVal val="visible"/>
                                      </p:to>
                                    </p:set>
                                    <p:anim calcmode="lin" valueType="num">
                                      <p:cBhvr additive="base">
                                        <p:cTn id="21" dur="500" fill="hold"/>
                                        <p:tgtEl>
                                          <p:spTgt spid="4099"/>
                                        </p:tgtEl>
                                        <p:attrNameLst>
                                          <p:attrName>ppt_x</p:attrName>
                                        </p:attrNameLst>
                                      </p:cBhvr>
                                      <p:tavLst>
                                        <p:tav tm="0">
                                          <p:val>
                                            <p:strVal val="#ppt_x"/>
                                          </p:val>
                                        </p:tav>
                                        <p:tav tm="100000">
                                          <p:val>
                                            <p:strVal val="#ppt_x"/>
                                          </p:val>
                                        </p:tav>
                                      </p:tavLst>
                                    </p:anim>
                                    <p:anim calcmode="lin" valueType="num">
                                      <p:cBhvr additive="base">
                                        <p:cTn id="22"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868346"/>
          </a:xfrm>
        </p:spPr>
        <p:txBody>
          <a:bodyPr/>
          <a:lstStyle/>
          <a:p>
            <a:r>
              <a:rPr lang="it-IT" sz="2800" b="1" dirty="0" smtClean="0">
                <a:solidFill>
                  <a:srgbClr val="C00000"/>
                </a:solidFill>
              </a:rPr>
              <a:t>PRINCIPI </a:t>
            </a:r>
            <a:r>
              <a:rPr lang="it-IT" sz="2800" b="1" dirty="0" err="1" smtClean="0">
                <a:solidFill>
                  <a:srgbClr val="C00000"/>
                </a:solidFill>
              </a:rPr>
              <a:t>DI</a:t>
            </a:r>
            <a:r>
              <a:rPr lang="it-IT" sz="2800" b="1" dirty="0" smtClean="0">
                <a:solidFill>
                  <a:srgbClr val="C00000"/>
                </a:solidFill>
              </a:rPr>
              <a:t> LOCALITA’</a:t>
            </a:r>
            <a:r>
              <a:rPr lang="it-IT" dirty="0" smtClean="0"/>
              <a:t> </a:t>
            </a:r>
            <a:endParaRPr lang="it-IT" dirty="0"/>
          </a:p>
        </p:txBody>
      </p:sp>
      <p:sp>
        <p:nvSpPr>
          <p:cNvPr id="3" name="Segnaposto contenuto 2"/>
          <p:cNvSpPr>
            <a:spLocks noGrp="1"/>
          </p:cNvSpPr>
          <p:nvPr>
            <p:ph idx="1"/>
          </p:nvPr>
        </p:nvSpPr>
        <p:spPr>
          <a:xfrm>
            <a:off x="457200" y="1285860"/>
            <a:ext cx="8229600" cy="4840303"/>
          </a:xfrm>
        </p:spPr>
        <p:txBody>
          <a:bodyPr>
            <a:normAutofit fontScale="92500" lnSpcReduction="10000"/>
          </a:bodyPr>
          <a:lstStyle/>
          <a:p>
            <a:pPr>
              <a:buNone/>
            </a:pPr>
            <a:r>
              <a:rPr lang="it-IT" dirty="0" smtClean="0">
                <a:solidFill>
                  <a:schemeClr val="bg1">
                    <a:lumMod val="50000"/>
                  </a:schemeClr>
                </a:solidFill>
              </a:rPr>
              <a:t>Anche per la memoria virtuale valgono i principi di località:</a:t>
            </a:r>
          </a:p>
          <a:p>
            <a:pPr>
              <a:buFont typeface="Symbol"/>
              <a:buChar char="·"/>
            </a:pPr>
            <a:r>
              <a:rPr lang="it-IT" dirty="0" smtClean="0">
                <a:solidFill>
                  <a:srgbClr val="C00000"/>
                </a:solidFill>
                <a:sym typeface="Symbol"/>
              </a:rPr>
              <a:t>Principio di località temporale </a:t>
            </a:r>
            <a:r>
              <a:rPr lang="it-IT" dirty="0" smtClean="0">
                <a:solidFill>
                  <a:srgbClr val="C00000"/>
                </a:solidFill>
                <a:sym typeface="Wingdings" pitchFamily="2" charset="2"/>
              </a:rPr>
              <a:t> </a:t>
            </a:r>
            <a:r>
              <a:rPr lang="it-IT" dirty="0" smtClean="0">
                <a:solidFill>
                  <a:schemeClr val="bg1">
                    <a:lumMod val="50000"/>
                  </a:schemeClr>
                </a:solidFill>
                <a:sym typeface="Wingdings" pitchFamily="2" charset="2"/>
              </a:rPr>
              <a:t>se un processo utilizza una pagina di memoria è probabile che in un breve intervallo di tempo utilizzi di nuovo la stessa pagina di memoria.</a:t>
            </a:r>
            <a:endParaRPr lang="it-IT" dirty="0" smtClean="0">
              <a:solidFill>
                <a:schemeClr val="bg1">
                  <a:lumMod val="50000"/>
                </a:schemeClr>
              </a:solidFill>
              <a:sym typeface="Symbol"/>
            </a:endParaRPr>
          </a:p>
          <a:p>
            <a:pPr>
              <a:buFont typeface="Symbol"/>
              <a:buChar char="·"/>
            </a:pPr>
            <a:r>
              <a:rPr lang="it-IT" dirty="0" smtClean="0">
                <a:solidFill>
                  <a:srgbClr val="C00000"/>
                </a:solidFill>
                <a:sym typeface="Symbol"/>
              </a:rPr>
              <a:t>Principio di località spaziale</a:t>
            </a:r>
            <a:r>
              <a:rPr lang="it-IT" dirty="0" smtClean="0">
                <a:solidFill>
                  <a:srgbClr val="C00000"/>
                </a:solidFill>
              </a:rPr>
              <a:t> </a:t>
            </a:r>
            <a:r>
              <a:rPr lang="it-IT" dirty="0" smtClean="0">
                <a:solidFill>
                  <a:srgbClr val="C00000"/>
                </a:solidFill>
                <a:sym typeface="Wingdings" pitchFamily="2" charset="2"/>
              </a:rPr>
              <a:t> </a:t>
            </a:r>
            <a:r>
              <a:rPr lang="it-IT" dirty="0" smtClean="0">
                <a:solidFill>
                  <a:schemeClr val="bg1">
                    <a:lumMod val="50000"/>
                  </a:schemeClr>
                </a:solidFill>
                <a:sym typeface="Wingdings" pitchFamily="2" charset="2"/>
              </a:rPr>
              <a:t>un processo che utilizza una pagina di memoria utilizzerà probabilmente, entro breve tempo, le pagine di memoria vicine.</a:t>
            </a:r>
            <a:endParaRPr lang="it-IT" dirty="0">
              <a:solidFill>
                <a:schemeClr val="bg1">
                  <a:lumMod val="50000"/>
                </a:schemeClr>
              </a:solidFill>
            </a:endParaRPr>
          </a:p>
        </p:txBody>
      </p:sp>
      <p:sp>
        <p:nvSpPr>
          <p:cNvPr id="4" name="Segnaposto data 3"/>
          <p:cNvSpPr>
            <a:spLocks noGrp="1"/>
          </p:cNvSpPr>
          <p:nvPr>
            <p:ph type="dt" sz="half" idx="10"/>
          </p:nvPr>
        </p:nvSpPr>
        <p:spPr/>
        <p:txBody>
          <a:bodyPr/>
          <a:lstStyle/>
          <a:p>
            <a:r>
              <a:rPr lang="it-IT" smtClean="0"/>
              <a:t>Francesca Previato</a:t>
            </a:r>
            <a:endParaRPr lang="it-IT"/>
          </a:p>
        </p:txBody>
      </p:sp>
      <p:sp>
        <p:nvSpPr>
          <p:cNvPr id="5" name="Segnaposto piè di pagina 4"/>
          <p:cNvSpPr>
            <a:spLocks noGrp="1"/>
          </p:cNvSpPr>
          <p:nvPr>
            <p:ph type="ftr" sz="quarter" idx="11"/>
          </p:nvPr>
        </p:nvSpPr>
        <p:spPr/>
        <p:txBody>
          <a:bodyPr/>
          <a:lstStyle/>
          <a:p>
            <a:r>
              <a:rPr lang="it-IT" dirty="0" smtClean="0"/>
              <a:t>TFA A042</a:t>
            </a:r>
            <a:endParaRPr lang="it-IT" dirty="0"/>
          </a:p>
        </p:txBody>
      </p:sp>
      <p:sp>
        <p:nvSpPr>
          <p:cNvPr id="6" name="Segnaposto numero diapositiva 5"/>
          <p:cNvSpPr>
            <a:spLocks noGrp="1"/>
          </p:cNvSpPr>
          <p:nvPr>
            <p:ph type="sldNum" sz="quarter" idx="12"/>
          </p:nvPr>
        </p:nvSpPr>
        <p:spPr/>
        <p:txBody>
          <a:bodyPr/>
          <a:lstStyle/>
          <a:p>
            <a:fld id="{24A4794B-D8D9-48A0-9B04-EA05AB6091D2}" type="slidenum">
              <a:rPr lang="it-IT" smtClean="0"/>
              <a:pPr/>
              <a:t>9</a:t>
            </a:fld>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356</TotalTime>
  <Words>1934</Words>
  <Application>Microsoft Office PowerPoint</Application>
  <PresentationFormat>Presentazione su schermo (4:3)</PresentationFormat>
  <Paragraphs>207</Paragraphs>
  <Slides>23</Slides>
  <Notes>0</Notes>
  <HiddenSlides>0</HiddenSlides>
  <MMClips>0</MMClips>
  <ScaleCrop>false</ScaleCrop>
  <HeadingPairs>
    <vt:vector size="4" baseType="variant">
      <vt:variant>
        <vt:lpstr>Tema</vt:lpstr>
      </vt:variant>
      <vt:variant>
        <vt:i4>1</vt:i4>
      </vt:variant>
      <vt:variant>
        <vt:lpstr>Titoli diapositive</vt:lpstr>
      </vt:variant>
      <vt:variant>
        <vt:i4>23</vt:i4>
      </vt:variant>
    </vt:vector>
  </HeadingPairs>
  <TitlesOfParts>
    <vt:vector size="24" baseType="lpstr">
      <vt:lpstr>Tema di Office</vt:lpstr>
      <vt:lpstr>MEMORIA VIRTUALE E  RILOCAZIONE</vt:lpstr>
      <vt:lpstr>MEMORIA VIRTUALE</vt:lpstr>
      <vt:lpstr>Diapositiva 3</vt:lpstr>
      <vt:lpstr>MEMORIA VIRTUALE A PAGINE</vt:lpstr>
      <vt:lpstr> Processo P con spazio di indirizzi virtuale di N parole.  Memoria fisica di M parole, costituisce lo spazio di memoria reale.  MMU opera il mapping tra pagine di memoria virtuale e frame di    memoria reale e deve segnalare l’eventuale assenza in memoria di una pagina virtuale (page fault).       </vt:lpstr>
      <vt:lpstr>La PAGE TABLE fornisce l’indicazione sulla presenza o assenza della pagina in memoria e, in caso di pagina in memoria, indica il frame in cui è stata collocata.              </vt:lpstr>
      <vt:lpstr>Diapositiva 7</vt:lpstr>
      <vt:lpstr>RESIDENT SET</vt:lpstr>
      <vt:lpstr>PRINCIPI DI LOCALITA’ </vt:lpstr>
      <vt:lpstr>           Nella page table è presente un bit V, detto bit di validità o bit di presente/assente:   se V=1  la pagina corrispondente è valida ed è in memoria   se V=0  la pagina corrispondente non è valida perché non è in memoria</vt:lpstr>
      <vt:lpstr>ROUTINE PER LA GESTIONE DELL’INTERRUZIONE DA PAGE FAULT</vt:lpstr>
      <vt:lpstr>DIAGRAMMA DI FLUSSO PER LA GESTIONE DELLA PAGINA MANCANTE</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utente</dc:creator>
  <cp:lastModifiedBy>utente</cp:lastModifiedBy>
  <cp:revision>64</cp:revision>
  <dcterms:created xsi:type="dcterms:W3CDTF">2015-04-20T16:27:14Z</dcterms:created>
  <dcterms:modified xsi:type="dcterms:W3CDTF">2015-04-22T12:59:04Z</dcterms:modified>
</cp:coreProperties>
</file>