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9" r:id="rId3"/>
    <p:sldId id="266" r:id="rId4"/>
    <p:sldId id="270" r:id="rId5"/>
    <p:sldId id="271" r:id="rId6"/>
    <p:sldId id="257" r:id="rId7"/>
    <p:sldId id="276" r:id="rId8"/>
    <p:sldId id="259" r:id="rId9"/>
    <p:sldId id="274" r:id="rId10"/>
    <p:sldId id="275" r:id="rId11"/>
    <p:sldId id="277" r:id="rId12"/>
    <p:sldId id="281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 varScale="1">
        <p:scale>
          <a:sx n="65" d="100"/>
          <a:sy n="65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EB539-DBA3-495F-BB59-69DE2DD36C31}" type="datetimeFigureOut">
              <a:rPr lang="it-IT" smtClean="0"/>
              <a:t>05/05/2015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0A11B-546C-4B25-884A-D928974F5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97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E3D8E-9608-40F5-987F-2747226AA8A0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C59-CA81-4102-8216-D49840F4D734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A7D2-A98B-47ED-AAA7-8972F4C0458F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50A6-DB78-4679-B9FA-184B8AE96B76}" type="datetime1">
              <a:rPr lang="it-IT" smtClean="0"/>
              <a:t>05/05/2015</a:t>
            </a:fld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D4F06-407D-47CE-994C-D480BCA869AA}" type="datetime1">
              <a:rPr lang="it-IT" smtClean="0"/>
              <a:t>05/05/2015</a:t>
            </a:fld>
            <a:endParaRPr lang="it-IT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074B8-A9AF-4CB1-92F6-084018D19828}" type="datetime1">
              <a:rPr lang="it-IT" smtClean="0"/>
              <a:t>05/05/2015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5C3F1-30E0-4AFE-BD33-6BC730556201}" type="datetime1">
              <a:rPr lang="it-IT" smtClean="0"/>
              <a:t>05/05/2015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5885B-D810-4751-8864-B2845C80F16B}" type="datetime1">
              <a:rPr lang="it-IT" smtClean="0"/>
              <a:t>05/05/2015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C8425-F525-4757-88C2-922C6A927CF6}" type="datetime1">
              <a:rPr lang="it-IT" smtClean="0"/>
              <a:t>05/05/2015</a:t>
            </a:fld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48B2922-6E1B-4CE2-9BCB-81365E1A688E}" type="datetime1">
              <a:rPr lang="it-IT" smtClean="0"/>
              <a:t>05/05/2015</a:t>
            </a:fld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D5BF2-D730-4A11-ADB6-1A89AC636AF8}" type="datetime1">
              <a:rPr lang="it-IT" smtClean="0"/>
              <a:t>05/05/2015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9DB9D39-CFFA-412F-9084-B4F9F27F5BE6}" type="slidenum">
              <a:rPr lang="it-IT" smtClean="0"/>
              <a:t>‹N›</a:t>
            </a:fld>
            <a:endParaRPr lang="it-IT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52676B0-54CA-4601-8366-DAA48EB65646}" type="datetime1">
              <a:rPr lang="it-IT" smtClean="0"/>
              <a:t>05/05/2015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hf sldNum="0" hdr="0"/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sz="66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e </a:t>
            </a:r>
            <a:r>
              <a:rPr lang="it-IT" sz="66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/>
            </a:r>
            <a:br>
              <a:rPr lang="it-IT" sz="66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</a:br>
            <a:r>
              <a:rPr lang="it-IT" sz="66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Tabella </a:t>
            </a:r>
            <a:r>
              <a:rPr lang="it-IT" sz="66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delle Pagine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91F32-D0CF-4A8D-B756-43DC1890B3F7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366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776" y="692696"/>
            <a:ext cx="5832223" cy="500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971600" y="5085184"/>
            <a:ext cx="72390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MMU – Paginazione  con </a:t>
            </a:r>
            <a:r>
              <a:rPr lang="it-IT" sz="2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TLB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7544" y="973662"/>
            <a:ext cx="3384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Inizialmente le TLB erano realizzate in HW, di recente in SW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L’elemento di tabella delle pagine è cercato prima nel buffer TLB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La ricerca avviene in parallelo per essere più veloce 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Se la pagina non è in tabella (TLB miss) si va nella tabella delle pagine e si riporta l’associazione pagina-frame in TLB</a:t>
            </a:r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F48E2-14A5-408B-BF0F-B5370940C984}" type="datetime1">
              <a:rPr lang="it-IT" smtClean="0"/>
              <a:t>05/05/2015</a:t>
            </a:fld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46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323528" y="5589240"/>
            <a:ext cx="7743056" cy="59553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Page Fault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755576" y="908720"/>
            <a:ext cx="7416824" cy="46085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dirty="0" smtClean="0"/>
              <a:t>L’assenza del frame in memoria provoca la chiamata alla routine di gestione dell’interrupt di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page fault</a:t>
            </a:r>
            <a:r>
              <a:rPr lang="it-IT" dirty="0"/>
              <a:t>. 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Il </a:t>
            </a:r>
            <a:r>
              <a:rPr lang="it-IT" dirty="0"/>
              <a:t>S.O</a:t>
            </a:r>
            <a:r>
              <a:rPr lang="it-IT" dirty="0" smtClean="0"/>
              <a:t>.:</a:t>
            </a:r>
            <a:endParaRPr lang="it-IT" dirty="0"/>
          </a:p>
          <a:p>
            <a:r>
              <a:rPr lang="it-IT" dirty="0" smtClean="0"/>
              <a:t>mette nello stato di bloccato il processo  P1 che ha generato il page fault </a:t>
            </a:r>
          </a:p>
          <a:p>
            <a:r>
              <a:rPr lang="it-IT" dirty="0" smtClean="0"/>
              <a:t>sceglie un secondo processo P2  con stato ready</a:t>
            </a:r>
          </a:p>
          <a:p>
            <a:r>
              <a:rPr lang="it-IT" dirty="0" smtClean="0"/>
              <a:t>sceglie un frame dove collocare la pagina richiesta da P1, se non ce ne sono di liberi, decide quale spostare su disco  e aggiorna la tabella di P1</a:t>
            </a:r>
          </a:p>
          <a:p>
            <a:r>
              <a:rPr lang="it-IT" dirty="0"/>
              <a:t>a</a:t>
            </a:r>
            <a:r>
              <a:rPr lang="it-IT" dirty="0" smtClean="0"/>
              <a:t>ttiva P2</a:t>
            </a:r>
            <a:endParaRPr lang="it-IT" dirty="0"/>
          </a:p>
          <a:p>
            <a:r>
              <a:rPr lang="it-IT" dirty="0" smtClean="0"/>
              <a:t>trasferisce la pagina richiesta da  P1 dal disco al frame e aggiorna la tabella</a:t>
            </a:r>
          </a:p>
          <a:p>
            <a:r>
              <a:rPr lang="it-IT" dirty="0"/>
              <a:t>m</a:t>
            </a:r>
            <a:r>
              <a:rPr lang="it-IT" dirty="0" smtClean="0"/>
              <a:t>ette P1 nello stato ready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A5CD4-A817-4FAF-9EBC-C51A30B6E829}" type="datetime1">
              <a:rPr lang="it-IT" smtClean="0"/>
              <a:t>05/05/2015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603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81" y="1124744"/>
            <a:ext cx="7903501" cy="433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7743056" cy="59553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MMU –  struttura </a:t>
            </a:r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m</a:t>
            </a:r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ultilivello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036353" y="587800"/>
            <a:ext cx="7624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Tutte le tabelle non possono stare in RAM =&gt; paginare la tabella delle pagine</a:t>
            </a:r>
            <a:endParaRPr lang="it-IT" dirty="0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2692D-137B-4F8D-99D5-86733E2FA1C6}" type="datetime1">
              <a:rPr lang="it-IT" smtClean="0"/>
              <a:t>05/05/2015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1300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539552" y="404664"/>
            <a:ext cx="8352928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dirty="0" smtClean="0"/>
              <a:t> </a:t>
            </a:r>
            <a:endParaRPr lang="it-IT" sz="2000" dirty="0"/>
          </a:p>
          <a:p>
            <a:pPr marL="0" indent="0">
              <a:buNone/>
            </a:pPr>
            <a:endParaRPr lang="it-IT" sz="2000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4211960" y="5310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809488" y="404664"/>
            <a:ext cx="757893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 </a:t>
            </a:r>
            <a:r>
              <a:rPr lang="it-IT" dirty="0"/>
              <a:t>I sistemi attuali dispongono di una quantità di memoria RAM inferiore a quella potenzialmente indirizzabile e utilizzabile da un </a:t>
            </a:r>
            <a:r>
              <a:rPr lang="it-IT" dirty="0" smtClean="0"/>
              <a:t>processo . Quest’ultima </a:t>
            </a:r>
            <a:r>
              <a:rPr lang="it-IT" dirty="0" smtClean="0"/>
              <a:t>dipende dalla larghezza del </a:t>
            </a:r>
            <a:r>
              <a:rPr lang="it-IT" dirty="0"/>
              <a:t>bus </a:t>
            </a:r>
            <a:r>
              <a:rPr lang="it-IT" dirty="0" smtClean="0"/>
              <a:t>degli indirizzi </a:t>
            </a:r>
            <a:r>
              <a:rPr lang="it-IT" dirty="0"/>
              <a:t>e della parola del microprocessore.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/>
              <a:t>C</a:t>
            </a:r>
            <a:r>
              <a:rPr lang="it-IT" dirty="0" smtClean="0"/>
              <a:t>iascun</a:t>
            </a:r>
            <a:r>
              <a:rPr lang="it-IT" dirty="0" smtClean="0"/>
              <a:t> </a:t>
            </a:r>
            <a:r>
              <a:rPr lang="it-IT" dirty="0"/>
              <a:t>processo utilizza </a:t>
            </a:r>
            <a:r>
              <a:rPr lang="it-IT" dirty="0" smtClean="0"/>
              <a:t>un proprio </a:t>
            </a:r>
            <a:r>
              <a:rPr lang="it-IT" dirty="0"/>
              <a:t>spazio di indirizzi </a:t>
            </a:r>
            <a:r>
              <a:rPr lang="it-IT" dirty="0" smtClean="0"/>
              <a:t>virtuale o logico,  indipendente da quello degli altri processi</a:t>
            </a:r>
            <a:endParaRPr lang="it-IT" dirty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Lo spazio di indirizzi logici del processo viene diviso in </a:t>
            </a:r>
            <a:r>
              <a:rPr lang="it-IT" dirty="0" smtClean="0"/>
              <a:t>pagine dal S.O..</a:t>
            </a: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Lo spazio di memoria fisica in RAM viene diviso in frame della stessa dimensione delle </a:t>
            </a:r>
            <a:r>
              <a:rPr lang="it-IT" dirty="0" smtClean="0"/>
              <a:t>pagine.</a:t>
            </a: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it-IT" dirty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Il numero di pagine è  in genere superiore al numero di frame di memoria RAM </a:t>
            </a:r>
            <a:r>
              <a:rPr lang="it-IT" dirty="0" smtClean="0"/>
              <a:t>installata.</a:t>
            </a: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it-IT" dirty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dirty="0" smtClean="0"/>
              <a:t>Le pagine non devono essere necessariamente tutte in RAM, possono risiedere anche su </a:t>
            </a:r>
            <a:r>
              <a:rPr lang="it-IT" dirty="0" smtClean="0"/>
              <a:t>disco e possono non essere contigue</a:t>
            </a:r>
            <a:endParaRPr lang="it-IT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it-IT" dirty="0"/>
          </a:p>
          <a:p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761001" y="5373216"/>
            <a:ext cx="7239000" cy="73955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</a:t>
            </a:r>
            <a:r>
              <a:rPr lang="it-IT" sz="2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– Introduzione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113AC-42CC-416B-9EA4-088BD3A7587D}" type="datetime1">
              <a:rPr lang="it-IT" smtClean="0"/>
              <a:t>05/05/2015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42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4951543" y="892228"/>
            <a:ext cx="2520280" cy="302433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78758" y="5452775"/>
            <a:ext cx="7239000" cy="73955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DA INDIRIZZO LOGICO A INDIRIZZO FISICO 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495159" y="1108252"/>
            <a:ext cx="1584176" cy="237626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RAM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5302056" y="1108252"/>
            <a:ext cx="1512168" cy="8640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CPU</a:t>
            </a:r>
            <a:endParaRPr lang="it-IT" b="1" dirty="0"/>
          </a:p>
        </p:txBody>
      </p:sp>
      <p:sp>
        <p:nvSpPr>
          <p:cNvPr id="46" name="Rettangolo 45"/>
          <p:cNvSpPr/>
          <p:nvPr/>
        </p:nvSpPr>
        <p:spPr>
          <a:xfrm>
            <a:off x="5194044" y="2764436"/>
            <a:ext cx="864096" cy="5760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MMU</a:t>
            </a:r>
            <a:endParaRPr lang="it-IT" b="1" dirty="0"/>
          </a:p>
        </p:txBody>
      </p:sp>
      <p:sp>
        <p:nvSpPr>
          <p:cNvPr id="47" name="Freccia in giù 46"/>
          <p:cNvSpPr/>
          <p:nvPr/>
        </p:nvSpPr>
        <p:spPr>
          <a:xfrm>
            <a:off x="5413108" y="1972348"/>
            <a:ext cx="144016" cy="792088"/>
          </a:xfrm>
          <a:prstGeom prst="downArrow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Freccia a sinistra 47"/>
          <p:cNvSpPr/>
          <p:nvPr/>
        </p:nvSpPr>
        <p:spPr>
          <a:xfrm>
            <a:off x="3060242" y="2960948"/>
            <a:ext cx="2114708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CasellaDiTesto 48"/>
          <p:cNvSpPr txBox="1"/>
          <p:nvPr/>
        </p:nvSpPr>
        <p:spPr>
          <a:xfrm>
            <a:off x="5599615" y="2296384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Indirizzo logico</a:t>
            </a:r>
            <a:endParaRPr lang="it-IT" dirty="0"/>
          </a:p>
        </p:txBody>
      </p:sp>
      <p:sp>
        <p:nvSpPr>
          <p:cNvPr id="50" name="CasellaDiTesto 49"/>
          <p:cNvSpPr txBox="1"/>
          <p:nvPr/>
        </p:nvSpPr>
        <p:spPr>
          <a:xfrm>
            <a:off x="3389532" y="2683447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Indirizzo fisico</a:t>
            </a:r>
            <a:endParaRPr lang="it-IT" dirty="0"/>
          </a:p>
        </p:txBody>
      </p:sp>
      <p:sp>
        <p:nvSpPr>
          <p:cNvPr id="51" name="Freccia a destra 50"/>
          <p:cNvSpPr/>
          <p:nvPr/>
        </p:nvSpPr>
        <p:spPr>
          <a:xfrm>
            <a:off x="3079335" y="1303613"/>
            <a:ext cx="2222721" cy="23668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3313658" y="934281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Dato/Istruzione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1834" y="4437112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La traduzione da indirizzo virtuale riferito dalla CPU a indirizzo fisico viene effettuata dalla MMU mediante la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 TABELLA DELLE PAGINE.</a:t>
            </a:r>
          </a:p>
          <a:p>
            <a:endParaRPr lang="it-IT" sz="2000" dirty="0"/>
          </a:p>
        </p:txBody>
      </p:sp>
      <p:sp>
        <p:nvSpPr>
          <p:cNvPr id="9" name="Segnaposto data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1A52-D829-48E7-9068-07B38E3799D0}" type="datetime1">
              <a:rPr lang="it-IT" smtClean="0"/>
              <a:t>05/05/2015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302056" y="436022"/>
            <a:ext cx="195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CPU </a:t>
            </a:r>
            <a:r>
              <a:rPr lang="it-IT" b="1" dirty="0" err="1" smtClean="0"/>
              <a:t>block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30648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49532" y="5394246"/>
            <a:ext cx="7239000" cy="7395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TABELLA DELLE PAGINE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539552" y="404664"/>
            <a:ext cx="8352928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dirty="0" smtClean="0"/>
              <a:t> </a:t>
            </a:r>
            <a:endParaRPr lang="it-IT" sz="2000" dirty="0"/>
          </a:p>
          <a:p>
            <a:pPr marL="0" indent="0">
              <a:buNone/>
            </a:pPr>
            <a:endParaRPr lang="it-IT" sz="2000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4211960" y="5310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745174" y="408266"/>
            <a:ext cx="7578933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it-IT" sz="2000" dirty="0" smtClean="0"/>
              <a:t>Quando viene caricato un nuovo processo in memoria:</a:t>
            </a:r>
          </a:p>
          <a:p>
            <a:endParaRPr lang="it-IT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 smtClean="0"/>
              <a:t> il S.O. divide il processo in pagine virtuali e crea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una tabella delle pagine per ciascun processo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/>
              <a:t>Ciascun elemento della </a:t>
            </a:r>
            <a:r>
              <a:rPr lang="it-IT" sz="2000" dirty="0" smtClean="0"/>
              <a:t>tabella delle pagine </a:t>
            </a:r>
            <a:r>
              <a:rPr lang="it-IT" sz="2000" dirty="0"/>
              <a:t>individua il </a:t>
            </a:r>
            <a:r>
              <a:rPr lang="it-IT" sz="2000" dirty="0" smtClean="0"/>
              <a:t>frame di memoria fisica corrispondente ad una pagina virtuale;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 smtClean="0"/>
              <a:t>Il S.O. salva nel </a:t>
            </a:r>
            <a:r>
              <a:rPr lang="it-IT" sz="2000" dirty="0"/>
              <a:t>registro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PTBR</a:t>
            </a:r>
            <a:r>
              <a:rPr lang="it-IT" sz="2000" dirty="0"/>
              <a:t> (Page </a:t>
            </a:r>
            <a:r>
              <a:rPr lang="it-IT" sz="2000" dirty="0" err="1"/>
              <a:t>Table</a:t>
            </a:r>
            <a:r>
              <a:rPr lang="it-IT" sz="2000" dirty="0"/>
              <a:t> Base </a:t>
            </a:r>
            <a:r>
              <a:rPr lang="it-IT" sz="2000" dirty="0" err="1"/>
              <a:t>Register</a:t>
            </a:r>
            <a:r>
              <a:rPr lang="it-IT" sz="2000" dirty="0"/>
              <a:t>)  </a:t>
            </a:r>
            <a:r>
              <a:rPr lang="it-IT" sz="2000" dirty="0" smtClean="0"/>
              <a:t>della MMU </a:t>
            </a:r>
            <a:r>
              <a:rPr lang="it-IT" sz="2000" dirty="0"/>
              <a:t>l’indirizzo di </a:t>
            </a:r>
            <a:r>
              <a:rPr lang="it-IT" sz="2000" dirty="0" smtClean="0"/>
              <a:t>inizio della </a:t>
            </a:r>
            <a:r>
              <a:rPr lang="it-IT" sz="2000" dirty="0"/>
              <a:t>tabella delle pagine in </a:t>
            </a:r>
            <a:r>
              <a:rPr lang="it-IT" sz="2000" dirty="0" smtClean="0"/>
              <a:t>RAM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2000" dirty="0" smtClean="0"/>
              <a:t> il S.O. salva nel </a:t>
            </a:r>
            <a:r>
              <a:rPr lang="it-IT" sz="2000" dirty="0"/>
              <a:t>registro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PTLR</a:t>
            </a:r>
            <a:r>
              <a:rPr lang="it-IT" sz="2000" dirty="0"/>
              <a:t> (Page </a:t>
            </a:r>
            <a:r>
              <a:rPr lang="it-IT" sz="2000" dirty="0" err="1"/>
              <a:t>Table</a:t>
            </a:r>
            <a:r>
              <a:rPr lang="it-IT" sz="2000" dirty="0"/>
              <a:t> </a:t>
            </a:r>
            <a:r>
              <a:rPr lang="it-IT" sz="2000" dirty="0" err="1"/>
              <a:t>Length</a:t>
            </a:r>
            <a:r>
              <a:rPr lang="it-IT" sz="2000" dirty="0"/>
              <a:t> </a:t>
            </a:r>
            <a:r>
              <a:rPr lang="it-IT" sz="2000" dirty="0" err="1"/>
              <a:t>Register</a:t>
            </a:r>
            <a:r>
              <a:rPr lang="it-IT" sz="2000" dirty="0"/>
              <a:t>) </a:t>
            </a:r>
            <a:r>
              <a:rPr lang="it-IT" sz="2000" dirty="0" smtClean="0"/>
              <a:t>della </a:t>
            </a:r>
            <a:r>
              <a:rPr lang="it-IT" sz="2000" dirty="0"/>
              <a:t>MMU </a:t>
            </a:r>
            <a:r>
              <a:rPr lang="it-IT" sz="2000" dirty="0" smtClean="0"/>
              <a:t>la </a:t>
            </a:r>
            <a:r>
              <a:rPr lang="it-IT" sz="2000" dirty="0"/>
              <a:t>dimensione della tabella delle </a:t>
            </a:r>
            <a:r>
              <a:rPr lang="it-IT" sz="2000" dirty="0" smtClean="0"/>
              <a:t>pagine. Questo consente di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proteggere la memoria </a:t>
            </a:r>
            <a:r>
              <a:rPr lang="it-IT" sz="2000" dirty="0" smtClean="0"/>
              <a:t>da riferimenti oltre lo spazio consentito al processo.</a:t>
            </a:r>
            <a:r>
              <a:rPr lang="it-IT" sz="2000" b="1" dirty="0" smtClean="0"/>
              <a:t>  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5FB50-E123-4921-AED0-CA598E29D4C1}" type="datetime1">
              <a:rPr lang="it-IT" smtClean="0"/>
              <a:t>05/05/2015</a:t>
            </a:fld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34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242" y="5445224"/>
            <a:ext cx="7239000" cy="7395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Tabella delle pagine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539552" y="404664"/>
            <a:ext cx="8352928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dirty="0" smtClean="0"/>
              <a:t> </a:t>
            </a:r>
            <a:endParaRPr lang="it-IT" sz="2000" dirty="0"/>
          </a:p>
          <a:p>
            <a:pPr marL="0" indent="0">
              <a:buNone/>
            </a:pPr>
            <a:endParaRPr lang="it-IT" sz="2000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4211960" y="5310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37" y="696610"/>
            <a:ext cx="7162107" cy="4643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C823F-DA61-4268-9BDD-C64DF435BB3C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652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620688"/>
            <a:ext cx="8156588" cy="5040560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2000" dirty="0"/>
              <a:t>Gli indirizzi virtuali di n bit sono composti di due parti: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dirty="0"/>
              <a:t>i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p bit </a:t>
            </a:r>
            <a:r>
              <a:rPr lang="it-IT" dirty="0"/>
              <a:t>più significativi individuano l’indice di accesso alla tabella delle pagine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dirty="0"/>
              <a:t>gli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bit </a:t>
            </a:r>
            <a:r>
              <a:rPr lang="it-IT" dirty="0"/>
              <a:t>meno significativi individuano la posizione all’interno della </a:t>
            </a:r>
            <a:r>
              <a:rPr lang="it-IT" dirty="0" smtClean="0"/>
              <a:t>pagina (offset)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it-IT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2000" dirty="0"/>
              <a:t>L’elemento della tabella delle pagine individuato dai p bit più significativi dell’indirizzo virtuale contiene il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numero di frame</a:t>
            </a:r>
            <a:r>
              <a:rPr lang="it-IT" sz="2000" dirty="0"/>
              <a:t> di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f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bit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it-IT" sz="2400" dirty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2000" dirty="0"/>
              <a:t>La MMU costruisce l’indirizzo fisico </a:t>
            </a:r>
            <a:r>
              <a:rPr lang="it-IT" sz="2000" dirty="0" smtClean="0"/>
              <a:t>di m bit utilizzando: 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dirty="0"/>
              <a:t>gli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f bit </a:t>
            </a:r>
            <a:r>
              <a:rPr lang="it-IT" dirty="0"/>
              <a:t>della tabella delle pagine come parte più </a:t>
            </a:r>
            <a:r>
              <a:rPr lang="it-IT" dirty="0" smtClean="0"/>
              <a:t>significativa dell’indirizzo. Essi individuano il numero di frame in RAM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dirty="0" smtClean="0"/>
              <a:t>gli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o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bit </a:t>
            </a:r>
            <a:r>
              <a:rPr lang="it-IT" dirty="0"/>
              <a:t>meno significativi </a:t>
            </a:r>
            <a:r>
              <a:rPr lang="it-IT" dirty="0" smtClean="0"/>
              <a:t>dell’indirizzo virtuale come parte meno significativa. Essi individuano la  posizione nel frame (offset)</a:t>
            </a:r>
            <a:endParaRPr lang="it-IT" dirty="0"/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115616" y="5445224"/>
            <a:ext cx="7059488" cy="7395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TABELLA DELLE PAGINE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FFBE-54D5-47EF-A3C8-C98E24C12B9C}" type="datetime1">
              <a:rPr lang="it-IT" smtClean="0"/>
              <a:t>05/05/2015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39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971600" y="5661248"/>
            <a:ext cx="7239000" cy="4766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/>
            <a:r>
              <a:rPr lang="it-IT" sz="28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Informazioni aggiuntive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827584" y="476672"/>
            <a:ext cx="8064896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 smtClean="0"/>
              <a:t>Negli</a:t>
            </a:r>
            <a:r>
              <a:rPr lang="en-US" sz="1800" dirty="0" smtClean="0"/>
              <a:t> </a:t>
            </a:r>
            <a:r>
              <a:rPr lang="en-US" sz="1800" dirty="0" err="1" smtClean="0"/>
              <a:t>elementi</a:t>
            </a:r>
            <a:r>
              <a:rPr lang="en-US" sz="1800" dirty="0" smtClean="0"/>
              <a:t> </a:t>
            </a:r>
            <a:r>
              <a:rPr lang="en-US" sz="1800" dirty="0" err="1" smtClean="0"/>
              <a:t>della</a:t>
            </a:r>
            <a:r>
              <a:rPr lang="en-US" sz="1800" dirty="0" smtClean="0"/>
              <a:t> </a:t>
            </a:r>
            <a:r>
              <a:rPr lang="en-US" sz="1800" dirty="0" err="1" smtClean="0"/>
              <a:t>tabella</a:t>
            </a:r>
            <a:r>
              <a:rPr lang="en-US" sz="1800" dirty="0" smtClean="0"/>
              <a:t> </a:t>
            </a:r>
            <a:r>
              <a:rPr lang="en-US" sz="1800" dirty="0" err="1" smtClean="0"/>
              <a:t>delle</a:t>
            </a:r>
            <a:r>
              <a:rPr lang="en-US" sz="1800" dirty="0" smtClean="0"/>
              <a:t> </a:t>
            </a:r>
            <a:r>
              <a:rPr lang="en-US" sz="1800" dirty="0" err="1" smtClean="0"/>
              <a:t>pagine</a:t>
            </a:r>
            <a:r>
              <a:rPr lang="en-US" sz="1800" dirty="0" smtClean="0"/>
              <a:t>  </a:t>
            </a:r>
            <a:r>
              <a:rPr lang="en-US" sz="1800" dirty="0" err="1" smtClean="0"/>
              <a:t>possono</a:t>
            </a:r>
            <a:r>
              <a:rPr lang="en-US" sz="1800" dirty="0" smtClean="0"/>
              <a:t> </a:t>
            </a:r>
            <a:r>
              <a:rPr lang="en-US" sz="1800" dirty="0" err="1" smtClean="0"/>
              <a:t>essere</a:t>
            </a:r>
            <a:r>
              <a:rPr lang="en-US" sz="1800" dirty="0" smtClean="0"/>
              <a:t> </a:t>
            </a:r>
            <a:r>
              <a:rPr lang="en-US" sz="1800" dirty="0" err="1" smtClean="0"/>
              <a:t>memorizzate</a:t>
            </a:r>
            <a:r>
              <a:rPr lang="en-US" sz="1800" dirty="0" smtClean="0"/>
              <a:t> </a:t>
            </a:r>
            <a:r>
              <a:rPr lang="en-US" sz="1800" b="1" dirty="0" err="1" smtClean="0">
                <a:solidFill>
                  <a:schemeClr val="accent1">
                    <a:lumMod val="75000"/>
                  </a:schemeClr>
                </a:solidFill>
              </a:rPr>
              <a:t>informazioni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b="1" dirty="0" err="1" smtClean="0">
                <a:solidFill>
                  <a:schemeClr val="accent1">
                    <a:lumMod val="75000"/>
                  </a:schemeClr>
                </a:solidFill>
              </a:rPr>
              <a:t>aggiuntive</a:t>
            </a:r>
            <a:r>
              <a:rPr lang="en-US" sz="1800" dirty="0" smtClean="0"/>
              <a:t> come:</a:t>
            </a:r>
          </a:p>
          <a:p>
            <a:pPr marL="0" indent="0">
              <a:buNone/>
            </a:pPr>
            <a:endParaRPr lang="en-US" sz="18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r>
              <a:rPr lang="en-US" sz="1800" dirty="0" smtClean="0"/>
              <a:t> - bit di </a:t>
            </a:r>
            <a:r>
              <a:rPr lang="en-US" sz="1800" dirty="0" err="1" smtClean="0"/>
              <a:t>validità</a:t>
            </a:r>
            <a:r>
              <a:rPr lang="en-US" sz="1800" dirty="0" smtClean="0"/>
              <a:t> o 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</a:rPr>
              <a:t>present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bit</a:t>
            </a:r>
            <a:r>
              <a:rPr lang="en-US" sz="1800" dirty="0" smtClean="0"/>
              <a:t>: 0 =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non </a:t>
            </a:r>
            <a:r>
              <a:rPr lang="en-US" sz="1800" dirty="0" err="1" smtClean="0"/>
              <a:t>caricata</a:t>
            </a:r>
            <a:r>
              <a:rPr lang="en-US" sz="1800" dirty="0" smtClean="0"/>
              <a:t> in </a:t>
            </a:r>
            <a:r>
              <a:rPr lang="en-US" sz="1800" dirty="0" err="1" smtClean="0"/>
              <a:t>memoria</a:t>
            </a:r>
            <a:r>
              <a:rPr lang="en-US" sz="1800" dirty="0" smtClean="0"/>
              <a:t> </a:t>
            </a:r>
            <a:r>
              <a:rPr lang="en-US" sz="1800" dirty="0" err="1" smtClean="0"/>
              <a:t>perché</a:t>
            </a:r>
            <a:r>
              <a:rPr lang="en-US" sz="1800" dirty="0" smtClean="0"/>
              <a:t> per </a:t>
            </a:r>
            <a:r>
              <a:rPr lang="en-US" sz="1800" dirty="0" err="1" smtClean="0"/>
              <a:t>es</a:t>
            </a:r>
            <a:r>
              <a:rPr lang="en-US" sz="1800" dirty="0" smtClean="0"/>
              <a:t>. </a:t>
            </a:r>
            <a:r>
              <a:rPr lang="en-US" sz="1800" dirty="0" err="1"/>
              <a:t>s</a:t>
            </a:r>
            <a:r>
              <a:rPr lang="en-US" sz="1800" dirty="0" err="1" smtClean="0"/>
              <a:t>postata</a:t>
            </a:r>
            <a:r>
              <a:rPr lang="en-US" sz="1800" dirty="0" smtClean="0"/>
              <a:t> </a:t>
            </a:r>
            <a:r>
              <a:rPr lang="en-US" sz="1800" dirty="0" err="1" smtClean="0"/>
              <a:t>su</a:t>
            </a:r>
            <a:r>
              <a:rPr lang="en-US" sz="1800" dirty="0" smtClean="0"/>
              <a:t> disco; 1 = 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</a:t>
            </a:r>
            <a:r>
              <a:rPr lang="en-US" sz="1800" dirty="0" err="1" smtClean="0"/>
              <a:t>presente</a:t>
            </a:r>
            <a:r>
              <a:rPr lang="en-US" sz="1800" dirty="0" smtClean="0"/>
              <a:t>.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1800" dirty="0" smtClean="0"/>
              <a:t> - 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</a:rPr>
              <a:t>dirty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or 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</a:rPr>
              <a:t>modified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bit</a:t>
            </a:r>
            <a:r>
              <a:rPr lang="en-US" sz="1800" dirty="0" smtClean="0"/>
              <a:t>: </a:t>
            </a:r>
            <a:r>
              <a:rPr lang="en-US" sz="1800" dirty="0" err="1" smtClean="0"/>
              <a:t>indica</a:t>
            </a:r>
            <a:r>
              <a:rPr lang="en-US" sz="1800" dirty="0" smtClean="0"/>
              <a:t> se la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è </a:t>
            </a:r>
            <a:r>
              <a:rPr lang="en-US" sz="1800" dirty="0" err="1" smtClean="0"/>
              <a:t>stata</a:t>
            </a:r>
            <a:r>
              <a:rPr lang="en-US" sz="1800" dirty="0" smtClean="0"/>
              <a:t> </a:t>
            </a:r>
            <a:r>
              <a:rPr lang="en-US" sz="1800" dirty="0" err="1" smtClean="0"/>
              <a:t>modificata</a:t>
            </a:r>
            <a:r>
              <a:rPr lang="en-US" sz="1800" dirty="0" smtClean="0"/>
              <a:t> (=1) </a:t>
            </a:r>
            <a:r>
              <a:rPr lang="en-US" sz="1800" dirty="0" err="1" smtClean="0"/>
              <a:t>oppure</a:t>
            </a:r>
            <a:r>
              <a:rPr lang="en-US" sz="1800" dirty="0" smtClean="0"/>
              <a:t> no (=0). Questa </a:t>
            </a:r>
            <a:r>
              <a:rPr lang="en-US" sz="1800" dirty="0" err="1" smtClean="0"/>
              <a:t>informazione</a:t>
            </a:r>
            <a:r>
              <a:rPr lang="en-US" sz="1800" dirty="0" smtClean="0"/>
              <a:t> </a:t>
            </a:r>
            <a:r>
              <a:rPr lang="en-US" sz="1800" dirty="0" err="1" smtClean="0"/>
              <a:t>consente</a:t>
            </a:r>
            <a:r>
              <a:rPr lang="en-US" sz="1800" dirty="0" smtClean="0"/>
              <a:t> di </a:t>
            </a:r>
            <a:r>
              <a:rPr lang="en-US" sz="1800" dirty="0" err="1" smtClean="0"/>
              <a:t>scrivere</a:t>
            </a:r>
            <a:r>
              <a:rPr lang="en-US" sz="1800" dirty="0" smtClean="0"/>
              <a:t> </a:t>
            </a:r>
            <a:r>
              <a:rPr lang="en-US" sz="1800" dirty="0" err="1" smtClean="0"/>
              <a:t>su</a:t>
            </a:r>
            <a:r>
              <a:rPr lang="en-US" sz="1800" dirty="0" smtClean="0"/>
              <a:t> disco per swap di </a:t>
            </a:r>
            <a:r>
              <a:rPr lang="en-US" sz="1800" dirty="0" err="1" smtClean="0"/>
              <a:t>pagine</a:t>
            </a:r>
            <a:r>
              <a:rPr lang="en-US" sz="1800" dirty="0" smtClean="0"/>
              <a:t>, solo se è </a:t>
            </a:r>
            <a:r>
              <a:rPr lang="en-US" sz="1800" dirty="0" err="1" smtClean="0"/>
              <a:t>cambiato</a:t>
            </a:r>
            <a:r>
              <a:rPr lang="en-US" sz="1800" dirty="0" smtClean="0"/>
              <a:t> </a:t>
            </a:r>
            <a:r>
              <a:rPr lang="en-US" sz="1800" dirty="0" err="1" smtClean="0"/>
              <a:t>qualcosa</a:t>
            </a:r>
            <a:r>
              <a:rPr lang="en-US" sz="1800" dirty="0"/>
              <a:t> </a:t>
            </a:r>
            <a:r>
              <a:rPr lang="en-US" sz="1800" dirty="0" err="1" smtClean="0"/>
              <a:t>nel</a:t>
            </a:r>
            <a:r>
              <a:rPr lang="en-US" sz="1800" dirty="0" smtClean="0"/>
              <a:t> frame (bit a 1)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U</a:t>
            </a:r>
            <a:r>
              <a:rPr lang="en-US" sz="1800" dirty="0" smtClean="0"/>
              <a:t> - bit di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</a:t>
            </a:r>
            <a:r>
              <a:rPr lang="en-US" sz="1800" dirty="0" err="1" smtClean="0"/>
              <a:t>usata</a:t>
            </a:r>
            <a:r>
              <a:rPr lang="en-US" sz="1800" dirty="0" smtClean="0"/>
              <a:t>. Per </a:t>
            </a:r>
            <a:r>
              <a:rPr lang="en-US" sz="1800" dirty="0" err="1" smtClean="0"/>
              <a:t>scegliere</a:t>
            </a:r>
            <a:r>
              <a:rPr lang="en-US" sz="1800" dirty="0" smtClean="0"/>
              <a:t> </a:t>
            </a:r>
            <a:r>
              <a:rPr lang="en-US" sz="1800" dirty="0" err="1" smtClean="0"/>
              <a:t>quali</a:t>
            </a:r>
            <a:r>
              <a:rPr lang="en-US" sz="1800" dirty="0" smtClean="0"/>
              <a:t> </a:t>
            </a:r>
            <a:r>
              <a:rPr lang="en-US" sz="1800" dirty="0" err="1" smtClean="0"/>
              <a:t>pagine</a:t>
            </a:r>
            <a:r>
              <a:rPr lang="en-US" sz="1800" dirty="0" smtClean="0"/>
              <a:t>  </a:t>
            </a:r>
            <a:r>
              <a:rPr lang="en-US" sz="1800" dirty="0" err="1" smtClean="0"/>
              <a:t>spostare</a:t>
            </a:r>
            <a:r>
              <a:rPr lang="en-US" sz="1800" dirty="0" smtClean="0"/>
              <a:t> </a:t>
            </a:r>
            <a:r>
              <a:rPr lang="en-US" sz="1800" dirty="0" err="1" smtClean="0"/>
              <a:t>su</a:t>
            </a:r>
            <a:r>
              <a:rPr lang="en-US" sz="1800" dirty="0" smtClean="0"/>
              <a:t> disco per prime </a:t>
            </a:r>
            <a:r>
              <a:rPr lang="en-US" sz="1800" dirty="0" err="1" smtClean="0"/>
              <a:t>si</a:t>
            </a:r>
            <a:r>
              <a:rPr lang="en-US" sz="1800" dirty="0" smtClean="0"/>
              <a:t> </a:t>
            </a:r>
            <a:r>
              <a:rPr lang="en-US" sz="1800" dirty="0" err="1" smtClean="0"/>
              <a:t>scelgono</a:t>
            </a:r>
            <a:r>
              <a:rPr lang="en-US" sz="1800" dirty="0" smtClean="0"/>
              <a:t> </a:t>
            </a:r>
            <a:r>
              <a:rPr lang="en-US" sz="1800" dirty="0" err="1" smtClean="0"/>
              <a:t>quelle</a:t>
            </a:r>
            <a:r>
              <a:rPr lang="en-US" sz="1800" dirty="0" smtClean="0"/>
              <a:t> </a:t>
            </a:r>
            <a:r>
              <a:rPr lang="en-US" sz="1800" dirty="0" err="1" smtClean="0"/>
              <a:t>che</a:t>
            </a:r>
            <a:r>
              <a:rPr lang="en-US" sz="1800" dirty="0" smtClean="0"/>
              <a:t> non </a:t>
            </a:r>
            <a:r>
              <a:rPr lang="en-US" sz="1800" dirty="0" err="1" smtClean="0"/>
              <a:t>sono</a:t>
            </a:r>
            <a:r>
              <a:rPr lang="en-US" sz="1800" dirty="0" smtClean="0"/>
              <a:t> state </a:t>
            </a:r>
            <a:r>
              <a:rPr lang="en-US" sz="1800" dirty="0" err="1" smtClean="0"/>
              <a:t>usate</a:t>
            </a:r>
            <a:r>
              <a:rPr lang="en-US" sz="1800" dirty="0" smtClean="0"/>
              <a:t> </a:t>
            </a:r>
            <a:r>
              <a:rPr lang="en-US" sz="1800" dirty="0" err="1" smtClean="0"/>
              <a:t>nè</a:t>
            </a:r>
            <a:r>
              <a:rPr lang="en-US" sz="1800" dirty="0" smtClean="0"/>
              <a:t> </a:t>
            </a:r>
            <a:r>
              <a:rPr lang="en-US" sz="1800" dirty="0" err="1" smtClean="0"/>
              <a:t>modificate</a:t>
            </a:r>
            <a:r>
              <a:rPr lang="en-US" sz="1800" dirty="0" smtClean="0"/>
              <a:t>, poi </a:t>
            </a:r>
            <a:r>
              <a:rPr lang="en-US" sz="1800" dirty="0" err="1" smtClean="0"/>
              <a:t>quelle</a:t>
            </a:r>
            <a:r>
              <a:rPr lang="en-US" sz="1800" dirty="0" smtClean="0"/>
              <a:t> </a:t>
            </a:r>
            <a:r>
              <a:rPr lang="en-US" sz="1800" dirty="0" err="1" smtClean="0"/>
              <a:t>che</a:t>
            </a:r>
            <a:r>
              <a:rPr lang="en-US" sz="1800" dirty="0" smtClean="0"/>
              <a:t>  </a:t>
            </a:r>
            <a:r>
              <a:rPr lang="en-US" sz="1800" dirty="0" err="1" smtClean="0"/>
              <a:t>sono</a:t>
            </a:r>
            <a:r>
              <a:rPr lang="en-US" sz="1800" dirty="0" smtClean="0"/>
              <a:t> state </a:t>
            </a:r>
            <a:r>
              <a:rPr lang="en-US" sz="1800" dirty="0" err="1" smtClean="0"/>
              <a:t>usate</a:t>
            </a:r>
            <a:r>
              <a:rPr lang="en-US" sz="1800" dirty="0" smtClean="0"/>
              <a:t> e non </a:t>
            </a:r>
            <a:r>
              <a:rPr lang="en-US" sz="1800" dirty="0" err="1" smtClean="0"/>
              <a:t>modificate</a:t>
            </a:r>
            <a:r>
              <a:rPr lang="en-US" sz="1800" dirty="0" smtClean="0"/>
              <a:t> e </a:t>
            </a:r>
            <a:r>
              <a:rPr lang="en-US" sz="1800" dirty="0" err="1" smtClean="0"/>
              <a:t>infine</a:t>
            </a:r>
            <a:r>
              <a:rPr lang="en-US" sz="1800" dirty="0" smtClean="0"/>
              <a:t> </a:t>
            </a:r>
            <a:r>
              <a:rPr lang="en-US" sz="1800" dirty="0" err="1" smtClean="0"/>
              <a:t>quelle</a:t>
            </a:r>
            <a:r>
              <a:rPr lang="en-US" sz="1800" dirty="0" smtClean="0"/>
              <a:t> </a:t>
            </a:r>
            <a:r>
              <a:rPr lang="en-US" sz="1800" dirty="0" err="1" smtClean="0"/>
              <a:t>usate</a:t>
            </a:r>
            <a:r>
              <a:rPr lang="en-US" sz="1800" dirty="0" smtClean="0"/>
              <a:t> e </a:t>
            </a:r>
            <a:r>
              <a:rPr lang="en-US" sz="1800" dirty="0" err="1" smtClean="0"/>
              <a:t>modificate</a:t>
            </a:r>
            <a:endParaRPr lang="en-US" sz="18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1800" dirty="0" smtClean="0"/>
              <a:t> -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a sola </a:t>
            </a:r>
            <a:r>
              <a:rPr lang="en-US" sz="1800" dirty="0" err="1" smtClean="0"/>
              <a:t>lettura</a:t>
            </a:r>
            <a:endParaRPr lang="en-US" sz="18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W</a:t>
            </a:r>
            <a:r>
              <a:rPr lang="en-US" sz="1800" dirty="0" smtClean="0"/>
              <a:t> -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a sola </a:t>
            </a:r>
            <a:r>
              <a:rPr lang="en-US" sz="1800" dirty="0" err="1" smtClean="0"/>
              <a:t>scrittura</a:t>
            </a:r>
            <a:endParaRPr lang="en-US" sz="18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X</a:t>
            </a:r>
            <a:r>
              <a:rPr lang="en-US" sz="1800" dirty="0" smtClean="0"/>
              <a:t>- </a:t>
            </a:r>
            <a:r>
              <a:rPr lang="en-US" sz="1800" dirty="0" err="1" smtClean="0"/>
              <a:t>pagina</a:t>
            </a:r>
            <a:r>
              <a:rPr lang="en-US" sz="1800" dirty="0" smtClean="0"/>
              <a:t> </a:t>
            </a:r>
            <a:r>
              <a:rPr lang="en-US" sz="1800" dirty="0" err="1" smtClean="0"/>
              <a:t>che</a:t>
            </a:r>
            <a:r>
              <a:rPr lang="en-US" sz="1800" dirty="0" smtClean="0"/>
              <a:t> </a:t>
            </a:r>
            <a:r>
              <a:rPr lang="en-US" sz="1800" dirty="0" err="1" smtClean="0"/>
              <a:t>contiene</a:t>
            </a:r>
            <a:r>
              <a:rPr lang="en-US" sz="1800" dirty="0" smtClean="0"/>
              <a:t> solo </a:t>
            </a:r>
            <a:r>
              <a:rPr lang="en-US" sz="1800" dirty="0" err="1" smtClean="0"/>
              <a:t>codice</a:t>
            </a:r>
            <a:r>
              <a:rPr lang="en-US" sz="1800" dirty="0" smtClean="0"/>
              <a:t> </a:t>
            </a:r>
            <a:r>
              <a:rPr lang="en-US" sz="1800" dirty="0" err="1" smtClean="0"/>
              <a:t>ed</a:t>
            </a:r>
            <a:r>
              <a:rPr lang="en-US" sz="1800" dirty="0" smtClean="0"/>
              <a:t> </a:t>
            </a:r>
            <a:r>
              <a:rPr lang="en-US" sz="1800" dirty="0" err="1" smtClean="0"/>
              <a:t>usata</a:t>
            </a:r>
            <a:r>
              <a:rPr lang="en-US" sz="1800" dirty="0" smtClean="0"/>
              <a:t> per </a:t>
            </a:r>
            <a:r>
              <a:rPr lang="en-US" sz="1800" dirty="0" err="1" smtClean="0"/>
              <a:t>essere</a:t>
            </a:r>
            <a:r>
              <a:rPr lang="en-US" sz="1800" dirty="0" smtClean="0"/>
              <a:t> </a:t>
            </a:r>
            <a:r>
              <a:rPr lang="en-US" sz="1800" dirty="0" err="1" smtClean="0"/>
              <a:t>eseguita</a:t>
            </a:r>
            <a:endParaRPr lang="en-US" sz="18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n-US" sz="1800" dirty="0"/>
          </a:p>
          <a:p>
            <a:pPr marL="0" indent="0">
              <a:buClr>
                <a:schemeClr val="accent1">
                  <a:lumMod val="75000"/>
                </a:schemeClr>
              </a:buClr>
              <a:buNone/>
            </a:pPr>
            <a:r>
              <a:rPr lang="en-US" sz="1800" dirty="0" smtClean="0"/>
              <a:t>R, W, X </a:t>
            </a:r>
            <a:r>
              <a:rPr lang="en-US" sz="1800" dirty="0" err="1" smtClean="0"/>
              <a:t>sono</a:t>
            </a:r>
            <a:r>
              <a:rPr lang="en-US" sz="1800" dirty="0" smtClean="0"/>
              <a:t> </a:t>
            </a:r>
            <a:r>
              <a:rPr lang="en-US" sz="1800" dirty="0" err="1" smtClean="0"/>
              <a:t>usati</a:t>
            </a:r>
            <a:r>
              <a:rPr lang="en-US" sz="1800" dirty="0" smtClean="0"/>
              <a:t> per </a:t>
            </a:r>
            <a:r>
              <a:rPr lang="en-US" sz="1800" dirty="0" err="1" smtClean="0"/>
              <a:t>meccanismi</a:t>
            </a:r>
            <a:r>
              <a:rPr lang="en-US" sz="1800" dirty="0" smtClean="0"/>
              <a:t> di </a:t>
            </a:r>
            <a:r>
              <a:rPr lang="en-US" sz="1800" dirty="0" err="1" smtClean="0"/>
              <a:t>protezione</a:t>
            </a:r>
            <a:r>
              <a:rPr lang="en-US" sz="1800" dirty="0" smtClean="0"/>
              <a:t> </a:t>
            </a:r>
            <a:r>
              <a:rPr lang="en-US" sz="1800" dirty="0" err="1" smtClean="0"/>
              <a:t>delle</a:t>
            </a:r>
            <a:r>
              <a:rPr lang="en-US" sz="1800" dirty="0" smtClean="0"/>
              <a:t> </a:t>
            </a:r>
            <a:r>
              <a:rPr lang="en-US" sz="1800" dirty="0" err="1" smtClean="0"/>
              <a:t>pagine</a:t>
            </a:r>
            <a:r>
              <a:rPr lang="en-US" sz="1800" dirty="0" smtClean="0"/>
              <a:t>.,</a:t>
            </a:r>
          </a:p>
          <a:p>
            <a:endParaRPr lang="en-US" sz="1800" dirty="0" smtClean="0"/>
          </a:p>
          <a:p>
            <a:endParaRPr lang="it-IT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B29C2-B058-4DC9-BA54-633B388B898E}" type="datetime1">
              <a:rPr lang="it-IT" smtClean="0"/>
              <a:t>05/05/2015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26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02090" y="979851"/>
            <a:ext cx="8496944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Il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numero di indirizzi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logici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</a:rPr>
              <a:t>riferibili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dal processo in esecuzione </a:t>
            </a:r>
            <a:r>
              <a:rPr lang="it-IT" sz="2000" dirty="0" smtClean="0"/>
              <a:t>dipende </a:t>
            </a:r>
            <a:r>
              <a:rPr lang="it-IT" sz="2000" dirty="0"/>
              <a:t>dalla </a:t>
            </a:r>
            <a:r>
              <a:rPr lang="it-IT" sz="2000" dirty="0" smtClean="0"/>
              <a:t>larghezza </a:t>
            </a:r>
            <a:r>
              <a:rPr lang="it-IT" sz="2000" dirty="0" smtClean="0"/>
              <a:t>dell’</a:t>
            </a:r>
            <a:r>
              <a:rPr lang="it-IT" sz="2000" dirty="0" err="1" smtClean="0"/>
              <a:t>address</a:t>
            </a:r>
            <a:r>
              <a:rPr lang="it-IT" sz="2000" dirty="0" smtClean="0"/>
              <a:t> bus  </a:t>
            </a:r>
            <a:r>
              <a:rPr lang="it-IT" sz="2000" dirty="0" smtClean="0"/>
              <a:t>e della </a:t>
            </a:r>
            <a:r>
              <a:rPr lang="it-IT" sz="2000" dirty="0"/>
              <a:t>parola del </a:t>
            </a:r>
            <a:r>
              <a:rPr lang="it-IT" sz="2000" dirty="0" smtClean="0"/>
              <a:t>microprocessore.</a:t>
            </a:r>
          </a:p>
          <a:p>
            <a:pPr marL="0" indent="0" algn="ctr">
              <a:buNone/>
            </a:pPr>
            <a:endParaRPr lang="it-IT" sz="2400" dirty="0" smtClean="0"/>
          </a:p>
          <a:p>
            <a:pPr marL="0" indent="0" algn="ctr">
              <a:buNone/>
            </a:pPr>
            <a:r>
              <a:rPr lang="it-IT" sz="2000" b="1" dirty="0" smtClean="0"/>
              <a:t>Se il processore è a n bit può indirizzare al massimo 2</a:t>
            </a:r>
            <a:r>
              <a:rPr lang="it-IT" sz="2000" b="1" baseline="30000" dirty="0" smtClean="0"/>
              <a:t>n</a:t>
            </a:r>
            <a:r>
              <a:rPr lang="it-IT" sz="2000" b="1" dirty="0" smtClean="0"/>
              <a:t> parole di memoria</a:t>
            </a:r>
            <a:endParaRPr lang="it-IT" sz="2000" b="1" dirty="0"/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r>
              <a:rPr lang="it-IT" sz="1800" b="1" dirty="0" smtClean="0">
                <a:solidFill>
                  <a:schemeClr val="accent1">
                    <a:lumMod val="75000"/>
                  </a:schemeClr>
                </a:solidFill>
              </a:rPr>
              <a:t>Esempi:</a:t>
            </a:r>
            <a:endParaRPr lang="it-IT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1800" dirty="0" smtClean="0"/>
              <a:t>Un processore a 32 bit che indirizza parole di 1 byte in memoria può indirizzare fino a:</a:t>
            </a:r>
          </a:p>
          <a:p>
            <a:pPr marL="0" indent="0">
              <a:buClr>
                <a:schemeClr val="accent1">
                  <a:lumMod val="75000"/>
                </a:schemeClr>
              </a:buClr>
              <a:buNone/>
            </a:pPr>
            <a:r>
              <a:rPr lang="it-IT" sz="1800" dirty="0"/>
              <a:t>	</a:t>
            </a:r>
            <a:r>
              <a:rPr lang="it-IT" sz="1800" dirty="0" smtClean="0"/>
              <a:t>2</a:t>
            </a:r>
            <a:r>
              <a:rPr lang="it-IT" sz="1800" baseline="30000" dirty="0" smtClean="0"/>
              <a:t>32</a:t>
            </a:r>
            <a:r>
              <a:rPr lang="it-IT" sz="1800" dirty="0" smtClean="0"/>
              <a:t>byte= 2</a:t>
            </a:r>
            <a:r>
              <a:rPr lang="it-IT" sz="1800" baseline="30000" dirty="0" smtClean="0"/>
              <a:t>2</a:t>
            </a:r>
            <a:r>
              <a:rPr lang="it-IT" sz="1800" dirty="0" smtClean="0"/>
              <a:t>x 2</a:t>
            </a:r>
            <a:r>
              <a:rPr lang="it-IT" sz="1800" baseline="30000" dirty="0" smtClean="0"/>
              <a:t>30</a:t>
            </a:r>
            <a:r>
              <a:rPr lang="it-IT" sz="1800" dirty="0" smtClean="0"/>
              <a:t>byte = </a:t>
            </a:r>
            <a:r>
              <a:rPr lang="it-IT" sz="1800" dirty="0"/>
              <a:t>4 </a:t>
            </a:r>
            <a:r>
              <a:rPr lang="it-IT" sz="1800" dirty="0" smtClean="0"/>
              <a:t>GB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1800" dirty="0" smtClean="0"/>
              <a:t>Un processore a 64 bit che indirizza parole di 1 byte in memoria può indirizzare fino a:</a:t>
            </a:r>
          </a:p>
          <a:p>
            <a:pPr marL="0" indent="0">
              <a:buClr>
                <a:schemeClr val="accent1">
                  <a:lumMod val="75000"/>
                </a:schemeClr>
              </a:buClr>
              <a:buNone/>
            </a:pPr>
            <a:r>
              <a:rPr lang="it-IT" sz="1800" dirty="0" smtClean="0"/>
              <a:t>	2</a:t>
            </a:r>
            <a:r>
              <a:rPr lang="it-IT" sz="1800" baseline="30000" dirty="0" smtClean="0"/>
              <a:t>64</a:t>
            </a:r>
            <a:r>
              <a:rPr lang="it-IT" sz="1800" dirty="0" smtClean="0"/>
              <a:t>byte= 2</a:t>
            </a:r>
            <a:r>
              <a:rPr lang="it-IT" sz="1800" baseline="30000" dirty="0" smtClean="0"/>
              <a:t>4</a:t>
            </a:r>
            <a:r>
              <a:rPr lang="it-IT" sz="1800" dirty="0" smtClean="0"/>
              <a:t>x 2</a:t>
            </a:r>
            <a:r>
              <a:rPr lang="it-IT" sz="1800" baseline="30000" dirty="0" smtClean="0"/>
              <a:t>20</a:t>
            </a:r>
            <a:r>
              <a:rPr lang="it-IT" sz="1800" dirty="0" smtClean="0"/>
              <a:t>x 2</a:t>
            </a:r>
            <a:r>
              <a:rPr lang="it-IT" sz="1800" baseline="30000" dirty="0" smtClean="0"/>
              <a:t>40</a:t>
            </a:r>
            <a:r>
              <a:rPr lang="it-IT" sz="1800" dirty="0" smtClean="0"/>
              <a:t>byte  circa 16.000.000 </a:t>
            </a:r>
            <a:r>
              <a:rPr lang="it-IT" sz="1800" dirty="0" smtClean="0"/>
              <a:t>TB</a:t>
            </a:r>
          </a:p>
          <a:p>
            <a:pPr marL="0" indent="0">
              <a:buNone/>
            </a:pPr>
            <a:endParaRPr lang="it-IT" sz="1800" dirty="0"/>
          </a:p>
          <a:p>
            <a:pPr marL="0" indent="0" algn="ctr">
              <a:buNone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=&gt; Le tabelle delle pagine dei processi devono risiedere in RAM</a:t>
            </a:r>
            <a:endParaRPr lang="it-IT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1120818" y="5434611"/>
            <a:ext cx="7059488" cy="739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TABELLA  in RAM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3D7A6-539B-4278-A2B7-2F29E1420C08}" type="datetime1">
              <a:rPr lang="it-IT" smtClean="0"/>
              <a:t>05/05/2015</a:t>
            </a:fld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599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539552" y="404664"/>
            <a:ext cx="8352928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000" dirty="0" smtClean="0"/>
              <a:t> </a:t>
            </a:r>
            <a:endParaRPr lang="it-IT" sz="2000" dirty="0"/>
          </a:p>
          <a:p>
            <a:pPr marL="0" indent="0">
              <a:buNone/>
            </a:pPr>
            <a:r>
              <a:rPr lang="it-IT" sz="2400" dirty="0" smtClean="0"/>
              <a:t>Poiché la tabella delle pagine risiede in RAM, sono richiesti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due accessi alla memoria</a:t>
            </a:r>
            <a:r>
              <a:rPr lang="it-IT" sz="2400" dirty="0" smtClean="0"/>
              <a:t>: 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uno alla tabella della pagine</a:t>
            </a:r>
          </a:p>
          <a:p>
            <a:pPr lvl="1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2400" dirty="0" smtClean="0"/>
              <a:t>uno all’indirizzo dell’istruzione/dato</a:t>
            </a:r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endParaRPr lang="it-IT" sz="2400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it-IT" sz="2400" dirty="0" smtClean="0"/>
              <a:t>Si utilizza una cache  la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TLB (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</a:rPr>
              <a:t>Translation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</a:rPr>
              <a:t>Lookaside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 Buffer)</a:t>
            </a:r>
            <a:r>
              <a:rPr lang="it-IT" sz="2400" dirty="0" smtClean="0"/>
              <a:t>: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memoria associativa</a:t>
            </a:r>
            <a:r>
              <a:rPr lang="it-IT" sz="2400" dirty="0" smtClean="0"/>
              <a:t> che tiene traccia delle ultime associazioni pagina–frame visitate (principio di località=&gt; le più frequentate</a:t>
            </a:r>
            <a:r>
              <a:rPr lang="it-IT" sz="2000" dirty="0" smtClean="0"/>
              <a:t>).</a:t>
            </a:r>
            <a:endParaRPr lang="it-IT" sz="2000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4211960" y="5310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1115616" y="5434611"/>
            <a:ext cx="7059488" cy="739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2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blipFill>
                  <a:blip r:embed="rId2"/>
                  <a:tile tx="0" ty="0" sx="100000" sy="100000" flip="none" algn="tl"/>
                </a:blipFill>
                <a:effectLst/>
              </a:rPr>
              <a:t>MMU – Paginazione con  TLB</a:t>
            </a:r>
            <a:endParaRPr lang="it-IT" sz="2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blipFill>
                <a:blip r:embed="rId2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07456-CC67-404C-99BB-F656199659BC}" type="datetime1">
              <a:rPr lang="it-IT" smtClean="0"/>
              <a:t>05/05/2015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 smtClean="0"/>
              <a:t>Panarotto Denise - TFA A042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880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me">
  <a:themeElements>
    <a:clrScheme name="Terme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Terme</Template>
  <TotalTime>964</TotalTime>
  <Words>944</Words>
  <Application>Microsoft Office PowerPoint</Application>
  <PresentationFormat>Presentazione su schermo (4:3)</PresentationFormat>
  <Paragraphs>124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Terme</vt:lpstr>
      <vt:lpstr>MMU e  Tabella delle Pagine</vt:lpstr>
      <vt:lpstr>MMU – Introduzione</vt:lpstr>
      <vt:lpstr>MMU – DA INDIRIZZO LOGICO A INDIRIZZO FISICO </vt:lpstr>
      <vt:lpstr>MMU – TABELLA DELLE PAGINE</vt:lpstr>
      <vt:lpstr>MMU – Tabella delle pagine</vt:lpstr>
      <vt:lpstr>MMU – TABELLA DELLE PAGINE</vt:lpstr>
      <vt:lpstr>MMU – Informazioni aggiuntive</vt:lpstr>
      <vt:lpstr>Presentazione standard di PowerPoint</vt:lpstr>
      <vt:lpstr>Presentazione standard di PowerPoint</vt:lpstr>
      <vt:lpstr>MMU – Paginazione  con TLB</vt:lpstr>
      <vt:lpstr>MMU – Page Fault</vt:lpstr>
      <vt:lpstr>MMU –  struttura multilivello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MMU e Tabella delle Pagine</dc:title>
  <dc:creator>Denise</dc:creator>
  <cp:lastModifiedBy>Denise</cp:lastModifiedBy>
  <cp:revision>96</cp:revision>
  <dcterms:created xsi:type="dcterms:W3CDTF">2015-05-01T16:11:14Z</dcterms:created>
  <dcterms:modified xsi:type="dcterms:W3CDTF">2015-05-05T21:17:40Z</dcterms:modified>
</cp:coreProperties>
</file>