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s/slide19.xml" ContentType="application/vnd.openxmlformats-officedocument.presentationml.slide+xml"/>
  <Override PartName="/ppt/slideLayouts/slideLayout9.xml" ContentType="application/vnd.openxmlformats-officedocument.presentationml.slideLayout+xml"/>
  <Override PartName="/ppt/handoutMasters/handoutMaster1.xml" ContentType="application/vnd.openxmlformats-officedocument.presentationml.handoutMaster+xml"/>
  <Override PartName="/ppt/slides/slide6.xml" ContentType="application/vnd.openxmlformats-officedocument.presentationml.slide+xml"/>
  <Override PartName="/ppt/slideLayouts/slideLayout7.xml" ContentType="application/vnd.openxmlformats-officedocument.presentationml.slideLayout+xml"/>
  <Override PartName="/ppt/slides/slide17.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slides/slide20.xml" ContentType="application/vnd.openxmlformats-officedocument.presentationml.slid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handoutMasterIdLst>
    <p:handoutMasterId r:id="rId23"/>
  </p:handoutMasterIdLst>
  <p:sldIdLst>
    <p:sldId id="293" r:id="rId2"/>
    <p:sldId id="294" r:id="rId3"/>
    <p:sldId id="316" r:id="rId4"/>
    <p:sldId id="317" r:id="rId5"/>
    <p:sldId id="315" r:id="rId6"/>
    <p:sldId id="318" r:id="rId7"/>
    <p:sldId id="319" r:id="rId8"/>
    <p:sldId id="320" r:id="rId9"/>
    <p:sldId id="321" r:id="rId10"/>
    <p:sldId id="322" r:id="rId11"/>
    <p:sldId id="323" r:id="rId12"/>
    <p:sldId id="324" r:id="rId13"/>
    <p:sldId id="331" r:id="rId14"/>
    <p:sldId id="325" r:id="rId15"/>
    <p:sldId id="332" r:id="rId16"/>
    <p:sldId id="326" r:id="rId17"/>
    <p:sldId id="327" r:id="rId18"/>
    <p:sldId id="328" r:id="rId19"/>
    <p:sldId id="329" r:id="rId20"/>
    <p:sldId id="330" r:id="rId21"/>
    <p:sldId id="333" r:id="rId22"/>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2" frameSlides="1"/>
  <p:extLst>
    <p:ext uri="{E76CE94A-603C-4142-B9EB-6D1370010A27}">
      <p14:discardImageEditData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varScale="1">
        <p:scale>
          <a:sx n="148" d="100"/>
          <a:sy n="148" d="100"/>
        </p:scale>
        <p:origin x="-1312" y="-11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handoutMaster" Target="handoutMasters/handout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77566AA-8EA1-1744-8E1E-6109BEB03F03}" type="datetimeFigureOut">
              <a:rPr lang="it-IT" smtClean="0"/>
              <a:pPr/>
              <a:t>24-04-2015</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F4161FA-BC7F-2042-A06A-04FC08F4EFB9}"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6"/>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1B5D6727-E148-4F85-A3E1-CC90B15B3356}" type="datetimeFigureOut">
              <a:rPr lang="it-IT" smtClean="0"/>
              <a:pPr/>
              <a:t>24-04-2015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02684240-2B74-4674-9CA7-492262DB9340}" type="slidenum">
              <a:rPr lang="it-IT" smtClean="0"/>
              <a:pPr/>
              <a:t>‹n.›</a:t>
            </a:fld>
            <a:endParaRPr lang="it-IT"/>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662132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1B5D6727-E148-4F85-A3E1-CC90B15B3356}" type="datetimeFigureOut">
              <a:rPr lang="it-IT" smtClean="0"/>
              <a:pPr/>
              <a:t>24-04-2015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02684240-2B74-4674-9CA7-492262DB9340}" type="slidenum">
              <a:rPr lang="it-IT" smtClean="0"/>
              <a:pPr/>
              <a:t>‹n.›</a:t>
            </a:fld>
            <a:endParaRPr lang="it-IT"/>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188311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9"/>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9"/>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1B5D6727-E148-4F85-A3E1-CC90B15B3356}" type="datetimeFigureOut">
              <a:rPr lang="it-IT" smtClean="0"/>
              <a:pPr/>
              <a:t>24-04-2015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02684240-2B74-4674-9CA7-492262DB9340}" type="slidenum">
              <a:rPr lang="it-IT" smtClean="0"/>
              <a:pPr/>
              <a:t>‹n.›</a:t>
            </a:fld>
            <a:endParaRPr lang="it-IT"/>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843645720"/>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1B5D6727-E148-4F85-A3E1-CC90B15B3356}" type="datetimeFigureOut">
              <a:rPr lang="it-IT" smtClean="0"/>
              <a:pPr/>
              <a:t>24-04-2015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02684240-2B74-4674-9CA7-492262DB9340}" type="slidenum">
              <a:rPr lang="it-IT" smtClean="0"/>
              <a:pPr/>
              <a:t>‹n.›</a:t>
            </a:fld>
            <a:endParaRPr lang="it-IT"/>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021987588"/>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1B5D6727-E148-4F85-A3E1-CC90B15B3356}" type="datetimeFigureOut">
              <a:rPr lang="it-IT" smtClean="0"/>
              <a:pPr/>
              <a:t>24-04-2015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02684240-2B74-4674-9CA7-492262DB9340}" type="slidenum">
              <a:rPr lang="it-IT" smtClean="0"/>
              <a:pPr/>
              <a:t>‹n.›</a:t>
            </a:fld>
            <a:endParaRPr lang="it-IT"/>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234324459"/>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1B5D6727-E148-4F85-A3E1-CC90B15B3356}" type="datetimeFigureOut">
              <a:rPr lang="it-IT" smtClean="0"/>
              <a:pPr/>
              <a:t>24-04-2015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02684240-2B74-4674-9CA7-492262DB9340}" type="slidenum">
              <a:rPr lang="it-IT" smtClean="0"/>
              <a:pPr/>
              <a:t>‹n.›</a:t>
            </a:fld>
            <a:endParaRPr lang="it-IT"/>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802251527"/>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1B5D6727-E148-4F85-A3E1-CC90B15B3356}" type="datetimeFigureOut">
              <a:rPr lang="it-IT" smtClean="0"/>
              <a:pPr/>
              <a:t>24-04-2015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02684240-2B74-4674-9CA7-492262DB9340}" type="slidenum">
              <a:rPr lang="it-IT" smtClean="0"/>
              <a:pPr/>
              <a:t>‹n.›</a:t>
            </a:fld>
            <a:endParaRPr lang="it-IT"/>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207987038"/>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1B5D6727-E148-4F85-A3E1-CC90B15B3356}" type="datetimeFigureOut">
              <a:rPr lang="it-IT" smtClean="0"/>
              <a:pPr/>
              <a:t>24-04-2015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02684240-2B74-4674-9CA7-492262DB9340}" type="slidenum">
              <a:rPr lang="it-IT" smtClean="0"/>
              <a:pPr/>
              <a:t>‹n.›</a:t>
            </a:fld>
            <a:endParaRPr lang="it-IT"/>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712567033"/>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1B5D6727-E148-4F85-A3E1-CC90B15B3356}" type="datetimeFigureOut">
              <a:rPr lang="it-IT" smtClean="0"/>
              <a:pPr/>
              <a:t>24-04-2015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02684240-2B74-4674-9CA7-492262DB9340}" type="slidenum">
              <a:rPr lang="it-IT" smtClean="0"/>
              <a:pPr/>
              <a:t>‹n.›</a:t>
            </a:fld>
            <a:endParaRPr lang="it-IT"/>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751946075"/>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1"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1B5D6727-E148-4F85-A3E1-CC90B15B3356}" type="datetimeFigureOut">
              <a:rPr lang="it-IT" smtClean="0"/>
              <a:pPr/>
              <a:t>24-04-2015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02684240-2B74-4674-9CA7-492262DB9340}" type="slidenum">
              <a:rPr lang="it-IT" smtClean="0"/>
              <a:pPr/>
              <a:t>‹n.›</a:t>
            </a:fld>
            <a:endParaRPr lang="it-IT"/>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58830809"/>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1"/>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1B5D6727-E148-4F85-A3E1-CC90B15B3356}" type="datetimeFigureOut">
              <a:rPr lang="it-IT" smtClean="0"/>
              <a:pPr/>
              <a:t>24-04-2015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02684240-2B74-4674-9CA7-492262DB9340}" type="slidenum">
              <a:rPr lang="it-IT" smtClean="0"/>
              <a:pPr/>
              <a:t>‹n.›</a:t>
            </a:fld>
            <a:endParaRPr lang="it-IT"/>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47033579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5D6727-E148-4F85-A3E1-CC90B15B3356}" type="datetimeFigureOut">
              <a:rPr lang="it-IT" smtClean="0"/>
              <a:pPr/>
              <a:t>24-04-2015</a:t>
            </a:fld>
            <a:endParaRPr lang="it-IT"/>
          </a:p>
        </p:txBody>
      </p:sp>
      <p:sp>
        <p:nvSpPr>
          <p:cNvPr id="5" name="Segnaposto piè di pagina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684240-2B74-4674-9CA7-492262DB9340}" type="slidenum">
              <a:rPr lang="it-IT" smtClean="0"/>
              <a:pPr/>
              <a:t>‹n.›</a:t>
            </a:fld>
            <a:endParaRPr lang="it-IT"/>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790986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436427" y="188642"/>
            <a:ext cx="7772400" cy="3087959"/>
          </a:xfrm>
        </p:spPr>
        <p:txBody>
          <a:bodyPr>
            <a:normAutofit fontScale="90000"/>
          </a:bodyPr>
          <a:lstStyle/>
          <a:p>
            <a:r>
              <a:rPr lang="it-IT" dirty="0" smtClean="0"/>
              <a:t/>
            </a:r>
            <a:br>
              <a:rPr lang="it-IT" dirty="0" smtClean="0"/>
            </a:br>
            <a:r>
              <a:rPr lang="it-IT" dirty="0" smtClean="0"/>
              <a:t> </a:t>
            </a:r>
            <a:r>
              <a:rPr lang="it-IT" dirty="0" err="1" smtClean="0"/>
              <a:t>Swapping</a:t>
            </a:r>
            <a:r>
              <a:rPr lang="it-IT" dirty="0" smtClean="0"/>
              <a:t> e algoritmi di rimpiazzo (first </a:t>
            </a:r>
            <a:r>
              <a:rPr lang="it-IT" dirty="0" err="1" smtClean="0"/>
              <a:t>fit</a:t>
            </a:r>
            <a:r>
              <a:rPr lang="it-IT" dirty="0" smtClean="0"/>
              <a:t>, </a:t>
            </a:r>
            <a:r>
              <a:rPr lang="it-IT" dirty="0" err="1" smtClean="0"/>
              <a:t>next</a:t>
            </a:r>
            <a:r>
              <a:rPr lang="it-IT" dirty="0" smtClean="0"/>
              <a:t> </a:t>
            </a:r>
            <a:r>
              <a:rPr lang="it-IT" dirty="0" err="1" smtClean="0"/>
              <a:t>fit</a:t>
            </a:r>
            <a:r>
              <a:rPr lang="it-IT" dirty="0" smtClean="0"/>
              <a:t>, best </a:t>
            </a:r>
            <a:r>
              <a:rPr lang="it-IT" dirty="0" err="1" smtClean="0"/>
              <a:t>fit</a:t>
            </a:r>
            <a:r>
              <a:rPr lang="it-IT" dirty="0" smtClean="0"/>
              <a:t>	</a:t>
            </a:r>
            <a:br>
              <a:rPr lang="it-IT" dirty="0" smtClean="0"/>
            </a:br>
            <a:endParaRPr lang="it-IT" dirty="0"/>
          </a:p>
        </p:txBody>
      </p:sp>
      <p:sp>
        <p:nvSpPr>
          <p:cNvPr id="3" name="Sottotitolo 2"/>
          <p:cNvSpPr>
            <a:spLocks noGrp="1"/>
          </p:cNvSpPr>
          <p:nvPr>
            <p:ph type="subTitle" idx="1"/>
          </p:nvPr>
        </p:nvSpPr>
        <p:spPr>
          <a:xfrm>
            <a:off x="539552" y="2819400"/>
            <a:ext cx="8136904" cy="3505200"/>
          </a:xfrm>
        </p:spPr>
        <p:txBody>
          <a:bodyPr>
            <a:normAutofit lnSpcReduction="10000"/>
          </a:bodyPr>
          <a:lstStyle/>
          <a:p>
            <a:r>
              <a:rPr lang="it-IT" dirty="0" smtClean="0"/>
              <a:t>Allocazione statica, dinamica, a partizioni rilocabili</a:t>
            </a:r>
          </a:p>
          <a:p>
            <a:r>
              <a:rPr lang="it-IT" dirty="0" smtClean="0"/>
              <a:t>first </a:t>
            </a:r>
            <a:r>
              <a:rPr lang="it-IT" dirty="0" err="1" smtClean="0"/>
              <a:t>fit</a:t>
            </a:r>
            <a:r>
              <a:rPr lang="it-IT" dirty="0" smtClean="0"/>
              <a:t>, </a:t>
            </a:r>
            <a:r>
              <a:rPr lang="it-IT" dirty="0" err="1" smtClean="0"/>
              <a:t>next</a:t>
            </a:r>
            <a:r>
              <a:rPr lang="it-IT" dirty="0" smtClean="0"/>
              <a:t> </a:t>
            </a:r>
            <a:r>
              <a:rPr lang="it-IT" dirty="0" err="1" smtClean="0"/>
              <a:t>fit</a:t>
            </a:r>
            <a:r>
              <a:rPr lang="it-IT" dirty="0" smtClean="0"/>
              <a:t>, best </a:t>
            </a:r>
            <a:r>
              <a:rPr lang="it-IT" dirty="0" err="1" smtClean="0"/>
              <a:t>fit</a:t>
            </a:r>
            <a:r>
              <a:rPr lang="it-IT" dirty="0" smtClean="0"/>
              <a:t>, </a:t>
            </a:r>
            <a:r>
              <a:rPr lang="it-IT" dirty="0" err="1" smtClean="0"/>
              <a:t>worst</a:t>
            </a:r>
            <a:r>
              <a:rPr lang="it-IT" dirty="0" smtClean="0"/>
              <a:t> </a:t>
            </a:r>
            <a:r>
              <a:rPr lang="it-IT" dirty="0" err="1" smtClean="0"/>
              <a:t>fit</a:t>
            </a:r>
            <a:endParaRPr lang="it-IT" dirty="0" smtClean="0"/>
          </a:p>
          <a:p>
            <a:r>
              <a:rPr lang="it-IT" dirty="0" smtClean="0"/>
              <a:t>Paginazione</a:t>
            </a:r>
          </a:p>
          <a:p>
            <a:r>
              <a:rPr lang="it-IT" dirty="0" smtClean="0"/>
              <a:t>Approfondimenti</a:t>
            </a:r>
          </a:p>
          <a:p>
            <a:endParaRPr lang="it-IT" sz="1200" dirty="0" smtClean="0"/>
          </a:p>
          <a:p>
            <a:pPr algn="l"/>
            <a:r>
              <a:rPr lang="it-IT" sz="1200" dirty="0" smtClean="0"/>
              <a:t>TFA 2014/2015		DIDATTICA DEI SISTEMI OPERATIVI		Università di Verona</a:t>
            </a:r>
          </a:p>
          <a:p>
            <a:pPr algn="l"/>
            <a:r>
              <a:rPr lang="it-IT" sz="1200" dirty="0" smtClean="0"/>
              <a:t>Antonio Carboni</a:t>
            </a:r>
          </a:p>
          <a:p>
            <a:pPr algn="l"/>
            <a:r>
              <a:rPr lang="it-IT" sz="1200" dirty="0" smtClean="0"/>
              <a:t>Classe di Concorso A042</a:t>
            </a:r>
            <a:endParaRPr lang="it-IT" sz="1200"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9512183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Allocazione Dinamica: </a:t>
            </a:r>
            <a:r>
              <a:rPr lang="it-IT" dirty="0" err="1" smtClean="0"/>
              <a:t>Worst</a:t>
            </a:r>
            <a:r>
              <a:rPr lang="it-IT" dirty="0" smtClean="0"/>
              <a:t> </a:t>
            </a:r>
            <a:r>
              <a:rPr lang="it-IT" dirty="0" err="1" smtClean="0"/>
              <a:t>fit</a:t>
            </a:r>
            <a:endParaRPr lang="it-IT" dirty="0"/>
          </a:p>
        </p:txBody>
      </p:sp>
      <p:sp>
        <p:nvSpPr>
          <p:cNvPr id="3" name="Segnaposto contenuto 2"/>
          <p:cNvSpPr>
            <a:spLocks noGrp="1"/>
          </p:cNvSpPr>
          <p:nvPr>
            <p:ph idx="1"/>
          </p:nvPr>
        </p:nvSpPr>
        <p:spPr>
          <a:xfrm>
            <a:off x="457200" y="1600201"/>
            <a:ext cx="5105400" cy="4525963"/>
          </a:xfrm>
        </p:spPr>
        <p:txBody>
          <a:bodyPr>
            <a:normAutofit lnSpcReduction="10000"/>
          </a:bodyPr>
          <a:lstStyle/>
          <a:p>
            <a:r>
              <a:rPr lang="it-IT" dirty="0" smtClean="0"/>
              <a:t>Ricerca area libera più grande tra quelle disponibili</a:t>
            </a:r>
          </a:p>
          <a:p>
            <a:r>
              <a:rPr lang="it-IT" dirty="0" smtClean="0"/>
              <a:t>Tempi di elaborazione come Best </a:t>
            </a:r>
            <a:r>
              <a:rPr lang="it-IT" dirty="0" err="1" smtClean="0"/>
              <a:t>Fit</a:t>
            </a:r>
            <a:endParaRPr lang="it-IT" dirty="0" smtClean="0"/>
          </a:p>
          <a:p>
            <a:r>
              <a:rPr lang="it-IT" dirty="0" smtClean="0"/>
              <a:t>Lo spazio libero di una partizione può essere </a:t>
            </a:r>
            <a:r>
              <a:rPr lang="it-IT" dirty="0" smtClean="0"/>
              <a:t>recuperato ( riduzione </a:t>
            </a:r>
            <a:r>
              <a:rPr lang="it-IT" u="sng" dirty="0" smtClean="0"/>
              <a:t>frammentazione esterna</a:t>
            </a:r>
            <a:r>
              <a:rPr lang="it-IT" dirty="0" smtClean="0"/>
              <a:t>)</a:t>
            </a:r>
            <a:endParaRPr lang="it-IT" dirty="0"/>
          </a:p>
        </p:txBody>
      </p:sp>
      <p:pic>
        <p:nvPicPr>
          <p:cNvPr id="6" name="Immagine 5" descr="8-Worst_Fit.png"/>
          <p:cNvPicPr>
            <a:picLocks noChangeAspect="1"/>
          </p:cNvPicPr>
          <p:nvPr/>
        </p:nvPicPr>
        <p:blipFill>
          <a:blip r:embed="rId2"/>
          <a:stretch>
            <a:fillRect/>
          </a:stretch>
        </p:blipFill>
        <p:spPr>
          <a:xfrm>
            <a:off x="5638800" y="1524000"/>
            <a:ext cx="2480311" cy="48006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Allocazione a partizioni rilocabili</a:t>
            </a:r>
            <a:endParaRPr lang="it-IT" dirty="0"/>
          </a:p>
        </p:txBody>
      </p:sp>
      <p:sp>
        <p:nvSpPr>
          <p:cNvPr id="3" name="Segnaposto contenuto 2"/>
          <p:cNvSpPr>
            <a:spLocks noGrp="1"/>
          </p:cNvSpPr>
          <p:nvPr>
            <p:ph idx="1"/>
          </p:nvPr>
        </p:nvSpPr>
        <p:spPr/>
        <p:txBody>
          <a:bodyPr>
            <a:normAutofit/>
          </a:bodyPr>
          <a:lstStyle/>
          <a:p>
            <a:r>
              <a:rPr lang="it-IT" sz="2400" dirty="0" smtClean="0"/>
              <a:t>Prevede l’allocazione di un’unica partizione che viene suddivisa in base alle richieste dei processi</a:t>
            </a:r>
          </a:p>
          <a:p>
            <a:r>
              <a:rPr lang="it-IT" sz="2400" dirty="0" smtClean="0"/>
              <a:t>Necessaria deframmentazione </a:t>
            </a:r>
            <a:r>
              <a:rPr lang="it-IT" sz="2400" dirty="0" smtClean="0"/>
              <a:t>periodica</a:t>
            </a:r>
            <a:endParaRPr lang="it-IT" sz="2400" dirty="0"/>
          </a:p>
        </p:txBody>
      </p:sp>
      <p:pic>
        <p:nvPicPr>
          <p:cNvPr id="4" name="Immagine 3" descr="Partiz_Rilocabili.png"/>
          <p:cNvPicPr>
            <a:picLocks noChangeAspect="1"/>
          </p:cNvPicPr>
          <p:nvPr/>
        </p:nvPicPr>
        <p:blipFill>
          <a:blip r:embed="rId2"/>
          <a:stretch>
            <a:fillRect/>
          </a:stretch>
        </p:blipFill>
        <p:spPr>
          <a:xfrm>
            <a:off x="1524000" y="3048000"/>
            <a:ext cx="5716587" cy="323741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Deframmentazione</a:t>
            </a:r>
            <a:endParaRPr lang="it-IT" dirty="0"/>
          </a:p>
        </p:txBody>
      </p:sp>
      <p:sp>
        <p:nvSpPr>
          <p:cNvPr id="3" name="Segnaposto contenuto 2"/>
          <p:cNvSpPr>
            <a:spLocks noGrp="1"/>
          </p:cNvSpPr>
          <p:nvPr>
            <p:ph idx="1"/>
          </p:nvPr>
        </p:nvSpPr>
        <p:spPr>
          <a:xfrm>
            <a:off x="457200" y="1371601"/>
            <a:ext cx="8229600" cy="4754564"/>
          </a:xfrm>
        </p:spPr>
        <p:txBody>
          <a:bodyPr>
            <a:normAutofit/>
          </a:bodyPr>
          <a:lstStyle/>
          <a:p>
            <a:r>
              <a:rPr lang="it-IT" sz="2000" dirty="0" smtClean="0"/>
              <a:t>La presenza di lacune costituisce frammentazione esterna (fuori dai segmenti, anche chiamata “</a:t>
            </a:r>
            <a:r>
              <a:rPr lang="it-IT" sz="2000" dirty="0" err="1" smtClean="0"/>
              <a:t>checkerboarding</a:t>
            </a:r>
            <a:r>
              <a:rPr lang="it-IT" sz="2000" dirty="0" smtClean="0"/>
              <a:t>”, cioè “comportamento a scacchiera”)</a:t>
            </a:r>
          </a:p>
          <a:p>
            <a:r>
              <a:rPr lang="it-IT" sz="2000" dirty="0" smtClean="0"/>
              <a:t>La </a:t>
            </a:r>
            <a:r>
              <a:rPr lang="it-IT" sz="2000" dirty="0" smtClean="0"/>
              <a:t>deframmentazione permette di recuperare spazio contiguo ma richiede un grande impiego di tempo</a:t>
            </a:r>
            <a:endParaRPr lang="it-IT" sz="2000" dirty="0"/>
          </a:p>
        </p:txBody>
      </p:sp>
      <p:pic>
        <p:nvPicPr>
          <p:cNvPr id="4" name="Immagine 3" descr="10-Deframmentazione.png"/>
          <p:cNvPicPr>
            <a:picLocks noChangeAspect="1"/>
          </p:cNvPicPr>
          <p:nvPr/>
        </p:nvPicPr>
        <p:blipFill>
          <a:blip r:embed="rId2"/>
          <a:stretch>
            <a:fillRect/>
          </a:stretch>
        </p:blipFill>
        <p:spPr>
          <a:xfrm>
            <a:off x="2133600" y="3124200"/>
            <a:ext cx="5334000" cy="335412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Approfondimento</a:t>
            </a:r>
            <a:endParaRPr lang="it-IT" dirty="0"/>
          </a:p>
        </p:txBody>
      </p:sp>
      <p:sp>
        <p:nvSpPr>
          <p:cNvPr id="3" name="Segnaposto contenuto 2"/>
          <p:cNvSpPr>
            <a:spLocks noGrp="1"/>
          </p:cNvSpPr>
          <p:nvPr>
            <p:ph idx="1"/>
          </p:nvPr>
        </p:nvSpPr>
        <p:spPr/>
        <p:txBody>
          <a:bodyPr>
            <a:normAutofit fontScale="85000" lnSpcReduction="10000"/>
          </a:bodyPr>
          <a:lstStyle/>
          <a:p>
            <a:r>
              <a:rPr lang="it-IT" dirty="0" smtClean="0"/>
              <a:t>First </a:t>
            </a:r>
            <a:r>
              <a:rPr lang="it-IT" dirty="0" err="1" smtClean="0"/>
              <a:t>fit</a:t>
            </a:r>
            <a:r>
              <a:rPr lang="it-IT" dirty="0" smtClean="0"/>
              <a:t>, </a:t>
            </a:r>
            <a:r>
              <a:rPr lang="it-IT" dirty="0" err="1" smtClean="0"/>
              <a:t>next</a:t>
            </a:r>
            <a:r>
              <a:rPr lang="it-IT" dirty="0" smtClean="0"/>
              <a:t> </a:t>
            </a:r>
            <a:r>
              <a:rPr lang="it-IT" dirty="0" err="1" smtClean="0"/>
              <a:t>fit</a:t>
            </a:r>
            <a:r>
              <a:rPr lang="it-IT" dirty="0" smtClean="0"/>
              <a:t>, best </a:t>
            </a:r>
            <a:r>
              <a:rPr lang="it-IT" dirty="0" err="1" smtClean="0"/>
              <a:t>fit</a:t>
            </a:r>
            <a:r>
              <a:rPr lang="it-IT" dirty="0" smtClean="0"/>
              <a:t> tendono a diminuire la dimensione media delle lacune e tendono a creare in memoria molte piccole lacune inutilizzabili.</a:t>
            </a:r>
          </a:p>
          <a:p>
            <a:r>
              <a:rPr lang="it-IT" dirty="0" smtClean="0"/>
              <a:t>Ogni volta che un segmento viene caricato in una lacuna più grande di lui, la lacuna viene divisa in due parti, una occupata dal segmento, l’altra costituisce una nuova lacuna più piccola di quella originaria.</a:t>
            </a:r>
          </a:p>
          <a:p>
            <a:r>
              <a:rPr lang="it-IT" dirty="0" smtClean="0"/>
              <a:t>Meccanismo di compensazione: se si formano due lacune adiacenti, vengono saldate in una sola</a:t>
            </a:r>
          </a:p>
          <a:p>
            <a:r>
              <a:rPr lang="it-IT" dirty="0" smtClean="0"/>
              <a:t>First </a:t>
            </a:r>
            <a:r>
              <a:rPr lang="it-IT" dirty="0" err="1" smtClean="0"/>
              <a:t>fit</a:t>
            </a:r>
            <a:r>
              <a:rPr lang="it-IT" dirty="0" smtClean="0"/>
              <a:t> è un algoritmo migliore di best </a:t>
            </a:r>
            <a:r>
              <a:rPr lang="it-IT" dirty="0" err="1" smtClean="0"/>
              <a:t>fit</a:t>
            </a:r>
            <a:r>
              <a:rPr lang="it-IT" dirty="0" smtClean="0"/>
              <a:t> in termini di prestazioni complessive</a:t>
            </a:r>
            <a:endParaRPr lang="it-IT" dirty="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Paginazione</a:t>
            </a:r>
            <a:endParaRPr lang="it-IT" dirty="0"/>
          </a:p>
        </p:txBody>
      </p:sp>
      <p:sp>
        <p:nvSpPr>
          <p:cNvPr id="3" name="Segnaposto contenuto 2"/>
          <p:cNvSpPr>
            <a:spLocks noGrp="1"/>
          </p:cNvSpPr>
          <p:nvPr>
            <p:ph idx="1"/>
          </p:nvPr>
        </p:nvSpPr>
        <p:spPr>
          <a:xfrm>
            <a:off x="457200" y="1600201"/>
            <a:ext cx="5562600" cy="4525963"/>
          </a:xfrm>
        </p:spPr>
        <p:txBody>
          <a:bodyPr>
            <a:normAutofit lnSpcReduction="10000"/>
          </a:bodyPr>
          <a:lstStyle/>
          <a:p>
            <a:r>
              <a:rPr lang="it-IT" sz="2400" dirty="0" smtClean="0"/>
              <a:t>Suddivisione della memoria in piccole sezioni dette pagine</a:t>
            </a:r>
          </a:p>
          <a:p>
            <a:r>
              <a:rPr lang="it-IT" sz="2400" dirty="0" smtClean="0"/>
              <a:t>Quando un processo richiede memoria gli viene assegnata una sola pagina</a:t>
            </a:r>
          </a:p>
          <a:p>
            <a:r>
              <a:rPr lang="it-IT" sz="2400" dirty="0" smtClean="0"/>
              <a:t>Quando il processo ne necessita, ne vengono aggiunte altre anche disgiunte </a:t>
            </a:r>
          </a:p>
          <a:p>
            <a:r>
              <a:rPr lang="it-IT" sz="2400" dirty="0" smtClean="0"/>
              <a:t>Possibile soddisfare il massimo numero di </a:t>
            </a:r>
            <a:r>
              <a:rPr lang="it-IT" sz="2400" dirty="0" smtClean="0"/>
              <a:t>richieste</a:t>
            </a:r>
          </a:p>
          <a:p>
            <a:r>
              <a:rPr lang="it-IT" sz="2400" dirty="0" smtClean="0"/>
              <a:t>Se il programma e i dati non riempiono un numero intero di pagine, si crea una </a:t>
            </a:r>
            <a:r>
              <a:rPr lang="it-IT" sz="2400" u="sng" dirty="0" smtClean="0"/>
              <a:t>frammentazione interna</a:t>
            </a:r>
            <a:r>
              <a:rPr lang="it-IT" sz="2400" dirty="0" smtClean="0"/>
              <a:t> (all’interno di una pagina)</a:t>
            </a:r>
            <a:endParaRPr lang="it-IT" sz="2400" dirty="0" smtClean="0"/>
          </a:p>
          <a:p>
            <a:endParaRPr lang="it-IT" sz="2400" dirty="0" smtClean="0"/>
          </a:p>
          <a:p>
            <a:endParaRPr lang="it-IT" sz="2400" dirty="0"/>
          </a:p>
        </p:txBody>
      </p:sp>
      <p:pic>
        <p:nvPicPr>
          <p:cNvPr id="4" name="Immagine 3" descr="11-paginazione.png"/>
          <p:cNvPicPr>
            <a:picLocks noChangeAspect="1"/>
          </p:cNvPicPr>
          <p:nvPr/>
        </p:nvPicPr>
        <p:blipFill>
          <a:blip r:embed="rId2"/>
          <a:stretch>
            <a:fillRect/>
          </a:stretch>
        </p:blipFill>
        <p:spPr>
          <a:xfrm>
            <a:off x="6324600" y="1676400"/>
            <a:ext cx="2106217" cy="3810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Politiche di sostituzione delle pagine</a:t>
            </a:r>
            <a:endParaRPr lang="it-IT" dirty="0"/>
          </a:p>
        </p:txBody>
      </p:sp>
      <p:sp>
        <p:nvSpPr>
          <p:cNvPr id="3" name="Segnaposto contenuto 2"/>
          <p:cNvSpPr>
            <a:spLocks noGrp="1"/>
          </p:cNvSpPr>
          <p:nvPr>
            <p:ph idx="1"/>
          </p:nvPr>
        </p:nvSpPr>
        <p:spPr/>
        <p:txBody>
          <a:bodyPr>
            <a:normAutofit fontScale="77500" lnSpcReduction="20000"/>
          </a:bodyPr>
          <a:lstStyle/>
          <a:p>
            <a:r>
              <a:rPr lang="it-IT" dirty="0" smtClean="0"/>
              <a:t>Nei programmi i riferimenti tendono a raggrupparsi in un piccolo numero di pagine: principio di località</a:t>
            </a:r>
          </a:p>
          <a:p>
            <a:r>
              <a:rPr lang="it-IT" dirty="0" smtClean="0"/>
              <a:t>Insieme delle pagine usate dai </a:t>
            </a:r>
            <a:r>
              <a:rPr lang="it-IT" dirty="0" err="1" smtClean="0"/>
              <a:t>k</a:t>
            </a:r>
            <a:r>
              <a:rPr lang="it-IT" dirty="0" smtClean="0"/>
              <a:t> riferimenti a memoria più di recenti: “</a:t>
            </a:r>
            <a:r>
              <a:rPr lang="it-IT" dirty="0" err="1" smtClean="0"/>
              <a:t>working</a:t>
            </a:r>
            <a:r>
              <a:rPr lang="it-IT" dirty="0" smtClean="0"/>
              <a:t> set”</a:t>
            </a:r>
          </a:p>
          <a:p>
            <a:r>
              <a:rPr lang="it-IT" dirty="0" smtClean="0"/>
              <a:t>LRU (</a:t>
            </a:r>
            <a:r>
              <a:rPr lang="it-IT" dirty="0" err="1" smtClean="0"/>
              <a:t>Least</a:t>
            </a:r>
            <a:r>
              <a:rPr lang="it-IT" dirty="0" smtClean="0"/>
              <a:t> </a:t>
            </a:r>
            <a:r>
              <a:rPr lang="it-IT" dirty="0" err="1" smtClean="0"/>
              <a:t>Recently</a:t>
            </a:r>
            <a:r>
              <a:rPr lang="it-IT" dirty="0" smtClean="0"/>
              <a:t> </a:t>
            </a:r>
            <a:r>
              <a:rPr lang="it-IT" dirty="0" err="1" smtClean="0"/>
              <a:t>Used</a:t>
            </a:r>
            <a:r>
              <a:rPr lang="it-IT" dirty="0" smtClean="0"/>
              <a:t>): estromette la pagina usata meno recentemente (massima probabilità di non far parte del </a:t>
            </a:r>
            <a:r>
              <a:rPr lang="it-IT" dirty="0" err="1" smtClean="0"/>
              <a:t>working</a:t>
            </a:r>
            <a:r>
              <a:rPr lang="it-IT" dirty="0" smtClean="0"/>
              <a:t> set corrente)</a:t>
            </a:r>
          </a:p>
          <a:p>
            <a:r>
              <a:rPr lang="it-IT" dirty="0" smtClean="0"/>
              <a:t>FIFO (First </a:t>
            </a:r>
            <a:r>
              <a:rPr lang="it-IT" dirty="0" err="1" smtClean="0"/>
              <a:t>IN-First</a:t>
            </a:r>
            <a:r>
              <a:rPr lang="it-IT" dirty="0" smtClean="0"/>
              <a:t> Out): rimuove la pagina caricata meno recentemente, indipendentemente dal momento in cui sia stata referenziata (utilizzato contatore dei “</a:t>
            </a:r>
            <a:r>
              <a:rPr lang="it-IT" dirty="0" err="1" smtClean="0"/>
              <a:t>page</a:t>
            </a:r>
            <a:r>
              <a:rPr lang="it-IT" dirty="0" smtClean="0"/>
              <a:t> fault” a cui una pagina “ha assistito”)</a:t>
            </a:r>
          </a:p>
          <a:p>
            <a:r>
              <a:rPr lang="it-IT" dirty="0" smtClean="0"/>
              <a:t>Se un programma genera frequentemente errori di pagina viene chiamato </a:t>
            </a:r>
            <a:r>
              <a:rPr lang="it-IT" dirty="0" err="1" smtClean="0"/>
              <a:t>thrashing</a:t>
            </a:r>
            <a:r>
              <a:rPr lang="it-IT" dirty="0" smtClean="0"/>
              <a:t> (sconfitto)</a:t>
            </a:r>
            <a:endParaRPr lang="it-IT" dirty="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Esempio di esercizio</a:t>
            </a:r>
            <a:endParaRPr lang="it-IT" dirty="0"/>
          </a:p>
        </p:txBody>
      </p:sp>
      <p:pic>
        <p:nvPicPr>
          <p:cNvPr id="4" name="Segnaposto contenuto 3" descr="12-esercizio.png"/>
          <p:cNvPicPr>
            <a:picLocks noGrp="1" noChangeAspect="1"/>
          </p:cNvPicPr>
          <p:nvPr>
            <p:ph idx="1"/>
          </p:nvPr>
        </p:nvPicPr>
        <p:blipFill>
          <a:blip r:embed="rId2"/>
          <a:srcRect t="-2047" b="-2047"/>
          <a:stretch>
            <a:fillRect/>
          </a:stretch>
        </p:blipFill>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Soluzione</a:t>
            </a:r>
            <a:endParaRPr lang="it-IT" dirty="0"/>
          </a:p>
        </p:txBody>
      </p:sp>
      <p:pic>
        <p:nvPicPr>
          <p:cNvPr id="4" name="Segnaposto contenuto 3" descr="13-soluzione.png"/>
          <p:cNvPicPr>
            <a:picLocks noGrp="1" noChangeAspect="1"/>
          </p:cNvPicPr>
          <p:nvPr>
            <p:ph idx="1"/>
          </p:nvPr>
        </p:nvPicPr>
        <p:blipFill>
          <a:blip r:embed="rId2"/>
          <a:srcRect l="-7842" r="-7842"/>
          <a:stretch>
            <a:fillRect/>
          </a:stretch>
        </p:blipFill>
        <p:spPr>
          <a:xfrm>
            <a:off x="0" y="1524000"/>
            <a:ext cx="8950067" cy="4922192"/>
          </a:xfrm>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Approfondimento: memoria virtuale</a:t>
            </a:r>
            <a:endParaRPr lang="it-IT" dirty="0"/>
          </a:p>
        </p:txBody>
      </p:sp>
      <p:sp>
        <p:nvSpPr>
          <p:cNvPr id="3" name="Segnaposto contenuto 2"/>
          <p:cNvSpPr>
            <a:spLocks noGrp="1"/>
          </p:cNvSpPr>
          <p:nvPr>
            <p:ph idx="1"/>
          </p:nvPr>
        </p:nvSpPr>
        <p:spPr>
          <a:xfrm>
            <a:off x="457200" y="1371601"/>
            <a:ext cx="8229600" cy="4754564"/>
          </a:xfrm>
        </p:spPr>
        <p:txBody>
          <a:bodyPr>
            <a:normAutofit/>
          </a:bodyPr>
          <a:lstStyle/>
          <a:p>
            <a:r>
              <a:rPr lang="it-IT" sz="2000" dirty="0" smtClean="0"/>
              <a:t>Viene definita memoria virtuale di un processo la porzione di memoria fisica da esso utilizzata a partire dalla locazione fisica di indirizzo zero nell’ipotesi che nessun altro processo sia contemporaneamente allocato in memoria. </a:t>
            </a:r>
          </a:p>
          <a:p>
            <a:r>
              <a:rPr lang="it-IT" sz="2000" dirty="0" smtClean="0"/>
              <a:t>Tale memoria è quindi quella necessaria a contenere il suo codice, i dati su cui deve operare e l’area per lo </a:t>
            </a:r>
            <a:r>
              <a:rPr lang="it-IT" sz="2000" dirty="0" err="1" smtClean="0"/>
              <a:t>stack</a:t>
            </a:r>
            <a:r>
              <a:rPr lang="it-IT" sz="2000" dirty="0" smtClean="0"/>
              <a:t>, nell’ipotesi che la memoria fisica sia tutta dedicata a questo unico processo.</a:t>
            </a:r>
            <a:endParaRPr lang="it-IT" sz="2000" dirty="0"/>
          </a:p>
        </p:txBody>
      </p:sp>
      <p:pic>
        <p:nvPicPr>
          <p:cNvPr id="4" name="Immagine 3" descr="14-mem_virtuale_Processo.png"/>
          <p:cNvPicPr>
            <a:picLocks noChangeAspect="1"/>
          </p:cNvPicPr>
          <p:nvPr/>
        </p:nvPicPr>
        <p:blipFill>
          <a:blip r:embed="rId2"/>
          <a:stretch>
            <a:fillRect/>
          </a:stretch>
        </p:blipFill>
        <p:spPr>
          <a:xfrm>
            <a:off x="1219200" y="3810000"/>
            <a:ext cx="6897688" cy="260185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Memoria virtuale e fisica</a:t>
            </a:r>
            <a:endParaRPr lang="it-IT" dirty="0"/>
          </a:p>
        </p:txBody>
      </p:sp>
      <p:sp>
        <p:nvSpPr>
          <p:cNvPr id="3" name="Segnaposto contenuto 2"/>
          <p:cNvSpPr>
            <a:spLocks noGrp="1"/>
          </p:cNvSpPr>
          <p:nvPr>
            <p:ph idx="1"/>
          </p:nvPr>
        </p:nvSpPr>
        <p:spPr>
          <a:xfrm>
            <a:off x="457200" y="1219200"/>
            <a:ext cx="8229600" cy="5029199"/>
          </a:xfrm>
        </p:spPr>
        <p:txBody>
          <a:bodyPr>
            <a:noAutofit/>
          </a:bodyPr>
          <a:lstStyle/>
          <a:p>
            <a:r>
              <a:rPr lang="it-IT" sz="2000" dirty="0" smtClean="0"/>
              <a:t>La </a:t>
            </a:r>
            <a:r>
              <a:rPr lang="it-IT" sz="2000" u="sng" dirty="0" smtClean="0"/>
              <a:t>memoria virtuale del processo </a:t>
            </a:r>
            <a:r>
              <a:rPr lang="it-IT" sz="2000" dirty="0" smtClean="0"/>
              <a:t>rappresenta le esigenze di memoria del processo stesso, rappresentabili </a:t>
            </a:r>
            <a:r>
              <a:rPr lang="it-IT" sz="2000" dirty="0" err="1" smtClean="0"/>
              <a:t>1</a:t>
            </a:r>
            <a:r>
              <a:rPr lang="it-IT" sz="2000" dirty="0" smtClean="0"/>
              <a:t>) in termini di un unico insieme di locazioni con indirizzi contigui oppure </a:t>
            </a:r>
            <a:r>
              <a:rPr lang="it-IT" sz="2000" dirty="0" err="1" smtClean="0"/>
              <a:t>2</a:t>
            </a:r>
            <a:r>
              <a:rPr lang="it-IT" sz="2000" dirty="0" smtClean="0"/>
              <a:t>) mediante più insiemi di locazioni, indicati con il termine di segmenti.</a:t>
            </a:r>
          </a:p>
          <a:p>
            <a:r>
              <a:rPr lang="it-IT" sz="2000" u="sng" dirty="0" smtClean="0"/>
              <a:t>Organizzazione fisica della porzione di memoria </a:t>
            </a:r>
            <a:r>
              <a:rPr lang="it-IT" sz="2000" dirty="0" smtClean="0"/>
              <a:t>utilizzata per allocare un processo: </a:t>
            </a:r>
            <a:r>
              <a:rPr lang="it-IT" sz="2000" dirty="0" err="1" smtClean="0"/>
              <a:t>3</a:t>
            </a:r>
            <a:r>
              <a:rPr lang="it-IT" sz="2000" dirty="0" smtClean="0"/>
              <a:t>) riservare per la memoria virtuale del processo o per ciascuno dei suoi segmenti, un’area di memoria fisica costituita da un insieme di locazioni contigue; </a:t>
            </a:r>
            <a:r>
              <a:rPr lang="it-IT" sz="2000" dirty="0" err="1" smtClean="0"/>
              <a:t>4</a:t>
            </a:r>
            <a:r>
              <a:rPr lang="it-IT" sz="2000" dirty="0" smtClean="0"/>
              <a:t>) allocare il processo in locazioni di memoria non necessariamente contigue.</a:t>
            </a:r>
          </a:p>
          <a:p>
            <a:r>
              <a:rPr lang="it-IT" sz="2000" u="sng" dirty="0" smtClean="0"/>
              <a:t>dimensione della memoria virtuale</a:t>
            </a:r>
            <a:r>
              <a:rPr lang="it-IT" sz="2000" dirty="0" smtClean="0"/>
              <a:t>: </a:t>
            </a:r>
            <a:r>
              <a:rPr lang="it-IT" sz="2000" dirty="0" err="1" smtClean="0"/>
              <a:t>5</a:t>
            </a:r>
            <a:r>
              <a:rPr lang="it-IT" sz="2000" dirty="0" smtClean="0"/>
              <a:t>) limitare la memoria virtuale di un processo in modo tale che non superi la dimensione della memoria fisica pone un limite alla dimensione dei programmi che possono girare nel sistema; </a:t>
            </a:r>
            <a:r>
              <a:rPr lang="it-IT" sz="2000" dirty="0" err="1" smtClean="0"/>
              <a:t>6</a:t>
            </a:r>
            <a:r>
              <a:rPr lang="it-IT" sz="2000" dirty="0" smtClean="0"/>
              <a:t>) consentire dimensioni della memoria virtuale superiori a quelle della memoria fisica, delegando al sistema operativo il compito di caricare un po’ per volta, a domanda, singole porzioni della memoria virtuale, e cioè soltanto se e quando queste sono richieste, scaricando le porzioni non più necessarie.</a:t>
            </a:r>
          </a:p>
          <a:p>
            <a:endParaRPr lang="it-IT" sz="2000"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Attivare le preconoscenze (</a:t>
            </a:r>
            <a:r>
              <a:rPr lang="it-IT" dirty="0" err="1" smtClean="0"/>
              <a:t>1</a:t>
            </a:r>
            <a:r>
              <a:rPr lang="it-IT" dirty="0" smtClean="0"/>
              <a:t>)</a:t>
            </a:r>
            <a:endParaRPr lang="it-IT" dirty="0"/>
          </a:p>
        </p:txBody>
      </p:sp>
      <p:sp>
        <p:nvSpPr>
          <p:cNvPr id="3" name="Segnaposto contenuto 2"/>
          <p:cNvSpPr>
            <a:spLocks noGrp="1"/>
          </p:cNvSpPr>
          <p:nvPr>
            <p:ph idx="1"/>
          </p:nvPr>
        </p:nvSpPr>
        <p:spPr>
          <a:xfrm>
            <a:off x="457200" y="1600200"/>
            <a:ext cx="8229600" cy="4876800"/>
          </a:xfrm>
        </p:spPr>
        <p:txBody>
          <a:bodyPr>
            <a:normAutofit/>
          </a:bodyPr>
          <a:lstStyle/>
          <a:p>
            <a:r>
              <a:rPr lang="it-IT" sz="2400" dirty="0" smtClean="0"/>
              <a:t>Diagramma a stati dei processi, swap in, swap out (libro </a:t>
            </a:r>
            <a:r>
              <a:rPr lang="it-IT" sz="2400" dirty="0" err="1" smtClean="0"/>
              <a:t>Ist</a:t>
            </a:r>
            <a:r>
              <a:rPr lang="it-IT" sz="2400" dirty="0" smtClean="0"/>
              <a:t>. Tecnico Commerciale, inverte swap in e swap out)</a:t>
            </a:r>
          </a:p>
        </p:txBody>
      </p:sp>
      <p:pic>
        <p:nvPicPr>
          <p:cNvPr id="6" name="Immagine 5" descr="swap-in-swap-out.png"/>
          <p:cNvPicPr>
            <a:picLocks noChangeAspect="1"/>
          </p:cNvPicPr>
          <p:nvPr/>
        </p:nvPicPr>
        <p:blipFill>
          <a:blip r:embed="rId2"/>
          <a:stretch>
            <a:fillRect/>
          </a:stretch>
        </p:blipFill>
        <p:spPr>
          <a:xfrm>
            <a:off x="1371600" y="2590800"/>
            <a:ext cx="6080125" cy="3650186"/>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Rilocazione statica</a:t>
            </a:r>
            <a:endParaRPr lang="it-IT" dirty="0"/>
          </a:p>
        </p:txBody>
      </p:sp>
      <p:sp>
        <p:nvSpPr>
          <p:cNvPr id="3" name="Segnaposto contenuto 2"/>
          <p:cNvSpPr>
            <a:spLocks noGrp="1"/>
          </p:cNvSpPr>
          <p:nvPr>
            <p:ph idx="1"/>
          </p:nvPr>
        </p:nvSpPr>
        <p:spPr/>
        <p:txBody>
          <a:bodyPr>
            <a:normAutofit/>
          </a:bodyPr>
          <a:lstStyle/>
          <a:p>
            <a:r>
              <a:rPr lang="it-IT" sz="2000" dirty="0" smtClean="0"/>
              <a:t>Consiste nel rilocare tutti gli indirizzi da virtuale a fisici prima che il processo inizi la sua esecuzione (rilocazione statica) e cioè durante la fase di caricamento. In questo caso il caricatore, che per questo è chiamato caricatore rilocante, nel trasferire in memoria il modulo di caricamento modifica tutti gli indirizzi da virtuali a fisici sommandovi l’indirizzo iniziale di caricamento</a:t>
            </a:r>
            <a:r>
              <a:rPr lang="it-IT" sz="2000" dirty="0" smtClean="0"/>
              <a:t>.</a:t>
            </a:r>
          </a:p>
          <a:p>
            <a:r>
              <a:rPr lang="it-IT" sz="2000" dirty="0" smtClean="0"/>
              <a:t>la scelta di aver rilocato staticamente in memoria il processo e cioè di aver definito il </a:t>
            </a:r>
            <a:r>
              <a:rPr lang="it-IT" sz="2000" dirty="0" smtClean="0"/>
              <a:t>suo spazio </a:t>
            </a:r>
            <a:r>
              <a:rPr lang="it-IT" sz="2000" dirty="0" smtClean="0"/>
              <a:t>degli indirizzi fisici prima dell’inizio della sua esecuzione, non consente </a:t>
            </a:r>
            <a:r>
              <a:rPr lang="it-IT" sz="2000" dirty="0" smtClean="0"/>
              <a:t>all’atto dell’operazione </a:t>
            </a:r>
            <a:r>
              <a:rPr lang="it-IT" sz="2000" dirty="0" smtClean="0"/>
              <a:t>di swap in di scegliere una diversa porzione di memoria in cui rilocare il processo.</a:t>
            </a:r>
            <a:endParaRPr lang="it-IT" sz="20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Rilocazione dinamica</a:t>
            </a:r>
            <a:endParaRPr lang="it-IT" dirty="0"/>
          </a:p>
        </p:txBody>
      </p:sp>
      <p:sp>
        <p:nvSpPr>
          <p:cNvPr id="3" name="Segnaposto contenuto 2"/>
          <p:cNvSpPr>
            <a:spLocks noGrp="1"/>
          </p:cNvSpPr>
          <p:nvPr>
            <p:ph idx="1"/>
          </p:nvPr>
        </p:nvSpPr>
        <p:spPr/>
        <p:txBody>
          <a:bodyPr>
            <a:normAutofit fontScale="70000" lnSpcReduction="20000"/>
          </a:bodyPr>
          <a:lstStyle/>
          <a:p>
            <a:r>
              <a:rPr lang="it-IT" dirty="0" smtClean="0"/>
              <a:t>Per evitare questi inconvenienti legati alla rilocazione statica è necessario ritardare la </a:t>
            </a:r>
            <a:r>
              <a:rPr lang="it-IT" dirty="0" smtClean="0"/>
              <a:t>rilocazione stessa </a:t>
            </a:r>
            <a:r>
              <a:rPr lang="it-IT" dirty="0" smtClean="0"/>
              <a:t>attuandola in fase di esecuzione (rilocazione dinamica) In questo caso, quando un </a:t>
            </a:r>
            <a:r>
              <a:rPr lang="it-IT" dirty="0" smtClean="0"/>
              <a:t>processo viene </a:t>
            </a:r>
            <a:r>
              <a:rPr lang="it-IT" dirty="0" smtClean="0"/>
              <a:t>allocato in memoria, il caricatore trasferisce nelle locazioni di memoria fisica, direttamente </a:t>
            </a:r>
            <a:r>
              <a:rPr lang="it-IT" dirty="0" smtClean="0"/>
              <a:t>i contenuti </a:t>
            </a:r>
            <a:r>
              <a:rPr lang="it-IT" dirty="0" smtClean="0"/>
              <a:t>del modulo di caricamento contenente gli indirizzi virtuali, quindi senza rilocare </a:t>
            </a:r>
            <a:r>
              <a:rPr lang="it-IT" dirty="0" smtClean="0"/>
              <a:t>il programma.</a:t>
            </a:r>
          </a:p>
          <a:p>
            <a:r>
              <a:rPr lang="it-IT" dirty="0" smtClean="0"/>
              <a:t>Nel registro </a:t>
            </a:r>
            <a:r>
              <a:rPr lang="it-IT" dirty="0" smtClean="0"/>
              <a:t>PC </a:t>
            </a:r>
            <a:r>
              <a:rPr lang="it-IT" dirty="0" err="1" smtClean="0"/>
              <a:t>program</a:t>
            </a:r>
            <a:r>
              <a:rPr lang="it-IT" dirty="0" smtClean="0"/>
              <a:t> </a:t>
            </a:r>
            <a:r>
              <a:rPr lang="it-IT" dirty="0" err="1" smtClean="0"/>
              <a:t>counter</a:t>
            </a:r>
            <a:r>
              <a:rPr lang="it-IT" dirty="0" smtClean="0"/>
              <a:t> è caricato l’indirizzo virtuale della prima istruzione da eseguire e non </a:t>
            </a:r>
            <a:r>
              <a:rPr lang="it-IT" dirty="0" smtClean="0"/>
              <a:t>l’indirizzo fisico </a:t>
            </a:r>
            <a:r>
              <a:rPr lang="it-IT" dirty="0" smtClean="0"/>
              <a:t>della locazione in cui tale istruzione è contenuta. Analogamente nello </a:t>
            </a:r>
            <a:r>
              <a:rPr lang="it-IT" dirty="0" err="1" smtClean="0"/>
              <a:t>stack</a:t>
            </a:r>
            <a:r>
              <a:rPr lang="it-IT" dirty="0" smtClean="0"/>
              <a:t> </a:t>
            </a:r>
            <a:r>
              <a:rPr lang="it-IT" dirty="0" err="1" smtClean="0"/>
              <a:t>pointer</a:t>
            </a:r>
            <a:r>
              <a:rPr lang="it-IT" dirty="0" smtClean="0"/>
              <a:t> è </a:t>
            </a:r>
            <a:r>
              <a:rPr lang="it-IT" dirty="0" err="1" smtClean="0"/>
              <a:t>postol</a:t>
            </a:r>
            <a:r>
              <a:rPr lang="it-IT" dirty="0" smtClean="0"/>
              <a:t>’indirizzo </a:t>
            </a:r>
            <a:r>
              <a:rPr lang="it-IT" dirty="0" smtClean="0"/>
              <a:t>virtuale della base dello </a:t>
            </a:r>
            <a:r>
              <a:rPr lang="it-IT" dirty="0" err="1" smtClean="0"/>
              <a:t>stack</a:t>
            </a:r>
            <a:r>
              <a:rPr lang="it-IT" dirty="0" smtClean="0"/>
              <a:t>.</a:t>
            </a:r>
          </a:p>
          <a:p>
            <a:r>
              <a:rPr lang="it-IT" dirty="0" smtClean="0"/>
              <a:t>La </a:t>
            </a:r>
            <a:r>
              <a:rPr lang="it-IT" dirty="0" smtClean="0"/>
              <a:t>rilocazione dinamica</a:t>
            </a:r>
            <a:r>
              <a:rPr lang="it-IT" dirty="0" smtClean="0"/>
              <a:t> viene effettuata dal dispositivo </a:t>
            </a:r>
            <a:r>
              <a:rPr lang="it-IT" dirty="0" smtClean="0"/>
              <a:t>MMU</a:t>
            </a:r>
            <a:r>
              <a:rPr lang="it-IT" dirty="0" smtClean="0"/>
              <a:t> (</a:t>
            </a:r>
            <a:r>
              <a:rPr lang="it-IT" dirty="0" err="1" smtClean="0"/>
              <a:t>Memory</a:t>
            </a:r>
            <a:r>
              <a:rPr lang="it-IT" dirty="0" smtClean="0"/>
              <a:t> </a:t>
            </a:r>
            <a:r>
              <a:rPr lang="it-IT" dirty="0" err="1" smtClean="0"/>
              <a:t>Managment</a:t>
            </a:r>
            <a:r>
              <a:rPr lang="it-IT" dirty="0" smtClean="0"/>
              <a:t> </a:t>
            </a:r>
            <a:r>
              <a:rPr lang="it-IT" dirty="0" err="1" smtClean="0"/>
              <a:t>Unit</a:t>
            </a:r>
            <a:r>
              <a:rPr lang="it-IT" dirty="0" smtClean="0"/>
              <a:t>) che interfaccia la CPU all’unità di memoria e che implementa la funzione </a:t>
            </a:r>
            <a:r>
              <a:rPr lang="it-IT" dirty="0" smtClean="0"/>
              <a:t>di rilocazione </a:t>
            </a:r>
            <a:r>
              <a:rPr lang="it-IT" dirty="0" err="1" smtClean="0"/>
              <a:t>y=f</a:t>
            </a:r>
            <a:r>
              <a:rPr lang="it-IT" dirty="0" smtClean="0"/>
              <a:t>(</a:t>
            </a:r>
            <a:r>
              <a:rPr lang="it-IT" dirty="0" err="1" smtClean="0"/>
              <a:t>x</a:t>
            </a:r>
            <a:r>
              <a:rPr lang="it-IT" dirty="0" smtClean="0"/>
              <a:t>) traducendo dinamicamente ogni indirizzo virtuale nel corrispondente </a:t>
            </a:r>
            <a:r>
              <a:rPr lang="it-IT" dirty="0" smtClean="0"/>
              <a:t>indirizzo fisico</a:t>
            </a:r>
            <a:r>
              <a:rPr lang="it-IT" dirty="0" smtClean="0"/>
              <a:t>.</a:t>
            </a:r>
            <a:endParaRPr lang="it-IT" dirty="0" smtClean="0"/>
          </a:p>
          <a:p>
            <a:endParaRPr lang="it-IT"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Attivare le preconoscenze (</a:t>
            </a:r>
            <a:r>
              <a:rPr lang="it-IT" dirty="0" err="1" smtClean="0"/>
              <a:t>2</a:t>
            </a:r>
            <a:r>
              <a:rPr lang="it-IT" dirty="0" smtClean="0"/>
              <a:t>)</a:t>
            </a:r>
            <a:endParaRPr lang="it-IT" dirty="0"/>
          </a:p>
        </p:txBody>
      </p:sp>
      <p:sp>
        <p:nvSpPr>
          <p:cNvPr id="3" name="Segnaposto contenuto 2"/>
          <p:cNvSpPr>
            <a:spLocks noGrp="1"/>
          </p:cNvSpPr>
          <p:nvPr>
            <p:ph idx="1"/>
          </p:nvPr>
        </p:nvSpPr>
        <p:spPr>
          <a:xfrm>
            <a:off x="457200" y="1600200"/>
            <a:ext cx="8229600" cy="4876800"/>
          </a:xfrm>
        </p:spPr>
        <p:txBody>
          <a:bodyPr>
            <a:normAutofit/>
          </a:bodyPr>
          <a:lstStyle/>
          <a:p>
            <a:r>
              <a:rPr lang="it-IT" sz="2400" dirty="0" smtClean="0"/>
              <a:t>Gli </a:t>
            </a:r>
            <a:r>
              <a:rPr lang="it-IT" sz="2400" dirty="0" err="1" smtClean="0"/>
              <a:t>scheduler</a:t>
            </a:r>
            <a:r>
              <a:rPr lang="it-IT" sz="2400" dirty="0" smtClean="0"/>
              <a:t> (libro </a:t>
            </a:r>
            <a:r>
              <a:rPr lang="it-IT" sz="2400" dirty="0" err="1" smtClean="0"/>
              <a:t>Ist</a:t>
            </a:r>
            <a:r>
              <a:rPr lang="it-IT" sz="2400" dirty="0" smtClean="0"/>
              <a:t>. Tecnico Commerciale)</a:t>
            </a:r>
          </a:p>
        </p:txBody>
      </p:sp>
      <p:pic>
        <p:nvPicPr>
          <p:cNvPr id="5" name="Immagine 4" descr="Scheduler.png"/>
          <p:cNvPicPr>
            <a:picLocks noChangeAspect="1"/>
          </p:cNvPicPr>
          <p:nvPr/>
        </p:nvPicPr>
        <p:blipFill>
          <a:blip r:embed="rId2"/>
          <a:stretch>
            <a:fillRect/>
          </a:stretch>
        </p:blipFill>
        <p:spPr>
          <a:xfrm>
            <a:off x="1981200" y="2438400"/>
            <a:ext cx="5492750" cy="39366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Attivare le preconoscenze (</a:t>
            </a:r>
            <a:r>
              <a:rPr lang="it-IT" dirty="0" err="1" smtClean="0"/>
              <a:t>3</a:t>
            </a:r>
            <a:r>
              <a:rPr lang="it-IT" dirty="0" smtClean="0"/>
              <a:t>)</a:t>
            </a:r>
            <a:endParaRPr lang="it-IT" dirty="0"/>
          </a:p>
        </p:txBody>
      </p:sp>
      <p:sp>
        <p:nvSpPr>
          <p:cNvPr id="3" name="Segnaposto contenuto 2"/>
          <p:cNvSpPr>
            <a:spLocks noGrp="1"/>
          </p:cNvSpPr>
          <p:nvPr>
            <p:ph idx="1"/>
          </p:nvPr>
        </p:nvSpPr>
        <p:spPr>
          <a:xfrm>
            <a:off x="457200" y="1600200"/>
            <a:ext cx="8229600" cy="4876800"/>
          </a:xfrm>
        </p:spPr>
        <p:txBody>
          <a:bodyPr>
            <a:normAutofit/>
          </a:bodyPr>
          <a:lstStyle/>
          <a:p>
            <a:r>
              <a:rPr lang="it-IT" sz="2400" dirty="0" smtClean="0"/>
              <a:t>Sistema Operativo: gestione della memoria (libro </a:t>
            </a:r>
            <a:r>
              <a:rPr lang="it-IT" sz="2400" dirty="0" err="1" smtClean="0"/>
              <a:t>Ist</a:t>
            </a:r>
            <a:r>
              <a:rPr lang="it-IT" sz="2400" dirty="0" smtClean="0"/>
              <a:t>. Tecnico Commerciale)</a:t>
            </a:r>
          </a:p>
          <a:p>
            <a:r>
              <a:rPr lang="it-IT" sz="2400" dirty="0" smtClean="0"/>
              <a:t>Protezione</a:t>
            </a:r>
          </a:p>
          <a:p>
            <a:r>
              <a:rPr lang="it-IT" sz="2400" dirty="0" err="1" smtClean="0"/>
              <a:t>Rilocabilità</a:t>
            </a:r>
            <a:r>
              <a:rPr lang="it-IT" sz="2400" dirty="0" smtClean="0"/>
              <a:t> e trasparenza</a:t>
            </a:r>
          </a:p>
          <a:p>
            <a:r>
              <a:rPr lang="it-IT" sz="2400" dirty="0" err="1" smtClean="0"/>
              <a:t>Frammentabilità</a:t>
            </a:r>
            <a:endParaRPr lang="it-IT" sz="2400" dirty="0" smtClean="0"/>
          </a:p>
          <a:p>
            <a:r>
              <a:rPr lang="it-IT" sz="2400" dirty="0" smtClean="0"/>
              <a:t>Condivisione</a:t>
            </a:r>
          </a:p>
          <a:p>
            <a:pPr>
              <a:buNone/>
            </a:pPr>
            <a:endParaRPr lang="it-IT" sz="2400" dirty="0" smtClean="0"/>
          </a:p>
        </p:txBody>
      </p:sp>
      <p:pic>
        <p:nvPicPr>
          <p:cNvPr id="6" name="Immagine 5" descr="SO_Gest_Mem.png"/>
          <p:cNvPicPr>
            <a:picLocks noChangeAspect="1"/>
          </p:cNvPicPr>
          <p:nvPr/>
        </p:nvPicPr>
        <p:blipFill>
          <a:blip r:embed="rId2"/>
          <a:stretch>
            <a:fillRect/>
          </a:stretch>
        </p:blipFill>
        <p:spPr>
          <a:xfrm>
            <a:off x="3352800" y="3733800"/>
            <a:ext cx="4953000" cy="2483379"/>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Ciclo di allocazione</a:t>
            </a:r>
            <a:endParaRPr lang="it-IT" dirty="0"/>
          </a:p>
        </p:txBody>
      </p:sp>
      <p:sp>
        <p:nvSpPr>
          <p:cNvPr id="3" name="Segnaposto contenuto 2"/>
          <p:cNvSpPr>
            <a:spLocks noGrp="1"/>
          </p:cNvSpPr>
          <p:nvPr>
            <p:ph idx="1"/>
          </p:nvPr>
        </p:nvSpPr>
        <p:spPr/>
        <p:txBody>
          <a:bodyPr/>
          <a:lstStyle/>
          <a:p>
            <a:r>
              <a:rPr lang="it-IT" dirty="0" smtClean="0"/>
              <a:t>Prevede due fasi: allocazione e recupero</a:t>
            </a:r>
          </a:p>
          <a:p>
            <a:r>
              <a:rPr lang="it-IT" dirty="0" smtClean="0"/>
              <a:t>Allocazione: verificare disponibilità di un’area sufficientemente grande per il processo richiedente (priorità)</a:t>
            </a:r>
          </a:p>
          <a:p>
            <a:r>
              <a:rPr lang="it-IT" dirty="0" smtClean="0"/>
              <a:t>Recupero o </a:t>
            </a:r>
            <a:r>
              <a:rPr lang="it-IT" dirty="0" err="1" smtClean="0"/>
              <a:t>deallocazione</a:t>
            </a:r>
            <a:r>
              <a:rPr lang="it-IT" dirty="0" smtClean="0"/>
              <a:t>: processo in stato </a:t>
            </a:r>
            <a:r>
              <a:rPr lang="it-IT" dirty="0" err="1" smtClean="0"/>
              <a:t>swapped</a:t>
            </a:r>
            <a:endParaRPr lang="it-IT" dirty="0" smtClean="0"/>
          </a:p>
          <a:p>
            <a:r>
              <a:rPr lang="it-IT" dirty="0" smtClean="0"/>
              <a:t>Necessaria una mappa delle allocazioni (blocchi liberi e occupati)</a:t>
            </a:r>
            <a:endParaRPr lang="it-IT"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Allocazione statica</a:t>
            </a:r>
            <a:endParaRPr lang="it-IT" dirty="0"/>
          </a:p>
        </p:txBody>
      </p:sp>
      <p:sp>
        <p:nvSpPr>
          <p:cNvPr id="3" name="Segnaposto contenuto 2"/>
          <p:cNvSpPr>
            <a:spLocks noGrp="1"/>
          </p:cNvSpPr>
          <p:nvPr>
            <p:ph idx="1"/>
          </p:nvPr>
        </p:nvSpPr>
        <p:spPr/>
        <p:txBody>
          <a:bodyPr/>
          <a:lstStyle/>
          <a:p>
            <a:r>
              <a:rPr lang="it-IT" dirty="0" smtClean="0"/>
              <a:t>Partizioni di uguale dimensione (semplice e veloce; spreco di risorse)</a:t>
            </a:r>
          </a:p>
          <a:p>
            <a:endParaRPr lang="it-IT" dirty="0"/>
          </a:p>
        </p:txBody>
      </p:sp>
      <p:pic>
        <p:nvPicPr>
          <p:cNvPr id="5" name="Immagine 4" descr="4-Allocazione_Statica.png"/>
          <p:cNvPicPr>
            <a:picLocks noChangeAspect="1"/>
          </p:cNvPicPr>
          <p:nvPr/>
        </p:nvPicPr>
        <p:blipFill>
          <a:blip r:embed="rId2"/>
          <a:stretch>
            <a:fillRect/>
          </a:stretch>
        </p:blipFill>
        <p:spPr>
          <a:xfrm>
            <a:off x="3124200" y="2819400"/>
            <a:ext cx="2666999" cy="372139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Allocazione Dinamica</a:t>
            </a:r>
            <a:endParaRPr lang="it-IT" dirty="0"/>
          </a:p>
        </p:txBody>
      </p:sp>
      <p:sp>
        <p:nvSpPr>
          <p:cNvPr id="3" name="Segnaposto contenuto 2"/>
          <p:cNvSpPr>
            <a:spLocks noGrp="1"/>
          </p:cNvSpPr>
          <p:nvPr>
            <p:ph idx="1"/>
          </p:nvPr>
        </p:nvSpPr>
        <p:spPr>
          <a:xfrm>
            <a:off x="457200" y="1600201"/>
            <a:ext cx="4495800" cy="4525963"/>
          </a:xfrm>
        </p:spPr>
        <p:txBody>
          <a:bodyPr/>
          <a:lstStyle/>
          <a:p>
            <a:r>
              <a:rPr lang="it-IT" dirty="0" smtClean="0"/>
              <a:t>Partizioni di dimensioni differenti</a:t>
            </a:r>
          </a:p>
          <a:p>
            <a:r>
              <a:rPr lang="it-IT" dirty="0" smtClean="0"/>
              <a:t>Ritardo nell’allocazione</a:t>
            </a:r>
          </a:p>
          <a:p>
            <a:endParaRPr lang="it-IT" dirty="0"/>
          </a:p>
        </p:txBody>
      </p:sp>
      <p:pic>
        <p:nvPicPr>
          <p:cNvPr id="4" name="Immagine 3" descr="5-Allocazione_Dinamica.png"/>
          <p:cNvPicPr>
            <a:picLocks noChangeAspect="1"/>
          </p:cNvPicPr>
          <p:nvPr/>
        </p:nvPicPr>
        <p:blipFill>
          <a:blip r:embed="rId2"/>
          <a:stretch>
            <a:fillRect/>
          </a:stretch>
        </p:blipFill>
        <p:spPr>
          <a:xfrm>
            <a:off x="5867400" y="1600200"/>
            <a:ext cx="2430462" cy="465676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Allocazione Dinamica: First </a:t>
            </a:r>
            <a:r>
              <a:rPr lang="it-IT" dirty="0" err="1" smtClean="0"/>
              <a:t>fit</a:t>
            </a:r>
            <a:r>
              <a:rPr lang="it-IT" dirty="0" smtClean="0"/>
              <a:t>, </a:t>
            </a:r>
            <a:r>
              <a:rPr lang="it-IT" dirty="0" err="1" smtClean="0"/>
              <a:t>Next</a:t>
            </a:r>
            <a:r>
              <a:rPr lang="it-IT" dirty="0" smtClean="0"/>
              <a:t> </a:t>
            </a:r>
            <a:r>
              <a:rPr lang="it-IT" dirty="0" err="1" smtClean="0"/>
              <a:t>fit</a:t>
            </a:r>
            <a:endParaRPr lang="it-IT" dirty="0"/>
          </a:p>
        </p:txBody>
      </p:sp>
      <p:sp>
        <p:nvSpPr>
          <p:cNvPr id="3" name="Segnaposto contenuto 2"/>
          <p:cNvSpPr>
            <a:spLocks noGrp="1"/>
          </p:cNvSpPr>
          <p:nvPr>
            <p:ph idx="1"/>
          </p:nvPr>
        </p:nvSpPr>
        <p:spPr>
          <a:xfrm>
            <a:off x="457200" y="1600201"/>
            <a:ext cx="5105400" cy="4525963"/>
          </a:xfrm>
        </p:spPr>
        <p:txBody>
          <a:bodyPr>
            <a:normAutofit fontScale="77500" lnSpcReduction="20000"/>
          </a:bodyPr>
          <a:lstStyle/>
          <a:p>
            <a:r>
              <a:rPr lang="it-IT" dirty="0" smtClean="0"/>
              <a:t>First </a:t>
            </a:r>
            <a:r>
              <a:rPr lang="it-IT" dirty="0" err="1" smtClean="0"/>
              <a:t>fit</a:t>
            </a:r>
            <a:r>
              <a:rPr lang="it-IT" dirty="0" smtClean="0"/>
              <a:t> </a:t>
            </a:r>
            <a:r>
              <a:rPr lang="it-IT" dirty="0" smtClean="0"/>
              <a:t>(“prima </a:t>
            </a:r>
            <a:r>
              <a:rPr lang="it-IT" dirty="0" smtClean="0"/>
              <a:t>corrispondenza</a:t>
            </a:r>
            <a:r>
              <a:rPr lang="it-IT" dirty="0" smtClean="0"/>
              <a:t>”): </a:t>
            </a:r>
            <a:r>
              <a:rPr lang="it-IT" dirty="0" smtClean="0"/>
              <a:t>viene assegnata la prima area libera di dimensioni compatibili</a:t>
            </a:r>
          </a:p>
          <a:p>
            <a:r>
              <a:rPr lang="it-IT" dirty="0" smtClean="0"/>
              <a:t>Riduzione tempi di elaborazione</a:t>
            </a:r>
          </a:p>
          <a:p>
            <a:r>
              <a:rPr lang="it-IT" dirty="0" smtClean="0"/>
              <a:t>Spreco di </a:t>
            </a:r>
            <a:r>
              <a:rPr lang="it-IT" dirty="0" smtClean="0"/>
              <a:t>memoria (</a:t>
            </a:r>
            <a:r>
              <a:rPr lang="it-IT" u="sng" dirty="0" smtClean="0"/>
              <a:t>frammentazione esterna </a:t>
            </a:r>
            <a:r>
              <a:rPr lang="it-IT" dirty="0" smtClean="0"/>
              <a:t>ossia fuori dai segmenti)</a:t>
            </a:r>
          </a:p>
          <a:p>
            <a:r>
              <a:rPr lang="it-IT" dirty="0" err="1" smtClean="0"/>
              <a:t>Next</a:t>
            </a:r>
            <a:r>
              <a:rPr lang="it-IT" dirty="0" smtClean="0"/>
              <a:t> </a:t>
            </a:r>
            <a:r>
              <a:rPr lang="it-IT" dirty="0" err="1" smtClean="0"/>
              <a:t>fit</a:t>
            </a:r>
            <a:r>
              <a:rPr lang="it-IT" dirty="0" smtClean="0"/>
              <a:t> (“corrispondenza successiva”): </a:t>
            </a:r>
            <a:r>
              <a:rPr lang="it-IT" dirty="0" smtClean="0"/>
              <a:t>invece di cercare l’area di memoria dall’inizio, effettua la ricerca</a:t>
            </a:r>
            <a:r>
              <a:rPr lang="it-IT" dirty="0" smtClean="0"/>
              <a:t> a partire dall’area </a:t>
            </a:r>
            <a:r>
              <a:rPr lang="it-IT" dirty="0" smtClean="0"/>
              <a:t>precedentemente allocata</a:t>
            </a:r>
            <a:endParaRPr lang="it-IT" dirty="0"/>
          </a:p>
        </p:txBody>
      </p:sp>
      <p:pic>
        <p:nvPicPr>
          <p:cNvPr id="4" name="Immagine 3" descr="6-First_Fit.png"/>
          <p:cNvPicPr>
            <a:picLocks noChangeAspect="1"/>
          </p:cNvPicPr>
          <p:nvPr/>
        </p:nvPicPr>
        <p:blipFill>
          <a:blip r:embed="rId2"/>
          <a:stretch>
            <a:fillRect/>
          </a:stretch>
        </p:blipFill>
        <p:spPr>
          <a:xfrm>
            <a:off x="5867400" y="1447800"/>
            <a:ext cx="2394318" cy="49022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Allocazione Dinamica: Best </a:t>
            </a:r>
            <a:r>
              <a:rPr lang="it-IT" dirty="0" err="1" smtClean="0"/>
              <a:t>fit</a:t>
            </a:r>
            <a:endParaRPr lang="it-IT" dirty="0"/>
          </a:p>
        </p:txBody>
      </p:sp>
      <p:sp>
        <p:nvSpPr>
          <p:cNvPr id="3" name="Segnaposto contenuto 2"/>
          <p:cNvSpPr>
            <a:spLocks noGrp="1"/>
          </p:cNvSpPr>
          <p:nvPr>
            <p:ph idx="1"/>
          </p:nvPr>
        </p:nvSpPr>
        <p:spPr>
          <a:xfrm>
            <a:off x="457200" y="1600201"/>
            <a:ext cx="5105400" cy="4525963"/>
          </a:xfrm>
        </p:spPr>
        <p:txBody>
          <a:bodyPr>
            <a:normAutofit fontScale="92500"/>
          </a:bodyPr>
          <a:lstStyle/>
          <a:p>
            <a:r>
              <a:rPr lang="it-IT" dirty="0" smtClean="0"/>
              <a:t>Significa “miglior corrispondenza”;</a:t>
            </a:r>
          </a:p>
          <a:p>
            <a:r>
              <a:rPr lang="it-IT" dirty="0" smtClean="0"/>
              <a:t>Ricerca </a:t>
            </a:r>
            <a:r>
              <a:rPr lang="it-IT" dirty="0" smtClean="0"/>
              <a:t>area libera che meglio approssima la richiesta</a:t>
            </a:r>
          </a:p>
          <a:p>
            <a:r>
              <a:rPr lang="it-IT" dirty="0" smtClean="0"/>
              <a:t>Tempi di elaborazione più lunghi</a:t>
            </a:r>
          </a:p>
          <a:p>
            <a:r>
              <a:rPr lang="it-IT" dirty="0" smtClean="0"/>
              <a:t>Minimizza spreco di </a:t>
            </a:r>
            <a:r>
              <a:rPr lang="it-IT" dirty="0" smtClean="0"/>
              <a:t>memoria (</a:t>
            </a:r>
            <a:r>
              <a:rPr lang="it-IT" u="sng" dirty="0" smtClean="0"/>
              <a:t>frammentazione esterna</a:t>
            </a:r>
            <a:r>
              <a:rPr lang="it-IT" dirty="0" smtClean="0"/>
              <a:t>)</a:t>
            </a:r>
            <a:endParaRPr lang="it-IT" dirty="0"/>
          </a:p>
        </p:txBody>
      </p:sp>
      <p:pic>
        <p:nvPicPr>
          <p:cNvPr id="5" name="Immagine 4" descr="7-Best_Fit.png"/>
          <p:cNvPicPr>
            <a:picLocks noChangeAspect="1"/>
          </p:cNvPicPr>
          <p:nvPr/>
        </p:nvPicPr>
        <p:blipFill>
          <a:blip r:embed="rId2"/>
          <a:stretch>
            <a:fillRect/>
          </a:stretch>
        </p:blipFill>
        <p:spPr>
          <a:xfrm>
            <a:off x="6019800" y="1371600"/>
            <a:ext cx="2188951" cy="5156087"/>
          </a:xfrm>
          <a:prstGeom prst="rect">
            <a:avLst/>
          </a:prstGeom>
        </p:spPr>
      </p:pic>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1181</TotalTime>
  <Words>1203</Words>
  <Application>Microsoft Macintosh PowerPoint</Application>
  <PresentationFormat>Presentazione su schermo (4:3)</PresentationFormat>
  <Paragraphs>82</Paragraphs>
  <Slides>21</Slides>
  <Notes>0</Notes>
  <HiddenSlides>0</HiddenSlides>
  <MMClips>0</MMClips>
  <ScaleCrop>false</ScaleCrop>
  <HeadingPairs>
    <vt:vector size="4" baseType="variant">
      <vt:variant>
        <vt:lpstr>Modello struttura</vt:lpstr>
      </vt:variant>
      <vt:variant>
        <vt:i4>1</vt:i4>
      </vt:variant>
      <vt:variant>
        <vt:lpstr>Titoli diapositive</vt:lpstr>
      </vt:variant>
      <vt:variant>
        <vt:i4>21</vt:i4>
      </vt:variant>
    </vt:vector>
  </HeadingPairs>
  <TitlesOfParts>
    <vt:vector size="22" baseType="lpstr">
      <vt:lpstr>Tema di Office</vt:lpstr>
      <vt:lpstr>  Swapping e algoritmi di rimpiazzo (first fit, next fit, best fit  </vt:lpstr>
      <vt:lpstr>Attivare le preconoscenze (1)</vt:lpstr>
      <vt:lpstr>Attivare le preconoscenze (2)</vt:lpstr>
      <vt:lpstr>Attivare le preconoscenze (3)</vt:lpstr>
      <vt:lpstr>Ciclo di allocazione</vt:lpstr>
      <vt:lpstr>Allocazione statica</vt:lpstr>
      <vt:lpstr>Allocazione Dinamica</vt:lpstr>
      <vt:lpstr>Allocazione Dinamica: First fit, Next fit</vt:lpstr>
      <vt:lpstr>Allocazione Dinamica: Best fit</vt:lpstr>
      <vt:lpstr>Allocazione Dinamica: Worst fit</vt:lpstr>
      <vt:lpstr>Allocazione a partizioni rilocabili</vt:lpstr>
      <vt:lpstr>Deframmentazione</vt:lpstr>
      <vt:lpstr>Approfondimento</vt:lpstr>
      <vt:lpstr>Paginazione</vt:lpstr>
      <vt:lpstr>Politiche di sostituzione delle pagine</vt:lpstr>
      <vt:lpstr>Esempio di esercizio</vt:lpstr>
      <vt:lpstr>Soluzione</vt:lpstr>
      <vt:lpstr>Approfondimento: memoria virtuale</vt:lpstr>
      <vt:lpstr>Memoria virtuale e fisica</vt:lpstr>
      <vt:lpstr>Rilocazione statica</vt:lpstr>
      <vt:lpstr>Rilocazione dinamica</vt:lpstr>
    </vt:vector>
  </TitlesOfParts>
  <Manager/>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Logica Combinatoria e Sequenziale</dc:title>
  <dc:subject/>
  <dc:creator>Antonio Carboni</dc:creator>
  <cp:keywords/>
  <dc:description/>
  <cp:lastModifiedBy>Antonio Carboni</cp:lastModifiedBy>
  <cp:revision>78</cp:revision>
  <cp:lastPrinted>2015-04-17T11:22:29Z</cp:lastPrinted>
  <dcterms:created xsi:type="dcterms:W3CDTF">2015-04-23T22:05:01Z</dcterms:created>
  <dcterms:modified xsi:type="dcterms:W3CDTF">2015-04-23T23:00:19Z</dcterms:modified>
  <cp:category/>
</cp:coreProperties>
</file>