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8" r:id="rId14"/>
    <p:sldId id="265" r:id="rId15"/>
    <p:sldId id="301" r:id="rId16"/>
    <p:sldId id="279" r:id="rId17"/>
    <p:sldId id="270" r:id="rId18"/>
    <p:sldId id="302" r:id="rId19"/>
    <p:sldId id="280" r:id="rId20"/>
    <p:sldId id="271" r:id="rId21"/>
    <p:sldId id="272" r:id="rId22"/>
    <p:sldId id="281" r:id="rId23"/>
    <p:sldId id="273" r:id="rId24"/>
    <p:sldId id="274" r:id="rId25"/>
    <p:sldId id="275" r:id="rId26"/>
    <p:sldId id="276" r:id="rId27"/>
    <p:sldId id="282" r:id="rId28"/>
    <p:sldId id="283" r:id="rId29"/>
    <p:sldId id="277" r:id="rId30"/>
    <p:sldId id="286" r:id="rId31"/>
    <p:sldId id="284" r:id="rId32"/>
    <p:sldId id="285" r:id="rId33"/>
    <p:sldId id="288" r:id="rId34"/>
    <p:sldId id="287" r:id="rId35"/>
    <p:sldId id="289" r:id="rId36"/>
    <p:sldId id="300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99FF"/>
    <a:srgbClr val="E2C5FF"/>
    <a:srgbClr val="CC0000"/>
    <a:srgbClr val="CCFF99"/>
    <a:srgbClr val="CC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51" autoAdjust="0"/>
  </p:normalViewPr>
  <p:slideViewPr>
    <p:cSldViewPr>
      <p:cViewPr varScale="1">
        <p:scale>
          <a:sx n="68" d="100"/>
          <a:sy n="68" d="100"/>
        </p:scale>
        <p:origin x="-58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B853A-A3F5-4F20-B5EF-A9671E2D5D62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E6D64-BF78-41B0-B160-8A735B6BF3F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304E-821B-429E-82BF-B4238C1AF329}" type="datetimeFigureOut">
              <a:rPr lang="it-IT" smtClean="0"/>
              <a:pPr/>
              <a:t>28/05/2010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62CA-67A9-4DAE-B54E-25C4147876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 userDrawn="1"/>
        </p:nvSpPr>
        <p:spPr>
          <a:xfrm>
            <a:off x="214282" y="1285860"/>
            <a:ext cx="8715404" cy="108000"/>
          </a:xfrm>
          <a:prstGeom prst="rect">
            <a:avLst/>
          </a:prstGeom>
          <a:gradFill>
            <a:gsLst>
              <a:gs pos="0">
                <a:srgbClr val="7030A0"/>
              </a:gs>
              <a:gs pos="72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  <a:effectLst/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8.xml"/><Relationship Id="rId7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20.xml"/><Relationship Id="rId10" Type="http://schemas.openxmlformats.org/officeDocument/2006/relationships/image" Target="../media/image19.png"/><Relationship Id="rId4" Type="http://schemas.openxmlformats.org/officeDocument/2006/relationships/tags" Target="../tags/tag19.xml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3.png"/><Relationship Id="rId5" Type="http://schemas.openxmlformats.org/officeDocument/2006/relationships/tags" Target="../tags/tag25.xml"/><Relationship Id="rId10" Type="http://schemas.openxmlformats.org/officeDocument/2006/relationships/image" Target="../media/image22.png"/><Relationship Id="rId4" Type="http://schemas.openxmlformats.org/officeDocument/2006/relationships/tags" Target="../tags/tag24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1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3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9.png"/><Relationship Id="rId5" Type="http://schemas.openxmlformats.org/officeDocument/2006/relationships/tags" Target="../tags/tag32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31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9.xml"/><Relationship Id="rId7" Type="http://schemas.openxmlformats.org/officeDocument/2006/relationships/image" Target="../media/image3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41.xml"/><Relationship Id="rId10" Type="http://schemas.openxmlformats.org/officeDocument/2006/relationships/image" Target="../media/image39.png"/><Relationship Id="rId4" Type="http://schemas.openxmlformats.org/officeDocument/2006/relationships/tags" Target="../tags/tag40.xml"/><Relationship Id="rId9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52.xml"/><Relationship Id="rId7" Type="http://schemas.openxmlformats.org/officeDocument/2006/relationships/image" Target="../media/image48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5" Type="http://schemas.openxmlformats.org/officeDocument/2006/relationships/tags" Target="../tags/tag54.xml"/><Relationship Id="rId10" Type="http://schemas.openxmlformats.org/officeDocument/2006/relationships/image" Target="../media/image51.png"/><Relationship Id="rId4" Type="http://schemas.openxmlformats.org/officeDocument/2006/relationships/tags" Target="../tags/tag53.xml"/><Relationship Id="rId9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5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logic for true concurrency</a:t>
            </a:r>
            <a:endParaRPr lang="it-IT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Paolo </a:t>
            </a:r>
            <a:r>
              <a:rPr lang="en-US" dirty="0" err="1" smtClean="0"/>
              <a:t>Baldan</a:t>
            </a:r>
            <a:r>
              <a:rPr lang="en-US" dirty="0" smtClean="0"/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and</a:t>
            </a:r>
            <a:r>
              <a:rPr lang="en-US" dirty="0" smtClean="0"/>
              <a:t>  Silvia </a:t>
            </a:r>
            <a:r>
              <a:rPr lang="en-US" dirty="0" err="1" smtClean="0"/>
              <a:t>Crafa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Universita</a:t>
            </a:r>
            <a:r>
              <a:rPr lang="en-US" sz="2800" dirty="0" smtClean="0">
                <a:solidFill>
                  <a:schemeClr val="tx1"/>
                </a:solidFill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</a:rPr>
              <a:t>di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Padova</a:t>
            </a:r>
            <a:endParaRPr lang="it-IT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True Concurrent Model: Event Structures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058758"/>
            <a:ext cx="8229600" cy="15849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</a:t>
            </a:r>
            <a:r>
              <a:rPr lang="en-US" sz="1800" baseline="-25000" dirty="0" smtClean="0"/>
              <a:t>4 </a:t>
            </a:r>
            <a:r>
              <a:rPr lang="en-US" sz="1800" dirty="0" smtClean="0"/>
              <a:t>is caused by {e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}</a:t>
            </a:r>
          </a:p>
          <a:p>
            <a:r>
              <a:rPr lang="en-US" sz="1800" dirty="0" smtClean="0"/>
              <a:t>(e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and (e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6</a:t>
            </a:r>
            <a:r>
              <a:rPr lang="en-US" sz="1800" dirty="0" smtClean="0"/>
              <a:t>) are </a:t>
            </a:r>
            <a:r>
              <a:rPr lang="en-US" sz="1800" b="1" i="1" dirty="0" smtClean="0">
                <a:solidFill>
                  <a:srgbClr val="990099"/>
                </a:solidFill>
              </a:rPr>
              <a:t>concurrent</a:t>
            </a:r>
          </a:p>
          <a:p>
            <a:r>
              <a:rPr lang="en-US" sz="1800" dirty="0" smtClean="0"/>
              <a:t>(e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6</a:t>
            </a:r>
            <a:r>
              <a:rPr lang="en-US" sz="1800" dirty="0" smtClean="0"/>
              <a:t>) and (e</a:t>
            </a:r>
            <a:r>
              <a:rPr lang="en-US" sz="1800" baseline="-25000" dirty="0" smtClean="0"/>
              <a:t>5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6</a:t>
            </a:r>
            <a:r>
              <a:rPr lang="en-US" sz="1800" dirty="0" smtClean="0"/>
              <a:t>) are in </a:t>
            </a:r>
            <a:r>
              <a:rPr lang="en-US" sz="1800" b="1" i="1" dirty="0" smtClean="0">
                <a:solidFill>
                  <a:srgbClr val="990099"/>
                </a:solidFill>
              </a:rPr>
              <a:t>conflict</a:t>
            </a:r>
          </a:p>
          <a:p>
            <a:r>
              <a:rPr lang="en-US" sz="1800" dirty="0" smtClean="0"/>
              <a:t>(e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) and (e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6</a:t>
            </a:r>
            <a:r>
              <a:rPr lang="en-US" sz="1800" dirty="0" smtClean="0"/>
              <a:t>) are </a:t>
            </a:r>
            <a:r>
              <a:rPr lang="en-US" sz="1800" b="1" i="1" dirty="0" smtClean="0">
                <a:solidFill>
                  <a:srgbClr val="990099"/>
                </a:solidFill>
              </a:rPr>
              <a:t>consistent</a:t>
            </a:r>
            <a:endParaRPr lang="it-IT" sz="1800" b="1" i="1" dirty="0">
              <a:solidFill>
                <a:srgbClr val="99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348829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1</a:t>
            </a:r>
            <a:endParaRPr lang="it-IT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350043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2</a:t>
            </a:r>
            <a:endParaRPr lang="it-IT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2500306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3</a:t>
            </a:r>
            <a:endParaRPr lang="it-IT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16309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4</a:t>
            </a:r>
            <a:endParaRPr lang="it-IT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1630908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5</a:t>
            </a:r>
            <a:endParaRPr lang="it-IT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2500306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6</a:t>
            </a:r>
            <a:endParaRPr lang="it-IT" sz="2400" baseline="-25000" dirty="0"/>
          </a:p>
        </p:txBody>
      </p:sp>
      <p:cxnSp>
        <p:nvCxnSpPr>
          <p:cNvPr id="14" name="Straight Connector 13"/>
          <p:cNvCxnSpPr>
            <a:stCxn id="7" idx="2"/>
            <a:endCxn id="4" idx="0"/>
          </p:cNvCxnSpPr>
          <p:nvPr/>
        </p:nvCxnSpPr>
        <p:spPr>
          <a:xfrm rot="5400000">
            <a:off x="2942547" y="3217920"/>
            <a:ext cx="526325" cy="14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2"/>
            <a:endCxn id="6" idx="0"/>
          </p:cNvCxnSpPr>
          <p:nvPr/>
        </p:nvCxnSpPr>
        <p:spPr>
          <a:xfrm rot="5400000">
            <a:off x="4449899" y="3228399"/>
            <a:ext cx="538467" cy="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7554" y="2857496"/>
            <a:ext cx="114300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3"/>
            <a:endCxn id="10" idx="1"/>
          </p:cNvCxnSpPr>
          <p:nvPr/>
        </p:nvCxnSpPr>
        <p:spPr>
          <a:xfrm>
            <a:off x="3425480" y="2731139"/>
            <a:ext cx="1075082" cy="1588"/>
          </a:xfrm>
          <a:prstGeom prst="straightConnector1">
            <a:avLst/>
          </a:prstGeom>
          <a:ln w="19050" cap="flat" cmpd="sng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678893" y="2107397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286117" y="2071681"/>
            <a:ext cx="50006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>
            <a:stCxn id="8" idx="3"/>
            <a:endCxn id="9" idx="1"/>
          </p:cNvCxnSpPr>
          <p:nvPr/>
        </p:nvCxnSpPr>
        <p:spPr>
          <a:xfrm>
            <a:off x="2870006" y="1861741"/>
            <a:ext cx="773300" cy="1588"/>
          </a:xfrm>
          <a:prstGeom prst="straightConnector1">
            <a:avLst/>
          </a:prstGeom>
          <a:ln w="19050" cap="flat" cmpd="sng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25610" y="3500438"/>
            <a:ext cx="3321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it-IT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001366" y="3500438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it-IT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530418" y="2500306"/>
            <a:ext cx="3273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it-IT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30220" y="2500306"/>
            <a:ext cx="3273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it-IT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498094" y="1610013"/>
            <a:ext cx="3593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it-IT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39792" y="1610013"/>
            <a:ext cx="3321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it-IT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000364" y="3500438"/>
            <a:ext cx="3321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it-IT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29322" y="4357694"/>
            <a:ext cx="243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autoconcurrency</a:t>
            </a:r>
            <a:endParaRPr lang="it-IT" sz="2400" dirty="0"/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4857752" y="3857629"/>
            <a:ext cx="1071570" cy="730899"/>
          </a:xfrm>
          <a:prstGeom prst="curvedConnector3">
            <a:avLst>
              <a:gd name="adj1" fmla="val 50000"/>
            </a:avLst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1"/>
            <a:endCxn id="38" idx="3"/>
          </p:cNvCxnSpPr>
          <p:nvPr/>
        </p:nvCxnSpPr>
        <p:spPr>
          <a:xfrm rot="10800000">
            <a:off x="3332506" y="3731271"/>
            <a:ext cx="2596816" cy="857256"/>
          </a:xfrm>
          <a:prstGeom prst="curvedConnector3">
            <a:avLst>
              <a:gd name="adj1" fmla="val 50000"/>
            </a:avLst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True Concurrent Model: Event Structures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348829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1</a:t>
            </a:r>
            <a:endParaRPr lang="it-IT" sz="2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3500438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2</a:t>
            </a:r>
            <a:endParaRPr lang="it-IT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2500306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3</a:t>
            </a:r>
            <a:endParaRPr lang="it-IT" sz="2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1630908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4</a:t>
            </a:r>
            <a:endParaRPr lang="it-IT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1630908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5</a:t>
            </a:r>
            <a:endParaRPr lang="it-IT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2500306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6</a:t>
            </a:r>
            <a:endParaRPr lang="it-IT" sz="2000" baseline="-25000" dirty="0"/>
          </a:p>
        </p:txBody>
      </p:sp>
      <p:cxnSp>
        <p:nvCxnSpPr>
          <p:cNvPr id="14" name="Straight Connector 13"/>
          <p:cNvCxnSpPr>
            <a:stCxn id="7" idx="2"/>
            <a:endCxn id="4" idx="0"/>
          </p:cNvCxnSpPr>
          <p:nvPr/>
        </p:nvCxnSpPr>
        <p:spPr>
          <a:xfrm rot="5400000">
            <a:off x="2893334" y="3187944"/>
            <a:ext cx="587880" cy="12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2"/>
            <a:endCxn id="6" idx="0"/>
          </p:cNvCxnSpPr>
          <p:nvPr/>
        </p:nvCxnSpPr>
        <p:spPr>
          <a:xfrm rot="5400000">
            <a:off x="4398683" y="3198023"/>
            <a:ext cx="600022" cy="4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7554" y="2857496"/>
            <a:ext cx="114300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3"/>
            <a:endCxn id="10" idx="1"/>
          </p:cNvCxnSpPr>
          <p:nvPr/>
        </p:nvCxnSpPr>
        <p:spPr>
          <a:xfrm>
            <a:off x="3387008" y="2700361"/>
            <a:ext cx="1113554" cy="1588"/>
          </a:xfrm>
          <a:prstGeom prst="straightConnector1">
            <a:avLst/>
          </a:prstGeom>
          <a:ln w="19050" cap="flat" cmpd="sng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678893" y="2107397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286117" y="2071681"/>
            <a:ext cx="50006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>
            <a:stCxn id="8" idx="3"/>
            <a:endCxn id="9" idx="1"/>
          </p:cNvCxnSpPr>
          <p:nvPr/>
        </p:nvCxnSpPr>
        <p:spPr>
          <a:xfrm>
            <a:off x="2828328" y="1830963"/>
            <a:ext cx="814978" cy="1588"/>
          </a:xfrm>
          <a:prstGeom prst="straightConnector1">
            <a:avLst/>
          </a:prstGeom>
          <a:ln w="19050" cap="flat" cmpd="sng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5214942" y="1571612"/>
            <a:ext cx="2714644" cy="166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terms of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Configurations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000760" y="3286124"/>
            <a:ext cx="2786082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c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ausally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-closed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of consistent events 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6200000" flipV="1">
            <a:off x="7536677" y="3107529"/>
            <a:ext cx="28575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42910" y="4512391"/>
            <a:ext cx="3457575" cy="1477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500166" y="5786454"/>
            <a:ext cx="4584758" cy="716639"/>
            <a:chOff x="1500166" y="5786454"/>
            <a:chExt cx="4584758" cy="716639"/>
          </a:xfrm>
        </p:grpSpPr>
        <p:sp>
          <p:nvSpPr>
            <p:cNvPr id="27" name="TextBox 26"/>
            <p:cNvSpPr txBox="1"/>
            <p:nvPr/>
          </p:nvSpPr>
          <p:spPr>
            <a:xfrm>
              <a:off x="1500166" y="6072206"/>
              <a:ext cx="6855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</a:rPr>
                <a:t>step</a:t>
              </a:r>
              <a:endParaRPr lang="it-IT" sz="2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43240" y="6000768"/>
              <a:ext cx="1357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chemeClr val="accent1">
                      <a:lumMod val="75000"/>
                    </a:schemeClr>
                  </a:solidFill>
                </a:rPr>
                <a:t>pomset</a:t>
              </a:r>
              <a:endParaRPr lang="it-IT" sz="2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14942" y="5929330"/>
              <a:ext cx="869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a run</a:t>
              </a:r>
              <a:endParaRPr lang="it-IT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V="1">
              <a:off x="1428728" y="5857892"/>
              <a:ext cx="357190" cy="21431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3036083" y="5822173"/>
              <a:ext cx="357190" cy="285752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Concurrent Spectrum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4283997"/>
            <a:ext cx="2691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Pomset</a:t>
            </a:r>
            <a:r>
              <a:rPr lang="en-US" sz="2200" dirty="0" smtClean="0"/>
              <a:t> </a:t>
            </a:r>
            <a:r>
              <a:rPr lang="en-US" sz="2200" dirty="0" err="1" smtClean="0"/>
              <a:t>bisimulation</a:t>
            </a:r>
            <a:endParaRPr lang="en-US" sz="2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069401" y="4276373"/>
            <a:ext cx="1931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eak hp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bisim</a:t>
            </a:r>
            <a:endParaRPr lang="en-US" sz="2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9745" y="2143116"/>
            <a:ext cx="4549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Hereditary history-preserving </a:t>
            </a:r>
            <a:r>
              <a:rPr lang="en-US" sz="2200" dirty="0" err="1" smtClean="0"/>
              <a:t>bisim</a:t>
            </a:r>
            <a:endParaRPr lang="it-IT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2214546" y="3071810"/>
            <a:ext cx="40909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History-preserving </a:t>
            </a:r>
            <a:r>
              <a:rPr lang="en-US" sz="2200" dirty="0" err="1" smtClean="0"/>
              <a:t>bisimulation</a:t>
            </a:r>
            <a:endParaRPr lang="it-IT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71802" y="5217208"/>
            <a:ext cx="23233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Step </a:t>
            </a:r>
            <a:r>
              <a:rPr lang="en-US" sz="2200" dirty="0" err="1" smtClean="0"/>
              <a:t>bisimulation</a:t>
            </a:r>
            <a:endParaRPr lang="en-US" sz="2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500298" y="6069947"/>
            <a:ext cx="3298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 </a:t>
            </a:r>
            <a:r>
              <a:rPr lang="en-US" sz="2000" dirty="0" err="1" smtClean="0"/>
              <a:t>Bisimulation</a:t>
            </a:r>
            <a:r>
              <a:rPr lang="en-US" sz="2000" dirty="0" smtClean="0"/>
              <a:t> equivalence </a:t>
            </a:r>
            <a:r>
              <a:rPr lang="en-US" sz="2200" dirty="0" smtClean="0"/>
              <a:t>)</a:t>
            </a:r>
            <a:endParaRPr lang="it-IT" sz="22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821107" y="2824036"/>
            <a:ext cx="500860" cy="79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178959" y="3466978"/>
            <a:ext cx="857256" cy="78581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14810" y="3431259"/>
            <a:ext cx="1143010" cy="78581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</p:cNvCxnSpPr>
          <p:nvPr/>
        </p:nvCxnSpPr>
        <p:spPr>
          <a:xfrm rot="5400000">
            <a:off x="4012083" y="5850824"/>
            <a:ext cx="424113" cy="1865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86116" y="4645706"/>
            <a:ext cx="642944" cy="5715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607719" y="4681424"/>
            <a:ext cx="642942" cy="571504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86050" y="1428736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Coherent 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hhp-bisim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3936696" y="1994860"/>
            <a:ext cx="283493" cy="1301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/>
          <p:nvPr/>
        </p:nvGrpSpPr>
        <p:grpSpPr>
          <a:xfrm>
            <a:off x="6286512" y="2285992"/>
            <a:ext cx="785818" cy="785818"/>
            <a:chOff x="6286512" y="2285992"/>
            <a:chExt cx="785818" cy="785818"/>
          </a:xfrm>
        </p:grpSpPr>
        <p:sp>
          <p:nvSpPr>
            <p:cNvPr id="24" name="Teardrop 23"/>
            <p:cNvSpPr/>
            <p:nvPr/>
          </p:nvSpPr>
          <p:spPr>
            <a:xfrm rot="10800000" flipH="1">
              <a:off x="6286512" y="2285992"/>
              <a:ext cx="785818" cy="785818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 31"/>
            <p:cNvSpPr/>
            <p:nvPr/>
          </p:nvSpPr>
          <p:spPr>
            <a:xfrm>
              <a:off x="6572264" y="2500306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" name="Group 43"/>
          <p:cNvGrpSpPr/>
          <p:nvPr/>
        </p:nvGrpSpPr>
        <p:grpSpPr>
          <a:xfrm>
            <a:off x="2500298" y="2214554"/>
            <a:ext cx="785818" cy="785818"/>
            <a:chOff x="2500298" y="2214554"/>
            <a:chExt cx="785818" cy="785818"/>
          </a:xfrm>
        </p:grpSpPr>
        <p:sp>
          <p:nvSpPr>
            <p:cNvPr id="9" name="Teardrop 8"/>
            <p:cNvSpPr/>
            <p:nvPr/>
          </p:nvSpPr>
          <p:spPr>
            <a:xfrm rot="10800000" flipH="1">
              <a:off x="2500298" y="2214554"/>
              <a:ext cx="785818" cy="785818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2786050" y="2500306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7000892" y="2571744"/>
            <a:ext cx="857256" cy="714380"/>
            <a:chOff x="7000892" y="2571744"/>
            <a:chExt cx="857256" cy="714380"/>
          </a:xfrm>
        </p:grpSpPr>
        <p:sp>
          <p:nvSpPr>
            <p:cNvPr id="25" name="Teardrop 24"/>
            <p:cNvSpPr/>
            <p:nvPr/>
          </p:nvSpPr>
          <p:spPr>
            <a:xfrm rot="10800000">
              <a:off x="7000892" y="2571744"/>
              <a:ext cx="857256" cy="714380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 32"/>
            <p:cNvSpPr/>
            <p:nvPr/>
          </p:nvSpPr>
          <p:spPr>
            <a:xfrm>
              <a:off x="7500958" y="278605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Cloud 33"/>
          <p:cNvSpPr/>
          <p:nvPr/>
        </p:nvSpPr>
        <p:spPr>
          <a:xfrm>
            <a:off x="1000100" y="1500174"/>
            <a:ext cx="3500462" cy="3214710"/>
          </a:xfrm>
          <a:prstGeom prst="cloud">
            <a:avLst/>
          </a:prstGeom>
          <a:noFill/>
          <a:ln w="3175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Bisimulation</a:t>
            </a:r>
            <a:r>
              <a:rPr lang="en-US" dirty="0" smtClean="0"/>
              <a:t> Equivalence</a:t>
            </a:r>
            <a:endParaRPr lang="it-IT" dirty="0"/>
          </a:p>
        </p:txBody>
      </p:sp>
      <p:grpSp>
        <p:nvGrpSpPr>
          <p:cNvPr id="17" name="Group 37"/>
          <p:cNvGrpSpPr/>
          <p:nvPr/>
        </p:nvGrpSpPr>
        <p:grpSpPr>
          <a:xfrm>
            <a:off x="1714480" y="2714620"/>
            <a:ext cx="785818" cy="714379"/>
            <a:chOff x="1714480" y="2714620"/>
            <a:chExt cx="785818" cy="714379"/>
          </a:xfrm>
        </p:grpSpPr>
        <p:sp>
          <p:nvSpPr>
            <p:cNvPr id="7" name="Teardrop 6"/>
            <p:cNvSpPr/>
            <p:nvPr/>
          </p:nvSpPr>
          <p:spPr>
            <a:xfrm rot="10800000" flipH="1">
              <a:off x="1714480" y="2714620"/>
              <a:ext cx="785818" cy="714379"/>
            </a:xfrm>
            <a:prstGeom prst="teardrop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1928794" y="2928934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oup 41"/>
          <p:cNvGrpSpPr/>
          <p:nvPr/>
        </p:nvGrpSpPr>
        <p:grpSpPr>
          <a:xfrm>
            <a:off x="3143240" y="2428868"/>
            <a:ext cx="857256" cy="714380"/>
            <a:chOff x="3143240" y="2428868"/>
            <a:chExt cx="857256" cy="714380"/>
          </a:xfrm>
        </p:grpSpPr>
        <p:sp>
          <p:nvSpPr>
            <p:cNvPr id="8" name="Teardrop 7"/>
            <p:cNvSpPr/>
            <p:nvPr/>
          </p:nvSpPr>
          <p:spPr>
            <a:xfrm rot="10800000">
              <a:off x="3143240" y="2428868"/>
              <a:ext cx="857256" cy="71438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3643306" y="2643182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2571736" y="2786058"/>
            <a:ext cx="928694" cy="642942"/>
            <a:chOff x="2571736" y="2786058"/>
            <a:chExt cx="928694" cy="642942"/>
          </a:xfrm>
        </p:grpSpPr>
        <p:sp>
          <p:nvSpPr>
            <p:cNvPr id="6" name="Teardrop 5"/>
            <p:cNvSpPr/>
            <p:nvPr/>
          </p:nvSpPr>
          <p:spPr>
            <a:xfrm rot="10800000">
              <a:off x="2571736" y="2786058"/>
              <a:ext cx="928694" cy="642942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3071802" y="3000372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2026455" y="3123158"/>
            <a:ext cx="990097" cy="1070649"/>
            <a:chOff x="2026455" y="3123158"/>
            <a:chExt cx="990097" cy="1070649"/>
          </a:xfrm>
        </p:grpSpPr>
        <p:sp>
          <p:nvSpPr>
            <p:cNvPr id="4" name="Chord 3"/>
            <p:cNvSpPr/>
            <p:nvPr/>
          </p:nvSpPr>
          <p:spPr>
            <a:xfrm rot="6771809">
              <a:off x="1986179" y="3163434"/>
              <a:ext cx="1070649" cy="990097"/>
            </a:xfrm>
            <a:prstGeom prst="chor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2428860" y="3429000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38"/>
          <p:cNvGrpSpPr/>
          <p:nvPr/>
        </p:nvGrpSpPr>
        <p:grpSpPr>
          <a:xfrm>
            <a:off x="5572132" y="2928935"/>
            <a:ext cx="714380" cy="714379"/>
            <a:chOff x="5572132" y="2928935"/>
            <a:chExt cx="714380" cy="714379"/>
          </a:xfrm>
        </p:grpSpPr>
        <p:sp>
          <p:nvSpPr>
            <p:cNvPr id="26" name="Teardrop 25"/>
            <p:cNvSpPr/>
            <p:nvPr/>
          </p:nvSpPr>
          <p:spPr>
            <a:xfrm rot="10800000" flipH="1">
              <a:off x="5572132" y="2928935"/>
              <a:ext cx="714380" cy="714379"/>
            </a:xfrm>
            <a:prstGeom prst="teardrop">
              <a:avLst>
                <a:gd name="adj" fmla="val 100000"/>
              </a:avLst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 29"/>
            <p:cNvSpPr/>
            <p:nvPr/>
          </p:nvSpPr>
          <p:spPr>
            <a:xfrm>
              <a:off x="5786446" y="314324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oup 40"/>
          <p:cNvGrpSpPr/>
          <p:nvPr/>
        </p:nvGrpSpPr>
        <p:grpSpPr>
          <a:xfrm>
            <a:off x="6429388" y="2928934"/>
            <a:ext cx="928694" cy="714380"/>
            <a:chOff x="6429388" y="2928934"/>
            <a:chExt cx="928694" cy="714380"/>
          </a:xfrm>
        </p:grpSpPr>
        <p:sp>
          <p:nvSpPr>
            <p:cNvPr id="27" name="Teardrop 26"/>
            <p:cNvSpPr/>
            <p:nvPr/>
          </p:nvSpPr>
          <p:spPr>
            <a:xfrm rot="10800000">
              <a:off x="6429388" y="2928934"/>
              <a:ext cx="928694" cy="714380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 30"/>
            <p:cNvSpPr/>
            <p:nvPr/>
          </p:nvSpPr>
          <p:spPr>
            <a:xfrm>
              <a:off x="6929454" y="314324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oup 36"/>
          <p:cNvGrpSpPr/>
          <p:nvPr/>
        </p:nvGrpSpPr>
        <p:grpSpPr>
          <a:xfrm>
            <a:off x="5899595" y="3293715"/>
            <a:ext cx="988145" cy="1056387"/>
            <a:chOff x="5899595" y="3293715"/>
            <a:chExt cx="988145" cy="1056387"/>
          </a:xfrm>
        </p:grpSpPr>
        <p:sp>
          <p:nvSpPr>
            <p:cNvPr id="28" name="Chord 27"/>
            <p:cNvSpPr/>
            <p:nvPr/>
          </p:nvSpPr>
          <p:spPr>
            <a:xfrm rot="6771809">
              <a:off x="5865474" y="3327836"/>
              <a:ext cx="1056387" cy="988145"/>
            </a:xfrm>
            <a:prstGeom prst="chord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 28"/>
            <p:cNvSpPr/>
            <p:nvPr/>
          </p:nvSpPr>
          <p:spPr>
            <a:xfrm>
              <a:off x="6286512" y="364331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Cloud 34"/>
          <p:cNvSpPr/>
          <p:nvPr/>
        </p:nvSpPr>
        <p:spPr>
          <a:xfrm>
            <a:off x="5143504" y="1428736"/>
            <a:ext cx="3429024" cy="3438548"/>
          </a:xfrm>
          <a:prstGeom prst="cloud">
            <a:avLst/>
          </a:prstGeom>
          <a:noFill/>
          <a:ln w="3175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57158" y="4940260"/>
            <a:ext cx="8203882" cy="177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Bisimulation</a:t>
            </a:r>
            <a:r>
              <a:rPr lang="en-US" dirty="0" smtClean="0"/>
              <a:t> Equivalence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4"/>
            <a:ext cx="8229600" cy="923916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140000"/>
            </a:pPr>
            <a:r>
              <a:rPr lang="en-US" sz="2200" dirty="0" smtClean="0"/>
              <a:t>It captures the branching of a system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0034" y="4071942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" indent="-274320">
              <a:spcBef>
                <a:spcPts val="500"/>
              </a:spcBef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it cannot observe the concurrency of a system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it-IT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319040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30400" y="319040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71736" y="23452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30400" y="234528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464579" y="3023949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250397" y="3023949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3"/>
            <a:endCxn id="17" idx="1"/>
          </p:cNvCxnSpPr>
          <p:nvPr/>
        </p:nvCxnSpPr>
        <p:spPr>
          <a:xfrm>
            <a:off x="2879834" y="3390457"/>
            <a:ext cx="450566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910" y="2988230"/>
            <a:ext cx="102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a.b</a:t>
            </a:r>
            <a:r>
              <a:rPr lang="en-US" sz="2000" dirty="0" smtClean="0"/>
              <a:t> +</a:t>
            </a:r>
            <a:r>
              <a:rPr lang="en-US" sz="2000" dirty="0" err="1" smtClean="0"/>
              <a:t>a.c</a:t>
            </a:r>
            <a:endParaRPr lang="it-IT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57818" y="3202544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929190" y="24167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7884" y="241672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3239" y="2988230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a.(</a:t>
            </a:r>
            <a:r>
              <a:rPr lang="en-US" sz="2000" dirty="0" err="1" smtClean="0"/>
              <a:t>b+c</a:t>
            </a:r>
            <a:r>
              <a:rPr lang="en-US" sz="2000" dirty="0" smtClean="0"/>
              <a:t>)</a:t>
            </a:r>
            <a:endParaRPr lang="it-IT" sz="2000" dirty="0"/>
          </a:p>
        </p:txBody>
      </p:sp>
      <p:cxnSp>
        <p:nvCxnSpPr>
          <p:cNvPr id="29" name="Straight Connector 28"/>
          <p:cNvCxnSpPr>
            <a:stCxn id="25" idx="2"/>
          </p:cNvCxnSpPr>
          <p:nvPr/>
        </p:nvCxnSpPr>
        <p:spPr>
          <a:xfrm rot="16200000" flipH="1">
            <a:off x="4996764" y="2912929"/>
            <a:ext cx="457146" cy="2649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536413" y="2881073"/>
            <a:ext cx="500066" cy="285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86380" y="2631040"/>
            <a:ext cx="445758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14810" y="291679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≠</a:t>
            </a:r>
            <a:endParaRPr lang="it-IT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928662" y="4786322"/>
            <a:ext cx="7091909" cy="1257366"/>
            <a:chOff x="928662" y="4786322"/>
            <a:chExt cx="7091909" cy="1257366"/>
          </a:xfrm>
        </p:grpSpPr>
        <p:sp>
          <p:nvSpPr>
            <p:cNvPr id="4" name="TextBox 3"/>
            <p:cNvSpPr txBox="1"/>
            <p:nvPr/>
          </p:nvSpPr>
          <p:spPr>
            <a:xfrm>
              <a:off x="5143504" y="558428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02168" y="558428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00298" y="5643578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8962" y="564357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00298" y="47863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58962" y="478632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2393141" y="5477125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178959" y="5477125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8" idx="1"/>
            </p:cNvCxnSpPr>
            <p:nvPr/>
          </p:nvCxnSpPr>
          <p:spPr>
            <a:xfrm>
              <a:off x="2808396" y="5843633"/>
              <a:ext cx="450566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28662" y="5286388"/>
              <a:ext cx="10384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a.b</a:t>
              </a:r>
              <a:r>
                <a:rPr lang="en-US" sz="2000" dirty="0" smtClean="0"/>
                <a:t> +</a:t>
              </a:r>
              <a:r>
                <a:rPr lang="en-US" sz="2000" dirty="0" err="1" smtClean="0"/>
                <a:t>b.a</a:t>
              </a:r>
              <a:endParaRPr lang="it-IT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58082" y="5500702"/>
              <a:ext cx="662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 | b</a:t>
              </a:r>
              <a:endParaRPr lang="it-IT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77340" y="5072074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it-IT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Bisimulation</a:t>
            </a:r>
            <a:r>
              <a:rPr lang="en-US" dirty="0" smtClean="0"/>
              <a:t> Equivalence</a:t>
            </a:r>
            <a:endParaRPr lang="it-IT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0034" y="2214554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" indent="-274320">
              <a:spcBef>
                <a:spcPts val="500"/>
              </a:spcBef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observe the concurrency of a system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it-IT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928662" y="3171766"/>
            <a:ext cx="7091909" cy="1257366"/>
            <a:chOff x="928662" y="4786322"/>
            <a:chExt cx="7091909" cy="1257366"/>
          </a:xfrm>
        </p:grpSpPr>
        <p:sp>
          <p:nvSpPr>
            <p:cNvPr id="4" name="TextBox 3"/>
            <p:cNvSpPr txBox="1"/>
            <p:nvPr/>
          </p:nvSpPr>
          <p:spPr>
            <a:xfrm>
              <a:off x="5143504" y="558428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02168" y="558428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00298" y="5643578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8962" y="564357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00298" y="47863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58962" y="478632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2393141" y="5477125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178959" y="5477125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8" idx="1"/>
            </p:cNvCxnSpPr>
            <p:nvPr/>
          </p:nvCxnSpPr>
          <p:spPr>
            <a:xfrm>
              <a:off x="2808396" y="5843633"/>
              <a:ext cx="450566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28662" y="5286388"/>
              <a:ext cx="10384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a.b</a:t>
              </a:r>
              <a:r>
                <a:rPr lang="en-US" sz="2000" dirty="0" smtClean="0"/>
                <a:t> +</a:t>
              </a:r>
              <a:r>
                <a:rPr lang="en-US" sz="2000" dirty="0" err="1" smtClean="0"/>
                <a:t>b.a</a:t>
              </a:r>
              <a:endParaRPr lang="it-IT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58082" y="5500702"/>
              <a:ext cx="662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 | b</a:t>
              </a:r>
              <a:endParaRPr lang="it-IT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77340" y="5072074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it-I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6286512" y="1928802"/>
            <a:ext cx="1071570" cy="1143008"/>
            <a:chOff x="6286512" y="1928802"/>
            <a:chExt cx="1071570" cy="1143008"/>
          </a:xfrm>
        </p:grpSpPr>
        <p:sp>
          <p:nvSpPr>
            <p:cNvPr id="24" name="Teardrop 23"/>
            <p:cNvSpPr/>
            <p:nvPr/>
          </p:nvSpPr>
          <p:spPr>
            <a:xfrm rot="10800000" flipH="1">
              <a:off x="6286512" y="1928802"/>
              <a:ext cx="1071570" cy="1143008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 43"/>
            <p:cNvSpPr/>
            <p:nvPr/>
          </p:nvSpPr>
          <p:spPr>
            <a:xfrm>
              <a:off x="6572264" y="2357430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 50"/>
            <p:cNvSpPr/>
            <p:nvPr/>
          </p:nvSpPr>
          <p:spPr>
            <a:xfrm>
              <a:off x="7000892" y="2285992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 67"/>
            <p:cNvSpPr/>
            <p:nvPr/>
          </p:nvSpPr>
          <p:spPr>
            <a:xfrm>
              <a:off x="6786578" y="2143116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85984" y="2000240"/>
            <a:ext cx="1143008" cy="1049701"/>
            <a:chOff x="2428860" y="1785926"/>
            <a:chExt cx="1143008" cy="1071570"/>
          </a:xfrm>
        </p:grpSpPr>
        <p:sp>
          <p:nvSpPr>
            <p:cNvPr id="9" name="Teardrop 8"/>
            <p:cNvSpPr/>
            <p:nvPr/>
          </p:nvSpPr>
          <p:spPr>
            <a:xfrm rot="10800000" flipH="1">
              <a:off x="2428860" y="1785926"/>
              <a:ext cx="1143008" cy="107157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 40"/>
            <p:cNvSpPr/>
            <p:nvPr/>
          </p:nvSpPr>
          <p:spPr>
            <a:xfrm>
              <a:off x="2643174" y="2143116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 41"/>
            <p:cNvSpPr/>
            <p:nvPr/>
          </p:nvSpPr>
          <p:spPr>
            <a:xfrm>
              <a:off x="3009888" y="2000240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 42"/>
            <p:cNvSpPr/>
            <p:nvPr/>
          </p:nvSpPr>
          <p:spPr>
            <a:xfrm>
              <a:off x="3143240" y="2285992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00166" y="2786059"/>
            <a:ext cx="857256" cy="839760"/>
            <a:chOff x="1643042" y="2571744"/>
            <a:chExt cx="857256" cy="857255"/>
          </a:xfrm>
        </p:grpSpPr>
        <p:sp>
          <p:nvSpPr>
            <p:cNvPr id="7" name="Teardrop 6"/>
            <p:cNvSpPr/>
            <p:nvPr/>
          </p:nvSpPr>
          <p:spPr>
            <a:xfrm rot="10800000" flipH="1">
              <a:off x="1643042" y="2571744"/>
              <a:ext cx="857256" cy="857255"/>
            </a:xfrm>
            <a:prstGeom prst="teardrop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 39"/>
            <p:cNvSpPr/>
            <p:nvPr/>
          </p:nvSpPr>
          <p:spPr>
            <a:xfrm>
              <a:off x="1857356" y="2857496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86644" y="2357430"/>
            <a:ext cx="857256" cy="714380"/>
            <a:chOff x="7286644" y="2357430"/>
            <a:chExt cx="857256" cy="714380"/>
          </a:xfrm>
        </p:grpSpPr>
        <p:sp>
          <p:nvSpPr>
            <p:cNvPr id="25" name="Teardrop 24"/>
            <p:cNvSpPr/>
            <p:nvPr/>
          </p:nvSpPr>
          <p:spPr>
            <a:xfrm rot="10800000">
              <a:off x="7286644" y="2357430"/>
              <a:ext cx="857256" cy="714380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 32"/>
            <p:cNvSpPr/>
            <p:nvPr/>
          </p:nvSpPr>
          <p:spPr>
            <a:xfrm>
              <a:off x="7858148" y="257174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Cloud 33"/>
          <p:cNvSpPr/>
          <p:nvPr/>
        </p:nvSpPr>
        <p:spPr>
          <a:xfrm>
            <a:off x="857224" y="1428736"/>
            <a:ext cx="3571900" cy="3429024"/>
          </a:xfrm>
          <a:prstGeom prst="cloud">
            <a:avLst/>
          </a:prstGeom>
          <a:noFill/>
          <a:ln w="3175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err="1" smtClean="0"/>
              <a:t>Bisimulation</a:t>
            </a:r>
            <a:r>
              <a:rPr lang="en-US" dirty="0" smtClean="0"/>
              <a:t> </a:t>
            </a:r>
            <a:endParaRPr lang="it-IT" dirty="0"/>
          </a:p>
        </p:txBody>
      </p:sp>
      <p:grpSp>
        <p:nvGrpSpPr>
          <p:cNvPr id="18" name="Group 41"/>
          <p:cNvGrpSpPr/>
          <p:nvPr/>
        </p:nvGrpSpPr>
        <p:grpSpPr>
          <a:xfrm>
            <a:off x="3214678" y="2643182"/>
            <a:ext cx="857256" cy="699801"/>
            <a:chOff x="3143240" y="2428868"/>
            <a:chExt cx="857256" cy="714380"/>
          </a:xfrm>
        </p:grpSpPr>
        <p:sp>
          <p:nvSpPr>
            <p:cNvPr id="8" name="Teardrop 7"/>
            <p:cNvSpPr/>
            <p:nvPr/>
          </p:nvSpPr>
          <p:spPr>
            <a:xfrm rot="10800000">
              <a:off x="3143240" y="2428868"/>
              <a:ext cx="857256" cy="71438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3643306" y="2643182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Cloud 34"/>
          <p:cNvSpPr/>
          <p:nvPr/>
        </p:nvSpPr>
        <p:spPr>
          <a:xfrm>
            <a:off x="5143504" y="1428736"/>
            <a:ext cx="3429024" cy="3438548"/>
          </a:xfrm>
          <a:prstGeom prst="cloud">
            <a:avLst/>
          </a:prstGeom>
          <a:noFill/>
          <a:ln w="3175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6" name="Group 55"/>
          <p:cNvGrpSpPr/>
          <p:nvPr/>
        </p:nvGrpSpPr>
        <p:grpSpPr>
          <a:xfrm>
            <a:off x="2428860" y="2786058"/>
            <a:ext cx="1143008" cy="839761"/>
            <a:chOff x="2571736" y="2571744"/>
            <a:chExt cx="1143008" cy="857256"/>
          </a:xfrm>
        </p:grpSpPr>
        <p:sp>
          <p:nvSpPr>
            <p:cNvPr id="6" name="Teardrop 5"/>
            <p:cNvSpPr/>
            <p:nvPr/>
          </p:nvSpPr>
          <p:spPr>
            <a:xfrm rot="10800000">
              <a:off x="2571736" y="2571744"/>
              <a:ext cx="1143008" cy="857256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3214678" y="3000372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 36"/>
            <p:cNvSpPr/>
            <p:nvPr/>
          </p:nvSpPr>
          <p:spPr>
            <a:xfrm>
              <a:off x="2857488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65850" y="3272330"/>
            <a:ext cx="1268893" cy="1146704"/>
            <a:chOff x="2008726" y="3058016"/>
            <a:chExt cx="1268893" cy="1170594"/>
          </a:xfrm>
        </p:grpSpPr>
        <p:sp>
          <p:nvSpPr>
            <p:cNvPr id="4" name="Chord 3"/>
            <p:cNvSpPr/>
            <p:nvPr/>
          </p:nvSpPr>
          <p:spPr>
            <a:xfrm rot="6771809">
              <a:off x="2057876" y="3008866"/>
              <a:ext cx="1170594" cy="1268893"/>
            </a:xfrm>
            <a:prstGeom prst="chor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2357422" y="3429000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 35"/>
            <p:cNvSpPr/>
            <p:nvPr/>
          </p:nvSpPr>
          <p:spPr>
            <a:xfrm>
              <a:off x="2714612" y="3500438"/>
              <a:ext cx="142876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29388" y="2714620"/>
            <a:ext cx="1285884" cy="928694"/>
            <a:chOff x="6429388" y="2714620"/>
            <a:chExt cx="1285884" cy="928694"/>
          </a:xfrm>
        </p:grpSpPr>
        <p:sp>
          <p:nvSpPr>
            <p:cNvPr id="27" name="Teardrop 26"/>
            <p:cNvSpPr/>
            <p:nvPr/>
          </p:nvSpPr>
          <p:spPr>
            <a:xfrm rot="10800000">
              <a:off x="6429388" y="2714620"/>
              <a:ext cx="1285884" cy="928694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 44"/>
            <p:cNvSpPr/>
            <p:nvPr/>
          </p:nvSpPr>
          <p:spPr>
            <a:xfrm>
              <a:off x="7358082" y="3071810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 45"/>
            <p:cNvSpPr/>
            <p:nvPr/>
          </p:nvSpPr>
          <p:spPr>
            <a:xfrm>
              <a:off x="6858016" y="302894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500694" y="2857495"/>
            <a:ext cx="857256" cy="785818"/>
            <a:chOff x="5500694" y="2857495"/>
            <a:chExt cx="857256" cy="785818"/>
          </a:xfrm>
        </p:grpSpPr>
        <p:sp>
          <p:nvSpPr>
            <p:cNvPr id="26" name="Teardrop 25"/>
            <p:cNvSpPr/>
            <p:nvPr/>
          </p:nvSpPr>
          <p:spPr>
            <a:xfrm rot="10800000" flipH="1">
              <a:off x="5500694" y="2857495"/>
              <a:ext cx="857256" cy="785818"/>
            </a:xfrm>
            <a:prstGeom prst="teardrop">
              <a:avLst>
                <a:gd name="adj" fmla="val 100000"/>
              </a:avLst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 46"/>
            <p:cNvSpPr/>
            <p:nvPr/>
          </p:nvSpPr>
          <p:spPr>
            <a:xfrm>
              <a:off x="5786446" y="318134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99595" y="3293715"/>
            <a:ext cx="1244173" cy="1349731"/>
            <a:chOff x="5899595" y="3293715"/>
            <a:chExt cx="1244173" cy="1349731"/>
          </a:xfrm>
        </p:grpSpPr>
        <p:sp>
          <p:nvSpPr>
            <p:cNvPr id="28" name="Chord 27"/>
            <p:cNvSpPr/>
            <p:nvPr/>
          </p:nvSpPr>
          <p:spPr>
            <a:xfrm rot="6771809">
              <a:off x="5846816" y="3346494"/>
              <a:ext cx="1349731" cy="1244173"/>
            </a:xfrm>
            <a:prstGeom prst="chord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 47"/>
            <p:cNvSpPr/>
            <p:nvPr/>
          </p:nvSpPr>
          <p:spPr>
            <a:xfrm>
              <a:off x="6715140" y="3786190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 48"/>
            <p:cNvSpPr/>
            <p:nvPr/>
          </p:nvSpPr>
          <p:spPr>
            <a:xfrm>
              <a:off x="6357950" y="364331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7" name="Picture 6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04480" y="5143512"/>
            <a:ext cx="7610856" cy="1278255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071538" y="6000768"/>
            <a:ext cx="3429024" cy="571504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err="1" smtClean="0"/>
              <a:t>Bisimulation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2869638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02168" y="2869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2953218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58962" y="295321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2071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58962" y="2071678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93141" y="2762481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178959" y="2762481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3204" y="3113600"/>
            <a:ext cx="445758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662" y="2571744"/>
            <a:ext cx="103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a.b</a:t>
            </a:r>
            <a:r>
              <a:rPr lang="en-US" sz="2000" dirty="0" smtClean="0"/>
              <a:t> +</a:t>
            </a:r>
            <a:r>
              <a:rPr lang="en-US" sz="2000" dirty="0" err="1" smtClean="0"/>
              <a:t>b.a</a:t>
            </a:r>
            <a:endParaRPr lang="it-IT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2357430"/>
            <a:ext cx="662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| b</a:t>
            </a:r>
            <a:endParaRPr lang="it-IT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4810" y="240571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≠</a:t>
            </a:r>
            <a:endParaRPr lang="it-IT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429124" y="2571744"/>
            <a:ext cx="288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it-IT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85786" y="4500570"/>
            <a:ext cx="7929618" cy="2136646"/>
            <a:chOff x="785786" y="4500570"/>
            <a:chExt cx="7929618" cy="2136646"/>
          </a:xfrm>
        </p:grpSpPr>
        <p:sp>
          <p:nvSpPr>
            <p:cNvPr id="16" name="TextBox 15"/>
            <p:cNvSpPr txBox="1"/>
            <p:nvPr/>
          </p:nvSpPr>
          <p:spPr>
            <a:xfrm>
              <a:off x="785786" y="5429264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44450" y="542926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7488" y="5369968"/>
              <a:ext cx="312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9094" y="535782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8992" y="536996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9094" y="450057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4179091" y="5191373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3"/>
              <a:endCxn id="20" idx="1"/>
            </p:cNvCxnSpPr>
            <p:nvPr/>
          </p:nvCxnSpPr>
          <p:spPr>
            <a:xfrm flipV="1">
              <a:off x="3756326" y="5557881"/>
              <a:ext cx="502768" cy="12142"/>
            </a:xfrm>
            <a:prstGeom prst="straightConnector1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43636" y="535782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16" y="535782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43636" y="450057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6036479" y="5191373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6300089" y="4883479"/>
              <a:ext cx="642942" cy="472912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 flipV="1">
              <a:off x="3140765" y="5655720"/>
              <a:ext cx="1145483" cy="221934"/>
            </a:xfrm>
            <a:custGeom>
              <a:avLst/>
              <a:gdLst>
                <a:gd name="connsiteX0" fmla="*/ 1232452 w 1232452"/>
                <a:gd name="connsiteY0" fmla="*/ 13252 h 13252"/>
                <a:gd name="connsiteX1" fmla="*/ 0 w 1232452"/>
                <a:gd name="connsiteY1" fmla="*/ 0 h 13252"/>
                <a:gd name="connsiteX2" fmla="*/ 0 w 1232452"/>
                <a:gd name="connsiteY2" fmla="*/ 0 h 13252"/>
                <a:gd name="connsiteX0" fmla="*/ 1232452 w 1232452"/>
                <a:gd name="connsiteY0" fmla="*/ 110729 h 110729"/>
                <a:gd name="connsiteX1" fmla="*/ 645417 w 1232452"/>
                <a:gd name="connsiteY1" fmla="*/ 0 h 110729"/>
                <a:gd name="connsiteX2" fmla="*/ 0 w 1232452"/>
                <a:gd name="connsiteY2" fmla="*/ 97477 h 110729"/>
                <a:gd name="connsiteX3" fmla="*/ 0 w 1232452"/>
                <a:gd name="connsiteY3" fmla="*/ 97477 h 110729"/>
                <a:gd name="connsiteX0" fmla="*/ 1232452 w 1232452"/>
                <a:gd name="connsiteY0" fmla="*/ 90022 h 90022"/>
                <a:gd name="connsiteX1" fmla="*/ 573979 w 1232452"/>
                <a:gd name="connsiteY1" fmla="*/ 0 h 90022"/>
                <a:gd name="connsiteX2" fmla="*/ 0 w 1232452"/>
                <a:gd name="connsiteY2" fmla="*/ 76770 h 90022"/>
                <a:gd name="connsiteX3" fmla="*/ 0 w 1232452"/>
                <a:gd name="connsiteY3" fmla="*/ 76770 h 90022"/>
                <a:gd name="connsiteX0" fmla="*/ 1232452 w 1232452"/>
                <a:gd name="connsiteY0" fmla="*/ 92231 h 92231"/>
                <a:gd name="connsiteX1" fmla="*/ 573979 w 1232452"/>
                <a:gd name="connsiteY1" fmla="*/ 2209 h 92231"/>
                <a:gd name="connsiteX2" fmla="*/ 0 w 1232452"/>
                <a:gd name="connsiteY2" fmla="*/ 78979 h 92231"/>
                <a:gd name="connsiteX3" fmla="*/ 0 w 1232452"/>
                <a:gd name="connsiteY3" fmla="*/ 78979 h 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452" h="92231">
                  <a:moveTo>
                    <a:pt x="1232452" y="92231"/>
                  </a:moveTo>
                  <a:cubicBezTo>
                    <a:pt x="1012961" y="62224"/>
                    <a:pt x="779388" y="4418"/>
                    <a:pt x="573979" y="2209"/>
                  </a:cubicBezTo>
                  <a:cubicBezTo>
                    <a:pt x="368570" y="0"/>
                    <a:pt x="95663" y="66184"/>
                    <a:pt x="0" y="78979"/>
                  </a:cubicBezTo>
                  <a:lnTo>
                    <a:pt x="0" y="78979"/>
                  </a:lnTo>
                </a:path>
              </a:pathLst>
            </a:cu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3108" y="472702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it-IT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57422" y="4869902"/>
              <a:ext cx="288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endParaRPr lang="it-IT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14942" y="4869902"/>
              <a:ext cx="420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or</a:t>
              </a:r>
              <a:endParaRPr lang="it-IT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48228" y="5929330"/>
              <a:ext cx="3267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There is an occurrence of  b </a:t>
              </a:r>
            </a:p>
            <a:p>
              <a:r>
                <a:rPr lang="en-US" sz="2000" i="1" dirty="0" smtClean="0">
                  <a:solidFill>
                    <a:srgbClr val="0070C0"/>
                  </a:solidFill>
                </a:rPr>
                <a:t>causally dependent from a </a:t>
              </a:r>
              <a:endParaRPr lang="it-IT" sz="20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1433514"/>
            <a:ext cx="82296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4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captures the concurrency of a system 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00034" y="3929066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" indent="-274320">
              <a:spcBef>
                <a:spcPts val="500"/>
              </a:spcBef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it cannot observe the concurrency / causality mix:</a:t>
            </a:r>
            <a:endParaRPr kumimoji="0" lang="it-IT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err="1" smtClean="0"/>
              <a:t>Bisimulation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1925684" y="4435626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84348" y="44356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910350" y="4364188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24730" y="43641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910350" y="35069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803193" y="4197735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6066803" y="3889841"/>
            <a:ext cx="642942" cy="47291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97386" y="373338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it-IT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1700" y="3876264"/>
            <a:ext cx="288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it-IT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214942" y="4935692"/>
            <a:ext cx="326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There is an occurrence of  b </a:t>
            </a:r>
          </a:p>
          <a:p>
            <a:r>
              <a:rPr lang="en-US" sz="2000" i="1" dirty="0" smtClean="0">
                <a:solidFill>
                  <a:srgbClr val="0070C0"/>
                </a:solidFill>
              </a:rPr>
              <a:t>causally dependent from a 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0034" y="1647828"/>
            <a:ext cx="82296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4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captures the concurrency of a system 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00034" y="2714620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" indent="-274320">
              <a:spcBef>
                <a:spcPts val="500"/>
              </a:spcBef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it cannot observe the concurrency / causality mix:</a:t>
            </a:r>
            <a:endParaRPr kumimoji="0" lang="it-IT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071670" y="2000240"/>
            <a:ext cx="1143008" cy="1071570"/>
            <a:chOff x="2071670" y="2000240"/>
            <a:chExt cx="1143008" cy="1071570"/>
          </a:xfrm>
        </p:grpSpPr>
        <p:sp>
          <p:nvSpPr>
            <p:cNvPr id="9" name="Teardrop 8"/>
            <p:cNvSpPr/>
            <p:nvPr/>
          </p:nvSpPr>
          <p:spPr>
            <a:xfrm rot="10800000" flipH="1">
              <a:off x="2071670" y="2000240"/>
              <a:ext cx="1143008" cy="107157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 41"/>
            <p:cNvSpPr/>
            <p:nvPr/>
          </p:nvSpPr>
          <p:spPr>
            <a:xfrm>
              <a:off x="2500298" y="2143115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 42"/>
            <p:cNvSpPr/>
            <p:nvPr/>
          </p:nvSpPr>
          <p:spPr>
            <a:xfrm>
              <a:off x="2857488" y="2285991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2" name="Straight Connector 61"/>
            <p:cNvCxnSpPr>
              <a:stCxn id="42" idx="3"/>
            </p:cNvCxnSpPr>
            <p:nvPr/>
          </p:nvCxnSpPr>
          <p:spPr>
            <a:xfrm rot="5400000">
              <a:off x="2321703" y="2372224"/>
              <a:ext cx="306676" cy="923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357422" y="2500305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643570" y="2857496"/>
            <a:ext cx="857256" cy="928693"/>
            <a:chOff x="5500694" y="2714620"/>
            <a:chExt cx="857256" cy="928693"/>
          </a:xfrm>
        </p:grpSpPr>
        <p:sp>
          <p:nvSpPr>
            <p:cNvPr id="26" name="Teardrop 25"/>
            <p:cNvSpPr/>
            <p:nvPr/>
          </p:nvSpPr>
          <p:spPr>
            <a:xfrm rot="10800000" flipH="1">
              <a:off x="5500694" y="2714620"/>
              <a:ext cx="857256" cy="928693"/>
            </a:xfrm>
            <a:prstGeom prst="teardrop">
              <a:avLst>
                <a:gd name="adj" fmla="val 100000"/>
              </a:avLst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 46"/>
            <p:cNvSpPr/>
            <p:nvPr/>
          </p:nvSpPr>
          <p:spPr>
            <a:xfrm>
              <a:off x="5786446" y="2857496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Oval 64"/>
            <p:cNvSpPr/>
            <p:nvPr/>
          </p:nvSpPr>
          <p:spPr>
            <a:xfrm>
              <a:off x="5929322" y="3214686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0" name="Straight Connector 69"/>
            <p:cNvCxnSpPr>
              <a:stCxn id="47" idx="5"/>
              <a:endCxn id="65" idx="0"/>
            </p:cNvCxnSpPr>
            <p:nvPr/>
          </p:nvCxnSpPr>
          <p:spPr>
            <a:xfrm rot="16200000" flipH="1">
              <a:off x="5836960" y="3050886"/>
              <a:ext cx="235238" cy="92362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285852" y="2857494"/>
            <a:ext cx="857256" cy="1000131"/>
            <a:chOff x="1285852" y="2857494"/>
            <a:chExt cx="857256" cy="1000131"/>
          </a:xfrm>
        </p:grpSpPr>
        <p:sp>
          <p:nvSpPr>
            <p:cNvPr id="7" name="Teardrop 6"/>
            <p:cNvSpPr/>
            <p:nvPr/>
          </p:nvSpPr>
          <p:spPr>
            <a:xfrm rot="10800000" flipH="1">
              <a:off x="1285852" y="2857494"/>
              <a:ext cx="857256" cy="1000131"/>
            </a:xfrm>
            <a:prstGeom prst="teardrop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8" name="Straight Connector 57"/>
            <p:cNvCxnSpPr>
              <a:stCxn id="40" idx="4"/>
              <a:endCxn id="56" idx="4"/>
            </p:cNvCxnSpPr>
            <p:nvPr/>
          </p:nvCxnSpPr>
          <p:spPr>
            <a:xfrm rot="16200000" flipH="1">
              <a:off x="1500166" y="3357561"/>
              <a:ext cx="357190" cy="7143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1571604" y="3071809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 55"/>
            <p:cNvSpPr/>
            <p:nvPr/>
          </p:nvSpPr>
          <p:spPr>
            <a:xfrm>
              <a:off x="1643042" y="3428999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429388" y="2071678"/>
            <a:ext cx="1071570" cy="1143008"/>
            <a:chOff x="6286512" y="1928802"/>
            <a:chExt cx="1071570" cy="1143008"/>
          </a:xfrm>
        </p:grpSpPr>
        <p:sp>
          <p:nvSpPr>
            <p:cNvPr id="24" name="Teardrop 23"/>
            <p:cNvSpPr/>
            <p:nvPr/>
          </p:nvSpPr>
          <p:spPr>
            <a:xfrm rot="10800000" flipH="1">
              <a:off x="6286512" y="1928802"/>
              <a:ext cx="1071570" cy="1143008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 43"/>
            <p:cNvSpPr/>
            <p:nvPr/>
          </p:nvSpPr>
          <p:spPr>
            <a:xfrm>
              <a:off x="6572264" y="242886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 50"/>
            <p:cNvSpPr/>
            <p:nvPr/>
          </p:nvSpPr>
          <p:spPr>
            <a:xfrm>
              <a:off x="6786578" y="207167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3" name="Straight Connector 72"/>
            <p:cNvCxnSpPr>
              <a:stCxn id="51" idx="3"/>
            </p:cNvCxnSpPr>
            <p:nvPr/>
          </p:nvCxnSpPr>
          <p:spPr>
            <a:xfrm rot="5400000">
              <a:off x="6572264" y="2285992"/>
              <a:ext cx="327600" cy="142876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7072330" y="2357430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29520" y="2500306"/>
            <a:ext cx="857256" cy="714380"/>
            <a:chOff x="7286644" y="2357430"/>
            <a:chExt cx="857256" cy="714380"/>
          </a:xfrm>
        </p:grpSpPr>
        <p:sp>
          <p:nvSpPr>
            <p:cNvPr id="25" name="Teardrop 24"/>
            <p:cNvSpPr/>
            <p:nvPr/>
          </p:nvSpPr>
          <p:spPr>
            <a:xfrm rot="10800000">
              <a:off x="7286644" y="2357430"/>
              <a:ext cx="857256" cy="714380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 32"/>
            <p:cNvSpPr/>
            <p:nvPr/>
          </p:nvSpPr>
          <p:spPr>
            <a:xfrm>
              <a:off x="7786710" y="257174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Cloud 33"/>
          <p:cNvSpPr/>
          <p:nvPr/>
        </p:nvSpPr>
        <p:spPr>
          <a:xfrm>
            <a:off x="357158" y="1428736"/>
            <a:ext cx="4214842" cy="3571900"/>
          </a:xfrm>
          <a:prstGeom prst="cloud">
            <a:avLst/>
          </a:prstGeom>
          <a:noFill/>
          <a:ln w="3175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Pomset</a:t>
            </a:r>
            <a:r>
              <a:rPr lang="en-US" dirty="0" smtClean="0"/>
              <a:t> </a:t>
            </a:r>
            <a:r>
              <a:rPr lang="en-US" dirty="0" err="1" smtClean="0"/>
              <a:t>Bisimulation</a:t>
            </a:r>
            <a:r>
              <a:rPr lang="en-US" dirty="0" smtClean="0"/>
              <a:t> </a:t>
            </a:r>
            <a:endParaRPr lang="it-IT" dirty="0"/>
          </a:p>
        </p:txBody>
      </p:sp>
      <p:grpSp>
        <p:nvGrpSpPr>
          <p:cNvPr id="81" name="Group 80"/>
          <p:cNvGrpSpPr/>
          <p:nvPr/>
        </p:nvGrpSpPr>
        <p:grpSpPr>
          <a:xfrm>
            <a:off x="3000364" y="2643182"/>
            <a:ext cx="857256" cy="714380"/>
            <a:chOff x="3000364" y="2643182"/>
            <a:chExt cx="857256" cy="714380"/>
          </a:xfrm>
        </p:grpSpPr>
        <p:sp>
          <p:nvSpPr>
            <p:cNvPr id="8" name="Teardrop 7"/>
            <p:cNvSpPr/>
            <p:nvPr/>
          </p:nvSpPr>
          <p:spPr>
            <a:xfrm rot="10800000">
              <a:off x="3000364" y="2643182"/>
              <a:ext cx="857256" cy="71438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3500430" y="2857496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214546" y="2786058"/>
            <a:ext cx="1143008" cy="857256"/>
            <a:chOff x="2214546" y="2786058"/>
            <a:chExt cx="1143008" cy="857256"/>
          </a:xfrm>
        </p:grpSpPr>
        <p:sp>
          <p:nvSpPr>
            <p:cNvPr id="6" name="Teardrop 5"/>
            <p:cNvSpPr/>
            <p:nvPr/>
          </p:nvSpPr>
          <p:spPr>
            <a:xfrm rot="10800000">
              <a:off x="2214546" y="2786058"/>
              <a:ext cx="1143008" cy="857256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2857488" y="3214686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 36"/>
            <p:cNvSpPr/>
            <p:nvPr/>
          </p:nvSpPr>
          <p:spPr>
            <a:xfrm>
              <a:off x="2571736" y="3000372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715140" y="2857496"/>
            <a:ext cx="1143008" cy="928694"/>
            <a:chOff x="6572264" y="2714620"/>
            <a:chExt cx="1143008" cy="928694"/>
          </a:xfrm>
        </p:grpSpPr>
        <p:sp>
          <p:nvSpPr>
            <p:cNvPr id="27" name="Teardrop 26"/>
            <p:cNvSpPr/>
            <p:nvPr/>
          </p:nvSpPr>
          <p:spPr>
            <a:xfrm rot="10800000">
              <a:off x="6572264" y="2714620"/>
              <a:ext cx="1143008" cy="928694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 44"/>
            <p:cNvSpPr/>
            <p:nvPr/>
          </p:nvSpPr>
          <p:spPr>
            <a:xfrm>
              <a:off x="7286644" y="3214686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 45"/>
            <p:cNvSpPr/>
            <p:nvPr/>
          </p:nvSpPr>
          <p:spPr>
            <a:xfrm>
              <a:off x="6858016" y="302894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24295" y="3348657"/>
            <a:ext cx="1195935" cy="1552051"/>
            <a:chOff x="1724295" y="3348657"/>
            <a:chExt cx="1195935" cy="1552051"/>
          </a:xfrm>
        </p:grpSpPr>
        <p:sp>
          <p:nvSpPr>
            <p:cNvPr id="4" name="Chord 3"/>
            <p:cNvSpPr/>
            <p:nvPr/>
          </p:nvSpPr>
          <p:spPr>
            <a:xfrm rot="6771809">
              <a:off x="1546237" y="3526715"/>
              <a:ext cx="1552051" cy="1195935"/>
            </a:xfrm>
            <a:prstGeom prst="chord">
              <a:avLst>
                <a:gd name="adj1" fmla="val 2609360"/>
                <a:gd name="adj2" fmla="val 162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2214546" y="3643313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3" name="Straight Connector 52"/>
            <p:cNvCxnSpPr>
              <a:stCxn id="10" idx="5"/>
            </p:cNvCxnSpPr>
            <p:nvPr/>
          </p:nvCxnSpPr>
          <p:spPr>
            <a:xfrm rot="16200000" flipH="1">
              <a:off x="2290317" y="3811446"/>
              <a:ext cx="306676" cy="21431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428860" y="4000503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 54"/>
            <p:cNvSpPr/>
            <p:nvPr/>
          </p:nvSpPr>
          <p:spPr>
            <a:xfrm>
              <a:off x="2000232" y="3929065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042471" y="3436591"/>
            <a:ext cx="1244173" cy="1349731"/>
            <a:chOff x="5899595" y="3293715"/>
            <a:chExt cx="1244173" cy="1349731"/>
          </a:xfrm>
        </p:grpSpPr>
        <p:sp>
          <p:nvSpPr>
            <p:cNvPr id="28" name="Chord 27"/>
            <p:cNvSpPr/>
            <p:nvPr/>
          </p:nvSpPr>
          <p:spPr>
            <a:xfrm rot="6771809">
              <a:off x="5846816" y="3346494"/>
              <a:ext cx="1349731" cy="1244173"/>
            </a:xfrm>
            <a:prstGeom prst="chord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 47"/>
            <p:cNvSpPr/>
            <p:nvPr/>
          </p:nvSpPr>
          <p:spPr>
            <a:xfrm>
              <a:off x="6715140" y="385762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 48"/>
            <p:cNvSpPr/>
            <p:nvPr/>
          </p:nvSpPr>
          <p:spPr>
            <a:xfrm>
              <a:off x="6500826" y="350043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 63"/>
            <p:cNvSpPr/>
            <p:nvPr/>
          </p:nvSpPr>
          <p:spPr>
            <a:xfrm>
              <a:off x="6215074" y="385762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7" name="Straight Connector 66"/>
            <p:cNvCxnSpPr>
              <a:stCxn id="49" idx="5"/>
              <a:endCxn id="48" idx="0"/>
            </p:cNvCxnSpPr>
            <p:nvPr/>
          </p:nvCxnSpPr>
          <p:spPr>
            <a:xfrm rot="16200000" flipH="1">
              <a:off x="6587059" y="3658109"/>
              <a:ext cx="235238" cy="1638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04480" y="5143514"/>
            <a:ext cx="7608760" cy="1278255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142976" y="6000768"/>
            <a:ext cx="3714776" cy="571504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loud 34"/>
          <p:cNvSpPr/>
          <p:nvPr/>
        </p:nvSpPr>
        <p:spPr>
          <a:xfrm>
            <a:off x="5072066" y="1428736"/>
            <a:ext cx="3786214" cy="3786214"/>
          </a:xfrm>
          <a:prstGeom prst="cloud">
            <a:avLst/>
          </a:prstGeom>
          <a:noFill/>
          <a:ln w="3175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Concurrency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1785926"/>
            <a:ext cx="4543428" cy="638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 | b   =   </a:t>
            </a:r>
            <a:r>
              <a:rPr lang="en-US" dirty="0" err="1" smtClean="0"/>
              <a:t>a.b</a:t>
            </a:r>
            <a:r>
              <a:rPr lang="en-US" dirty="0" smtClean="0"/>
              <a:t> + </a:t>
            </a:r>
            <a:r>
              <a:rPr lang="en-US" dirty="0" err="1" smtClean="0"/>
              <a:t>b.a</a:t>
            </a:r>
            <a:endParaRPr lang="it-IT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393009" y="3036091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2428860" y="3000372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8728" y="321468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it-IT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1500166" y="4143380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571736" y="4143380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43240" y="457200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it-IT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000364" y="32146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it-IT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500166" y="45720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it-IT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86182" y="5143512"/>
            <a:ext cx="4633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Different </a:t>
            </a:r>
            <a:r>
              <a:rPr lang="en-US" sz="2400" b="1" i="1" dirty="0" smtClean="0">
                <a:solidFill>
                  <a:srgbClr val="990099"/>
                </a:solidFill>
              </a:rPr>
              <a:t>causal</a:t>
            </a:r>
            <a:r>
              <a:rPr lang="en-US" sz="2400" dirty="0" smtClean="0"/>
              <a:t> properties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Different </a:t>
            </a:r>
            <a:r>
              <a:rPr lang="en-US" sz="2400" b="1" i="1" dirty="0" smtClean="0">
                <a:solidFill>
                  <a:srgbClr val="990099"/>
                </a:solidFill>
              </a:rPr>
              <a:t>distribution</a:t>
            </a:r>
            <a:r>
              <a:rPr lang="en-US" sz="2400" dirty="0" smtClean="0"/>
              <a:t> properties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150017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90099"/>
                </a:solidFill>
              </a:rPr>
              <a:t>?</a:t>
            </a:r>
            <a:endParaRPr lang="it-IT" sz="36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Pomset</a:t>
            </a:r>
            <a:r>
              <a:rPr lang="en-US" dirty="0" smtClean="0"/>
              <a:t> </a:t>
            </a:r>
            <a:r>
              <a:rPr lang="en-US" dirty="0" err="1" smtClean="0"/>
              <a:t>Bisimulation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2214546" y="2571744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73210" y="25717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182" y="228599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≠</a:t>
            </a:r>
            <a:endParaRPr lang="it-IT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000628" y="2857496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8" y="28574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00628" y="20002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4893471" y="2691043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5157081" y="2383149"/>
            <a:ext cx="642942" cy="47291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00496" y="2452022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it-IT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214414" y="4286256"/>
            <a:ext cx="7759355" cy="2213732"/>
            <a:chOff x="1214414" y="4286256"/>
            <a:chExt cx="7759355" cy="2213732"/>
          </a:xfrm>
        </p:grpSpPr>
        <p:sp>
          <p:nvSpPr>
            <p:cNvPr id="19" name="TextBox 18"/>
            <p:cNvSpPr txBox="1"/>
            <p:nvPr/>
          </p:nvSpPr>
          <p:spPr>
            <a:xfrm>
              <a:off x="3214678" y="5155654"/>
              <a:ext cx="312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16284" y="514351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86182" y="515565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16284" y="428625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4536281" y="4977059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3"/>
              <a:endCxn id="20" idx="1"/>
            </p:cNvCxnSpPr>
            <p:nvPr/>
          </p:nvCxnSpPr>
          <p:spPr>
            <a:xfrm flipV="1">
              <a:off x="4113516" y="5343567"/>
              <a:ext cx="502768" cy="12142"/>
            </a:xfrm>
            <a:prstGeom prst="straightConnector1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 flipV="1">
              <a:off x="3497955" y="5441406"/>
              <a:ext cx="1145483" cy="221934"/>
            </a:xfrm>
            <a:custGeom>
              <a:avLst/>
              <a:gdLst>
                <a:gd name="connsiteX0" fmla="*/ 1232452 w 1232452"/>
                <a:gd name="connsiteY0" fmla="*/ 13252 h 13252"/>
                <a:gd name="connsiteX1" fmla="*/ 0 w 1232452"/>
                <a:gd name="connsiteY1" fmla="*/ 0 h 13252"/>
                <a:gd name="connsiteX2" fmla="*/ 0 w 1232452"/>
                <a:gd name="connsiteY2" fmla="*/ 0 h 13252"/>
                <a:gd name="connsiteX0" fmla="*/ 1232452 w 1232452"/>
                <a:gd name="connsiteY0" fmla="*/ 110729 h 110729"/>
                <a:gd name="connsiteX1" fmla="*/ 645417 w 1232452"/>
                <a:gd name="connsiteY1" fmla="*/ 0 h 110729"/>
                <a:gd name="connsiteX2" fmla="*/ 0 w 1232452"/>
                <a:gd name="connsiteY2" fmla="*/ 97477 h 110729"/>
                <a:gd name="connsiteX3" fmla="*/ 0 w 1232452"/>
                <a:gd name="connsiteY3" fmla="*/ 97477 h 110729"/>
                <a:gd name="connsiteX0" fmla="*/ 1232452 w 1232452"/>
                <a:gd name="connsiteY0" fmla="*/ 90022 h 90022"/>
                <a:gd name="connsiteX1" fmla="*/ 573979 w 1232452"/>
                <a:gd name="connsiteY1" fmla="*/ 0 h 90022"/>
                <a:gd name="connsiteX2" fmla="*/ 0 w 1232452"/>
                <a:gd name="connsiteY2" fmla="*/ 76770 h 90022"/>
                <a:gd name="connsiteX3" fmla="*/ 0 w 1232452"/>
                <a:gd name="connsiteY3" fmla="*/ 76770 h 90022"/>
                <a:gd name="connsiteX0" fmla="*/ 1232452 w 1232452"/>
                <a:gd name="connsiteY0" fmla="*/ 92231 h 92231"/>
                <a:gd name="connsiteX1" fmla="*/ 573979 w 1232452"/>
                <a:gd name="connsiteY1" fmla="*/ 2209 h 92231"/>
                <a:gd name="connsiteX2" fmla="*/ 0 w 1232452"/>
                <a:gd name="connsiteY2" fmla="*/ 78979 h 92231"/>
                <a:gd name="connsiteX3" fmla="*/ 0 w 1232452"/>
                <a:gd name="connsiteY3" fmla="*/ 78979 h 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452" h="92231">
                  <a:moveTo>
                    <a:pt x="1232452" y="92231"/>
                  </a:moveTo>
                  <a:cubicBezTo>
                    <a:pt x="1012961" y="62224"/>
                    <a:pt x="779388" y="4418"/>
                    <a:pt x="573979" y="2209"/>
                  </a:cubicBezTo>
                  <a:cubicBezTo>
                    <a:pt x="368570" y="0"/>
                    <a:pt x="95663" y="66184"/>
                    <a:pt x="0" y="78979"/>
                  </a:cubicBezTo>
                  <a:lnTo>
                    <a:pt x="0" y="78979"/>
                  </a:lnTo>
                </a:path>
              </a:pathLst>
            </a:cu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00298" y="4512712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it-IT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14612" y="4655588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</a:t>
              </a:r>
              <a:endParaRPr lang="it-IT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4414" y="522709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8794" y="522709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4414" y="436983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>
              <a:off x="1107257" y="5060639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370867" y="4752745"/>
              <a:ext cx="642942" cy="472912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572132" y="4714884"/>
              <a:ext cx="3401637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The same </a:t>
              </a:r>
              <a:r>
                <a:rPr lang="en-US" sz="2000" dirty="0" err="1" smtClean="0"/>
                <a:t>pomsets</a:t>
              </a:r>
              <a:r>
                <a:rPr lang="en-US" sz="2000" dirty="0" smtClean="0"/>
                <a:t> but </a:t>
              </a:r>
            </a:p>
            <a:p>
              <a:pPr algn="ctr"/>
              <a:r>
                <a:rPr lang="en-US" sz="2000" dirty="0" smtClean="0"/>
                <a:t>only in the lhs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i="1" dirty="0" smtClean="0">
                  <a:solidFill>
                    <a:srgbClr val="0070C0"/>
                  </a:solidFill>
                </a:rPr>
                <a:t>“after  a we can choose</a:t>
              </a:r>
            </a:p>
            <a:p>
              <a:pPr algn="ctr"/>
              <a:r>
                <a:rPr lang="en-US" sz="2000" i="1" dirty="0" smtClean="0">
                  <a:solidFill>
                    <a:srgbClr val="0070C0"/>
                  </a:solidFill>
                </a:rPr>
                <a:t>between a dependent and an </a:t>
              </a:r>
            </a:p>
            <a:p>
              <a:pPr algn="ctr"/>
              <a:r>
                <a:rPr lang="en-US" sz="2000" i="1" dirty="0" smtClean="0">
                  <a:solidFill>
                    <a:srgbClr val="0070C0"/>
                  </a:solidFill>
                </a:rPr>
                <a:t>independent b”</a:t>
              </a:r>
              <a:endParaRPr lang="it-IT" sz="20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1433514"/>
            <a:ext cx="82296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4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captures the causality of a system 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00034" y="3500438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" indent="-274320">
              <a:spcBef>
                <a:spcPts val="500"/>
              </a:spcBef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it cannot observe the causality / branching mix:</a:t>
            </a:r>
            <a:endParaRPr kumimoji="0" lang="it-IT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Pomset</a:t>
            </a:r>
            <a:r>
              <a:rPr lang="en-US" dirty="0" smtClean="0"/>
              <a:t> </a:t>
            </a:r>
            <a:r>
              <a:rPr lang="en-US" dirty="0" err="1" smtClean="0"/>
              <a:t>Bisimulation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SzPct val="140000"/>
            </a:pPr>
            <a:r>
              <a:rPr lang="en-US" sz="2400" dirty="0" smtClean="0"/>
              <a:t>like </a:t>
            </a:r>
            <a:r>
              <a:rPr lang="en-US" sz="2400" dirty="0" err="1" smtClean="0"/>
              <a:t>bisimulation</a:t>
            </a:r>
            <a:r>
              <a:rPr lang="en-US" sz="2400" dirty="0" smtClean="0"/>
              <a:t>: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it is an interleaving of </a:t>
            </a:r>
            <a:r>
              <a:rPr lang="en-US" sz="2000" dirty="0" err="1" smtClean="0"/>
              <a:t>pomsets</a:t>
            </a:r>
            <a:r>
              <a:rPr lang="en-US" sz="2000" dirty="0" smtClean="0"/>
              <a:t> (rather than actions)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it doesn’t observe </a:t>
            </a:r>
            <a:r>
              <a:rPr lang="en-US" sz="2000" b="1" i="1" dirty="0" smtClean="0">
                <a:solidFill>
                  <a:srgbClr val="990099"/>
                </a:solidFill>
              </a:rPr>
              <a:t>the causal relations between a </a:t>
            </a:r>
            <a:r>
              <a:rPr lang="en-US" sz="2000" b="1" i="1" dirty="0" err="1" smtClean="0">
                <a:solidFill>
                  <a:srgbClr val="990099"/>
                </a:solidFill>
              </a:rPr>
              <a:t>pomset</a:t>
            </a:r>
            <a:r>
              <a:rPr lang="en-US" sz="2000" b="1" i="1" dirty="0" smtClean="0">
                <a:solidFill>
                  <a:srgbClr val="990099"/>
                </a:solidFill>
              </a:rPr>
              <a:t> </a:t>
            </a:r>
            <a:r>
              <a:rPr lang="en-US" sz="2000" dirty="0" smtClean="0"/>
              <a:t>and the next one</a:t>
            </a:r>
          </a:p>
          <a:p>
            <a:pPr lvl="1">
              <a:buClr>
                <a:schemeClr val="tx2"/>
              </a:buClr>
              <a:buSzPct val="140000"/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Clr>
                <a:schemeClr val="tx2"/>
              </a:buClr>
              <a:buSzPct val="140000"/>
              <a:buNone/>
            </a:pPr>
            <a:endParaRPr lang="en-US" sz="2000" dirty="0" smtClean="0"/>
          </a:p>
          <a:p>
            <a:pPr>
              <a:buClr>
                <a:schemeClr val="tx2"/>
              </a:buClr>
              <a:buSzPct val="140000"/>
            </a:pPr>
            <a:r>
              <a:rPr lang="en-US" sz="2400" dirty="0" smtClean="0">
                <a:solidFill>
                  <a:srgbClr val="990099"/>
                </a:solidFill>
              </a:rPr>
              <a:t>keep the history </a:t>
            </a:r>
            <a:r>
              <a:rPr lang="en-US" sz="2400" dirty="0" smtClean="0"/>
              <a:t>of already matched transitions</a:t>
            </a:r>
            <a:endParaRPr lang="en-US" sz="2000" dirty="0" smtClean="0"/>
          </a:p>
          <a:p>
            <a:pPr lvl="1"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/>
              <a:t>Let the two matching runs (entire history of moves) in the game to be </a:t>
            </a:r>
            <a:r>
              <a:rPr lang="en-US" sz="2000" dirty="0" err="1" smtClean="0"/>
              <a:t>pomset</a:t>
            </a:r>
            <a:r>
              <a:rPr lang="en-US" sz="2000" dirty="0" smtClean="0"/>
              <a:t>-isomorphic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70C0"/>
                </a:solidFill>
              </a:rPr>
              <a:t>let the </a:t>
            </a:r>
            <a:r>
              <a:rPr lang="en-US" sz="2000" b="1" i="1" u="sng" dirty="0" smtClean="0">
                <a:solidFill>
                  <a:srgbClr val="0070C0"/>
                </a:solidFill>
              </a:rPr>
              <a:t>history grow </a:t>
            </a:r>
            <a:r>
              <a:rPr lang="en-US" sz="2000" b="1" i="1" u="sng" dirty="0" err="1" smtClean="0">
                <a:solidFill>
                  <a:srgbClr val="0070C0"/>
                </a:solidFill>
              </a:rPr>
              <a:t>pomset-isomorphically</a:t>
            </a:r>
            <a:endParaRPr lang="it-IT" sz="2000" b="1" i="1" u="sng" dirty="0">
              <a:solidFill>
                <a:srgbClr val="0070C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500958" y="5172002"/>
            <a:ext cx="1500198" cy="1543146"/>
            <a:chOff x="1285852" y="2000240"/>
            <a:chExt cx="2571768" cy="2900468"/>
          </a:xfrm>
        </p:grpSpPr>
        <p:grpSp>
          <p:nvGrpSpPr>
            <p:cNvPr id="4" name="Group 3"/>
            <p:cNvGrpSpPr/>
            <p:nvPr/>
          </p:nvGrpSpPr>
          <p:grpSpPr>
            <a:xfrm>
              <a:off x="2071670" y="2000240"/>
              <a:ext cx="1143008" cy="1071570"/>
              <a:chOff x="2071670" y="2000240"/>
              <a:chExt cx="1143008" cy="1071570"/>
            </a:xfrm>
          </p:grpSpPr>
          <p:sp>
            <p:nvSpPr>
              <p:cNvPr id="5" name="Teardrop 4"/>
              <p:cNvSpPr/>
              <p:nvPr/>
            </p:nvSpPr>
            <p:spPr>
              <a:xfrm rot="10800000" flipH="1">
                <a:off x="2071670" y="2000240"/>
                <a:ext cx="1143008" cy="107157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00298" y="2143115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857488" y="2285991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" name="Straight Connector 7"/>
              <p:cNvCxnSpPr>
                <a:stCxn id="6" idx="3"/>
              </p:cNvCxnSpPr>
              <p:nvPr/>
            </p:nvCxnSpPr>
            <p:spPr>
              <a:xfrm rot="5400000">
                <a:off x="2321703" y="2372224"/>
                <a:ext cx="306676" cy="9236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2357422" y="2500305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285852" y="2857494"/>
              <a:ext cx="857256" cy="1000131"/>
              <a:chOff x="1285852" y="2857494"/>
              <a:chExt cx="857256" cy="1000131"/>
            </a:xfrm>
          </p:grpSpPr>
          <p:sp>
            <p:nvSpPr>
              <p:cNvPr id="11" name="Teardrop 10"/>
              <p:cNvSpPr/>
              <p:nvPr/>
            </p:nvSpPr>
            <p:spPr>
              <a:xfrm rot="10800000" flipH="1">
                <a:off x="1285852" y="2857494"/>
                <a:ext cx="857256" cy="1000131"/>
              </a:xfrm>
              <a:prstGeom prst="teardrop">
                <a:avLst>
                  <a:gd name="adj" fmla="val 1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" name="Straight Connector 11"/>
              <p:cNvCxnSpPr>
                <a:stCxn id="13" idx="4"/>
                <a:endCxn id="14" idx="4"/>
              </p:cNvCxnSpPr>
              <p:nvPr/>
            </p:nvCxnSpPr>
            <p:spPr>
              <a:xfrm rot="16200000" flipH="1">
                <a:off x="1500166" y="3357561"/>
                <a:ext cx="357190" cy="7143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1571604" y="3071809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43042" y="3428999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000364" y="2643182"/>
              <a:ext cx="857256" cy="714380"/>
              <a:chOff x="3000364" y="2643182"/>
              <a:chExt cx="857256" cy="714380"/>
            </a:xfrm>
          </p:grpSpPr>
          <p:sp>
            <p:nvSpPr>
              <p:cNvPr id="16" name="Teardrop 15"/>
              <p:cNvSpPr/>
              <p:nvPr/>
            </p:nvSpPr>
            <p:spPr>
              <a:xfrm rot="10800000">
                <a:off x="3000364" y="2643182"/>
                <a:ext cx="857256" cy="71438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00430" y="285749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214546" y="2786058"/>
              <a:ext cx="1143008" cy="857256"/>
              <a:chOff x="2214546" y="2786058"/>
              <a:chExt cx="1143008" cy="857256"/>
            </a:xfrm>
          </p:grpSpPr>
          <p:sp>
            <p:nvSpPr>
              <p:cNvPr id="19" name="Teardrop 18"/>
              <p:cNvSpPr/>
              <p:nvPr/>
            </p:nvSpPr>
            <p:spPr>
              <a:xfrm rot="10800000">
                <a:off x="2214546" y="2786058"/>
                <a:ext cx="1143008" cy="857256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57488" y="321468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571736" y="3000372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24295" y="3348657"/>
              <a:ext cx="1195935" cy="1552051"/>
              <a:chOff x="1724295" y="3348657"/>
              <a:chExt cx="1195935" cy="1552051"/>
            </a:xfrm>
          </p:grpSpPr>
          <p:sp>
            <p:nvSpPr>
              <p:cNvPr id="23" name="Chord 22"/>
              <p:cNvSpPr/>
              <p:nvPr/>
            </p:nvSpPr>
            <p:spPr>
              <a:xfrm rot="6771809">
                <a:off x="1546237" y="3526715"/>
                <a:ext cx="1552051" cy="1195935"/>
              </a:xfrm>
              <a:prstGeom prst="chord">
                <a:avLst>
                  <a:gd name="adj1" fmla="val 2609360"/>
                  <a:gd name="adj2" fmla="val 162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14546" y="3643313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5" name="Straight Connector 24"/>
              <p:cNvCxnSpPr>
                <a:stCxn id="24" idx="5"/>
              </p:cNvCxnSpPr>
              <p:nvPr/>
            </p:nvCxnSpPr>
            <p:spPr>
              <a:xfrm rot="16200000" flipH="1">
                <a:off x="2290317" y="3811446"/>
                <a:ext cx="306676" cy="214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2428860" y="4000503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00232" y="3929065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4"/>
          <p:cNvGrpSpPr/>
          <p:nvPr/>
        </p:nvGrpSpPr>
        <p:grpSpPr>
          <a:xfrm>
            <a:off x="2071670" y="2000240"/>
            <a:ext cx="1143008" cy="1071570"/>
            <a:chOff x="2071670" y="2000240"/>
            <a:chExt cx="1143008" cy="1071570"/>
          </a:xfrm>
        </p:grpSpPr>
        <p:sp>
          <p:nvSpPr>
            <p:cNvPr id="9" name="Teardrop 8"/>
            <p:cNvSpPr/>
            <p:nvPr/>
          </p:nvSpPr>
          <p:spPr>
            <a:xfrm rot="10800000" flipH="1">
              <a:off x="2071670" y="2000240"/>
              <a:ext cx="1143008" cy="107157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 41"/>
            <p:cNvSpPr/>
            <p:nvPr/>
          </p:nvSpPr>
          <p:spPr>
            <a:xfrm>
              <a:off x="2500298" y="2143115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 42"/>
            <p:cNvSpPr/>
            <p:nvPr/>
          </p:nvSpPr>
          <p:spPr>
            <a:xfrm>
              <a:off x="2857488" y="2285991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2" name="Straight Connector 61"/>
            <p:cNvCxnSpPr>
              <a:stCxn id="42" idx="3"/>
            </p:cNvCxnSpPr>
            <p:nvPr/>
          </p:nvCxnSpPr>
          <p:spPr>
            <a:xfrm rot="5400000">
              <a:off x="2321703" y="2372224"/>
              <a:ext cx="306676" cy="923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357422" y="2500305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oup 77"/>
          <p:cNvGrpSpPr/>
          <p:nvPr/>
        </p:nvGrpSpPr>
        <p:grpSpPr>
          <a:xfrm>
            <a:off x="5500694" y="2714620"/>
            <a:ext cx="857256" cy="928693"/>
            <a:chOff x="5500694" y="2714620"/>
            <a:chExt cx="857256" cy="928693"/>
          </a:xfrm>
        </p:grpSpPr>
        <p:sp>
          <p:nvSpPr>
            <p:cNvPr id="26" name="Teardrop 25"/>
            <p:cNvSpPr/>
            <p:nvPr/>
          </p:nvSpPr>
          <p:spPr>
            <a:xfrm rot="10800000" flipH="1">
              <a:off x="5500694" y="2714620"/>
              <a:ext cx="857256" cy="928693"/>
            </a:xfrm>
            <a:prstGeom prst="teardrop">
              <a:avLst>
                <a:gd name="adj" fmla="val 100000"/>
              </a:avLst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 46"/>
            <p:cNvSpPr/>
            <p:nvPr/>
          </p:nvSpPr>
          <p:spPr>
            <a:xfrm>
              <a:off x="5786446" y="2857496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Oval 64"/>
            <p:cNvSpPr/>
            <p:nvPr/>
          </p:nvSpPr>
          <p:spPr>
            <a:xfrm>
              <a:off x="5857884" y="3214686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0" name="Straight Connector 69"/>
            <p:cNvCxnSpPr>
              <a:stCxn id="47" idx="5"/>
              <a:endCxn id="65" idx="0"/>
            </p:cNvCxnSpPr>
            <p:nvPr/>
          </p:nvCxnSpPr>
          <p:spPr>
            <a:xfrm rot="16200000" flipH="1">
              <a:off x="5801241" y="3086605"/>
              <a:ext cx="235238" cy="20924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6"/>
          <p:cNvGrpSpPr/>
          <p:nvPr/>
        </p:nvGrpSpPr>
        <p:grpSpPr>
          <a:xfrm>
            <a:off x="1285852" y="2857494"/>
            <a:ext cx="857256" cy="1000131"/>
            <a:chOff x="1285852" y="2857494"/>
            <a:chExt cx="857256" cy="1000131"/>
          </a:xfrm>
        </p:grpSpPr>
        <p:sp>
          <p:nvSpPr>
            <p:cNvPr id="7" name="Teardrop 6"/>
            <p:cNvSpPr/>
            <p:nvPr/>
          </p:nvSpPr>
          <p:spPr>
            <a:xfrm rot="10800000" flipH="1">
              <a:off x="1285852" y="2857494"/>
              <a:ext cx="857256" cy="1000131"/>
            </a:xfrm>
            <a:prstGeom prst="teardrop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8" name="Straight Connector 57"/>
            <p:cNvCxnSpPr>
              <a:stCxn id="40" idx="4"/>
              <a:endCxn id="56" idx="4"/>
            </p:cNvCxnSpPr>
            <p:nvPr/>
          </p:nvCxnSpPr>
          <p:spPr>
            <a:xfrm rot="16200000" flipH="1">
              <a:off x="1500166" y="3357561"/>
              <a:ext cx="357190" cy="7143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1571604" y="3071809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 55"/>
            <p:cNvSpPr/>
            <p:nvPr/>
          </p:nvSpPr>
          <p:spPr>
            <a:xfrm>
              <a:off x="1643042" y="3428999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" name="Group 83"/>
          <p:cNvGrpSpPr/>
          <p:nvPr/>
        </p:nvGrpSpPr>
        <p:grpSpPr>
          <a:xfrm>
            <a:off x="6286512" y="1928802"/>
            <a:ext cx="1071570" cy="1143008"/>
            <a:chOff x="6286512" y="1928802"/>
            <a:chExt cx="1071570" cy="1143008"/>
          </a:xfrm>
        </p:grpSpPr>
        <p:sp>
          <p:nvSpPr>
            <p:cNvPr id="24" name="Teardrop 23"/>
            <p:cNvSpPr/>
            <p:nvPr/>
          </p:nvSpPr>
          <p:spPr>
            <a:xfrm rot="10800000" flipH="1">
              <a:off x="6286512" y="1928802"/>
              <a:ext cx="1071570" cy="1143008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 43"/>
            <p:cNvSpPr/>
            <p:nvPr/>
          </p:nvSpPr>
          <p:spPr>
            <a:xfrm>
              <a:off x="6572264" y="242886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 50"/>
            <p:cNvSpPr/>
            <p:nvPr/>
          </p:nvSpPr>
          <p:spPr>
            <a:xfrm>
              <a:off x="6786578" y="207167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3" name="Straight Connector 72"/>
            <p:cNvCxnSpPr>
              <a:stCxn id="51" idx="3"/>
            </p:cNvCxnSpPr>
            <p:nvPr/>
          </p:nvCxnSpPr>
          <p:spPr>
            <a:xfrm rot="5400000">
              <a:off x="6572264" y="2285992"/>
              <a:ext cx="327600" cy="142876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7072330" y="2357430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oup 81"/>
          <p:cNvGrpSpPr/>
          <p:nvPr/>
        </p:nvGrpSpPr>
        <p:grpSpPr>
          <a:xfrm>
            <a:off x="7286644" y="2357430"/>
            <a:ext cx="857256" cy="714380"/>
            <a:chOff x="7286644" y="2357430"/>
            <a:chExt cx="857256" cy="714380"/>
          </a:xfrm>
        </p:grpSpPr>
        <p:sp>
          <p:nvSpPr>
            <p:cNvPr id="25" name="Teardrop 24"/>
            <p:cNvSpPr/>
            <p:nvPr/>
          </p:nvSpPr>
          <p:spPr>
            <a:xfrm rot="10800000">
              <a:off x="7286644" y="2357430"/>
              <a:ext cx="857256" cy="714380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 32"/>
            <p:cNvSpPr/>
            <p:nvPr/>
          </p:nvSpPr>
          <p:spPr>
            <a:xfrm>
              <a:off x="7786710" y="257174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Cloud 33"/>
          <p:cNvSpPr/>
          <p:nvPr/>
        </p:nvSpPr>
        <p:spPr>
          <a:xfrm>
            <a:off x="571472" y="1500174"/>
            <a:ext cx="4071966" cy="3571900"/>
          </a:xfrm>
          <a:prstGeom prst="cloud">
            <a:avLst/>
          </a:prstGeom>
          <a:noFill/>
          <a:ln w="3175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History-preserving </a:t>
            </a:r>
            <a:r>
              <a:rPr lang="en-US" dirty="0" err="1" smtClean="0"/>
              <a:t>Bisimulation</a:t>
            </a:r>
            <a:r>
              <a:rPr lang="en-US" dirty="0" smtClean="0"/>
              <a:t> </a:t>
            </a:r>
            <a:endParaRPr lang="it-IT" dirty="0"/>
          </a:p>
        </p:txBody>
      </p:sp>
      <p:grpSp>
        <p:nvGrpSpPr>
          <p:cNvPr id="17" name="Group 80"/>
          <p:cNvGrpSpPr/>
          <p:nvPr/>
        </p:nvGrpSpPr>
        <p:grpSpPr>
          <a:xfrm>
            <a:off x="3000364" y="2643182"/>
            <a:ext cx="857256" cy="714380"/>
            <a:chOff x="3000364" y="2643182"/>
            <a:chExt cx="857256" cy="714380"/>
          </a:xfrm>
        </p:grpSpPr>
        <p:sp>
          <p:nvSpPr>
            <p:cNvPr id="8" name="Teardrop 7"/>
            <p:cNvSpPr/>
            <p:nvPr/>
          </p:nvSpPr>
          <p:spPr>
            <a:xfrm rot="10800000">
              <a:off x="3000364" y="2643182"/>
              <a:ext cx="857256" cy="71438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3500430" y="2857496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Cloud 34"/>
          <p:cNvSpPr/>
          <p:nvPr/>
        </p:nvSpPr>
        <p:spPr>
          <a:xfrm>
            <a:off x="5072066" y="1428736"/>
            <a:ext cx="3786214" cy="3643338"/>
          </a:xfrm>
          <a:prstGeom prst="cloud">
            <a:avLst/>
          </a:prstGeom>
          <a:noFill/>
          <a:ln w="3175" cmpd="dbl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oup 78"/>
          <p:cNvGrpSpPr/>
          <p:nvPr/>
        </p:nvGrpSpPr>
        <p:grpSpPr>
          <a:xfrm>
            <a:off x="2214546" y="2786058"/>
            <a:ext cx="1143008" cy="857256"/>
            <a:chOff x="2214546" y="2786058"/>
            <a:chExt cx="1143008" cy="857256"/>
          </a:xfrm>
        </p:grpSpPr>
        <p:sp>
          <p:nvSpPr>
            <p:cNvPr id="6" name="Teardrop 5"/>
            <p:cNvSpPr/>
            <p:nvPr/>
          </p:nvSpPr>
          <p:spPr>
            <a:xfrm rot="10800000">
              <a:off x="2214546" y="2786058"/>
              <a:ext cx="1143008" cy="857256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2857488" y="3214686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 36"/>
            <p:cNvSpPr/>
            <p:nvPr/>
          </p:nvSpPr>
          <p:spPr>
            <a:xfrm>
              <a:off x="2571736" y="3000372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oup 79"/>
          <p:cNvGrpSpPr/>
          <p:nvPr/>
        </p:nvGrpSpPr>
        <p:grpSpPr>
          <a:xfrm>
            <a:off x="6572264" y="2714620"/>
            <a:ext cx="1143008" cy="928694"/>
            <a:chOff x="6572264" y="2714620"/>
            <a:chExt cx="1143008" cy="928694"/>
          </a:xfrm>
        </p:grpSpPr>
        <p:sp>
          <p:nvSpPr>
            <p:cNvPr id="27" name="Teardrop 26"/>
            <p:cNvSpPr/>
            <p:nvPr/>
          </p:nvSpPr>
          <p:spPr>
            <a:xfrm rot="10800000">
              <a:off x="6572264" y="2714620"/>
              <a:ext cx="1143008" cy="928694"/>
            </a:xfrm>
            <a:prstGeom prst="teardrop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 44"/>
            <p:cNvSpPr/>
            <p:nvPr/>
          </p:nvSpPr>
          <p:spPr>
            <a:xfrm>
              <a:off x="7286644" y="3214686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 45"/>
            <p:cNvSpPr/>
            <p:nvPr/>
          </p:nvSpPr>
          <p:spPr>
            <a:xfrm>
              <a:off x="6858016" y="3028944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74"/>
          <p:cNvGrpSpPr/>
          <p:nvPr/>
        </p:nvGrpSpPr>
        <p:grpSpPr>
          <a:xfrm>
            <a:off x="1724295" y="3348657"/>
            <a:ext cx="1195935" cy="1552051"/>
            <a:chOff x="1724295" y="3348657"/>
            <a:chExt cx="1195935" cy="1552051"/>
          </a:xfrm>
        </p:grpSpPr>
        <p:sp>
          <p:nvSpPr>
            <p:cNvPr id="4" name="Chord 3"/>
            <p:cNvSpPr/>
            <p:nvPr/>
          </p:nvSpPr>
          <p:spPr>
            <a:xfrm rot="6771809">
              <a:off x="1546237" y="3526715"/>
              <a:ext cx="1552051" cy="1195935"/>
            </a:xfrm>
            <a:prstGeom prst="chord">
              <a:avLst>
                <a:gd name="adj1" fmla="val 2609360"/>
                <a:gd name="adj2" fmla="val 162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2285984" y="3571876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3" name="Straight Connector 52"/>
            <p:cNvCxnSpPr>
              <a:stCxn id="10" idx="5"/>
              <a:endCxn id="36" idx="0"/>
            </p:cNvCxnSpPr>
            <p:nvPr/>
          </p:nvCxnSpPr>
          <p:spPr>
            <a:xfrm rot="16200000" flipH="1">
              <a:off x="2300780" y="3800984"/>
              <a:ext cx="306675" cy="923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428860" y="4000503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 54"/>
            <p:cNvSpPr/>
            <p:nvPr/>
          </p:nvSpPr>
          <p:spPr>
            <a:xfrm>
              <a:off x="1928794" y="4000504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75"/>
          <p:cNvGrpSpPr/>
          <p:nvPr/>
        </p:nvGrpSpPr>
        <p:grpSpPr>
          <a:xfrm>
            <a:off x="5899595" y="3293715"/>
            <a:ext cx="1244173" cy="1349731"/>
            <a:chOff x="5899595" y="3293715"/>
            <a:chExt cx="1244173" cy="1349731"/>
          </a:xfrm>
        </p:grpSpPr>
        <p:sp>
          <p:nvSpPr>
            <p:cNvPr id="28" name="Chord 27"/>
            <p:cNvSpPr/>
            <p:nvPr/>
          </p:nvSpPr>
          <p:spPr>
            <a:xfrm rot="6771809">
              <a:off x="5846816" y="3346494"/>
              <a:ext cx="1349731" cy="1244173"/>
            </a:xfrm>
            <a:prstGeom prst="chord">
              <a:avLst/>
            </a:prstGeom>
            <a:solidFill>
              <a:srgbClr val="CC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 47"/>
            <p:cNvSpPr/>
            <p:nvPr/>
          </p:nvSpPr>
          <p:spPr>
            <a:xfrm>
              <a:off x="6715140" y="385762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 48"/>
            <p:cNvSpPr/>
            <p:nvPr/>
          </p:nvSpPr>
          <p:spPr>
            <a:xfrm>
              <a:off x="6572264" y="3429000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 63"/>
            <p:cNvSpPr/>
            <p:nvPr/>
          </p:nvSpPr>
          <p:spPr>
            <a:xfrm>
              <a:off x="6215074" y="3857628"/>
              <a:ext cx="142876" cy="1428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7" name="Straight Connector 66"/>
            <p:cNvCxnSpPr>
              <a:stCxn id="49" idx="5"/>
              <a:endCxn id="48" idx="0"/>
            </p:cNvCxnSpPr>
            <p:nvPr/>
          </p:nvCxnSpPr>
          <p:spPr>
            <a:xfrm rot="16200000" flipH="1">
              <a:off x="6587059" y="3658109"/>
              <a:ext cx="306676" cy="92362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>
            <a:stCxn id="56" idx="5"/>
            <a:endCxn id="36" idx="1"/>
          </p:cNvCxnSpPr>
          <p:nvPr/>
        </p:nvCxnSpPr>
        <p:spPr>
          <a:xfrm rot="16200000" flipH="1">
            <a:off x="1872151" y="3443794"/>
            <a:ext cx="470476" cy="6847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5" idx="5"/>
          </p:cNvCxnSpPr>
          <p:nvPr/>
        </p:nvCxnSpPr>
        <p:spPr>
          <a:xfrm rot="16200000" flipH="1">
            <a:off x="6066069" y="3250405"/>
            <a:ext cx="562839" cy="735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7" idx="3"/>
            <a:endCxn id="10" idx="7"/>
          </p:cNvCxnSpPr>
          <p:nvPr/>
        </p:nvCxnSpPr>
        <p:spPr>
          <a:xfrm rot="5400000">
            <a:off x="2265060" y="3265200"/>
            <a:ext cx="470476" cy="1847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3"/>
            <a:endCxn id="10" idx="6"/>
          </p:cNvCxnSpPr>
          <p:nvPr/>
        </p:nvCxnSpPr>
        <p:spPr>
          <a:xfrm rot="5400000">
            <a:off x="2500298" y="3265200"/>
            <a:ext cx="306676" cy="4495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6" idx="3"/>
          </p:cNvCxnSpPr>
          <p:nvPr/>
        </p:nvCxnSpPr>
        <p:spPr>
          <a:xfrm rot="5400000">
            <a:off x="6630426" y="3214686"/>
            <a:ext cx="312304" cy="1847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49" idx="6"/>
          </p:cNvCxnSpPr>
          <p:nvPr/>
        </p:nvCxnSpPr>
        <p:spPr>
          <a:xfrm rot="10800000" flipV="1">
            <a:off x="6715140" y="3286124"/>
            <a:ext cx="613352" cy="214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3" idx="4"/>
            <a:endCxn id="12" idx="7"/>
          </p:cNvCxnSpPr>
          <p:nvPr/>
        </p:nvCxnSpPr>
        <p:spPr>
          <a:xfrm rot="16200000" flipH="1">
            <a:off x="2550812" y="2806981"/>
            <a:ext cx="806743" cy="505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45" idx="0"/>
          </p:cNvCxnSpPr>
          <p:nvPr/>
        </p:nvCxnSpPr>
        <p:spPr>
          <a:xfrm rot="16200000" flipH="1">
            <a:off x="6893735" y="2750339"/>
            <a:ext cx="714380" cy="2143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04480" y="5143513"/>
            <a:ext cx="7342632" cy="1278255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357290" y="6000768"/>
            <a:ext cx="5715040" cy="571504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History-preserving </a:t>
            </a:r>
            <a:r>
              <a:rPr lang="en-US" dirty="0" err="1" smtClean="0"/>
              <a:t>Bisimulation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108" y="2005018"/>
            <a:ext cx="3686172" cy="70960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i="1" dirty="0" smtClean="0"/>
              <a:t>“causal equivalence</a:t>
            </a:r>
            <a:r>
              <a:rPr lang="it-IT" sz="2400" i="1" dirty="0" smtClean="0"/>
              <a:t>”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51646" y="4207198"/>
            <a:ext cx="31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53252" y="4195056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23150" y="42071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53252" y="3337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173249" y="4028603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stCxn id="6" idx="3"/>
            <a:endCxn id="5" idx="1"/>
          </p:cNvCxnSpPr>
          <p:nvPr/>
        </p:nvCxnSpPr>
        <p:spPr>
          <a:xfrm flipV="1">
            <a:off x="5750484" y="4395111"/>
            <a:ext cx="502768" cy="12142"/>
          </a:xfrm>
          <a:prstGeom prst="straightConnector1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 flipV="1">
            <a:off x="5134923" y="4492950"/>
            <a:ext cx="1145483" cy="221934"/>
          </a:xfrm>
          <a:custGeom>
            <a:avLst/>
            <a:gdLst>
              <a:gd name="connsiteX0" fmla="*/ 1232452 w 1232452"/>
              <a:gd name="connsiteY0" fmla="*/ 13252 h 13252"/>
              <a:gd name="connsiteX1" fmla="*/ 0 w 1232452"/>
              <a:gd name="connsiteY1" fmla="*/ 0 h 13252"/>
              <a:gd name="connsiteX2" fmla="*/ 0 w 1232452"/>
              <a:gd name="connsiteY2" fmla="*/ 0 h 13252"/>
              <a:gd name="connsiteX0" fmla="*/ 1232452 w 1232452"/>
              <a:gd name="connsiteY0" fmla="*/ 110729 h 110729"/>
              <a:gd name="connsiteX1" fmla="*/ 645417 w 1232452"/>
              <a:gd name="connsiteY1" fmla="*/ 0 h 110729"/>
              <a:gd name="connsiteX2" fmla="*/ 0 w 1232452"/>
              <a:gd name="connsiteY2" fmla="*/ 97477 h 110729"/>
              <a:gd name="connsiteX3" fmla="*/ 0 w 1232452"/>
              <a:gd name="connsiteY3" fmla="*/ 97477 h 110729"/>
              <a:gd name="connsiteX0" fmla="*/ 1232452 w 1232452"/>
              <a:gd name="connsiteY0" fmla="*/ 90022 h 90022"/>
              <a:gd name="connsiteX1" fmla="*/ 573979 w 1232452"/>
              <a:gd name="connsiteY1" fmla="*/ 0 h 90022"/>
              <a:gd name="connsiteX2" fmla="*/ 0 w 1232452"/>
              <a:gd name="connsiteY2" fmla="*/ 76770 h 90022"/>
              <a:gd name="connsiteX3" fmla="*/ 0 w 1232452"/>
              <a:gd name="connsiteY3" fmla="*/ 76770 h 90022"/>
              <a:gd name="connsiteX0" fmla="*/ 1232452 w 1232452"/>
              <a:gd name="connsiteY0" fmla="*/ 92231 h 92231"/>
              <a:gd name="connsiteX1" fmla="*/ 573979 w 1232452"/>
              <a:gd name="connsiteY1" fmla="*/ 2209 h 92231"/>
              <a:gd name="connsiteX2" fmla="*/ 0 w 1232452"/>
              <a:gd name="connsiteY2" fmla="*/ 78979 h 92231"/>
              <a:gd name="connsiteX3" fmla="*/ 0 w 1232452"/>
              <a:gd name="connsiteY3" fmla="*/ 78979 h 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452" h="92231">
                <a:moveTo>
                  <a:pt x="1232452" y="92231"/>
                </a:moveTo>
                <a:cubicBezTo>
                  <a:pt x="1012961" y="62224"/>
                  <a:pt x="779388" y="4418"/>
                  <a:pt x="573979" y="2209"/>
                </a:cubicBezTo>
                <a:cubicBezTo>
                  <a:pt x="368570" y="0"/>
                  <a:pt x="95663" y="66184"/>
                  <a:pt x="0" y="78979"/>
                </a:cubicBezTo>
                <a:lnTo>
                  <a:pt x="0" y="78979"/>
                </a:lnTo>
              </a:path>
            </a:pathLst>
          </a:cu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2" name="TextBox 11"/>
          <p:cNvSpPr txBox="1"/>
          <p:nvPr/>
        </p:nvSpPr>
        <p:spPr>
          <a:xfrm>
            <a:off x="3857620" y="3957584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hp</a:t>
            </a:r>
            <a:endParaRPr lang="it-IT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4278636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42786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70" y="34213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964513" y="4112183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228123" y="3804289"/>
            <a:ext cx="642942" cy="47291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18660" y="37729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≠</a:t>
            </a:r>
            <a:endParaRPr lang="it-IT" sz="2000" dirty="0"/>
          </a:p>
        </p:txBody>
      </p:sp>
      <p:sp>
        <p:nvSpPr>
          <p:cNvPr id="19" name="Oval 18"/>
          <p:cNvSpPr/>
          <p:nvPr/>
        </p:nvSpPr>
        <p:spPr>
          <a:xfrm>
            <a:off x="2071670" y="4357694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21" name="Oval 20"/>
          <p:cNvSpPr/>
          <p:nvPr/>
        </p:nvSpPr>
        <p:spPr>
          <a:xfrm>
            <a:off x="4851646" y="4286256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22" name="Oval 21"/>
          <p:cNvSpPr/>
          <p:nvPr/>
        </p:nvSpPr>
        <p:spPr>
          <a:xfrm>
            <a:off x="2071670" y="3429000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24" name="TextBox 23"/>
          <p:cNvSpPr txBox="1"/>
          <p:nvPr/>
        </p:nvSpPr>
        <p:spPr>
          <a:xfrm>
            <a:off x="4994522" y="3214686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</a:rPr>
              <a:t>?</a:t>
            </a:r>
            <a:endParaRPr lang="it-IT" sz="2800" b="1" dirty="0">
              <a:solidFill>
                <a:srgbClr val="0099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80406" y="4214818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26" name="Oval 25"/>
          <p:cNvSpPr/>
          <p:nvPr/>
        </p:nvSpPr>
        <p:spPr>
          <a:xfrm>
            <a:off x="2786050" y="4286256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28" name="TextBox 27"/>
          <p:cNvSpPr txBox="1"/>
          <p:nvPr/>
        </p:nvSpPr>
        <p:spPr>
          <a:xfrm>
            <a:off x="6637596" y="2857496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</a:rPr>
              <a:t>?</a:t>
            </a:r>
            <a:endParaRPr lang="it-IT" sz="2800" b="1" dirty="0">
              <a:solidFill>
                <a:srgbClr val="0099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28596" y="5357826"/>
            <a:ext cx="8229600" cy="12096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does not capture the interplay between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causality – concurrency - branching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1433514"/>
            <a:ext cx="82296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40000"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It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captures the causality / branching interplay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72198" y="3286124"/>
            <a:ext cx="642942" cy="1500198"/>
          </a:xfrm>
          <a:prstGeom prst="rect">
            <a:avLst/>
          </a:prstGeom>
          <a:blipFill dpi="0" rotWithShape="1">
            <a:blip r:embed="rId2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0"/>
          <p:cNvSpPr/>
          <p:nvPr/>
        </p:nvSpPr>
        <p:spPr>
          <a:xfrm>
            <a:off x="4714876" y="4143380"/>
            <a:ext cx="1143008" cy="642942"/>
          </a:xfrm>
          <a:prstGeom prst="rect">
            <a:avLst/>
          </a:prstGeom>
          <a:blipFill dpi="0" rotWithShape="1">
            <a:blip r:embed="rId2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extBox 31"/>
          <p:cNvSpPr txBox="1"/>
          <p:nvPr/>
        </p:nvSpPr>
        <p:spPr>
          <a:xfrm>
            <a:off x="3857620" y="329826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it-IT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40710" y="314324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22" grpId="0" animBg="1"/>
      <p:bldP spid="22" grpId="1" animBg="1"/>
      <p:bldP spid="24" grpId="0"/>
      <p:bldP spid="24" grpId="1"/>
      <p:bldP spid="25" grpId="0" animBg="1"/>
      <p:bldP spid="26" grpId="0" animBg="1"/>
      <p:bldP spid="28" grpId="0"/>
      <p:bldP spid="30" grpId="0"/>
      <p:bldP spid="29" grpId="0" animBg="1"/>
      <p:bldP spid="29" grpId="1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History-preserving </a:t>
            </a:r>
            <a:r>
              <a:rPr lang="en-US" dirty="0" err="1" smtClean="0"/>
              <a:t>Bisimulation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7000892" y="260026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759556" y="26431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174300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59556" y="174300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it-IT" sz="20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93735" y="2433809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679553" y="2433809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7250924" y="2064476"/>
            <a:ext cx="642944" cy="57150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73540" y="2600262"/>
            <a:ext cx="31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5044" y="26002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215206" y="2100196"/>
            <a:ext cx="642942" cy="50006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1736" y="2652706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330400" y="265270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884378" y="179545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30400" y="179545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it-IT" sz="2000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777221" y="2486253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250397" y="2464587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7224" y="2652706"/>
            <a:ext cx="31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615888" y="265270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786050" y="2152640"/>
            <a:ext cx="642942" cy="50006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1107256" y="2116920"/>
            <a:ext cx="642944" cy="57150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71670" y="26717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572264" y="260026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401970" y="185736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it-IT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616284" y="2000240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hp</a:t>
            </a:r>
            <a:endParaRPr lang="it-IT" sz="2000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28596" y="4429132"/>
            <a:ext cx="6500858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i="1" dirty="0" smtClean="0"/>
              <a:t>c</a:t>
            </a:r>
            <a:r>
              <a:rPr lang="en-US" sz="2000" dirty="0" smtClean="0"/>
              <a:t> and </a:t>
            </a:r>
            <a:r>
              <a:rPr lang="en-US" sz="2000" i="1" dirty="0" smtClean="0"/>
              <a:t>d</a:t>
            </a:r>
            <a:r>
              <a:rPr lang="en-US" sz="2000" dirty="0" smtClean="0"/>
              <a:t> depend on conflicting vs. concurrent 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r>
              <a:rPr lang="en-US" sz="2000" dirty="0" smtClean="0"/>
              <a:t> !!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57224" y="2671700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4" name="Oval 43"/>
          <p:cNvSpPr/>
          <p:nvPr/>
        </p:nvSpPr>
        <p:spPr>
          <a:xfrm>
            <a:off x="7000892" y="2671700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5" name="Oval 44"/>
          <p:cNvSpPr/>
          <p:nvPr/>
        </p:nvSpPr>
        <p:spPr>
          <a:xfrm>
            <a:off x="1571604" y="2671700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6" name="Oval 45"/>
          <p:cNvSpPr/>
          <p:nvPr/>
        </p:nvSpPr>
        <p:spPr>
          <a:xfrm>
            <a:off x="7715272" y="2643182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7" name="Oval 46"/>
          <p:cNvSpPr/>
          <p:nvPr/>
        </p:nvSpPr>
        <p:spPr>
          <a:xfrm>
            <a:off x="2571736" y="2671700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8" name="Oval 47"/>
          <p:cNvSpPr/>
          <p:nvPr/>
        </p:nvSpPr>
        <p:spPr>
          <a:xfrm>
            <a:off x="5429256" y="2600262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9" name="Oval 48"/>
          <p:cNvSpPr/>
          <p:nvPr/>
        </p:nvSpPr>
        <p:spPr>
          <a:xfrm>
            <a:off x="3286116" y="2671700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0" name="Oval 49"/>
          <p:cNvSpPr/>
          <p:nvPr/>
        </p:nvSpPr>
        <p:spPr>
          <a:xfrm>
            <a:off x="6000760" y="2600262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1" name="TextBox 50"/>
          <p:cNvSpPr txBox="1"/>
          <p:nvPr/>
        </p:nvSpPr>
        <p:spPr>
          <a:xfrm>
            <a:off x="3857620" y="3528956"/>
            <a:ext cx="4000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similarly the other way round </a:t>
            </a:r>
            <a:endParaRPr lang="it-IT" sz="200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571604" y="5143512"/>
            <a:ext cx="7286644" cy="121444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dirty="0" smtClean="0">
                <a:solidFill>
                  <a:srgbClr val="990099"/>
                </a:solidFill>
              </a:rPr>
              <a:t>Hp-</a:t>
            </a:r>
            <a:r>
              <a:rPr lang="en-US" sz="2000" dirty="0" err="1" smtClean="0">
                <a:solidFill>
                  <a:srgbClr val="990099"/>
                </a:solidFill>
              </a:rPr>
              <a:t>bisim</a:t>
            </a:r>
            <a:r>
              <a:rPr lang="en-US" sz="2000" dirty="0" smtClean="0">
                <a:solidFill>
                  <a:srgbClr val="990099"/>
                </a:solidFill>
              </a:rPr>
              <a:t> hides such a difference: 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the </a:t>
            </a:r>
            <a:r>
              <a:rPr lang="en-US" sz="2000" b="1" i="1" dirty="0" smtClean="0">
                <a:solidFill>
                  <a:schemeClr val="tx2"/>
                </a:solidFill>
              </a:rPr>
              <a:t>execution</a:t>
            </a:r>
            <a:r>
              <a:rPr lang="en-US" sz="2000" dirty="0" smtClean="0"/>
              <a:t> of an event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</a:rPr>
              <a:t>rules out any conflicting </a:t>
            </a:r>
            <a:r>
              <a:rPr lang="en-US" sz="2000" dirty="0" smtClean="0"/>
              <a:t>event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there is the same causality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86578" y="1714488"/>
            <a:ext cx="1571636" cy="1500198"/>
          </a:xfrm>
          <a:prstGeom prst="rect">
            <a:avLst/>
          </a:prstGeom>
          <a:blipFill dpi="0" rotWithShape="1">
            <a:blip r:embed="rId2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8" name="Group 57"/>
          <p:cNvGrpSpPr/>
          <p:nvPr/>
        </p:nvGrpSpPr>
        <p:grpSpPr>
          <a:xfrm>
            <a:off x="571472" y="1643050"/>
            <a:ext cx="3357586" cy="1571636"/>
            <a:chOff x="571472" y="1643050"/>
            <a:chExt cx="3357586" cy="1571636"/>
          </a:xfrm>
        </p:grpSpPr>
        <p:sp>
          <p:nvSpPr>
            <p:cNvPr id="53" name="Rectangle 52"/>
            <p:cNvSpPr/>
            <p:nvPr/>
          </p:nvSpPr>
          <p:spPr>
            <a:xfrm>
              <a:off x="3000364" y="1643050"/>
              <a:ext cx="928694" cy="785818"/>
            </a:xfrm>
            <a:prstGeom prst="rect">
              <a:avLst/>
            </a:prstGeom>
            <a:blipFill dpi="0" rotWithShape="1">
              <a:blip r:embed="rId2" cstate="print">
                <a:alphaModFix amt="59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1472" y="1714488"/>
              <a:ext cx="1571636" cy="1500198"/>
            </a:xfrm>
            <a:prstGeom prst="rect">
              <a:avLst/>
            </a:prstGeom>
            <a:blipFill dpi="0" rotWithShape="1">
              <a:blip r:embed="rId2" cstate="print">
                <a:alphaModFix amt="59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72066" y="1571612"/>
            <a:ext cx="3143272" cy="1500198"/>
            <a:chOff x="5072066" y="1571612"/>
            <a:chExt cx="3143272" cy="1500198"/>
          </a:xfrm>
        </p:grpSpPr>
        <p:sp>
          <p:nvSpPr>
            <p:cNvPr id="55" name="Rectangle 54"/>
            <p:cNvSpPr/>
            <p:nvPr/>
          </p:nvSpPr>
          <p:spPr>
            <a:xfrm>
              <a:off x="5072066" y="2428868"/>
              <a:ext cx="1571636" cy="642942"/>
            </a:xfrm>
            <a:prstGeom prst="rect">
              <a:avLst/>
            </a:prstGeom>
            <a:blipFill dpi="0" rotWithShape="1">
              <a:blip r:embed="rId2" cstate="print">
                <a:alphaModFix amt="59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72396" y="1571612"/>
              <a:ext cx="642942" cy="642942"/>
            </a:xfrm>
            <a:prstGeom prst="rect">
              <a:avLst/>
            </a:prstGeom>
            <a:blipFill dpi="0" rotWithShape="1">
              <a:blip r:embed="rId2" cstate="print">
                <a:alphaModFix amt="59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428860" y="1714488"/>
            <a:ext cx="1571636" cy="1500198"/>
          </a:xfrm>
          <a:prstGeom prst="rect">
            <a:avLst/>
          </a:prstGeom>
          <a:blipFill dpi="0" rotWithShape="1">
            <a:blip r:embed="rId2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2" grpId="0" animBg="1"/>
      <p:bldP spid="52" grpId="1" animBg="1"/>
      <p:bldP spid="59" grpId="0" animBg="1"/>
      <p:bldP spid="5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History-preserving </a:t>
            </a:r>
            <a:r>
              <a:rPr lang="en-US" dirty="0" err="1" smtClean="0"/>
              <a:t>Bisimulation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7000892" y="25288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759556" y="2528824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167156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59556" y="1671568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it-IT" sz="20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93735" y="2362371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679553" y="2362371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7250924" y="1993038"/>
            <a:ext cx="642944" cy="57150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57818" y="2528824"/>
            <a:ext cx="59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’</a:t>
            </a:r>
            <a:endParaRPr lang="it-IT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5044" y="2528824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’</a:t>
            </a:r>
            <a:endParaRPr lang="it-IT" sz="20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215206" y="2028758"/>
            <a:ext cx="642942" cy="50006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1736" y="2581268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endParaRPr lang="it-IT" sz="20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330400" y="2581268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2</a:t>
            </a:r>
            <a:endParaRPr lang="it-IT" sz="20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884378" y="1724012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30400" y="172401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it-IT" sz="2000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777221" y="2414815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250397" y="2393149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7224" y="258126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endParaRPr lang="it-IT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615888" y="2581268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1</a:t>
            </a:r>
            <a:endParaRPr lang="it-IT" sz="2000" baseline="-25000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786050" y="2081202"/>
            <a:ext cx="642942" cy="50006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1107256" y="2045482"/>
            <a:ext cx="642944" cy="57150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71670" y="260026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572264" y="252882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401970" y="178592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it-IT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616284" y="1928802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hp</a:t>
            </a:r>
            <a:endParaRPr lang="it-IT" sz="2000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28596" y="3714752"/>
            <a:ext cx="8072494" cy="242889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can be matched in principle either by  </a:t>
            </a:r>
            <a:r>
              <a:rPr lang="en-US" sz="2200" dirty="0" smtClean="0">
                <a:solidFill>
                  <a:srgbClr val="C00000"/>
                </a:solidFill>
              </a:rPr>
              <a:t>a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’, b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’ </a:t>
            </a:r>
            <a:r>
              <a:rPr lang="en-US" sz="2200" dirty="0" smtClean="0"/>
              <a:t>or  </a:t>
            </a:r>
            <a:r>
              <a:rPr lang="en-US" sz="2200" dirty="0" smtClean="0">
                <a:solidFill>
                  <a:srgbClr val="009900"/>
                </a:solidFill>
              </a:rPr>
              <a:t>a</a:t>
            </a:r>
            <a:r>
              <a:rPr lang="en-US" sz="2200" baseline="-25000" dirty="0" smtClean="0">
                <a:solidFill>
                  <a:srgbClr val="009900"/>
                </a:solidFill>
              </a:rPr>
              <a:t>2</a:t>
            </a:r>
            <a:r>
              <a:rPr lang="en-US" sz="2200" dirty="0" smtClean="0">
                <a:solidFill>
                  <a:srgbClr val="009900"/>
                </a:solidFill>
              </a:rPr>
              <a:t>’, b</a:t>
            </a:r>
            <a:r>
              <a:rPr lang="en-US" sz="2200" baseline="-25000" dirty="0" smtClean="0">
                <a:solidFill>
                  <a:srgbClr val="009900"/>
                </a:solidFill>
              </a:rPr>
              <a:t>2</a:t>
            </a:r>
            <a:r>
              <a:rPr lang="en-US" sz="2200" dirty="0" smtClean="0">
                <a:solidFill>
                  <a:srgbClr val="009900"/>
                </a:solidFill>
              </a:rPr>
              <a:t>’</a:t>
            </a:r>
          </a:p>
          <a:p>
            <a:pPr marL="731520" lvl="1" indent="-274320"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200" dirty="0" smtClean="0">
                <a:solidFill>
                  <a:srgbClr val="7030A0"/>
                </a:solidFill>
              </a:rPr>
              <a:t>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 depends on the order in which they are </a:t>
            </a:r>
            <a:r>
              <a:rPr kumimoji="0" lang="en-US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linearized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concurrent)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lnSpc>
                <a:spcPct val="150000"/>
              </a:lnSpc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b</a:t>
            </a:r>
            <a:r>
              <a:rPr lang="en-US" sz="2200" baseline="-25000" dirty="0" smtClean="0"/>
              <a:t>1  </a:t>
            </a:r>
            <a:r>
              <a:rPr lang="en-US" sz="2200" dirty="0" smtClean="0"/>
              <a:t>are independent, but the execution of one </a:t>
            </a:r>
            <a:r>
              <a:rPr lang="en-US" sz="2200" dirty="0" smtClean="0">
                <a:solidFill>
                  <a:srgbClr val="0070C0"/>
                </a:solidFill>
              </a:rPr>
              <a:t>affects</a:t>
            </a:r>
            <a:r>
              <a:rPr lang="en-US" sz="2200" dirty="0" smtClean="0"/>
              <a:t> the “behavioral environment”/ </a:t>
            </a:r>
            <a:r>
              <a:rPr lang="en-US" sz="2200" dirty="0" smtClean="0">
                <a:solidFill>
                  <a:srgbClr val="0070C0"/>
                </a:solidFill>
              </a:rPr>
              <a:t>the future of the other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8" name="Oval 47"/>
          <p:cNvSpPr/>
          <p:nvPr/>
        </p:nvSpPr>
        <p:spPr>
          <a:xfrm>
            <a:off x="857224" y="2600262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9" name="Oval 48"/>
          <p:cNvSpPr/>
          <p:nvPr/>
        </p:nvSpPr>
        <p:spPr>
          <a:xfrm>
            <a:off x="1643042" y="2600262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2" name="Oval 41"/>
          <p:cNvSpPr/>
          <p:nvPr/>
        </p:nvSpPr>
        <p:spPr>
          <a:xfrm>
            <a:off x="7072330" y="2528824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2" name="Oval 51"/>
          <p:cNvSpPr/>
          <p:nvPr/>
        </p:nvSpPr>
        <p:spPr>
          <a:xfrm>
            <a:off x="1643042" y="2600262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3" name="Oval 52"/>
          <p:cNvSpPr/>
          <p:nvPr/>
        </p:nvSpPr>
        <p:spPr>
          <a:xfrm>
            <a:off x="7786710" y="2528824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4" name="Oval 53"/>
          <p:cNvSpPr/>
          <p:nvPr/>
        </p:nvSpPr>
        <p:spPr>
          <a:xfrm>
            <a:off x="6143636" y="2528824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5" name="Oval 54"/>
          <p:cNvSpPr/>
          <p:nvPr/>
        </p:nvSpPr>
        <p:spPr>
          <a:xfrm>
            <a:off x="857224" y="2600262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6" name="Oval 55"/>
          <p:cNvSpPr/>
          <p:nvPr/>
        </p:nvSpPr>
        <p:spPr>
          <a:xfrm>
            <a:off x="5429256" y="2528824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3" name="Rectangle 42"/>
          <p:cNvSpPr/>
          <p:nvPr/>
        </p:nvSpPr>
        <p:spPr>
          <a:xfrm>
            <a:off x="2500298" y="5214950"/>
            <a:ext cx="5715040" cy="1278121"/>
          </a:xfrm>
          <a:prstGeom prst="rect">
            <a:avLst/>
          </a:prstGeom>
          <a:solidFill>
            <a:srgbClr val="E2C5FF"/>
          </a:solidFill>
        </p:spPr>
        <p:txBody>
          <a:bodyPr wrap="square" lIns="288000" tIns="432000" rIns="288000" bIns="432000">
            <a:sp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400" dirty="0" smtClean="0"/>
              <a:t>How can we formalize this difference?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2" grpId="0" animBg="1"/>
      <p:bldP spid="42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429256" y="3253087"/>
            <a:ext cx="27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Backward moves!!</a:t>
            </a:r>
            <a:endParaRPr lang="it-IT" sz="2400" b="1" dirty="0">
              <a:solidFill>
                <a:srgbClr val="7030A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3857620" y="3143248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643042" y="4974094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58" name="Oval 57"/>
          <p:cNvSpPr/>
          <p:nvPr/>
        </p:nvSpPr>
        <p:spPr>
          <a:xfrm>
            <a:off x="7072330" y="4915927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60" name="Oval 59"/>
          <p:cNvSpPr/>
          <p:nvPr/>
        </p:nvSpPr>
        <p:spPr>
          <a:xfrm>
            <a:off x="857224" y="4987365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61" name="Oval 60"/>
          <p:cNvSpPr/>
          <p:nvPr/>
        </p:nvSpPr>
        <p:spPr>
          <a:xfrm>
            <a:off x="7786710" y="4902656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63" name="Oval 62"/>
          <p:cNvSpPr/>
          <p:nvPr/>
        </p:nvSpPr>
        <p:spPr>
          <a:xfrm>
            <a:off x="7786710" y="4045400"/>
            <a:ext cx="357190" cy="357190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grpSp>
        <p:nvGrpSpPr>
          <p:cNvPr id="86" name="Group 85"/>
          <p:cNvGrpSpPr/>
          <p:nvPr/>
        </p:nvGrpSpPr>
        <p:grpSpPr>
          <a:xfrm>
            <a:off x="857224" y="4045400"/>
            <a:ext cx="7365920" cy="1390359"/>
            <a:chOff x="857224" y="4045400"/>
            <a:chExt cx="7365920" cy="1390359"/>
          </a:xfrm>
        </p:grpSpPr>
        <p:sp>
          <p:nvSpPr>
            <p:cNvPr id="32" name="TextBox 31"/>
            <p:cNvSpPr txBox="1"/>
            <p:nvPr/>
          </p:nvSpPr>
          <p:spPr>
            <a:xfrm>
              <a:off x="7000892" y="4902656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’</a:t>
              </a:r>
              <a:endParaRPr lang="it-IT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59556" y="4902656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’</a:t>
              </a:r>
              <a:endParaRPr lang="it-IT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00892" y="4045400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</a:t>
              </a:r>
              <a:endParaRPr lang="it-IT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59556" y="40454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</a:t>
              </a:r>
              <a:endParaRPr lang="it-IT" sz="20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6893735" y="4736203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7679553" y="4736203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7250924" y="4366870"/>
              <a:ext cx="642944" cy="571503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357818" y="4902656"/>
              <a:ext cx="598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’</a:t>
              </a:r>
              <a:endParaRPr lang="it-IT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45044" y="4902656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’</a:t>
              </a:r>
              <a:endParaRPr lang="it-IT" sz="20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7215206" y="4402590"/>
              <a:ext cx="642942" cy="500066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571736" y="4955100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r>
                <a:rPr lang="en-US" sz="2000" baseline="-25000" dirty="0" smtClean="0"/>
                <a:t>2</a:t>
              </a:r>
              <a:endParaRPr lang="it-IT" sz="20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30400" y="4955100"/>
              <a:ext cx="410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r>
                <a:rPr lang="en-US" sz="2000" baseline="-25000" dirty="0" smtClean="0"/>
                <a:t>2</a:t>
              </a:r>
              <a:endParaRPr lang="it-IT" sz="2000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84378" y="4097844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</a:t>
              </a:r>
              <a:endParaRPr lang="it-IT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30400" y="409784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</a:t>
              </a:r>
              <a:endParaRPr lang="it-IT" sz="20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777221" y="4788647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250397" y="4766981"/>
              <a:ext cx="5000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57224" y="4955100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r>
                <a:rPr lang="en-US" sz="2000" baseline="-25000" dirty="0" smtClean="0"/>
                <a:t>1</a:t>
              </a:r>
              <a:endParaRPr lang="it-IT" sz="20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5888" y="4955100"/>
              <a:ext cx="380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r>
                <a:rPr lang="en-US" sz="2000" baseline="-25000" dirty="0" smtClean="0"/>
                <a:t>1</a:t>
              </a:r>
              <a:endParaRPr lang="it-IT" sz="2000" baseline="-250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786050" y="4455034"/>
              <a:ext cx="642942" cy="500066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107256" y="4419314"/>
              <a:ext cx="642944" cy="571503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071670" y="497409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#</a:t>
              </a:r>
              <a:endParaRPr lang="it-IT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72264" y="490265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#</a:t>
              </a:r>
              <a:endParaRPr lang="it-IT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16284" y="4302634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hhp</a:t>
              </a:r>
              <a:endParaRPr lang="it-IT" sz="2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57686" y="4165122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/>
                <a:t>≠</a:t>
              </a:r>
              <a:endParaRPr lang="it-IT" sz="20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928794" y="3902524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?</a:t>
            </a:r>
            <a:endParaRPr lang="it-IT" sz="3200" b="1" dirty="0">
              <a:solidFill>
                <a:srgbClr val="7030A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643174" y="5688474"/>
            <a:ext cx="571504" cy="656213"/>
            <a:chOff x="2643174" y="5286388"/>
            <a:chExt cx="571504" cy="656213"/>
          </a:xfrm>
        </p:grpSpPr>
        <p:sp>
          <p:nvSpPr>
            <p:cNvPr id="66" name="TextBox 65"/>
            <p:cNvSpPr txBox="1"/>
            <p:nvPr/>
          </p:nvSpPr>
          <p:spPr>
            <a:xfrm>
              <a:off x="2714612" y="52863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a1</a:t>
              </a:r>
              <a:endParaRPr lang="it-IT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43174" y="5357826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71868" y="5688474"/>
            <a:ext cx="571504" cy="656213"/>
            <a:chOff x="3571868" y="5286388"/>
            <a:chExt cx="571504" cy="656213"/>
          </a:xfrm>
        </p:grpSpPr>
        <p:sp>
          <p:nvSpPr>
            <p:cNvPr id="67" name="TextBox 66"/>
            <p:cNvSpPr txBox="1"/>
            <p:nvPr/>
          </p:nvSpPr>
          <p:spPr>
            <a:xfrm>
              <a:off x="3630788" y="52863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b1</a:t>
              </a:r>
              <a:endParaRPr lang="it-IT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71868" y="5357826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48469" y="5688474"/>
            <a:ext cx="595035" cy="656213"/>
            <a:chOff x="4548469" y="5286388"/>
            <a:chExt cx="595035" cy="656213"/>
          </a:xfrm>
        </p:grpSpPr>
        <p:sp>
          <p:nvSpPr>
            <p:cNvPr id="68" name="TextBox 67"/>
            <p:cNvSpPr txBox="1"/>
            <p:nvPr/>
          </p:nvSpPr>
          <p:spPr>
            <a:xfrm>
              <a:off x="4678827" y="52863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a1</a:t>
              </a:r>
              <a:endParaRPr lang="it-IT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48469" y="535782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←</a:t>
              </a:r>
              <a:endParaRPr lang="it-IT" sz="32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000364" y="6130373"/>
            <a:ext cx="571504" cy="656213"/>
            <a:chOff x="3000364" y="5857892"/>
            <a:chExt cx="571504" cy="656213"/>
          </a:xfrm>
        </p:grpSpPr>
        <p:sp>
          <p:nvSpPr>
            <p:cNvPr id="75" name="TextBox 74"/>
            <p:cNvSpPr txBox="1"/>
            <p:nvPr/>
          </p:nvSpPr>
          <p:spPr>
            <a:xfrm>
              <a:off x="3071802" y="585789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a2’</a:t>
              </a:r>
              <a:endParaRPr lang="it-IT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000364" y="5929330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929058" y="6130373"/>
            <a:ext cx="571504" cy="656213"/>
            <a:chOff x="3929058" y="5857892"/>
            <a:chExt cx="571504" cy="656213"/>
          </a:xfrm>
        </p:grpSpPr>
        <p:sp>
          <p:nvSpPr>
            <p:cNvPr id="76" name="TextBox 75"/>
            <p:cNvSpPr txBox="1"/>
            <p:nvPr/>
          </p:nvSpPr>
          <p:spPr>
            <a:xfrm>
              <a:off x="3987978" y="585789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b2’</a:t>
              </a:r>
              <a:endParaRPr lang="it-IT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29058" y="5929330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643570" y="6130373"/>
            <a:ext cx="571504" cy="656213"/>
            <a:chOff x="5643570" y="5857892"/>
            <a:chExt cx="571504" cy="656213"/>
          </a:xfrm>
        </p:grpSpPr>
        <p:sp>
          <p:nvSpPr>
            <p:cNvPr id="78" name="TextBox 77"/>
            <p:cNvSpPr txBox="1"/>
            <p:nvPr/>
          </p:nvSpPr>
          <p:spPr>
            <a:xfrm>
              <a:off x="5773928" y="58578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it-IT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43570" y="5929330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905659" y="6130373"/>
            <a:ext cx="622801" cy="656213"/>
            <a:chOff x="4905659" y="5857892"/>
            <a:chExt cx="622801" cy="656213"/>
          </a:xfrm>
        </p:grpSpPr>
        <p:sp>
          <p:nvSpPr>
            <p:cNvPr id="77" name="TextBox 76"/>
            <p:cNvSpPr txBox="1"/>
            <p:nvPr/>
          </p:nvSpPr>
          <p:spPr>
            <a:xfrm>
              <a:off x="5036017" y="585789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a2’</a:t>
              </a:r>
              <a:endParaRPr lang="it-IT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05659" y="592933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←</a:t>
              </a:r>
              <a:endParaRPr lang="it-IT" sz="32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929322" y="5688474"/>
            <a:ext cx="571504" cy="656213"/>
            <a:chOff x="5929322" y="5286388"/>
            <a:chExt cx="571504" cy="656213"/>
          </a:xfrm>
        </p:grpSpPr>
        <p:sp>
          <p:nvSpPr>
            <p:cNvPr id="69" name="TextBox 68"/>
            <p:cNvSpPr txBox="1"/>
            <p:nvPr/>
          </p:nvSpPr>
          <p:spPr>
            <a:xfrm>
              <a:off x="6059680" y="5286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it-IT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29322" y="5357826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6065562" y="5650215"/>
              <a:ext cx="227588" cy="714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7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7309485" cy="1579245"/>
          </a:xfrm>
          <a:prstGeom prst="rect">
            <a:avLst/>
          </a:prstGeom>
        </p:spPr>
      </p:pic>
      <p:sp>
        <p:nvSpPr>
          <p:cNvPr id="8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Hereditary History-preserving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Bisimulation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28860" y="4000504"/>
            <a:ext cx="1571636" cy="1500198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ctangle 82"/>
          <p:cNvSpPr/>
          <p:nvPr/>
        </p:nvSpPr>
        <p:spPr>
          <a:xfrm>
            <a:off x="5214942" y="4714884"/>
            <a:ext cx="1357322" cy="785818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ctangle 84"/>
          <p:cNvSpPr/>
          <p:nvPr/>
        </p:nvSpPr>
        <p:spPr>
          <a:xfrm>
            <a:off x="7643834" y="3857628"/>
            <a:ext cx="785818" cy="714380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ctangle 95"/>
          <p:cNvSpPr/>
          <p:nvPr/>
        </p:nvSpPr>
        <p:spPr>
          <a:xfrm>
            <a:off x="785786" y="4071942"/>
            <a:ext cx="714380" cy="642942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ctangle 96"/>
          <p:cNvSpPr/>
          <p:nvPr/>
        </p:nvSpPr>
        <p:spPr>
          <a:xfrm>
            <a:off x="6715140" y="3929066"/>
            <a:ext cx="714380" cy="642942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60" grpId="0" animBg="1"/>
      <p:bldP spid="61" grpId="0" animBg="1"/>
      <p:bldP spid="63" grpId="0" animBg="1"/>
      <p:bldP spid="65" grpId="0"/>
      <p:bldP spid="62" grpId="0" animBg="1"/>
      <p:bldP spid="83" grpId="0" animBg="1"/>
      <p:bldP spid="85" grpId="0" animBg="1"/>
      <p:bldP spid="85" grpId="1" animBg="1"/>
      <p:bldP spid="96" grpId="0" animBg="1"/>
      <p:bldP spid="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Hereditary History-preserving </a:t>
            </a:r>
            <a:r>
              <a:rPr lang="en-US" sz="3200" dirty="0" err="1" smtClean="0"/>
              <a:t>Bisimulation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a|(</a:t>
            </a:r>
            <a:r>
              <a:rPr lang="en-US" sz="2400" dirty="0" err="1" smtClean="0"/>
              <a:t>b+c</a:t>
            </a:r>
            <a:r>
              <a:rPr lang="en-US" sz="2400" dirty="0" smtClean="0"/>
              <a:t>)  + </a:t>
            </a:r>
            <a:r>
              <a:rPr lang="en-US" sz="2400" dirty="0" err="1" smtClean="0"/>
              <a:t>a|b</a:t>
            </a:r>
            <a:r>
              <a:rPr lang="en-US" sz="2400" dirty="0" smtClean="0"/>
              <a:t> + b|(</a:t>
            </a:r>
            <a:r>
              <a:rPr lang="en-US" sz="2400" dirty="0" err="1" smtClean="0"/>
              <a:t>a+c</a:t>
            </a:r>
            <a:r>
              <a:rPr lang="en-US" sz="2400" dirty="0" smtClean="0"/>
              <a:t>)   			a|(</a:t>
            </a:r>
            <a:r>
              <a:rPr lang="en-US" sz="2400" dirty="0" err="1" smtClean="0"/>
              <a:t>b+c</a:t>
            </a:r>
            <a:r>
              <a:rPr lang="en-US" sz="2400" dirty="0" smtClean="0"/>
              <a:t>) + b|(</a:t>
            </a:r>
            <a:r>
              <a:rPr lang="en-US" sz="2400" dirty="0" err="1" smtClean="0"/>
              <a:t>a+c</a:t>
            </a:r>
            <a:r>
              <a:rPr lang="en-US" sz="2400" dirty="0" smtClean="0"/>
              <a:t>)</a:t>
            </a:r>
            <a:endParaRPr lang="it-IT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3786190"/>
            <a:ext cx="8229600" cy="2571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causality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lhs only: a couple of independent (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a,b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so that none can appear in parallel with 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Hp-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hides such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difference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a and b are independent but their linearization affects the behavioral environment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backtracking distinguishes them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357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357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28712" y="23574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2357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16086" y="2357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23452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23574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42" y="2357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08" y="23574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3162" y="23574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16366" y="31553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6432" y="31553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45044" y="31553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102186" y="3143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673690" y="31553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173756" y="31553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631976" y="31553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44" name="Freeform 43"/>
          <p:cNvSpPr/>
          <p:nvPr/>
        </p:nvSpPr>
        <p:spPr>
          <a:xfrm>
            <a:off x="1298713" y="2570922"/>
            <a:ext cx="384313" cy="148115"/>
          </a:xfrm>
          <a:custGeom>
            <a:avLst/>
            <a:gdLst>
              <a:gd name="connsiteX0" fmla="*/ 0 w 384313"/>
              <a:gd name="connsiteY0" fmla="*/ 0 h 203199"/>
              <a:gd name="connsiteX1" fmla="*/ 212035 w 384313"/>
              <a:gd name="connsiteY1" fmla="*/ 198782 h 203199"/>
              <a:gd name="connsiteX2" fmla="*/ 384313 w 384313"/>
              <a:gd name="connsiteY2" fmla="*/ 26504 h 203199"/>
              <a:gd name="connsiteX0" fmla="*/ 0 w 384313"/>
              <a:gd name="connsiteY0" fmla="*/ 0 h 114851"/>
              <a:gd name="connsiteX1" fmla="*/ 201453 w 384313"/>
              <a:gd name="connsiteY1" fmla="*/ 72260 h 114851"/>
              <a:gd name="connsiteX2" fmla="*/ 384313 w 384313"/>
              <a:gd name="connsiteY2" fmla="*/ 26504 h 114851"/>
              <a:gd name="connsiteX0" fmla="*/ 0 w 384313"/>
              <a:gd name="connsiteY0" fmla="*/ 0 h 148115"/>
              <a:gd name="connsiteX1" fmla="*/ 201453 w 384313"/>
              <a:gd name="connsiteY1" fmla="*/ 143698 h 148115"/>
              <a:gd name="connsiteX2" fmla="*/ 384313 w 384313"/>
              <a:gd name="connsiteY2" fmla="*/ 26504 h 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13" h="148115">
                <a:moveTo>
                  <a:pt x="0" y="0"/>
                </a:moveTo>
                <a:cubicBezTo>
                  <a:pt x="73991" y="97182"/>
                  <a:pt x="137401" y="139281"/>
                  <a:pt x="201453" y="143698"/>
                </a:cubicBezTo>
                <a:cubicBezTo>
                  <a:pt x="265505" y="148115"/>
                  <a:pt x="330200" y="114851"/>
                  <a:pt x="384313" y="26504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eform 44"/>
          <p:cNvSpPr/>
          <p:nvPr/>
        </p:nvSpPr>
        <p:spPr>
          <a:xfrm>
            <a:off x="4429124" y="2571744"/>
            <a:ext cx="384313" cy="148115"/>
          </a:xfrm>
          <a:custGeom>
            <a:avLst/>
            <a:gdLst>
              <a:gd name="connsiteX0" fmla="*/ 0 w 384313"/>
              <a:gd name="connsiteY0" fmla="*/ 0 h 203199"/>
              <a:gd name="connsiteX1" fmla="*/ 212035 w 384313"/>
              <a:gd name="connsiteY1" fmla="*/ 198782 h 203199"/>
              <a:gd name="connsiteX2" fmla="*/ 384313 w 384313"/>
              <a:gd name="connsiteY2" fmla="*/ 26504 h 203199"/>
              <a:gd name="connsiteX0" fmla="*/ 0 w 384313"/>
              <a:gd name="connsiteY0" fmla="*/ 0 h 114851"/>
              <a:gd name="connsiteX1" fmla="*/ 201453 w 384313"/>
              <a:gd name="connsiteY1" fmla="*/ 72260 h 114851"/>
              <a:gd name="connsiteX2" fmla="*/ 384313 w 384313"/>
              <a:gd name="connsiteY2" fmla="*/ 26504 h 114851"/>
              <a:gd name="connsiteX0" fmla="*/ 0 w 384313"/>
              <a:gd name="connsiteY0" fmla="*/ 0 h 148115"/>
              <a:gd name="connsiteX1" fmla="*/ 201453 w 384313"/>
              <a:gd name="connsiteY1" fmla="*/ 143698 h 148115"/>
              <a:gd name="connsiteX2" fmla="*/ 384313 w 384313"/>
              <a:gd name="connsiteY2" fmla="*/ 26504 h 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13" h="148115">
                <a:moveTo>
                  <a:pt x="0" y="0"/>
                </a:moveTo>
                <a:cubicBezTo>
                  <a:pt x="73991" y="97182"/>
                  <a:pt x="137401" y="139281"/>
                  <a:pt x="201453" y="143698"/>
                </a:cubicBezTo>
                <a:cubicBezTo>
                  <a:pt x="265505" y="148115"/>
                  <a:pt x="330200" y="114851"/>
                  <a:pt x="384313" y="26504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eform 45"/>
          <p:cNvSpPr/>
          <p:nvPr/>
        </p:nvSpPr>
        <p:spPr>
          <a:xfrm>
            <a:off x="5715008" y="3429000"/>
            <a:ext cx="384313" cy="148115"/>
          </a:xfrm>
          <a:custGeom>
            <a:avLst/>
            <a:gdLst>
              <a:gd name="connsiteX0" fmla="*/ 0 w 384313"/>
              <a:gd name="connsiteY0" fmla="*/ 0 h 203199"/>
              <a:gd name="connsiteX1" fmla="*/ 212035 w 384313"/>
              <a:gd name="connsiteY1" fmla="*/ 198782 h 203199"/>
              <a:gd name="connsiteX2" fmla="*/ 384313 w 384313"/>
              <a:gd name="connsiteY2" fmla="*/ 26504 h 203199"/>
              <a:gd name="connsiteX0" fmla="*/ 0 w 384313"/>
              <a:gd name="connsiteY0" fmla="*/ 0 h 114851"/>
              <a:gd name="connsiteX1" fmla="*/ 201453 w 384313"/>
              <a:gd name="connsiteY1" fmla="*/ 72260 h 114851"/>
              <a:gd name="connsiteX2" fmla="*/ 384313 w 384313"/>
              <a:gd name="connsiteY2" fmla="*/ 26504 h 114851"/>
              <a:gd name="connsiteX0" fmla="*/ 0 w 384313"/>
              <a:gd name="connsiteY0" fmla="*/ 0 h 148115"/>
              <a:gd name="connsiteX1" fmla="*/ 201453 w 384313"/>
              <a:gd name="connsiteY1" fmla="*/ 143698 h 148115"/>
              <a:gd name="connsiteX2" fmla="*/ 384313 w 384313"/>
              <a:gd name="connsiteY2" fmla="*/ 26504 h 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13" h="148115">
                <a:moveTo>
                  <a:pt x="0" y="0"/>
                </a:moveTo>
                <a:cubicBezTo>
                  <a:pt x="73991" y="97182"/>
                  <a:pt x="137401" y="139281"/>
                  <a:pt x="201453" y="143698"/>
                </a:cubicBezTo>
                <a:cubicBezTo>
                  <a:pt x="265505" y="148115"/>
                  <a:pt x="330200" y="114851"/>
                  <a:pt x="384313" y="26504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eform 46"/>
          <p:cNvSpPr/>
          <p:nvPr/>
        </p:nvSpPr>
        <p:spPr>
          <a:xfrm>
            <a:off x="7358082" y="3429000"/>
            <a:ext cx="384313" cy="148115"/>
          </a:xfrm>
          <a:custGeom>
            <a:avLst/>
            <a:gdLst>
              <a:gd name="connsiteX0" fmla="*/ 0 w 384313"/>
              <a:gd name="connsiteY0" fmla="*/ 0 h 203199"/>
              <a:gd name="connsiteX1" fmla="*/ 212035 w 384313"/>
              <a:gd name="connsiteY1" fmla="*/ 198782 h 203199"/>
              <a:gd name="connsiteX2" fmla="*/ 384313 w 384313"/>
              <a:gd name="connsiteY2" fmla="*/ 26504 h 203199"/>
              <a:gd name="connsiteX0" fmla="*/ 0 w 384313"/>
              <a:gd name="connsiteY0" fmla="*/ 0 h 114851"/>
              <a:gd name="connsiteX1" fmla="*/ 201453 w 384313"/>
              <a:gd name="connsiteY1" fmla="*/ 72260 h 114851"/>
              <a:gd name="connsiteX2" fmla="*/ 384313 w 384313"/>
              <a:gd name="connsiteY2" fmla="*/ 26504 h 114851"/>
              <a:gd name="connsiteX0" fmla="*/ 0 w 384313"/>
              <a:gd name="connsiteY0" fmla="*/ 0 h 148115"/>
              <a:gd name="connsiteX1" fmla="*/ 201453 w 384313"/>
              <a:gd name="connsiteY1" fmla="*/ 143698 h 148115"/>
              <a:gd name="connsiteX2" fmla="*/ 384313 w 384313"/>
              <a:gd name="connsiteY2" fmla="*/ 26504 h 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13" h="148115">
                <a:moveTo>
                  <a:pt x="0" y="0"/>
                </a:moveTo>
                <a:cubicBezTo>
                  <a:pt x="73991" y="97182"/>
                  <a:pt x="137401" y="139281"/>
                  <a:pt x="201453" y="143698"/>
                </a:cubicBezTo>
                <a:cubicBezTo>
                  <a:pt x="265505" y="148115"/>
                  <a:pt x="330200" y="114851"/>
                  <a:pt x="384313" y="26504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 47"/>
          <p:cNvSpPr/>
          <p:nvPr/>
        </p:nvSpPr>
        <p:spPr>
          <a:xfrm>
            <a:off x="2643174" y="2428868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 48"/>
          <p:cNvSpPr/>
          <p:nvPr/>
        </p:nvSpPr>
        <p:spPr>
          <a:xfrm>
            <a:off x="7072330" y="3214686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 49"/>
          <p:cNvSpPr/>
          <p:nvPr/>
        </p:nvSpPr>
        <p:spPr>
          <a:xfrm>
            <a:off x="3071802" y="2428868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 50"/>
          <p:cNvSpPr/>
          <p:nvPr/>
        </p:nvSpPr>
        <p:spPr>
          <a:xfrm>
            <a:off x="8143900" y="3214686"/>
            <a:ext cx="357190" cy="357190"/>
          </a:xfrm>
          <a:prstGeom prst="ellipse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 51"/>
          <p:cNvSpPr/>
          <p:nvPr/>
        </p:nvSpPr>
        <p:spPr>
          <a:xfrm>
            <a:off x="3071802" y="2428868"/>
            <a:ext cx="35719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 31"/>
          <p:cNvSpPr/>
          <p:nvPr/>
        </p:nvSpPr>
        <p:spPr>
          <a:xfrm>
            <a:off x="4857752" y="3214686"/>
            <a:ext cx="357190" cy="357190"/>
          </a:xfrm>
          <a:prstGeom prst="ellipse">
            <a:avLst/>
          </a:prstGeom>
          <a:noFill/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 32"/>
          <p:cNvSpPr/>
          <p:nvPr/>
        </p:nvSpPr>
        <p:spPr>
          <a:xfrm>
            <a:off x="5429256" y="3214686"/>
            <a:ext cx="357190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 33"/>
          <p:cNvSpPr/>
          <p:nvPr/>
        </p:nvSpPr>
        <p:spPr>
          <a:xfrm>
            <a:off x="2643174" y="2428868"/>
            <a:ext cx="357190" cy="357190"/>
          </a:xfrm>
          <a:prstGeom prst="ellipse">
            <a:avLst/>
          </a:prstGeom>
          <a:noFill/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1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Hereditary History-preserving </a:t>
            </a:r>
            <a:r>
              <a:rPr lang="en-US" sz="3200" dirty="0" err="1" smtClean="0"/>
              <a:t>Bisimulation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4952"/>
            <a:ext cx="8229600" cy="638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backtracking can distinguish them</a:t>
            </a:r>
            <a:endParaRPr lang="it-IT" sz="24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2643174" y="5058803"/>
            <a:ext cx="571504" cy="656213"/>
            <a:chOff x="2643174" y="5058803"/>
            <a:chExt cx="571504" cy="656213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50588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it-IT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43174" y="5130241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571868" y="5058803"/>
            <a:ext cx="571504" cy="656213"/>
            <a:chOff x="3571868" y="5058803"/>
            <a:chExt cx="571504" cy="656213"/>
          </a:xfrm>
        </p:grpSpPr>
        <p:sp>
          <p:nvSpPr>
            <p:cNvPr id="8" name="TextBox 7"/>
            <p:cNvSpPr txBox="1"/>
            <p:nvPr/>
          </p:nvSpPr>
          <p:spPr>
            <a:xfrm>
              <a:off x="3630788" y="50588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it-IT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1868" y="5130241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48469" y="5058803"/>
            <a:ext cx="595035" cy="656213"/>
            <a:chOff x="4548469" y="5058803"/>
            <a:chExt cx="595035" cy="656213"/>
          </a:xfrm>
        </p:grpSpPr>
        <p:sp>
          <p:nvSpPr>
            <p:cNvPr id="11" name="TextBox 10"/>
            <p:cNvSpPr txBox="1"/>
            <p:nvPr/>
          </p:nvSpPr>
          <p:spPr>
            <a:xfrm>
              <a:off x="4678827" y="50588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it-IT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48469" y="513024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←</a:t>
              </a:r>
              <a:endParaRPr lang="it-IT" sz="32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00364" y="5643578"/>
            <a:ext cx="571504" cy="656213"/>
            <a:chOff x="3000364" y="5630307"/>
            <a:chExt cx="571504" cy="656213"/>
          </a:xfrm>
        </p:grpSpPr>
        <p:sp>
          <p:nvSpPr>
            <p:cNvPr id="14" name="TextBox 13"/>
            <p:cNvSpPr txBox="1"/>
            <p:nvPr/>
          </p:nvSpPr>
          <p:spPr>
            <a:xfrm>
              <a:off x="3071802" y="563030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a2</a:t>
              </a:r>
              <a:endParaRPr lang="it-IT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00364" y="5701745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929058" y="5630307"/>
            <a:ext cx="571504" cy="656213"/>
            <a:chOff x="3929058" y="5630307"/>
            <a:chExt cx="571504" cy="656213"/>
          </a:xfrm>
        </p:grpSpPr>
        <p:sp>
          <p:nvSpPr>
            <p:cNvPr id="17" name="TextBox 16"/>
            <p:cNvSpPr txBox="1"/>
            <p:nvPr/>
          </p:nvSpPr>
          <p:spPr>
            <a:xfrm>
              <a:off x="3987978" y="563030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b2</a:t>
              </a:r>
              <a:endParaRPr lang="it-IT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9058" y="5701745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43570" y="5630307"/>
            <a:ext cx="571504" cy="656213"/>
            <a:chOff x="5643570" y="5630307"/>
            <a:chExt cx="571504" cy="656213"/>
          </a:xfrm>
        </p:grpSpPr>
        <p:sp>
          <p:nvSpPr>
            <p:cNvPr id="20" name="TextBox 19"/>
            <p:cNvSpPr txBox="1"/>
            <p:nvPr/>
          </p:nvSpPr>
          <p:spPr>
            <a:xfrm>
              <a:off x="5773928" y="563030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it-IT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43570" y="5701745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05659" y="5630307"/>
            <a:ext cx="595035" cy="656213"/>
            <a:chOff x="4905659" y="5630307"/>
            <a:chExt cx="595035" cy="656213"/>
          </a:xfrm>
        </p:grpSpPr>
        <p:sp>
          <p:nvSpPr>
            <p:cNvPr id="23" name="TextBox 22"/>
            <p:cNvSpPr txBox="1"/>
            <p:nvPr/>
          </p:nvSpPr>
          <p:spPr>
            <a:xfrm>
              <a:off x="5036017" y="563030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a2</a:t>
              </a:r>
              <a:endParaRPr lang="it-I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05659" y="570174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←</a:t>
              </a:r>
              <a:endParaRPr lang="it-IT" sz="3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29322" y="5058803"/>
            <a:ext cx="571504" cy="656213"/>
            <a:chOff x="5929322" y="5058803"/>
            <a:chExt cx="571504" cy="656213"/>
          </a:xfrm>
        </p:grpSpPr>
        <p:sp>
          <p:nvSpPr>
            <p:cNvPr id="26" name="TextBox 25"/>
            <p:cNvSpPr txBox="1"/>
            <p:nvPr/>
          </p:nvSpPr>
          <p:spPr>
            <a:xfrm>
              <a:off x="6059680" y="50588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it-IT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29322" y="5130241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latin typeface="Times New Roman"/>
                  <a:cs typeface="Times New Roman"/>
                </a:rPr>
                <a:t>→</a:t>
              </a:r>
              <a:endParaRPr lang="it-IT" sz="32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6065562" y="5422630"/>
              <a:ext cx="227588" cy="714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2143116"/>
            <a:ext cx="8229600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a|(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b+c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+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a|b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b|(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 			a|(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b+c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b|(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034" y="30718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000100" y="30718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628712" y="30718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643174" y="30718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116086" y="30718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143372" y="3059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714876" y="30718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214942" y="30718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143108" y="30718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673162" y="30718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916366" y="3869770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endParaRPr lang="it-IT" sz="20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416432" y="3869770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1</a:t>
            </a:r>
            <a:endParaRPr lang="it-IT" sz="20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045044" y="38697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endParaRPr lang="it-IT" sz="20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673690" y="386977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endParaRPr lang="it-IT" sz="20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8173756" y="3869770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2</a:t>
            </a:r>
            <a:endParaRPr lang="it-IT" sz="20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6631976" y="38697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it-IT" sz="2400" dirty="0"/>
          </a:p>
        </p:txBody>
      </p:sp>
      <p:sp>
        <p:nvSpPr>
          <p:cNvPr id="47" name="Freeform 46"/>
          <p:cNvSpPr/>
          <p:nvPr/>
        </p:nvSpPr>
        <p:spPr>
          <a:xfrm>
            <a:off x="1298713" y="3285302"/>
            <a:ext cx="384313" cy="148115"/>
          </a:xfrm>
          <a:custGeom>
            <a:avLst/>
            <a:gdLst>
              <a:gd name="connsiteX0" fmla="*/ 0 w 384313"/>
              <a:gd name="connsiteY0" fmla="*/ 0 h 203199"/>
              <a:gd name="connsiteX1" fmla="*/ 212035 w 384313"/>
              <a:gd name="connsiteY1" fmla="*/ 198782 h 203199"/>
              <a:gd name="connsiteX2" fmla="*/ 384313 w 384313"/>
              <a:gd name="connsiteY2" fmla="*/ 26504 h 203199"/>
              <a:gd name="connsiteX0" fmla="*/ 0 w 384313"/>
              <a:gd name="connsiteY0" fmla="*/ 0 h 114851"/>
              <a:gd name="connsiteX1" fmla="*/ 201453 w 384313"/>
              <a:gd name="connsiteY1" fmla="*/ 72260 h 114851"/>
              <a:gd name="connsiteX2" fmla="*/ 384313 w 384313"/>
              <a:gd name="connsiteY2" fmla="*/ 26504 h 114851"/>
              <a:gd name="connsiteX0" fmla="*/ 0 w 384313"/>
              <a:gd name="connsiteY0" fmla="*/ 0 h 148115"/>
              <a:gd name="connsiteX1" fmla="*/ 201453 w 384313"/>
              <a:gd name="connsiteY1" fmla="*/ 143698 h 148115"/>
              <a:gd name="connsiteX2" fmla="*/ 384313 w 384313"/>
              <a:gd name="connsiteY2" fmla="*/ 26504 h 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13" h="148115">
                <a:moveTo>
                  <a:pt x="0" y="0"/>
                </a:moveTo>
                <a:cubicBezTo>
                  <a:pt x="73991" y="97182"/>
                  <a:pt x="137401" y="139281"/>
                  <a:pt x="201453" y="143698"/>
                </a:cubicBezTo>
                <a:cubicBezTo>
                  <a:pt x="265505" y="148115"/>
                  <a:pt x="330200" y="114851"/>
                  <a:pt x="384313" y="26504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eform 47"/>
          <p:cNvSpPr/>
          <p:nvPr/>
        </p:nvSpPr>
        <p:spPr>
          <a:xfrm>
            <a:off x="4429124" y="3286124"/>
            <a:ext cx="384313" cy="148115"/>
          </a:xfrm>
          <a:custGeom>
            <a:avLst/>
            <a:gdLst>
              <a:gd name="connsiteX0" fmla="*/ 0 w 384313"/>
              <a:gd name="connsiteY0" fmla="*/ 0 h 203199"/>
              <a:gd name="connsiteX1" fmla="*/ 212035 w 384313"/>
              <a:gd name="connsiteY1" fmla="*/ 198782 h 203199"/>
              <a:gd name="connsiteX2" fmla="*/ 384313 w 384313"/>
              <a:gd name="connsiteY2" fmla="*/ 26504 h 203199"/>
              <a:gd name="connsiteX0" fmla="*/ 0 w 384313"/>
              <a:gd name="connsiteY0" fmla="*/ 0 h 114851"/>
              <a:gd name="connsiteX1" fmla="*/ 201453 w 384313"/>
              <a:gd name="connsiteY1" fmla="*/ 72260 h 114851"/>
              <a:gd name="connsiteX2" fmla="*/ 384313 w 384313"/>
              <a:gd name="connsiteY2" fmla="*/ 26504 h 114851"/>
              <a:gd name="connsiteX0" fmla="*/ 0 w 384313"/>
              <a:gd name="connsiteY0" fmla="*/ 0 h 148115"/>
              <a:gd name="connsiteX1" fmla="*/ 201453 w 384313"/>
              <a:gd name="connsiteY1" fmla="*/ 143698 h 148115"/>
              <a:gd name="connsiteX2" fmla="*/ 384313 w 384313"/>
              <a:gd name="connsiteY2" fmla="*/ 26504 h 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13" h="148115">
                <a:moveTo>
                  <a:pt x="0" y="0"/>
                </a:moveTo>
                <a:cubicBezTo>
                  <a:pt x="73991" y="97182"/>
                  <a:pt x="137401" y="139281"/>
                  <a:pt x="201453" y="143698"/>
                </a:cubicBezTo>
                <a:cubicBezTo>
                  <a:pt x="265505" y="148115"/>
                  <a:pt x="330200" y="114851"/>
                  <a:pt x="384313" y="26504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eform 48"/>
          <p:cNvSpPr/>
          <p:nvPr/>
        </p:nvSpPr>
        <p:spPr>
          <a:xfrm>
            <a:off x="5715008" y="4143380"/>
            <a:ext cx="384313" cy="148115"/>
          </a:xfrm>
          <a:custGeom>
            <a:avLst/>
            <a:gdLst>
              <a:gd name="connsiteX0" fmla="*/ 0 w 384313"/>
              <a:gd name="connsiteY0" fmla="*/ 0 h 203199"/>
              <a:gd name="connsiteX1" fmla="*/ 212035 w 384313"/>
              <a:gd name="connsiteY1" fmla="*/ 198782 h 203199"/>
              <a:gd name="connsiteX2" fmla="*/ 384313 w 384313"/>
              <a:gd name="connsiteY2" fmla="*/ 26504 h 203199"/>
              <a:gd name="connsiteX0" fmla="*/ 0 w 384313"/>
              <a:gd name="connsiteY0" fmla="*/ 0 h 114851"/>
              <a:gd name="connsiteX1" fmla="*/ 201453 w 384313"/>
              <a:gd name="connsiteY1" fmla="*/ 72260 h 114851"/>
              <a:gd name="connsiteX2" fmla="*/ 384313 w 384313"/>
              <a:gd name="connsiteY2" fmla="*/ 26504 h 114851"/>
              <a:gd name="connsiteX0" fmla="*/ 0 w 384313"/>
              <a:gd name="connsiteY0" fmla="*/ 0 h 148115"/>
              <a:gd name="connsiteX1" fmla="*/ 201453 w 384313"/>
              <a:gd name="connsiteY1" fmla="*/ 143698 h 148115"/>
              <a:gd name="connsiteX2" fmla="*/ 384313 w 384313"/>
              <a:gd name="connsiteY2" fmla="*/ 26504 h 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13" h="148115">
                <a:moveTo>
                  <a:pt x="0" y="0"/>
                </a:moveTo>
                <a:cubicBezTo>
                  <a:pt x="73991" y="97182"/>
                  <a:pt x="137401" y="139281"/>
                  <a:pt x="201453" y="143698"/>
                </a:cubicBezTo>
                <a:cubicBezTo>
                  <a:pt x="265505" y="148115"/>
                  <a:pt x="330200" y="114851"/>
                  <a:pt x="384313" y="26504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reeform 49"/>
          <p:cNvSpPr/>
          <p:nvPr/>
        </p:nvSpPr>
        <p:spPr>
          <a:xfrm>
            <a:off x="7358082" y="4143380"/>
            <a:ext cx="384313" cy="148115"/>
          </a:xfrm>
          <a:custGeom>
            <a:avLst/>
            <a:gdLst>
              <a:gd name="connsiteX0" fmla="*/ 0 w 384313"/>
              <a:gd name="connsiteY0" fmla="*/ 0 h 203199"/>
              <a:gd name="connsiteX1" fmla="*/ 212035 w 384313"/>
              <a:gd name="connsiteY1" fmla="*/ 198782 h 203199"/>
              <a:gd name="connsiteX2" fmla="*/ 384313 w 384313"/>
              <a:gd name="connsiteY2" fmla="*/ 26504 h 203199"/>
              <a:gd name="connsiteX0" fmla="*/ 0 w 384313"/>
              <a:gd name="connsiteY0" fmla="*/ 0 h 114851"/>
              <a:gd name="connsiteX1" fmla="*/ 201453 w 384313"/>
              <a:gd name="connsiteY1" fmla="*/ 72260 h 114851"/>
              <a:gd name="connsiteX2" fmla="*/ 384313 w 384313"/>
              <a:gd name="connsiteY2" fmla="*/ 26504 h 114851"/>
              <a:gd name="connsiteX0" fmla="*/ 0 w 384313"/>
              <a:gd name="connsiteY0" fmla="*/ 0 h 148115"/>
              <a:gd name="connsiteX1" fmla="*/ 201453 w 384313"/>
              <a:gd name="connsiteY1" fmla="*/ 143698 h 148115"/>
              <a:gd name="connsiteX2" fmla="*/ 384313 w 384313"/>
              <a:gd name="connsiteY2" fmla="*/ 26504 h 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313" h="148115">
                <a:moveTo>
                  <a:pt x="0" y="0"/>
                </a:moveTo>
                <a:cubicBezTo>
                  <a:pt x="73991" y="97182"/>
                  <a:pt x="137401" y="139281"/>
                  <a:pt x="201453" y="143698"/>
                </a:cubicBezTo>
                <a:cubicBezTo>
                  <a:pt x="265505" y="148115"/>
                  <a:pt x="330200" y="114851"/>
                  <a:pt x="384313" y="26504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 58"/>
          <p:cNvSpPr/>
          <p:nvPr/>
        </p:nvSpPr>
        <p:spPr>
          <a:xfrm>
            <a:off x="2643174" y="3071810"/>
            <a:ext cx="357190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 60"/>
          <p:cNvSpPr/>
          <p:nvPr/>
        </p:nvSpPr>
        <p:spPr>
          <a:xfrm>
            <a:off x="3071802" y="3071810"/>
            <a:ext cx="357190" cy="357190"/>
          </a:xfrm>
          <a:prstGeom prst="ellipse">
            <a:avLst/>
          </a:prstGeom>
          <a:noFill/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 61"/>
          <p:cNvSpPr/>
          <p:nvPr/>
        </p:nvSpPr>
        <p:spPr>
          <a:xfrm>
            <a:off x="8215338" y="3857628"/>
            <a:ext cx="428628" cy="428628"/>
          </a:xfrm>
          <a:prstGeom prst="ellipse">
            <a:avLst/>
          </a:prstGeom>
          <a:noFill/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 62"/>
          <p:cNvSpPr/>
          <p:nvPr/>
        </p:nvSpPr>
        <p:spPr>
          <a:xfrm>
            <a:off x="7715272" y="3857628"/>
            <a:ext cx="428628" cy="428628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TextBox 63"/>
          <p:cNvSpPr txBox="1"/>
          <p:nvPr/>
        </p:nvSpPr>
        <p:spPr>
          <a:xfrm>
            <a:off x="3214678" y="35004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?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00892" y="3870899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endParaRPr lang="it-IT" sz="2000" baseline="-25000" dirty="0"/>
          </a:p>
        </p:txBody>
      </p:sp>
      <p:sp>
        <p:nvSpPr>
          <p:cNvPr id="74" name="Oval 73"/>
          <p:cNvSpPr/>
          <p:nvPr/>
        </p:nvSpPr>
        <p:spPr>
          <a:xfrm>
            <a:off x="7000892" y="3857628"/>
            <a:ext cx="428628" cy="4286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 animBg="1"/>
      <p:bldP spid="62" grpId="0" animBg="1"/>
      <p:bldP spid="63" grpId="0" animBg="1"/>
      <p:bldP spid="64" grpId="0"/>
      <p:bldP spid="74" grpId="0" animBg="1"/>
      <p:bldP spid="7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987984" y="2786059"/>
            <a:ext cx="2556859" cy="2450212"/>
          </a:xfrm>
          <a:custGeom>
            <a:avLst/>
            <a:gdLst>
              <a:gd name="connsiteX0" fmla="*/ 510208 w 2875721"/>
              <a:gd name="connsiteY0" fmla="*/ 2149061 h 2188817"/>
              <a:gd name="connsiteX1" fmla="*/ 99391 w 2875721"/>
              <a:gd name="connsiteY1" fmla="*/ 1009374 h 2188817"/>
              <a:gd name="connsiteX2" fmla="*/ 1106556 w 2875721"/>
              <a:gd name="connsiteY2" fmla="*/ 108226 h 2188817"/>
              <a:gd name="connsiteX3" fmla="*/ 2537791 w 2875721"/>
              <a:gd name="connsiteY3" fmla="*/ 360017 h 2188817"/>
              <a:gd name="connsiteX4" fmla="*/ 2842591 w 2875721"/>
              <a:gd name="connsiteY4" fmla="*/ 1075635 h 2188817"/>
              <a:gd name="connsiteX5" fmla="*/ 2339008 w 2875721"/>
              <a:gd name="connsiteY5" fmla="*/ 2188817 h 2188817"/>
              <a:gd name="connsiteX6" fmla="*/ 2339008 w 2875721"/>
              <a:gd name="connsiteY6" fmla="*/ 2188817 h 2188817"/>
              <a:gd name="connsiteX7" fmla="*/ 510208 w 2875721"/>
              <a:gd name="connsiteY7" fmla="*/ 2149061 h 2188817"/>
              <a:gd name="connsiteX0" fmla="*/ 649975 w 2847768"/>
              <a:gd name="connsiteY0" fmla="*/ 2167498 h 2188817"/>
              <a:gd name="connsiteX1" fmla="*/ 71438 w 2847768"/>
              <a:gd name="connsiteY1" fmla="*/ 1009374 h 2188817"/>
              <a:gd name="connsiteX2" fmla="*/ 1078603 w 2847768"/>
              <a:gd name="connsiteY2" fmla="*/ 108226 h 2188817"/>
              <a:gd name="connsiteX3" fmla="*/ 2509838 w 2847768"/>
              <a:gd name="connsiteY3" fmla="*/ 360017 h 2188817"/>
              <a:gd name="connsiteX4" fmla="*/ 2814638 w 2847768"/>
              <a:gd name="connsiteY4" fmla="*/ 1075635 h 2188817"/>
              <a:gd name="connsiteX5" fmla="*/ 2311055 w 2847768"/>
              <a:gd name="connsiteY5" fmla="*/ 2188817 h 2188817"/>
              <a:gd name="connsiteX6" fmla="*/ 2311055 w 2847768"/>
              <a:gd name="connsiteY6" fmla="*/ 2188817 h 2188817"/>
              <a:gd name="connsiteX7" fmla="*/ 649975 w 2847768"/>
              <a:gd name="connsiteY7" fmla="*/ 2167498 h 2188817"/>
              <a:gd name="connsiteX0" fmla="*/ 649975 w 2783683"/>
              <a:gd name="connsiteY0" fmla="*/ 2167498 h 2188817"/>
              <a:gd name="connsiteX1" fmla="*/ 71438 w 2783683"/>
              <a:gd name="connsiteY1" fmla="*/ 1009374 h 2188817"/>
              <a:gd name="connsiteX2" fmla="*/ 1078603 w 2783683"/>
              <a:gd name="connsiteY2" fmla="*/ 108226 h 2188817"/>
              <a:gd name="connsiteX3" fmla="*/ 2509838 w 2783683"/>
              <a:gd name="connsiteY3" fmla="*/ 360017 h 2188817"/>
              <a:gd name="connsiteX4" fmla="*/ 2721676 w 2783683"/>
              <a:gd name="connsiteY4" fmla="*/ 1310242 h 2188817"/>
              <a:gd name="connsiteX5" fmla="*/ 2311055 w 2783683"/>
              <a:gd name="connsiteY5" fmla="*/ 2188817 h 2188817"/>
              <a:gd name="connsiteX6" fmla="*/ 2311055 w 2783683"/>
              <a:gd name="connsiteY6" fmla="*/ 2188817 h 2188817"/>
              <a:gd name="connsiteX7" fmla="*/ 649975 w 2783683"/>
              <a:gd name="connsiteY7" fmla="*/ 2167498 h 2188817"/>
              <a:gd name="connsiteX0" fmla="*/ 428628 w 2562336"/>
              <a:gd name="connsiteY0" fmla="*/ 2181924 h 2203243"/>
              <a:gd name="connsiteX1" fmla="*/ 71438 w 2562336"/>
              <a:gd name="connsiteY1" fmla="*/ 1110354 h 2203243"/>
              <a:gd name="connsiteX2" fmla="*/ 857256 w 2562336"/>
              <a:gd name="connsiteY2" fmla="*/ 122652 h 2203243"/>
              <a:gd name="connsiteX3" fmla="*/ 2288491 w 2562336"/>
              <a:gd name="connsiteY3" fmla="*/ 374443 h 2203243"/>
              <a:gd name="connsiteX4" fmla="*/ 2500329 w 2562336"/>
              <a:gd name="connsiteY4" fmla="*/ 1324668 h 2203243"/>
              <a:gd name="connsiteX5" fmla="*/ 2089708 w 2562336"/>
              <a:gd name="connsiteY5" fmla="*/ 2203243 h 2203243"/>
              <a:gd name="connsiteX6" fmla="*/ 2089708 w 2562336"/>
              <a:gd name="connsiteY6" fmla="*/ 2203243 h 2203243"/>
              <a:gd name="connsiteX7" fmla="*/ 428628 w 2562336"/>
              <a:gd name="connsiteY7" fmla="*/ 2181924 h 2203243"/>
              <a:gd name="connsiteX0" fmla="*/ 428628 w 2521140"/>
              <a:gd name="connsiteY0" fmla="*/ 2154523 h 2175842"/>
              <a:gd name="connsiteX1" fmla="*/ 71438 w 2521140"/>
              <a:gd name="connsiteY1" fmla="*/ 1082953 h 2175842"/>
              <a:gd name="connsiteX2" fmla="*/ 857256 w 2521140"/>
              <a:gd name="connsiteY2" fmla="*/ 95251 h 2175842"/>
              <a:gd name="connsiteX3" fmla="*/ 2214577 w 2521140"/>
              <a:gd name="connsiteY3" fmla="*/ 511449 h 2175842"/>
              <a:gd name="connsiteX4" fmla="*/ 2500329 w 2521140"/>
              <a:gd name="connsiteY4" fmla="*/ 1297267 h 2175842"/>
              <a:gd name="connsiteX5" fmla="*/ 2089708 w 2521140"/>
              <a:gd name="connsiteY5" fmla="*/ 2175842 h 2175842"/>
              <a:gd name="connsiteX6" fmla="*/ 2089708 w 2521140"/>
              <a:gd name="connsiteY6" fmla="*/ 2175842 h 2175842"/>
              <a:gd name="connsiteX7" fmla="*/ 428628 w 2521140"/>
              <a:gd name="connsiteY7" fmla="*/ 2154523 h 2175842"/>
              <a:gd name="connsiteX0" fmla="*/ 464347 w 2556859"/>
              <a:gd name="connsiteY0" fmla="*/ 2024078 h 2045397"/>
              <a:gd name="connsiteX1" fmla="*/ 107157 w 2556859"/>
              <a:gd name="connsiteY1" fmla="*/ 952508 h 2045397"/>
              <a:gd name="connsiteX2" fmla="*/ 1107288 w 2556859"/>
              <a:gd name="connsiteY2" fmla="*/ 95251 h 2045397"/>
              <a:gd name="connsiteX3" fmla="*/ 2250296 w 2556859"/>
              <a:gd name="connsiteY3" fmla="*/ 381004 h 2045397"/>
              <a:gd name="connsiteX4" fmla="*/ 2536048 w 2556859"/>
              <a:gd name="connsiteY4" fmla="*/ 1166822 h 2045397"/>
              <a:gd name="connsiteX5" fmla="*/ 2125427 w 2556859"/>
              <a:gd name="connsiteY5" fmla="*/ 2045397 h 2045397"/>
              <a:gd name="connsiteX6" fmla="*/ 2125427 w 2556859"/>
              <a:gd name="connsiteY6" fmla="*/ 2045397 h 2045397"/>
              <a:gd name="connsiteX7" fmla="*/ 464347 w 2556859"/>
              <a:gd name="connsiteY7" fmla="*/ 2024078 h 20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859" h="2045397">
                <a:moveTo>
                  <a:pt x="464347" y="2024078"/>
                </a:moveTo>
                <a:cubicBezTo>
                  <a:pt x="209243" y="1624304"/>
                  <a:pt x="0" y="1273979"/>
                  <a:pt x="107157" y="952508"/>
                </a:cubicBezTo>
                <a:cubicBezTo>
                  <a:pt x="214314" y="631037"/>
                  <a:pt x="750098" y="190502"/>
                  <a:pt x="1107288" y="95251"/>
                </a:cubicBezTo>
                <a:cubicBezTo>
                  <a:pt x="1464478" y="0"/>
                  <a:pt x="2012169" y="202409"/>
                  <a:pt x="2250296" y="381004"/>
                </a:cubicBezTo>
                <a:cubicBezTo>
                  <a:pt x="2488423" y="559599"/>
                  <a:pt x="2556859" y="889423"/>
                  <a:pt x="2536048" y="1166822"/>
                </a:cubicBezTo>
                <a:cubicBezTo>
                  <a:pt x="2515237" y="1444221"/>
                  <a:pt x="2193864" y="1898968"/>
                  <a:pt x="2125427" y="2045397"/>
                </a:cubicBezTo>
                <a:lnTo>
                  <a:pt x="2125427" y="2045397"/>
                </a:lnTo>
                <a:lnTo>
                  <a:pt x="464347" y="20240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Hereditary History-preserving </a:t>
            </a:r>
            <a:r>
              <a:rPr lang="en-US" sz="3200" dirty="0" err="1" smtClean="0"/>
              <a:t>Bisimulation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6390"/>
            <a:ext cx="8229600" cy="1209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kind of </a:t>
            </a:r>
            <a:r>
              <a:rPr lang="en-US" sz="2400" b="1" i="1" u="sng" dirty="0" smtClean="0">
                <a:solidFill>
                  <a:srgbClr val="CC3300"/>
                </a:solidFill>
              </a:rPr>
              <a:t>forward observation </a:t>
            </a:r>
            <a:r>
              <a:rPr lang="en-US" sz="2400" dirty="0" smtClean="0"/>
              <a:t>does backtracking correspond to?</a:t>
            </a:r>
            <a:endParaRPr lang="it-IT" sz="2400" dirty="0"/>
          </a:p>
        </p:txBody>
      </p:sp>
      <p:sp>
        <p:nvSpPr>
          <p:cNvPr id="4" name="Chord 3"/>
          <p:cNvSpPr/>
          <p:nvPr/>
        </p:nvSpPr>
        <p:spPr>
          <a:xfrm rot="6715390">
            <a:off x="2385045" y="3023931"/>
            <a:ext cx="1896919" cy="3189052"/>
          </a:xfrm>
          <a:prstGeom prst="chord">
            <a:avLst>
              <a:gd name="adj1" fmla="val 2142422"/>
              <a:gd name="adj2" fmla="val 1620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hord 6"/>
          <p:cNvSpPr/>
          <p:nvPr/>
        </p:nvSpPr>
        <p:spPr>
          <a:xfrm rot="14884610" flipH="1">
            <a:off x="4528185" y="3073909"/>
            <a:ext cx="1896919" cy="3189052"/>
          </a:xfrm>
          <a:prstGeom prst="chord">
            <a:avLst>
              <a:gd name="adj1" fmla="val 2142422"/>
              <a:gd name="adj2" fmla="val 16119754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2500298" y="4786322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>
            <a:off x="2571736" y="4000504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3571868" y="4714884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3428992" y="3857628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4143372" y="3143248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4572000" y="3643314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4429124" y="4714884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143504" y="4143380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 19"/>
          <p:cNvSpPr/>
          <p:nvPr/>
        </p:nvSpPr>
        <p:spPr>
          <a:xfrm>
            <a:off x="6143636" y="4500570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Straight Connector 22"/>
          <p:cNvCxnSpPr>
            <a:stCxn id="13" idx="5"/>
            <a:endCxn id="14" idx="6"/>
          </p:cNvCxnSpPr>
          <p:nvPr/>
        </p:nvCxnSpPr>
        <p:spPr>
          <a:xfrm rot="16200000" flipH="1">
            <a:off x="2872283" y="3943861"/>
            <a:ext cx="663866" cy="102105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6" idx="7"/>
          </p:cNvCxnSpPr>
          <p:nvPr/>
        </p:nvCxnSpPr>
        <p:spPr>
          <a:xfrm rot="5400000" flipH="1" flipV="1">
            <a:off x="3475173" y="3189429"/>
            <a:ext cx="815408" cy="76489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0"/>
          </p:cNvCxnSpPr>
          <p:nvPr/>
        </p:nvCxnSpPr>
        <p:spPr>
          <a:xfrm rot="16200000" flipV="1">
            <a:off x="4250529" y="3250405"/>
            <a:ext cx="428628" cy="35719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4"/>
            <a:endCxn id="17" idx="3"/>
          </p:cNvCxnSpPr>
          <p:nvPr/>
        </p:nvCxnSpPr>
        <p:spPr>
          <a:xfrm rot="5400000" flipH="1" flipV="1">
            <a:off x="4000496" y="4265332"/>
            <a:ext cx="1092494" cy="9236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7"/>
            <a:endCxn id="19" idx="6"/>
          </p:cNvCxnSpPr>
          <p:nvPr/>
        </p:nvCxnSpPr>
        <p:spPr>
          <a:xfrm rot="5400000" flipH="1" flipV="1">
            <a:off x="4658233" y="4107661"/>
            <a:ext cx="520990" cy="73530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6"/>
            <a:endCxn id="20" idx="2"/>
          </p:cNvCxnSpPr>
          <p:nvPr/>
        </p:nvCxnSpPr>
        <p:spPr>
          <a:xfrm>
            <a:off x="2714612" y="4071942"/>
            <a:ext cx="3429024" cy="500066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6" idx="6"/>
            <a:endCxn id="20" idx="0"/>
          </p:cNvCxnSpPr>
          <p:nvPr/>
        </p:nvCxnSpPr>
        <p:spPr>
          <a:xfrm>
            <a:off x="4286248" y="3214686"/>
            <a:ext cx="1928826" cy="1285884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71802" y="5572140"/>
            <a:ext cx="808863" cy="337375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071934" y="5572140"/>
            <a:ext cx="802576" cy="339471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143504" y="5572140"/>
            <a:ext cx="815149" cy="337375"/>
          </a:xfrm>
          <a:prstGeom prst="rect">
            <a:avLst/>
          </a:prstGeom>
        </p:spPr>
      </p:pic>
      <p:pic>
        <p:nvPicPr>
          <p:cNvPr id="39" name="Picture 3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286512" y="5572140"/>
            <a:ext cx="800481" cy="339471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928794" y="5572140"/>
            <a:ext cx="927735" cy="30670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968487" y="5923722"/>
            <a:ext cx="4094922" cy="488122"/>
            <a:chOff x="2968487" y="5923722"/>
            <a:chExt cx="4094922" cy="488122"/>
          </a:xfrm>
        </p:grpSpPr>
        <p:sp>
          <p:nvSpPr>
            <p:cNvPr id="40" name="Freeform 39"/>
            <p:cNvSpPr/>
            <p:nvPr/>
          </p:nvSpPr>
          <p:spPr>
            <a:xfrm>
              <a:off x="4850296" y="5976730"/>
              <a:ext cx="2213113" cy="265044"/>
            </a:xfrm>
            <a:custGeom>
              <a:avLst/>
              <a:gdLst>
                <a:gd name="connsiteX0" fmla="*/ 2213113 w 2213113"/>
                <a:gd name="connsiteY0" fmla="*/ 0 h 265044"/>
                <a:gd name="connsiteX1" fmla="*/ 742121 w 2213113"/>
                <a:gd name="connsiteY1" fmla="*/ 265044 h 265044"/>
                <a:gd name="connsiteX2" fmla="*/ 0 w 2213113"/>
                <a:gd name="connsiteY2" fmla="*/ 0 h 2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3113" h="265044">
                  <a:moveTo>
                    <a:pt x="2213113" y="0"/>
                  </a:moveTo>
                  <a:cubicBezTo>
                    <a:pt x="1662043" y="132522"/>
                    <a:pt x="1110973" y="265044"/>
                    <a:pt x="742121" y="265044"/>
                  </a:cubicBezTo>
                  <a:cubicBezTo>
                    <a:pt x="373269" y="265044"/>
                    <a:pt x="186634" y="132522"/>
                    <a:pt x="0" y="0"/>
                  </a:cubicBezTo>
                </a:path>
              </a:pathLst>
            </a:cu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68487" y="5923722"/>
              <a:ext cx="4081670" cy="488122"/>
            </a:xfrm>
            <a:custGeom>
              <a:avLst/>
              <a:gdLst>
                <a:gd name="connsiteX0" fmla="*/ 4081670 w 4081670"/>
                <a:gd name="connsiteY0" fmla="*/ 66261 h 488122"/>
                <a:gd name="connsiteX1" fmla="*/ 2186609 w 4081670"/>
                <a:gd name="connsiteY1" fmla="*/ 477078 h 488122"/>
                <a:gd name="connsiteX2" fmla="*/ 0 w 4081670"/>
                <a:gd name="connsiteY2" fmla="*/ 0 h 48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670" h="488122">
                  <a:moveTo>
                    <a:pt x="4081670" y="66261"/>
                  </a:moveTo>
                  <a:cubicBezTo>
                    <a:pt x="3474278" y="277191"/>
                    <a:pt x="2866887" y="488122"/>
                    <a:pt x="2186609" y="477078"/>
                  </a:cubicBezTo>
                  <a:cubicBezTo>
                    <a:pt x="1506331" y="466034"/>
                    <a:pt x="753165" y="233017"/>
                    <a:pt x="0" y="0"/>
                  </a:cubicBezTo>
                </a:path>
              </a:pathLst>
            </a:cu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86280" y="928670"/>
            <a:ext cx="4857752" cy="3500462"/>
            <a:chOff x="4286280" y="928670"/>
            <a:chExt cx="4857752" cy="3500462"/>
          </a:xfrm>
        </p:grpSpPr>
        <p:sp>
          <p:nvSpPr>
            <p:cNvPr id="32" name="Explosion 1 31"/>
            <p:cNvSpPr/>
            <p:nvPr/>
          </p:nvSpPr>
          <p:spPr>
            <a:xfrm>
              <a:off x="4286280" y="928670"/>
              <a:ext cx="4857752" cy="3500462"/>
            </a:xfrm>
            <a:prstGeom prst="irregularSeal1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9222" y="2000240"/>
              <a:ext cx="349313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C0000"/>
                  </a:solidFill>
                </a:rPr>
                <a:t>alternative,</a:t>
              </a:r>
            </a:p>
            <a:p>
              <a:pPr algn="ctr"/>
              <a:r>
                <a:rPr lang="en-US" sz="2800" b="1" i="1" dirty="0" smtClean="0">
                  <a:solidFill>
                    <a:srgbClr val="CC0000"/>
                  </a:solidFill>
                </a:rPr>
                <a:t>possibly conflicting</a:t>
              </a:r>
            </a:p>
            <a:p>
              <a:pPr algn="ctr"/>
              <a:r>
                <a:rPr lang="en-US" sz="2800" b="1" dirty="0" smtClean="0">
                  <a:solidFill>
                    <a:srgbClr val="CC0000"/>
                  </a:solidFill>
                </a:rPr>
                <a:t>futures</a:t>
              </a:r>
              <a:endParaRPr lang="it-IT" sz="2400" b="1" dirty="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7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Interleaving world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928934"/>
            <a:ext cx="2900354" cy="5667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a | b ~ </a:t>
            </a:r>
            <a:r>
              <a:rPr lang="en-US" dirty="0" err="1" smtClean="0"/>
              <a:t>a.b+b.a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1569353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990099"/>
                </a:solidFill>
              </a:rPr>
              <a:t>B</a:t>
            </a:r>
            <a:r>
              <a:rPr lang="en-US" sz="2400" dirty="0" err="1" smtClean="0">
                <a:solidFill>
                  <a:srgbClr val="990099"/>
                </a:solidFill>
              </a:rPr>
              <a:t>isimulation</a:t>
            </a:r>
            <a:r>
              <a:rPr lang="en-US" sz="2400" dirty="0" smtClean="0">
                <a:solidFill>
                  <a:srgbClr val="990099"/>
                </a:solidFill>
              </a:rPr>
              <a:t> equivalence</a:t>
            </a:r>
            <a:endParaRPr lang="it-IT" sz="2400" dirty="0">
              <a:solidFill>
                <a:srgbClr val="99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992" y="242660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2-nested simulation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299811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eady simulation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928204" y="4057541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eady trace equiv.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3916924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imulation</a:t>
            </a:r>
            <a:r>
              <a:rPr lang="it-IT" dirty="0" smtClean="0"/>
              <a:t> equiv.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61600" y="485550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ompleted trace eq.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5998509"/>
            <a:ext cx="23259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T</a:t>
            </a:r>
            <a:r>
              <a:rPr lang="en-US" sz="2200" dirty="0" smtClean="0">
                <a:solidFill>
                  <a:srgbClr val="C00000"/>
                </a:solidFill>
              </a:rPr>
              <a:t>race equivalence</a:t>
            </a:r>
            <a:endParaRPr lang="it-IT" sz="22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680022" y="2177308"/>
            <a:ext cx="497807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786446" y="2926675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786314" y="3355303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 rot="16200000" flipH="1">
            <a:off x="6151513" y="3291742"/>
            <a:ext cx="416488" cy="567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0"/>
          </p:cNvCxnSpPr>
          <p:nvPr/>
        </p:nvCxnSpPr>
        <p:spPr>
          <a:xfrm rot="16200000" flipV="1">
            <a:off x="6733931" y="4622400"/>
            <a:ext cx="428626" cy="3757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4334053" y="4548374"/>
            <a:ext cx="1704631" cy="120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0"/>
          </p:cNvCxnSpPr>
          <p:nvPr/>
        </p:nvCxnSpPr>
        <p:spPr>
          <a:xfrm rot="5400000">
            <a:off x="5940439" y="5580995"/>
            <a:ext cx="640683" cy="194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29256" y="3855369"/>
            <a:ext cx="2928958" cy="164307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 33"/>
          <p:cNvSpPr/>
          <p:nvPr/>
        </p:nvSpPr>
        <p:spPr>
          <a:xfrm>
            <a:off x="3571868" y="2000240"/>
            <a:ext cx="5000660" cy="46434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logic for true concurrency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416594"/>
            <a:ext cx="597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Var</a:t>
            </a:r>
            <a:r>
              <a:rPr lang="en-US" dirty="0" smtClean="0"/>
              <a:t> : denumerable set of variables ranged over by </a:t>
            </a:r>
            <a:r>
              <a:rPr lang="en-US" i="1" dirty="0" smtClean="0"/>
              <a:t>x, y, z</a:t>
            </a:r>
            <a:r>
              <a:rPr lang="en-US" dirty="0" smtClean="0"/>
              <a:t>, …</a:t>
            </a:r>
            <a:endParaRPr lang="it-IT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643042" y="2057982"/>
            <a:ext cx="5892546" cy="280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264318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Interpreted over event structures: </a:t>
            </a:r>
          </a:p>
          <a:p>
            <a:r>
              <a:rPr lang="en-US" dirty="0" smtClean="0"/>
              <a:t> a formula is evaluated in a configuration </a:t>
            </a:r>
            <a:r>
              <a:rPr lang="en-US" i="1" dirty="0" smtClean="0"/>
              <a:t>C</a:t>
            </a:r>
            <a:r>
              <a:rPr lang="en-US" dirty="0" smtClean="0"/>
              <a:t>, with an environment </a:t>
            </a:r>
            <a:r>
              <a:rPr lang="el-GR" i="1" dirty="0" smtClean="0">
                <a:cs typeface="Times New Roman"/>
              </a:rPr>
              <a:t>η</a:t>
            </a:r>
            <a:r>
              <a:rPr lang="en-US" dirty="0" smtClean="0">
                <a:cs typeface="Times New Roman"/>
              </a:rPr>
              <a:t> : </a:t>
            </a:r>
            <a:r>
              <a:rPr lang="en-US" i="1" dirty="0" err="1" smtClean="0">
                <a:cs typeface="Times New Roman"/>
              </a:rPr>
              <a:t>Var</a:t>
            </a:r>
            <a:r>
              <a:rPr lang="en-US" dirty="0" smtClean="0">
                <a:cs typeface="Times New Roman"/>
              </a:rPr>
              <a:t> → E</a:t>
            </a:r>
            <a:endParaRPr lang="it-IT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358704" y="3714752"/>
            <a:ext cx="1448168" cy="460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8662" y="450057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99"/>
                </a:solidFill>
              </a:rPr>
              <a:t>the </a:t>
            </a:r>
            <a:r>
              <a:rPr lang="en-US" sz="2000" b="1" dirty="0" smtClean="0">
                <a:solidFill>
                  <a:srgbClr val="990099"/>
                </a:solidFill>
              </a:rPr>
              <a:t>current state </a:t>
            </a:r>
            <a:r>
              <a:rPr lang="en-US" sz="2000" dirty="0" smtClean="0">
                <a:solidFill>
                  <a:srgbClr val="990099"/>
                </a:solidFill>
              </a:rPr>
              <a:t>of the computation</a:t>
            </a:r>
            <a:endParaRPr lang="it-IT" sz="2000" dirty="0">
              <a:solidFill>
                <a:srgbClr val="9900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435769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describes a set of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possible futures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it-IT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554" y="5572140"/>
            <a:ext cx="21237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records the events</a:t>
            </a:r>
          </a:p>
          <a:p>
            <a:r>
              <a:rPr lang="en-US" sz="1900" dirty="0" smtClean="0"/>
              <a:t>bound to variables</a:t>
            </a:r>
            <a:endParaRPr lang="it-IT" sz="19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3000364" y="4143380"/>
            <a:ext cx="357190" cy="357190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857752" y="407194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571868" y="4857760"/>
            <a:ext cx="135732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logic for true concurrency</a:t>
            </a:r>
            <a:endParaRPr lang="it-IT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71604" y="1571612"/>
            <a:ext cx="5892546" cy="280797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2910" y="3000372"/>
            <a:ext cx="2338578" cy="2912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/>
          <p:cNvSpPr txBox="1"/>
          <p:nvPr/>
        </p:nvSpPr>
        <p:spPr>
          <a:xfrm>
            <a:off x="1071538" y="3386080"/>
            <a:ext cx="633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declares the </a:t>
            </a:r>
            <a:r>
              <a:rPr lang="en-US" sz="2000" u="sng" dirty="0" smtClean="0"/>
              <a:t>existence</a:t>
            </a:r>
            <a:r>
              <a:rPr lang="en-US" sz="2000" dirty="0" smtClean="0"/>
              <a:t> of </a:t>
            </a:r>
            <a:r>
              <a:rPr lang="en-US" sz="2000" dirty="0" smtClean="0">
                <a:solidFill>
                  <a:srgbClr val="990099"/>
                </a:solidFill>
              </a:rPr>
              <a:t>an event </a:t>
            </a:r>
            <a:r>
              <a:rPr lang="en-US" sz="2000" i="1" dirty="0" smtClean="0">
                <a:solidFill>
                  <a:srgbClr val="990099"/>
                </a:solidFill>
              </a:rPr>
              <a:t>e</a:t>
            </a:r>
            <a:r>
              <a:rPr lang="en-US" sz="2000" dirty="0" smtClean="0">
                <a:solidFill>
                  <a:srgbClr val="990099"/>
                </a:solidFill>
              </a:rPr>
              <a:t> in the future of </a:t>
            </a:r>
            <a:r>
              <a:rPr lang="en-US" sz="2000" i="1" dirty="0" smtClean="0">
                <a:solidFill>
                  <a:srgbClr val="990099"/>
                </a:solidFill>
              </a:rPr>
              <a:t>C</a:t>
            </a:r>
            <a:r>
              <a:rPr lang="en-US" sz="2000" dirty="0" smtClean="0">
                <a:solidFill>
                  <a:srgbClr val="990099"/>
                </a:solidFill>
              </a:rPr>
              <a:t> </a:t>
            </a:r>
            <a:r>
              <a:rPr lang="en-US" sz="2000" dirty="0" err="1" smtClean="0"/>
              <a:t>s.t</a:t>
            </a:r>
            <a:r>
              <a:rPr lang="en-US" sz="2000" dirty="0" smtClean="0"/>
              <a:t>.</a:t>
            </a:r>
            <a:endParaRPr lang="it-IT" sz="2000" dirty="0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05109" y="3857628"/>
            <a:ext cx="5473446" cy="3101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7158" y="2786058"/>
            <a:ext cx="7929618" cy="1571636"/>
          </a:xfrm>
          <a:prstGeom prst="rect">
            <a:avLst/>
          </a:prstGeom>
          <a:noFill/>
          <a:ln w="15875"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oup 23"/>
          <p:cNvGrpSpPr/>
          <p:nvPr/>
        </p:nvGrpSpPr>
        <p:grpSpPr>
          <a:xfrm>
            <a:off x="357158" y="4857760"/>
            <a:ext cx="7929618" cy="1571636"/>
            <a:chOff x="357158" y="4857760"/>
            <a:chExt cx="7929618" cy="1571636"/>
          </a:xfrm>
        </p:grpSpPr>
        <p:pic>
          <p:nvPicPr>
            <p:cNvPr id="18" name="Picture 17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714348" y="5123321"/>
              <a:ext cx="1322260" cy="2912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57290" y="5500702"/>
              <a:ext cx="6301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event </a:t>
              </a:r>
              <a:r>
                <a:rPr lang="el-GR" sz="2000" i="1" dirty="0" smtClean="0">
                  <a:cs typeface="Times New Roman"/>
                </a:rPr>
                <a:t>η</a:t>
              </a:r>
              <a:r>
                <a:rPr lang="en-US" sz="2000" i="1" dirty="0" smtClean="0">
                  <a:cs typeface="Times New Roman"/>
                </a:rPr>
                <a:t>(z) </a:t>
              </a:r>
              <a:r>
                <a:rPr lang="en-US" sz="2000" dirty="0" smtClean="0">
                  <a:solidFill>
                    <a:srgbClr val="990099"/>
                  </a:solidFill>
                  <a:cs typeface="Times New Roman"/>
                </a:rPr>
                <a:t>can be </a:t>
              </a:r>
              <a:r>
                <a:rPr lang="en-US" sz="2000" u="sng" dirty="0" smtClean="0">
                  <a:solidFill>
                    <a:srgbClr val="990099"/>
                  </a:solidFill>
                  <a:cs typeface="Times New Roman"/>
                </a:rPr>
                <a:t>executed</a:t>
              </a:r>
              <a:r>
                <a:rPr lang="en-US" sz="2000" dirty="0" smtClean="0">
                  <a:solidFill>
                    <a:srgbClr val="990099"/>
                  </a:solidFill>
                  <a:cs typeface="Times New Roman"/>
                </a:rPr>
                <a:t> form </a:t>
              </a:r>
              <a:r>
                <a:rPr lang="en-US" sz="2000" i="1" dirty="0" smtClean="0">
                  <a:solidFill>
                    <a:srgbClr val="990099"/>
                  </a:solidFill>
                  <a:cs typeface="Times New Roman"/>
                </a:rPr>
                <a:t>C</a:t>
              </a:r>
              <a:r>
                <a:rPr lang="en-US" sz="2000" dirty="0" smtClean="0">
                  <a:cs typeface="Times New Roman"/>
                </a:rPr>
                <a:t>, leading to </a:t>
              </a:r>
              <a:r>
                <a:rPr lang="en-US" sz="2000" i="1" dirty="0" smtClean="0">
                  <a:cs typeface="Times New Roman"/>
                </a:rPr>
                <a:t>C’</a:t>
              </a:r>
              <a:r>
                <a:rPr lang="en-US" sz="2000" dirty="0" smtClean="0">
                  <a:cs typeface="Times New Roman"/>
                </a:rPr>
                <a:t> </a:t>
              </a:r>
              <a:r>
                <a:rPr lang="en-US" sz="2000" dirty="0" err="1" smtClean="0">
                  <a:cs typeface="Times New Roman"/>
                </a:rPr>
                <a:t>s.t</a:t>
              </a:r>
              <a:r>
                <a:rPr lang="en-US" sz="2000" dirty="0" smtClean="0">
                  <a:cs typeface="Times New Roman"/>
                </a:rPr>
                <a:t>. </a:t>
              </a:r>
              <a:endParaRPr lang="it-IT" sz="2000" dirty="0"/>
            </a:p>
          </p:txBody>
        </p:sp>
        <p:pic>
          <p:nvPicPr>
            <p:cNvPr id="20" name="Picture 19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1500166" y="5909139"/>
              <a:ext cx="995362" cy="30594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57158" y="4857760"/>
              <a:ext cx="7929618" cy="1571636"/>
            </a:xfrm>
            <a:prstGeom prst="rect">
              <a:avLst/>
            </a:prstGeom>
            <a:noFill/>
            <a:ln w="15875">
              <a:solidFill>
                <a:srgbClr val="CC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00562" y="2000240"/>
            <a:ext cx="4572063" cy="1261025"/>
            <a:chOff x="4500562" y="2000240"/>
            <a:chExt cx="4572063" cy="1261025"/>
          </a:xfrm>
        </p:grpSpPr>
        <p:sp>
          <p:nvSpPr>
            <p:cNvPr id="15" name="TextBox 14"/>
            <p:cNvSpPr txBox="1"/>
            <p:nvPr/>
          </p:nvSpPr>
          <p:spPr>
            <a:xfrm>
              <a:off x="4500562" y="2500306"/>
              <a:ext cx="3214710" cy="7609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144000" tIns="72000" rIns="144000" bIns="7200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it binds </a:t>
              </a: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z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 to </a:t>
              </a: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 so that it can be later referred to in </a:t>
              </a:r>
              <a:r>
                <a:rPr lang="el-GR" sz="2000" i="1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φ</a:t>
              </a: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endParaRPr lang="it-IT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7950" y="2000240"/>
              <a:ext cx="27146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7030A0"/>
                  </a:solidFill>
                </a:rPr>
                <a:t>Event-based logic</a:t>
              </a:r>
            </a:p>
            <a:p>
              <a:endParaRPr lang="it-I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logic for true concurrency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738904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30136" y="273890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it-IT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8573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30136" y="185736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it-IT" sz="2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64315" y="2548167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250133" y="2548167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4378" y="2899286"/>
            <a:ext cx="445758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1214" y="1714488"/>
            <a:ext cx="1424940" cy="2849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286380" y="142534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future evolution that enables </a:t>
            </a:r>
            <a:r>
              <a:rPr lang="en-US" b="1" dirty="0" smtClean="0"/>
              <a:t>b</a:t>
            </a:r>
            <a:endParaRPr lang="it-IT" b="1" dirty="0"/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4143372" y="1571612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357422" y="2285992"/>
            <a:ext cx="6000792" cy="646331"/>
            <a:chOff x="2357422" y="2285992"/>
            <a:chExt cx="6000792" cy="646331"/>
          </a:xfrm>
        </p:grpSpPr>
        <p:pic>
          <p:nvPicPr>
            <p:cNvPr id="16" name="Picture 15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2357422" y="2572508"/>
              <a:ext cx="2504122" cy="28498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786446" y="2285992"/>
              <a:ext cx="2571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there are two </a:t>
              </a:r>
              <a:r>
                <a:rPr lang="en-US" dirty="0" smtClean="0">
                  <a:solidFill>
                    <a:srgbClr val="7030A0"/>
                  </a:solidFill>
                </a:rPr>
                <a:t>(incompatible) futures </a:t>
              </a:r>
              <a:endParaRPr lang="it-IT" b="1" dirty="0">
                <a:solidFill>
                  <a:srgbClr val="7030A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 flipV="1">
              <a:off x="5143504" y="2500306"/>
              <a:ext cx="571504" cy="176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361214" y="3211297"/>
            <a:ext cx="6720904" cy="646331"/>
            <a:chOff x="2361214" y="3211297"/>
            <a:chExt cx="6720904" cy="646331"/>
          </a:xfrm>
        </p:grpSpPr>
        <p:pic>
          <p:nvPicPr>
            <p:cNvPr id="17" name="Picture 16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2361214" y="3429764"/>
              <a:ext cx="3218688" cy="284988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510350" y="3211297"/>
              <a:ext cx="2571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executing </a:t>
              </a:r>
              <a:r>
                <a:rPr lang="en-US" b="1" dirty="0" smtClean="0">
                  <a:solidFill>
                    <a:srgbClr val="7030A0"/>
                  </a:solidFill>
                </a:rPr>
                <a:t>a</a:t>
              </a:r>
              <a:r>
                <a:rPr lang="en-US" dirty="0" smtClean="0">
                  <a:solidFill>
                    <a:srgbClr val="7030A0"/>
                  </a:solidFill>
                </a:rPr>
                <a:t> disallows the future </a:t>
              </a:r>
              <a:r>
                <a:rPr lang="en-US" dirty="0" smtClean="0"/>
                <a:t>containing </a:t>
              </a:r>
              <a:r>
                <a:rPr lang="en-US" b="1" dirty="0" smtClean="0"/>
                <a:t>d</a:t>
              </a:r>
              <a:endParaRPr lang="it-IT" b="1" dirty="0">
                <a:solidFill>
                  <a:srgbClr val="7030A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0800000" flipV="1">
              <a:off x="5857884" y="3429000"/>
              <a:ext cx="642942" cy="105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85785" y="4240728"/>
            <a:ext cx="2926080" cy="2233433"/>
            <a:chOff x="785785" y="4240728"/>
            <a:chExt cx="2926080" cy="2233433"/>
          </a:xfrm>
        </p:grpSpPr>
        <p:sp>
          <p:nvSpPr>
            <p:cNvPr id="18" name="TextBox 17"/>
            <p:cNvSpPr txBox="1"/>
            <p:nvPr/>
          </p:nvSpPr>
          <p:spPr>
            <a:xfrm>
              <a:off x="2174567" y="5122268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8285" y="424072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26949" y="4240728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</a:t>
              </a:r>
              <a:endParaRPr lang="it-IT" sz="2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 flipH="1">
              <a:off x="1812192" y="4780467"/>
              <a:ext cx="483690" cy="2857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304071" y="4772280"/>
              <a:ext cx="571505" cy="2143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4037" y="4450808"/>
              <a:ext cx="445758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785785" y="5670250"/>
              <a:ext cx="2926080" cy="259080"/>
            </a:xfrm>
            <a:prstGeom prst="rect">
              <a:avLst/>
            </a:prstGeom>
          </p:spPr>
        </p:pic>
        <p:pic>
          <p:nvPicPr>
            <p:cNvPr id="55" name="Picture 54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785787" y="6215081"/>
              <a:ext cx="2411730" cy="259080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500034" y="4000504"/>
            <a:ext cx="3786214" cy="2714644"/>
          </a:xfrm>
          <a:prstGeom prst="rect">
            <a:avLst/>
          </a:prstGeom>
          <a:noFill/>
          <a:ln w="12700">
            <a:solidFill>
              <a:srgbClr val="CC99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3" name="Group 72"/>
          <p:cNvGrpSpPr/>
          <p:nvPr/>
        </p:nvGrpSpPr>
        <p:grpSpPr>
          <a:xfrm>
            <a:off x="4929190" y="4214818"/>
            <a:ext cx="3786214" cy="2428892"/>
            <a:chOff x="4929190" y="4214818"/>
            <a:chExt cx="3786214" cy="2428892"/>
          </a:xfrm>
        </p:grpSpPr>
        <p:sp>
          <p:nvSpPr>
            <p:cNvPr id="32" name="TextBox 31"/>
            <p:cNvSpPr txBox="1"/>
            <p:nvPr/>
          </p:nvSpPr>
          <p:spPr>
            <a:xfrm>
              <a:off x="6004738" y="4572008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it-IT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47680" y="457200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it-IT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06344" y="4572008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</a:t>
              </a:r>
              <a:endParaRPr lang="it-IT" sz="2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933432" y="4782088"/>
              <a:ext cx="445758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576110" y="6144407"/>
              <a:ext cx="2411730" cy="259080"/>
            </a:xfrm>
            <a:prstGeom prst="rect">
              <a:avLst/>
            </a:prstGeom>
          </p:spPr>
        </p:pic>
        <p:pic>
          <p:nvPicPr>
            <p:cNvPr id="56" name="Picture 55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5214942" y="5572140"/>
              <a:ext cx="2926080" cy="25908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4929190" y="4214818"/>
              <a:ext cx="3786214" cy="2428892"/>
            </a:xfrm>
            <a:prstGeom prst="rect">
              <a:avLst/>
            </a:prstGeom>
            <a:noFill/>
            <a:ln w="1270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and notation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3018" y="2786058"/>
            <a:ext cx="1328718" cy="471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stands for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1643050"/>
            <a:ext cx="6500858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200" noProof="0" dirty="0" smtClean="0">
                <a:solidFill>
                  <a:schemeClr val="tx2"/>
                </a:solidFill>
              </a:rPr>
              <a:t>Immediate execution</a:t>
            </a:r>
            <a:endParaRPr kumimoji="0" lang="en-US" sz="2200" b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187448" y="2285994"/>
            <a:ext cx="1628203" cy="280797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571736" y="2857496"/>
            <a:ext cx="1923669" cy="280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3438" y="2786058"/>
            <a:ext cx="307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that chooses an event and </a:t>
            </a:r>
            <a:endParaRPr lang="it-IT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3171766"/>
            <a:ext cx="2784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immediately executes it</a:t>
            </a:r>
            <a:endParaRPr lang="it-IT" sz="2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28596" y="4429132"/>
            <a:ext cx="7520526" cy="1928826"/>
            <a:chOff x="428596" y="4429132"/>
            <a:chExt cx="7520526" cy="1928826"/>
          </a:xfrm>
        </p:grpSpPr>
        <p:sp>
          <p:nvSpPr>
            <p:cNvPr id="12" name="Content Placeholder 3"/>
            <p:cNvSpPr txBox="1">
              <a:spLocks/>
            </p:cNvSpPr>
            <p:nvPr/>
          </p:nvSpPr>
          <p:spPr>
            <a:xfrm>
              <a:off x="1243018" y="5572140"/>
              <a:ext cx="1328718" cy="4714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stands for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28596" y="4429132"/>
              <a:ext cx="6500858" cy="571504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lang="en-US" sz="2200" dirty="0" smtClean="0">
                  <a:solidFill>
                    <a:schemeClr val="tx2"/>
                  </a:solidFill>
                </a:rPr>
                <a:t>Step</a:t>
              </a:r>
              <a:endParaRPr kumimoji="0" lang="en-US" sz="2200" b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endPara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72198" y="5572140"/>
              <a:ext cx="1876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which declares </a:t>
              </a:r>
              <a:endParaRPr lang="it-IT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4414" y="5957848"/>
              <a:ext cx="4460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existence of two concurrent events</a:t>
              </a:r>
              <a:endParaRPr lang="it-IT" sz="2000" dirty="0"/>
            </a:p>
          </p:txBody>
        </p:sp>
        <p:pic>
          <p:nvPicPr>
            <p:cNvPr id="21" name="Picture 20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2528516" y="5610942"/>
              <a:ext cx="3421380" cy="278130"/>
            </a:xfrm>
            <a:prstGeom prst="rect">
              <a:avLst/>
            </a:prstGeom>
          </p:spPr>
        </p:pic>
        <p:pic>
          <p:nvPicPr>
            <p:cNvPr id="18" name="Picture 17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2804746" y="4857761"/>
              <a:ext cx="3838956" cy="305943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1643042" y="2143116"/>
            <a:ext cx="6000792" cy="3429024"/>
          </a:xfrm>
          <a:prstGeom prst="rect">
            <a:avLst/>
          </a:prstGeom>
          <a:solidFill>
            <a:schemeClr val="bg1"/>
          </a:solidFill>
          <a:ln w="34925">
            <a:solidFill>
              <a:srgbClr val="990099"/>
            </a:solidFill>
          </a:ln>
          <a:effectLst>
            <a:outerShdw blurRad="88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Picture 4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046485" y="3576831"/>
            <a:ext cx="2789110" cy="280797"/>
          </a:xfrm>
          <a:prstGeom prst="rect">
            <a:avLst/>
          </a:prstGeom>
        </p:spPr>
      </p:pic>
      <p:pic>
        <p:nvPicPr>
          <p:cNvPr id="46" name="Picture 4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409079" y="2576699"/>
            <a:ext cx="4377499" cy="280797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2428860" y="2928934"/>
            <a:ext cx="1500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86248" y="2928934"/>
            <a:ext cx="200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298208" y="4500570"/>
            <a:ext cx="4559808" cy="357190"/>
            <a:chOff x="2298208" y="4500570"/>
            <a:chExt cx="4559808" cy="357190"/>
          </a:xfrm>
        </p:grpSpPr>
        <p:pic>
          <p:nvPicPr>
            <p:cNvPr id="49" name="Picture 48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2298208" y="4500570"/>
              <a:ext cx="4559808" cy="280797"/>
            </a:xfrm>
            <a:prstGeom prst="rect">
              <a:avLst/>
            </a:prstGeom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2428860" y="4857760"/>
              <a:ext cx="1428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14810" y="4857760"/>
              <a:ext cx="21431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</a:t>
            </a:r>
            <a:r>
              <a:rPr lang="en-US" dirty="0" err="1" smtClean="0"/>
              <a:t>formedness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full logic is too powerful: it also </a:t>
            </a:r>
            <a:r>
              <a:rPr lang="en-US" sz="2400" dirty="0" smtClean="0">
                <a:solidFill>
                  <a:srgbClr val="990099"/>
                </a:solidFill>
              </a:rPr>
              <a:t>observe conflicts</a:t>
            </a:r>
            <a:r>
              <a:rPr lang="en-US" sz="2400" dirty="0" smtClean="0"/>
              <a:t>!</a:t>
            </a:r>
            <a:endParaRPr lang="it-I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335756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87590" y="335756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25717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87590" y="25717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99278" y="3185038"/>
            <a:ext cx="345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85096" y="3185038"/>
            <a:ext cx="345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41832" y="3517944"/>
            <a:ext cx="445758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11042" y="3143248"/>
            <a:ext cx="673608" cy="215455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714612" y="4500570"/>
            <a:ext cx="3480625" cy="2807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34988" y="3369704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34988" y="25838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705340" y="3197180"/>
            <a:ext cx="345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910" y="5286388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formedness</a:t>
            </a:r>
            <a:r>
              <a:rPr lang="en-US" dirty="0" smtClean="0"/>
              <a:t> syntactically ensures that</a:t>
            </a:r>
          </a:p>
          <a:p>
            <a:pPr marL="182563" indent="-182563">
              <a:buClr>
                <a:schemeClr val="tx2"/>
              </a:buClr>
              <a:buSzPct val="120000"/>
              <a:buFont typeface="Arial" pitchFamily="34" charset="0"/>
              <a:buChar char="•"/>
            </a:pPr>
            <a:r>
              <a:rPr lang="en-US" dirty="0" smtClean="0"/>
              <a:t>free variables in any </a:t>
            </a:r>
            <a:r>
              <a:rPr lang="en-US" dirty="0" err="1" smtClean="0"/>
              <a:t>subformula</a:t>
            </a:r>
            <a:r>
              <a:rPr lang="en-US" dirty="0" smtClean="0"/>
              <a:t> will always refer to events consistent with the current </a:t>
            </a:r>
            <a:r>
              <a:rPr lang="en-US" dirty="0" err="1" smtClean="0"/>
              <a:t>config</a:t>
            </a:r>
            <a:r>
              <a:rPr lang="en-US" dirty="0" smtClean="0"/>
              <a:t>.</a:t>
            </a:r>
          </a:p>
          <a:p>
            <a:pPr marL="182563" indent="-182563">
              <a:buClr>
                <a:schemeClr val="tx2"/>
              </a:buClr>
              <a:buSzPct val="120000"/>
              <a:buFont typeface="Arial" pitchFamily="34" charset="0"/>
              <a:buChar char="•"/>
            </a:pPr>
            <a:r>
              <a:rPr lang="en-US" dirty="0" smtClean="0"/>
              <a:t>the variables used as causes/non causes in quantifications will be bound to consistent events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57158" y="4357694"/>
            <a:ext cx="8572560" cy="1928826"/>
          </a:xfrm>
          <a:prstGeom prst="rect">
            <a:avLst/>
          </a:prstGeom>
          <a:solidFill>
            <a:schemeClr val="bg1"/>
          </a:solidFill>
          <a:ln>
            <a:solidFill>
              <a:srgbClr val="990099"/>
            </a:solidFill>
          </a:ln>
          <a:effectLst>
            <a:outerShdw blurRad="901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  <a:endParaRPr lang="it-I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1643050"/>
            <a:ext cx="8429684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200" dirty="0" smtClean="0"/>
              <a:t>An </a:t>
            </a:r>
            <a:r>
              <a:rPr lang="en-US" sz="2200" dirty="0" err="1" smtClean="0"/>
              <a:t>e.s</a:t>
            </a:r>
            <a:r>
              <a:rPr lang="en-US" sz="2200" dirty="0" smtClean="0"/>
              <a:t>. satisfies a </a:t>
            </a:r>
            <a:r>
              <a:rPr lang="en-US" sz="2200" i="1" dirty="0" smtClean="0"/>
              <a:t>closed</a:t>
            </a:r>
            <a:r>
              <a:rPr lang="en-US" sz="2200" dirty="0" smtClean="0"/>
              <a:t> formula </a:t>
            </a:r>
            <a:r>
              <a:rPr lang="el-GR" sz="2200" dirty="0" smtClean="0">
                <a:latin typeface="Times New Roman"/>
                <a:cs typeface="Times New Roman"/>
              </a:rPr>
              <a:t>φ</a:t>
            </a:r>
            <a:r>
              <a:rPr lang="en-US" sz="2200" dirty="0" smtClean="0">
                <a:latin typeface="Times New Roman"/>
                <a:cs typeface="Times New Roman"/>
              </a:rPr>
              <a:t>:		when </a:t>
            </a:r>
            <a:endParaRPr kumimoji="0" lang="en-US" sz="22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072066" y="1714488"/>
            <a:ext cx="737616" cy="280797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786578" y="1714487"/>
            <a:ext cx="1129474" cy="28498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2285992"/>
            <a:ext cx="6572296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200" dirty="0" smtClean="0"/>
              <a:t>Two </a:t>
            </a:r>
            <a:r>
              <a:rPr lang="en-US" sz="2200" dirty="0" err="1" smtClean="0"/>
              <a:t>e.s</a:t>
            </a:r>
            <a:r>
              <a:rPr lang="en-US" sz="2200" dirty="0" smtClean="0"/>
              <a:t>. are </a:t>
            </a:r>
            <a:r>
              <a:rPr lang="en-US" sz="2200" b="1" dirty="0" smtClean="0">
                <a:solidFill>
                  <a:srgbClr val="990099"/>
                </a:solidFill>
              </a:rPr>
              <a:t>logically equivalent  in the logic </a:t>
            </a:r>
            <a:r>
              <a:rPr lang="en-US" sz="2400" dirty="0" smtClean="0">
                <a:latin typeface="Monotype Corsiva" pitchFamily="66" charset="0"/>
              </a:rPr>
              <a:t>L: </a:t>
            </a:r>
            <a:r>
              <a:rPr lang="en-US" sz="2200" dirty="0" smtClean="0"/>
              <a:t> 		when </a:t>
            </a:r>
            <a:endParaRPr kumimoji="0" lang="en-US" sz="22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00100" y="3071810"/>
            <a:ext cx="1047750" cy="238887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340616" y="3076764"/>
            <a:ext cx="2302954" cy="2807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596" y="4357694"/>
            <a:ext cx="8297913" cy="144655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u="sng" dirty="0" smtClean="0">
                <a:solidFill>
                  <a:srgbClr val="990099"/>
                </a:solidFill>
              </a:rPr>
              <a:t>Theorem: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The logical equivalence induced by the full logic is </a:t>
            </a:r>
            <a:r>
              <a:rPr lang="en-US" sz="2200" dirty="0" err="1" smtClean="0">
                <a:solidFill>
                  <a:srgbClr val="0070C0"/>
                </a:solidFill>
              </a:rPr>
              <a:t>hhp-bisimilarity</a:t>
            </a:r>
            <a:endParaRPr lang="it-IT" sz="2200" dirty="0">
              <a:solidFill>
                <a:srgbClr val="0070C0"/>
              </a:solidFill>
            </a:endParaRPr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774944" y="4698884"/>
            <a:ext cx="3435858" cy="301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single logic for true-concurrency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576390"/>
            <a:ext cx="1000132" cy="638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990099"/>
                </a:solidFill>
                <a:latin typeface="Monotype Corsiva" pitchFamily="66" charset="0"/>
              </a:rPr>
              <a:t>L</a:t>
            </a:r>
            <a:endParaRPr lang="it-IT" b="1" i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538575"/>
            <a:ext cx="296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Hereditary hp- </a:t>
            </a:r>
            <a:r>
              <a:rPr lang="en-US" sz="2400" dirty="0" err="1" smtClean="0">
                <a:solidFill>
                  <a:srgbClr val="990099"/>
                </a:solidFill>
              </a:rPr>
              <a:t>bisim</a:t>
            </a:r>
            <a:endParaRPr lang="it-IT" sz="2400" dirty="0">
              <a:solidFill>
                <a:srgbClr val="990099"/>
              </a:solidFill>
            </a:endParaRPr>
          </a:p>
        </p:txBody>
      </p:sp>
      <p:grpSp>
        <p:nvGrpSpPr>
          <p:cNvPr id="5" name="Group 52"/>
          <p:cNvGrpSpPr/>
          <p:nvPr/>
        </p:nvGrpSpPr>
        <p:grpSpPr>
          <a:xfrm>
            <a:off x="500034" y="4643446"/>
            <a:ext cx="7436935" cy="857256"/>
            <a:chOff x="500034" y="4643446"/>
            <a:chExt cx="7436935" cy="857256"/>
          </a:xfrm>
        </p:grpSpPr>
        <p:sp>
          <p:nvSpPr>
            <p:cNvPr id="10" name="TextBox 9"/>
            <p:cNvSpPr txBox="1"/>
            <p:nvPr/>
          </p:nvSpPr>
          <p:spPr>
            <a:xfrm>
              <a:off x="5214942" y="5039037"/>
              <a:ext cx="2722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Bisimulation</a:t>
              </a:r>
              <a:r>
                <a:rPr lang="en-US" sz="2400" dirty="0" smtClean="0"/>
                <a:t> equiv.</a:t>
              </a:r>
              <a:endParaRPr lang="it-IT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6374468" y="4841241"/>
              <a:ext cx="39559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0034" y="5039037"/>
              <a:ext cx="3353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Hennessy-Milner  Logic</a:t>
              </a:r>
              <a:endParaRPr lang="it-IT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123117" y="4876961"/>
              <a:ext cx="324942" cy="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9"/>
          <p:cNvGrpSpPr/>
          <p:nvPr/>
        </p:nvGrpSpPr>
        <p:grpSpPr>
          <a:xfrm>
            <a:off x="1857356" y="2038641"/>
            <a:ext cx="5339869" cy="1033169"/>
            <a:chOff x="1857356" y="2038641"/>
            <a:chExt cx="5339869" cy="1033169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>
              <a:off x="6392875" y="2216442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2143109" y="2214553"/>
              <a:ext cx="285753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57884" y="2467269"/>
              <a:ext cx="1339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dirty="0" smtClean="0"/>
                <a:t>p </a:t>
              </a:r>
              <a:r>
                <a:rPr lang="en-US" sz="2400" dirty="0" err="1" smtClean="0"/>
                <a:t>bisim</a:t>
              </a:r>
              <a:endParaRPr lang="it-IT" sz="2400" dirty="0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1857356" y="2433646"/>
              <a:ext cx="1000132" cy="638164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otype Corsiva" pitchFamily="66" charset="0"/>
                </a:rPr>
                <a:t>L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hp</a:t>
              </a:r>
              <a:endParaRPr kumimoji="0" lang="it-IT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1857356" y="2895897"/>
            <a:ext cx="5832360" cy="1033169"/>
            <a:chOff x="1857356" y="2895897"/>
            <a:chExt cx="5832360" cy="1033169"/>
          </a:xfrm>
        </p:grpSpPr>
        <p:sp>
          <p:nvSpPr>
            <p:cNvPr id="14" name="TextBox 13"/>
            <p:cNvSpPr txBox="1"/>
            <p:nvPr/>
          </p:nvSpPr>
          <p:spPr>
            <a:xfrm>
              <a:off x="5715008" y="3286124"/>
              <a:ext cx="1974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Pomset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bisim</a:t>
              </a:r>
              <a:endParaRPr lang="it-IT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6394463" y="3073698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1857356" y="3290902"/>
              <a:ext cx="1000132" cy="638164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otype Corsiva" pitchFamily="66" charset="0"/>
                </a:rPr>
                <a:t>L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</a:t>
              </a:r>
              <a:endParaRPr kumimoji="0" lang="it-IT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2143108" y="314324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1"/>
          <p:cNvGrpSpPr/>
          <p:nvPr/>
        </p:nvGrpSpPr>
        <p:grpSpPr>
          <a:xfrm>
            <a:off x="1785918" y="3786190"/>
            <a:ext cx="5642461" cy="995354"/>
            <a:chOff x="1785918" y="3786190"/>
            <a:chExt cx="5642461" cy="995354"/>
          </a:xfrm>
        </p:grpSpPr>
        <p:sp>
          <p:nvSpPr>
            <p:cNvPr id="15" name="TextBox 14"/>
            <p:cNvSpPr txBox="1"/>
            <p:nvPr/>
          </p:nvSpPr>
          <p:spPr>
            <a:xfrm>
              <a:off x="5857884" y="4181781"/>
              <a:ext cx="1570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</a:t>
              </a:r>
              <a:r>
                <a:rPr lang="en-US" sz="2400" dirty="0" err="1" smtClean="0"/>
                <a:t>bisim</a:t>
              </a:r>
              <a:endParaRPr lang="it-IT" sz="2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6394463" y="3963991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1785918" y="4143380"/>
              <a:ext cx="1000132" cy="638164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otype Corsiva" pitchFamily="66" charset="0"/>
                </a:rPr>
                <a:t>L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2600" i="1" baseline="-25000" dirty="0"/>
                <a:t>s</a:t>
              </a:r>
              <a:endParaRPr kumimoji="0" lang="it-IT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143108" y="4000504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3"/>
          <p:cNvGrpSpPr/>
          <p:nvPr/>
        </p:nvGrpSpPr>
        <p:grpSpPr>
          <a:xfrm>
            <a:off x="1928794" y="5572140"/>
            <a:ext cx="5000660" cy="928694"/>
            <a:chOff x="1928794" y="5572140"/>
            <a:chExt cx="5000660" cy="928694"/>
          </a:xfrm>
        </p:grpSpPr>
        <p:sp>
          <p:nvSpPr>
            <p:cNvPr id="23" name="Striped Right Arrow 22"/>
            <p:cNvSpPr/>
            <p:nvPr/>
          </p:nvSpPr>
          <p:spPr>
            <a:xfrm rot="5400000">
              <a:off x="1785918" y="5715016"/>
              <a:ext cx="928694" cy="642942"/>
            </a:xfrm>
            <a:prstGeom prst="stripedRightArrow">
              <a:avLst>
                <a:gd name="adj1" fmla="val 50000"/>
                <a:gd name="adj2" fmla="val 5875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Striped Right Arrow 31"/>
            <p:cNvSpPr/>
            <p:nvPr/>
          </p:nvSpPr>
          <p:spPr>
            <a:xfrm rot="5400000">
              <a:off x="6143636" y="5715016"/>
              <a:ext cx="928694" cy="642942"/>
            </a:xfrm>
            <a:prstGeom prst="stripedRightArrow">
              <a:avLst>
                <a:gd name="adj1" fmla="val 50000"/>
                <a:gd name="adj2" fmla="val 5875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8" name="Left-Right Arrow 47"/>
          <p:cNvSpPr/>
          <p:nvPr/>
        </p:nvSpPr>
        <p:spPr>
          <a:xfrm>
            <a:off x="3643306" y="3214686"/>
            <a:ext cx="1357322" cy="857256"/>
          </a:xfrm>
          <a:prstGeom prst="leftRightArrow">
            <a:avLst>
              <a:gd name="adj1" fmla="val 36644"/>
              <a:gd name="adj2" fmla="val 41148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TextBox 54"/>
          <p:cNvSpPr txBox="1"/>
          <p:nvPr/>
        </p:nvSpPr>
        <p:spPr>
          <a:xfrm>
            <a:off x="500034" y="178592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no back moves</a:t>
            </a: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56" name="Explosion 1 55"/>
          <p:cNvSpPr/>
          <p:nvPr/>
        </p:nvSpPr>
        <p:spPr>
          <a:xfrm>
            <a:off x="142844" y="1285860"/>
            <a:ext cx="1643074" cy="1785950"/>
          </a:xfrm>
          <a:prstGeom prst="irregularSeal1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Logical Spectrum: HM Logic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rgbClr val="7030A0"/>
                </a:solidFill>
              </a:rPr>
              <a:t>Hennessy-Milner logic </a:t>
            </a:r>
            <a:r>
              <a:rPr lang="en-US" sz="2200" dirty="0" smtClean="0"/>
              <a:t>corresponds to the fragment </a:t>
            </a:r>
            <a:r>
              <a:rPr lang="en-US" sz="2400" dirty="0" smtClean="0">
                <a:latin typeface="Monotype Corsiva" pitchFamily="66" charset="0"/>
              </a:rPr>
              <a:t>L</a:t>
            </a:r>
            <a:r>
              <a:rPr lang="en-US" sz="2200" baseline="-25000" dirty="0" smtClean="0"/>
              <a:t>HM </a:t>
            </a:r>
            <a:r>
              <a:rPr lang="en-US" sz="2200" dirty="0" smtClean="0"/>
              <a:t> :</a:t>
            </a:r>
            <a:endParaRPr lang="it-IT" sz="2200" baseline="-25000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066558" y="2408296"/>
            <a:ext cx="4505706" cy="30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3214686"/>
            <a:ext cx="7356373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No references to causally dependent/concurrent events</a:t>
            </a:r>
          </a:p>
          <a:p>
            <a:pPr marL="182563" indent="-182563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Whenever we state the existence of an event, we must execute it</a:t>
            </a:r>
            <a:endParaRPr lang="it-IT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706977"/>
            <a:ext cx="6772047" cy="150810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u="sng" dirty="0" smtClean="0">
                <a:solidFill>
                  <a:srgbClr val="990099"/>
                </a:solidFill>
              </a:rPr>
              <a:t>Theorem: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The logical equivalence induced by </a:t>
            </a:r>
            <a:r>
              <a:rPr lang="en-US" sz="2400" dirty="0" smtClean="0">
                <a:solidFill>
                  <a:srgbClr val="0070C0"/>
                </a:solidFill>
                <a:latin typeface="Monotype Corsiva" pitchFamily="66" charset="0"/>
              </a:rPr>
              <a:t>L</a:t>
            </a:r>
            <a:r>
              <a:rPr lang="en-US" sz="2200" baseline="-25000" dirty="0" smtClean="0">
                <a:solidFill>
                  <a:srgbClr val="0070C0"/>
                </a:solidFill>
              </a:rPr>
              <a:t>HM</a:t>
            </a:r>
            <a:r>
              <a:rPr lang="en-US" sz="2200" dirty="0" smtClean="0">
                <a:solidFill>
                  <a:srgbClr val="0070C0"/>
                </a:solidFill>
              </a:rPr>
              <a:t> is  </a:t>
            </a:r>
            <a:r>
              <a:rPr lang="en-US" sz="2200" dirty="0" err="1" smtClean="0">
                <a:solidFill>
                  <a:srgbClr val="0070C0"/>
                </a:solidFill>
              </a:rPr>
              <a:t>bisimilarity</a:t>
            </a:r>
            <a:endParaRPr lang="it-IT" sz="2200" dirty="0">
              <a:solidFill>
                <a:srgbClr val="0070C0"/>
              </a:solidFill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774944" y="5072076"/>
            <a:ext cx="3417570" cy="29032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429520" y="71414"/>
            <a:ext cx="1428792" cy="1500174"/>
            <a:chOff x="1714480" y="2214554"/>
            <a:chExt cx="2286016" cy="1979253"/>
          </a:xfrm>
        </p:grpSpPr>
        <p:grpSp>
          <p:nvGrpSpPr>
            <p:cNvPr id="13" name="Group 43"/>
            <p:cNvGrpSpPr/>
            <p:nvPr/>
          </p:nvGrpSpPr>
          <p:grpSpPr>
            <a:xfrm>
              <a:off x="2500298" y="2214554"/>
              <a:ext cx="785818" cy="785818"/>
              <a:chOff x="2500298" y="2214554"/>
              <a:chExt cx="785818" cy="785818"/>
            </a:xfrm>
          </p:grpSpPr>
          <p:sp>
            <p:nvSpPr>
              <p:cNvPr id="14" name="Teardrop 13"/>
              <p:cNvSpPr/>
              <p:nvPr/>
            </p:nvSpPr>
            <p:spPr>
              <a:xfrm rot="10800000" flipH="1">
                <a:off x="2500298" y="2214554"/>
                <a:ext cx="785818" cy="785818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786050" y="250030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oup 37"/>
            <p:cNvGrpSpPr/>
            <p:nvPr/>
          </p:nvGrpSpPr>
          <p:grpSpPr>
            <a:xfrm>
              <a:off x="1714480" y="2714620"/>
              <a:ext cx="785818" cy="714379"/>
              <a:chOff x="1714480" y="2714620"/>
              <a:chExt cx="785818" cy="714379"/>
            </a:xfrm>
          </p:grpSpPr>
          <p:sp>
            <p:nvSpPr>
              <p:cNvPr id="17" name="Teardrop 16"/>
              <p:cNvSpPr/>
              <p:nvPr/>
            </p:nvSpPr>
            <p:spPr>
              <a:xfrm rot="10800000" flipH="1">
                <a:off x="1714480" y="2714620"/>
                <a:ext cx="785818" cy="714379"/>
              </a:xfrm>
              <a:prstGeom prst="teardrop">
                <a:avLst>
                  <a:gd name="adj" fmla="val 1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28794" y="2928934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9" name="Group 41"/>
            <p:cNvGrpSpPr/>
            <p:nvPr/>
          </p:nvGrpSpPr>
          <p:grpSpPr>
            <a:xfrm>
              <a:off x="3143240" y="2428868"/>
              <a:ext cx="857256" cy="714380"/>
              <a:chOff x="3143240" y="2428868"/>
              <a:chExt cx="857256" cy="714380"/>
            </a:xfrm>
          </p:grpSpPr>
          <p:sp>
            <p:nvSpPr>
              <p:cNvPr id="20" name="Teardrop 19"/>
              <p:cNvSpPr/>
              <p:nvPr/>
            </p:nvSpPr>
            <p:spPr>
              <a:xfrm rot="10800000">
                <a:off x="3143240" y="2428868"/>
                <a:ext cx="857256" cy="71438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43306" y="2643182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2" name="Group 39"/>
            <p:cNvGrpSpPr/>
            <p:nvPr/>
          </p:nvGrpSpPr>
          <p:grpSpPr>
            <a:xfrm>
              <a:off x="2571736" y="2786058"/>
              <a:ext cx="928694" cy="642942"/>
              <a:chOff x="2571736" y="2786058"/>
              <a:chExt cx="928694" cy="642942"/>
            </a:xfrm>
          </p:grpSpPr>
          <p:sp>
            <p:nvSpPr>
              <p:cNvPr id="23" name="Teardrop 22"/>
              <p:cNvSpPr/>
              <p:nvPr/>
            </p:nvSpPr>
            <p:spPr>
              <a:xfrm rot="10800000">
                <a:off x="2571736" y="2786058"/>
                <a:ext cx="928694" cy="642942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71802" y="3000372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5" name="Group 35"/>
            <p:cNvGrpSpPr/>
            <p:nvPr/>
          </p:nvGrpSpPr>
          <p:grpSpPr>
            <a:xfrm>
              <a:off x="2026455" y="3123158"/>
              <a:ext cx="990097" cy="1070649"/>
              <a:chOff x="2026455" y="3123158"/>
              <a:chExt cx="990097" cy="1070649"/>
            </a:xfrm>
          </p:grpSpPr>
          <p:sp>
            <p:nvSpPr>
              <p:cNvPr id="26" name="Chord 25"/>
              <p:cNvSpPr/>
              <p:nvPr/>
            </p:nvSpPr>
            <p:spPr>
              <a:xfrm rot="6771809">
                <a:off x="1986179" y="3163434"/>
                <a:ext cx="1070649" cy="990097"/>
              </a:xfrm>
              <a:prstGeom prst="chor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428860" y="3429000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Logical Spectrum: Step Logic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The fragment </a:t>
            </a:r>
            <a:r>
              <a:rPr lang="en-US" sz="2400" dirty="0" smtClean="0">
                <a:latin typeface="Monotype Corsiva" pitchFamily="66" charset="0"/>
              </a:rPr>
              <a:t>L</a:t>
            </a:r>
            <a:r>
              <a:rPr lang="en-US" sz="2800" baseline="-25000" dirty="0" smtClean="0"/>
              <a:t>s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 :</a:t>
            </a:r>
            <a:endParaRPr lang="it-IT" sz="2200" baseline="-25000" dirty="0"/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57224" y="2408296"/>
            <a:ext cx="7166610" cy="30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3166118"/>
            <a:ext cx="80252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Predicates on the possibility of performing a parallel step</a:t>
            </a:r>
            <a:endParaRPr lang="it-IT" sz="2000" dirty="0" smtClean="0"/>
          </a:p>
          <a:p>
            <a:pPr marL="182563" indent="-182563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No references to causally dependent/concurrent events between steps</a:t>
            </a:r>
          </a:p>
          <a:p>
            <a:pPr marL="182563" indent="-182563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Generalizes </a:t>
            </a:r>
            <a:r>
              <a:rPr lang="en-US" sz="2000" dirty="0" smtClean="0">
                <a:latin typeface="Monotype Corsiva" pitchFamily="66" charset="0"/>
              </a:rPr>
              <a:t>L</a:t>
            </a:r>
            <a:r>
              <a:rPr lang="en-US" sz="2000" baseline="-25000" dirty="0" smtClean="0"/>
              <a:t>HM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650" y="5044401"/>
            <a:ext cx="6614118" cy="138499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u="sng" dirty="0" smtClean="0">
                <a:solidFill>
                  <a:srgbClr val="990099"/>
                </a:solidFill>
              </a:rPr>
              <a:t>Theorem: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The logical equivalence induced by </a:t>
            </a:r>
            <a:r>
              <a:rPr lang="en-US" sz="2000" dirty="0" smtClean="0">
                <a:solidFill>
                  <a:srgbClr val="0070C0"/>
                </a:solidFill>
                <a:latin typeface="Monotype Corsiva" pitchFamily="66" charset="0"/>
              </a:rPr>
              <a:t>L</a:t>
            </a:r>
            <a:r>
              <a:rPr lang="en-US" sz="2400" baseline="-25000" dirty="0" smtClean="0">
                <a:solidFill>
                  <a:srgbClr val="0070C0"/>
                </a:solidFill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 is  step </a:t>
            </a:r>
            <a:r>
              <a:rPr lang="en-US" sz="2000" dirty="0" err="1" smtClean="0">
                <a:solidFill>
                  <a:srgbClr val="0070C0"/>
                </a:solidFill>
              </a:rPr>
              <a:t>bisimulation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31" name="Picture 3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774943" y="5357826"/>
            <a:ext cx="3257550" cy="29260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358050" y="71414"/>
            <a:ext cx="1643106" cy="1571636"/>
            <a:chOff x="1500166" y="2000240"/>
            <a:chExt cx="2571768" cy="2418794"/>
          </a:xfrm>
        </p:grpSpPr>
        <p:grpSp>
          <p:nvGrpSpPr>
            <p:cNvPr id="32" name="Group 31"/>
            <p:cNvGrpSpPr/>
            <p:nvPr/>
          </p:nvGrpSpPr>
          <p:grpSpPr>
            <a:xfrm>
              <a:off x="2285984" y="2000240"/>
              <a:ext cx="1143008" cy="1049701"/>
              <a:chOff x="2428860" y="1785926"/>
              <a:chExt cx="1143008" cy="1071570"/>
            </a:xfrm>
          </p:grpSpPr>
          <p:sp>
            <p:nvSpPr>
              <p:cNvPr id="33" name="Teardrop 32"/>
              <p:cNvSpPr/>
              <p:nvPr/>
            </p:nvSpPr>
            <p:spPr>
              <a:xfrm rot="10800000" flipH="1">
                <a:off x="2428860" y="1785926"/>
                <a:ext cx="1143008" cy="107157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643174" y="214311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009888" y="2000240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143240" y="2285992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00166" y="2786059"/>
              <a:ext cx="857256" cy="839760"/>
              <a:chOff x="1643042" y="2571744"/>
              <a:chExt cx="857256" cy="857255"/>
            </a:xfrm>
          </p:grpSpPr>
          <p:sp>
            <p:nvSpPr>
              <p:cNvPr id="38" name="Teardrop 37"/>
              <p:cNvSpPr/>
              <p:nvPr/>
            </p:nvSpPr>
            <p:spPr>
              <a:xfrm rot="10800000" flipH="1">
                <a:off x="1643042" y="2571744"/>
                <a:ext cx="857256" cy="857255"/>
              </a:xfrm>
              <a:prstGeom prst="teardrop">
                <a:avLst>
                  <a:gd name="adj" fmla="val 1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57356" y="285749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oup 41"/>
            <p:cNvGrpSpPr/>
            <p:nvPr/>
          </p:nvGrpSpPr>
          <p:grpSpPr>
            <a:xfrm>
              <a:off x="3214678" y="2643182"/>
              <a:ext cx="857256" cy="699801"/>
              <a:chOff x="3143240" y="2428868"/>
              <a:chExt cx="857256" cy="714380"/>
            </a:xfrm>
          </p:grpSpPr>
          <p:sp>
            <p:nvSpPr>
              <p:cNvPr id="41" name="Teardrop 40"/>
              <p:cNvSpPr/>
              <p:nvPr/>
            </p:nvSpPr>
            <p:spPr>
              <a:xfrm rot="10800000">
                <a:off x="3143240" y="2428868"/>
                <a:ext cx="857256" cy="71438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43306" y="2643182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428860" y="2786058"/>
              <a:ext cx="1143008" cy="839761"/>
              <a:chOff x="2571736" y="2571744"/>
              <a:chExt cx="1143008" cy="857256"/>
            </a:xfrm>
          </p:grpSpPr>
          <p:sp>
            <p:nvSpPr>
              <p:cNvPr id="44" name="Teardrop 43"/>
              <p:cNvSpPr/>
              <p:nvPr/>
            </p:nvSpPr>
            <p:spPr>
              <a:xfrm rot="10800000">
                <a:off x="2571736" y="2571744"/>
                <a:ext cx="1143008" cy="857256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214678" y="3000372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857488" y="2786058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865850" y="3272330"/>
              <a:ext cx="1268893" cy="1146704"/>
              <a:chOff x="2008726" y="3058016"/>
              <a:chExt cx="1268893" cy="1170594"/>
            </a:xfrm>
          </p:grpSpPr>
          <p:sp>
            <p:nvSpPr>
              <p:cNvPr id="48" name="Chord 47"/>
              <p:cNvSpPr/>
              <p:nvPr/>
            </p:nvSpPr>
            <p:spPr>
              <a:xfrm rot="6771809">
                <a:off x="2057876" y="3008866"/>
                <a:ext cx="1170594" cy="1268893"/>
              </a:xfrm>
              <a:prstGeom prst="chor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357422" y="3429000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714612" y="3500438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Logical Spectrum: </a:t>
            </a:r>
            <a:r>
              <a:rPr lang="en-US" sz="3600" dirty="0" err="1" smtClean="0"/>
              <a:t>Pomset</a:t>
            </a:r>
            <a:r>
              <a:rPr lang="en-US" sz="3600" dirty="0" smtClean="0"/>
              <a:t> Logic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828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The fragment </a:t>
            </a:r>
            <a:r>
              <a:rPr lang="en-US" sz="2400" dirty="0" err="1" smtClean="0">
                <a:latin typeface="Monotype Corsiva" pitchFamily="66" charset="0"/>
              </a:rPr>
              <a:t>L</a:t>
            </a:r>
            <a:r>
              <a:rPr lang="en-US" sz="2800" baseline="-25000" dirty="0" err="1" smtClean="0"/>
              <a:t>p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 :</a:t>
            </a:r>
            <a:endParaRPr lang="it-IT" sz="2200" baseline="-25000" dirty="0"/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69410" y="2257403"/>
            <a:ext cx="5401818" cy="30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3357562"/>
            <a:ext cx="7999690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Predicates on the possibility of executing a </a:t>
            </a:r>
            <a:r>
              <a:rPr lang="en-US" sz="2000" dirty="0" err="1" smtClean="0"/>
              <a:t>pomset</a:t>
            </a:r>
            <a:r>
              <a:rPr lang="en-US" sz="2000" dirty="0" smtClean="0"/>
              <a:t> transition</a:t>
            </a:r>
            <a:endParaRPr lang="it-IT" sz="2000" dirty="0" smtClean="0"/>
          </a:p>
          <a:p>
            <a:pPr marL="266700" indent="-266700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0099"/>
                </a:solidFill>
              </a:rPr>
              <a:t>Closed formula  </a:t>
            </a:r>
            <a:r>
              <a:rPr lang="en-US" sz="2000" dirty="0" smtClean="0">
                <a:solidFill>
                  <a:srgbClr val="990099"/>
                </a:solidFill>
                <a:latin typeface="Times New Roman"/>
                <a:cs typeface="Times New Roman"/>
              </a:rPr>
              <a:t>↔</a:t>
            </a:r>
            <a:r>
              <a:rPr lang="en-US" sz="2000" dirty="0" smtClean="0">
                <a:solidFill>
                  <a:srgbClr val="990099"/>
                </a:solidFill>
              </a:rPr>
              <a:t>  execution of  a </a:t>
            </a:r>
            <a:r>
              <a:rPr lang="en-US" sz="2000" dirty="0" err="1" smtClean="0">
                <a:solidFill>
                  <a:srgbClr val="990099"/>
                </a:solidFill>
              </a:rPr>
              <a:t>pomset</a:t>
            </a:r>
            <a:endParaRPr lang="en-US" sz="2000" dirty="0" smtClean="0">
              <a:solidFill>
                <a:srgbClr val="990099"/>
              </a:solidFill>
            </a:endParaRPr>
          </a:p>
          <a:p>
            <a:pPr marL="266700" indent="-266700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Causal links only within a </a:t>
            </a:r>
            <a:r>
              <a:rPr lang="en-US" sz="2000" dirty="0" err="1" smtClean="0">
                <a:solidFill>
                  <a:schemeClr val="accent1"/>
                </a:solidFill>
              </a:rPr>
              <a:t>pomset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but not between different </a:t>
            </a:r>
            <a:r>
              <a:rPr lang="en-US" sz="2000" dirty="0" err="1" smtClean="0"/>
              <a:t>pomsets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5214950"/>
            <a:ext cx="6988452" cy="138499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u="sng" dirty="0" smtClean="0">
                <a:solidFill>
                  <a:srgbClr val="990099"/>
                </a:solidFill>
              </a:rPr>
              <a:t>Theorem: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The logical equivalence induced by </a:t>
            </a:r>
            <a:r>
              <a:rPr lang="en-US" sz="2000" dirty="0" err="1" smtClean="0">
                <a:solidFill>
                  <a:srgbClr val="0070C0"/>
                </a:solidFill>
                <a:latin typeface="Monotype Corsiva" pitchFamily="66" charset="0"/>
              </a:rPr>
              <a:t>L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 is  </a:t>
            </a:r>
            <a:r>
              <a:rPr lang="en-US" sz="2000" dirty="0" err="1" smtClean="0">
                <a:solidFill>
                  <a:srgbClr val="0070C0"/>
                </a:solidFill>
              </a:rPr>
              <a:t>pomset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bisimulation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40" name="Picture 3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643174" y="5572140"/>
            <a:ext cx="3278124" cy="32004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57356" y="2614593"/>
            <a:ext cx="550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where  </a:t>
            </a:r>
            <a:r>
              <a:rPr lang="en-US" sz="2800" b="1" dirty="0" smtClean="0">
                <a:solidFill>
                  <a:srgbClr val="0070C0"/>
                </a:solidFill>
                <a:cs typeface="Times New Roman"/>
              </a:rPr>
              <a:t>¬</a:t>
            </a:r>
            <a:r>
              <a:rPr lang="en-US" sz="2000" b="1" dirty="0" smtClean="0">
                <a:solidFill>
                  <a:srgbClr val="0070C0"/>
                </a:solidFill>
                <a:cs typeface="Times New Roman"/>
              </a:rPr>
              <a:t> , </a:t>
            </a:r>
            <a:r>
              <a:rPr lang="en-US" sz="2400" b="1" dirty="0" smtClean="0">
                <a:solidFill>
                  <a:srgbClr val="0070C0"/>
                </a:solidFill>
                <a:cs typeface="Times New Roman"/>
              </a:rPr>
              <a:t>˄</a:t>
            </a:r>
            <a:r>
              <a:rPr lang="en-US" sz="2000" b="1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are used only </a:t>
            </a:r>
            <a:r>
              <a:rPr lang="en-US" sz="2000" b="1" dirty="0" smtClean="0">
                <a:solidFill>
                  <a:srgbClr val="0070C0"/>
                </a:solidFill>
              </a:rPr>
              <a:t>on closed formulae</a:t>
            </a:r>
            <a:endParaRPr lang="it-IT" sz="2000" b="1" dirty="0">
              <a:solidFill>
                <a:srgbClr val="0070C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286644" y="71414"/>
            <a:ext cx="1714512" cy="1714512"/>
            <a:chOff x="1285852" y="2000240"/>
            <a:chExt cx="2571768" cy="2900468"/>
          </a:xfrm>
        </p:grpSpPr>
        <p:grpSp>
          <p:nvGrpSpPr>
            <p:cNvPr id="43" name="Group 42"/>
            <p:cNvGrpSpPr/>
            <p:nvPr/>
          </p:nvGrpSpPr>
          <p:grpSpPr>
            <a:xfrm>
              <a:off x="2071670" y="2000240"/>
              <a:ext cx="1143008" cy="1071570"/>
              <a:chOff x="2071670" y="2000240"/>
              <a:chExt cx="1143008" cy="1071570"/>
            </a:xfrm>
          </p:grpSpPr>
          <p:sp>
            <p:nvSpPr>
              <p:cNvPr id="47" name="Teardrop 46"/>
              <p:cNvSpPr/>
              <p:nvPr/>
            </p:nvSpPr>
            <p:spPr>
              <a:xfrm rot="10800000" flipH="1">
                <a:off x="2071670" y="2000240"/>
                <a:ext cx="1143008" cy="107157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500298" y="2143115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857488" y="2285991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3" name="Straight Connector 52"/>
              <p:cNvCxnSpPr>
                <a:stCxn id="51" idx="3"/>
              </p:cNvCxnSpPr>
              <p:nvPr/>
            </p:nvCxnSpPr>
            <p:spPr>
              <a:xfrm rot="5400000">
                <a:off x="2321703" y="2372224"/>
                <a:ext cx="306676" cy="9236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2357422" y="2500305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285852" y="2857494"/>
              <a:ext cx="857256" cy="1000131"/>
              <a:chOff x="1285852" y="2857494"/>
              <a:chExt cx="857256" cy="1000131"/>
            </a:xfrm>
          </p:grpSpPr>
          <p:sp>
            <p:nvSpPr>
              <p:cNvPr id="56" name="Teardrop 55"/>
              <p:cNvSpPr/>
              <p:nvPr/>
            </p:nvSpPr>
            <p:spPr>
              <a:xfrm rot="10800000" flipH="1">
                <a:off x="1285852" y="2857494"/>
                <a:ext cx="857256" cy="1000131"/>
              </a:xfrm>
              <a:prstGeom prst="teardrop">
                <a:avLst>
                  <a:gd name="adj" fmla="val 1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7" name="Straight Connector 56"/>
              <p:cNvCxnSpPr>
                <a:stCxn id="58" idx="4"/>
                <a:endCxn id="59" idx="4"/>
              </p:cNvCxnSpPr>
              <p:nvPr/>
            </p:nvCxnSpPr>
            <p:spPr>
              <a:xfrm rot="16200000" flipH="1">
                <a:off x="1500166" y="3357561"/>
                <a:ext cx="357190" cy="7143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1571604" y="3071809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643042" y="3428999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000364" y="2643182"/>
              <a:ext cx="857256" cy="714380"/>
              <a:chOff x="3000364" y="2643182"/>
              <a:chExt cx="857256" cy="714380"/>
            </a:xfrm>
          </p:grpSpPr>
          <p:sp>
            <p:nvSpPr>
              <p:cNvPr id="61" name="Teardrop 60"/>
              <p:cNvSpPr/>
              <p:nvPr/>
            </p:nvSpPr>
            <p:spPr>
              <a:xfrm rot="10800000">
                <a:off x="3000364" y="2643182"/>
                <a:ext cx="857256" cy="71438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00430" y="285749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214546" y="2786058"/>
              <a:ext cx="1143008" cy="857256"/>
              <a:chOff x="2214546" y="2786058"/>
              <a:chExt cx="1143008" cy="857256"/>
            </a:xfrm>
          </p:grpSpPr>
          <p:sp>
            <p:nvSpPr>
              <p:cNvPr id="64" name="Teardrop 63"/>
              <p:cNvSpPr/>
              <p:nvPr/>
            </p:nvSpPr>
            <p:spPr>
              <a:xfrm rot="10800000">
                <a:off x="2214546" y="2786058"/>
                <a:ext cx="1143008" cy="857256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857488" y="321468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571736" y="3000372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724295" y="3348657"/>
              <a:ext cx="1195935" cy="1552051"/>
              <a:chOff x="1724295" y="3348657"/>
              <a:chExt cx="1195935" cy="1552051"/>
            </a:xfrm>
          </p:grpSpPr>
          <p:sp>
            <p:nvSpPr>
              <p:cNvPr id="68" name="Chord 67"/>
              <p:cNvSpPr/>
              <p:nvPr/>
            </p:nvSpPr>
            <p:spPr>
              <a:xfrm rot="6771809">
                <a:off x="1546237" y="3526715"/>
                <a:ext cx="1552051" cy="1195935"/>
              </a:xfrm>
              <a:prstGeom prst="chord">
                <a:avLst>
                  <a:gd name="adj1" fmla="val 2609360"/>
                  <a:gd name="adj2" fmla="val 162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214546" y="3643313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0" name="Straight Connector 69"/>
              <p:cNvCxnSpPr>
                <a:stCxn id="69" idx="5"/>
              </p:cNvCxnSpPr>
              <p:nvPr/>
            </p:nvCxnSpPr>
            <p:spPr>
              <a:xfrm rot="16200000" flipH="1">
                <a:off x="2290317" y="3811446"/>
                <a:ext cx="306676" cy="214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2428860" y="4000503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000232" y="3929065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43372" y="4347811"/>
            <a:ext cx="224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Pomset</a:t>
            </a:r>
            <a:r>
              <a:rPr lang="en-US" dirty="0" smtClean="0"/>
              <a:t> </a:t>
            </a:r>
            <a:r>
              <a:rPr lang="en-US" dirty="0" err="1" smtClean="0"/>
              <a:t>bisimulation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735919" y="434781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eak hp </a:t>
            </a:r>
            <a:r>
              <a:rPr lang="en-US" dirty="0" err="1" smtClean="0"/>
              <a:t>bisim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True-Concurrent world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928934"/>
            <a:ext cx="2900354" cy="5667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a | b ≠ </a:t>
            </a:r>
            <a:r>
              <a:rPr lang="en-US" dirty="0" err="1" smtClean="0"/>
              <a:t>a.b+b.a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2214554"/>
            <a:ext cx="4549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990099"/>
                </a:solidFill>
              </a:rPr>
              <a:t>Hereditary history-preserving </a:t>
            </a:r>
            <a:r>
              <a:rPr lang="en-US" sz="2200" dirty="0" err="1" smtClean="0">
                <a:solidFill>
                  <a:srgbClr val="990099"/>
                </a:solidFill>
              </a:rPr>
              <a:t>bisim</a:t>
            </a:r>
            <a:endParaRPr lang="it-IT" sz="2200" dirty="0">
              <a:solidFill>
                <a:srgbClr val="99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313336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History-preserving </a:t>
            </a:r>
            <a:r>
              <a:rPr lang="en-US" dirty="0" err="1" smtClean="0"/>
              <a:t>bisim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528864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</a:t>
            </a:r>
            <a:r>
              <a:rPr lang="en-US" dirty="0" err="1" smtClean="0"/>
              <a:t>bisimulation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00562" y="6000768"/>
            <a:ext cx="388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Bisimulation</a:t>
            </a:r>
            <a:r>
              <a:rPr lang="en-US" sz="2400" dirty="0" smtClean="0"/>
              <a:t> equivalence )</a:t>
            </a:r>
            <a:endParaRPr lang="it-IT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035685" y="2895474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393537" y="3538416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29388" y="3502697"/>
            <a:ext cx="1143010" cy="785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</p:cNvCxnSpPr>
          <p:nvPr/>
        </p:nvCxnSpPr>
        <p:spPr>
          <a:xfrm rot="5400000">
            <a:off x="6079623" y="5864868"/>
            <a:ext cx="416486" cy="2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00694" y="4717144"/>
            <a:ext cx="642944" cy="57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822297" y="475286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00430" y="1428736"/>
            <a:ext cx="5357850" cy="45005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Logical Spectrum: </a:t>
            </a:r>
            <a:r>
              <a:rPr lang="en-US" sz="3000" dirty="0" smtClean="0"/>
              <a:t>History Preserving Logic</a:t>
            </a:r>
            <a:endParaRPr lang="it-IT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828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The fragment </a:t>
            </a:r>
            <a:r>
              <a:rPr lang="en-US" sz="2400" dirty="0" err="1" smtClean="0">
                <a:latin typeface="Monotype Corsiva" pitchFamily="66" charset="0"/>
              </a:rPr>
              <a:t>L</a:t>
            </a:r>
            <a:r>
              <a:rPr lang="en-US" sz="2800" baseline="-25000" dirty="0" err="1" smtClean="0"/>
              <a:t>hp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 :</a:t>
            </a:r>
            <a:endParaRPr lang="it-IT" sz="2200" baseline="-25000" dirty="0"/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69410" y="2185965"/>
            <a:ext cx="5401818" cy="30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2929780"/>
            <a:ext cx="8286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spcAft>
                <a:spcPts val="2400"/>
              </a:spcAft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dirty="0" smtClean="0"/>
              <a:t>Besides </a:t>
            </a:r>
            <a:r>
              <a:rPr lang="en-US" sz="2000" dirty="0" err="1" smtClean="0"/>
              <a:t>pomset</a:t>
            </a:r>
            <a:r>
              <a:rPr lang="en-US" sz="2000" dirty="0" smtClean="0"/>
              <a:t> execution, it also predicates about its dependencies with previously executed events</a:t>
            </a:r>
          </a:p>
          <a:p>
            <a:pPr marL="266700" indent="-266700">
              <a:lnSpc>
                <a:spcPct val="150000"/>
              </a:lnSpc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990099"/>
                </a:solidFill>
              </a:rPr>
              <a:t>quantify + execute  </a:t>
            </a:r>
            <a:r>
              <a:rPr lang="en-US" sz="2000" b="1" dirty="0" smtClean="0">
                <a:solidFill>
                  <a:srgbClr val="990099"/>
                </a:solidFill>
                <a:latin typeface="Times New Roman"/>
                <a:cs typeface="Times New Roman"/>
              </a:rPr>
              <a:t>→  no </a:t>
            </a:r>
            <a:r>
              <a:rPr lang="en-US" sz="2000" b="1" dirty="0" smtClean="0">
                <a:solidFill>
                  <a:srgbClr val="990099"/>
                </a:solidFill>
              </a:rPr>
              <a:t>quantification over conflicting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438" y="5286388"/>
            <a:ext cx="6597768" cy="123110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u="sng" dirty="0" smtClean="0">
                <a:solidFill>
                  <a:srgbClr val="990099"/>
                </a:solidFill>
              </a:rPr>
              <a:t>Theorem: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The logical equivalence induced by </a:t>
            </a:r>
            <a:r>
              <a:rPr lang="en-US" sz="2000" dirty="0" err="1" smtClean="0">
                <a:solidFill>
                  <a:srgbClr val="0070C0"/>
                </a:solidFill>
                <a:latin typeface="Monotype Corsiva" pitchFamily="66" charset="0"/>
              </a:rPr>
              <a:t>L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hp</a:t>
            </a:r>
            <a:r>
              <a:rPr lang="en-US" sz="2000" dirty="0" smtClean="0">
                <a:solidFill>
                  <a:srgbClr val="0070C0"/>
                </a:solidFill>
              </a:rPr>
              <a:t> is  hp-</a:t>
            </a:r>
            <a:r>
              <a:rPr lang="en-US" sz="2000" dirty="0" err="1" smtClean="0">
                <a:solidFill>
                  <a:srgbClr val="0070C0"/>
                </a:solidFill>
              </a:rPr>
              <a:t>bisimulation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34" name="Picture 3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57488" y="5623664"/>
            <a:ext cx="3545586" cy="322326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7429488" y="71414"/>
            <a:ext cx="1571668" cy="1643074"/>
            <a:chOff x="1285852" y="2000240"/>
            <a:chExt cx="2571768" cy="2900468"/>
          </a:xfrm>
        </p:grpSpPr>
        <p:grpSp>
          <p:nvGrpSpPr>
            <p:cNvPr id="35" name="Group 84"/>
            <p:cNvGrpSpPr/>
            <p:nvPr/>
          </p:nvGrpSpPr>
          <p:grpSpPr>
            <a:xfrm>
              <a:off x="2071670" y="2000240"/>
              <a:ext cx="1143008" cy="1071570"/>
              <a:chOff x="2071670" y="2000240"/>
              <a:chExt cx="1143008" cy="1071570"/>
            </a:xfrm>
          </p:grpSpPr>
          <p:sp>
            <p:nvSpPr>
              <p:cNvPr id="36" name="Teardrop 35"/>
              <p:cNvSpPr/>
              <p:nvPr/>
            </p:nvSpPr>
            <p:spPr>
              <a:xfrm rot="10800000" flipH="1">
                <a:off x="2071670" y="2000240"/>
                <a:ext cx="1143008" cy="107157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500298" y="2143115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57488" y="2285991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1" name="Straight Connector 40"/>
              <p:cNvCxnSpPr>
                <a:stCxn id="38" idx="3"/>
              </p:cNvCxnSpPr>
              <p:nvPr/>
            </p:nvCxnSpPr>
            <p:spPr>
              <a:xfrm rot="5400000">
                <a:off x="2321703" y="2372224"/>
                <a:ext cx="306676" cy="9236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2357422" y="2500305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3" name="Group 76"/>
            <p:cNvGrpSpPr/>
            <p:nvPr/>
          </p:nvGrpSpPr>
          <p:grpSpPr>
            <a:xfrm>
              <a:off x="1285852" y="2857494"/>
              <a:ext cx="857256" cy="1000131"/>
              <a:chOff x="1285852" y="2857494"/>
              <a:chExt cx="857256" cy="1000131"/>
            </a:xfrm>
          </p:grpSpPr>
          <p:sp>
            <p:nvSpPr>
              <p:cNvPr id="44" name="Teardrop 43"/>
              <p:cNvSpPr/>
              <p:nvPr/>
            </p:nvSpPr>
            <p:spPr>
              <a:xfrm rot="10800000" flipH="1">
                <a:off x="1285852" y="2857494"/>
                <a:ext cx="857256" cy="1000131"/>
              </a:xfrm>
              <a:prstGeom prst="teardrop">
                <a:avLst>
                  <a:gd name="adj" fmla="val 1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5" name="Straight Connector 44"/>
              <p:cNvCxnSpPr>
                <a:stCxn id="46" idx="4"/>
                <a:endCxn id="48" idx="4"/>
              </p:cNvCxnSpPr>
              <p:nvPr/>
            </p:nvCxnSpPr>
            <p:spPr>
              <a:xfrm rot="16200000" flipH="1">
                <a:off x="1500166" y="3357561"/>
                <a:ext cx="357190" cy="7143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1571604" y="3071809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643042" y="3428999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9" name="Group 80"/>
            <p:cNvGrpSpPr/>
            <p:nvPr/>
          </p:nvGrpSpPr>
          <p:grpSpPr>
            <a:xfrm>
              <a:off x="3000364" y="2643182"/>
              <a:ext cx="857256" cy="714380"/>
              <a:chOff x="3000364" y="2643182"/>
              <a:chExt cx="857256" cy="714380"/>
            </a:xfrm>
          </p:grpSpPr>
          <p:sp>
            <p:nvSpPr>
              <p:cNvPr id="50" name="Teardrop 49"/>
              <p:cNvSpPr/>
              <p:nvPr/>
            </p:nvSpPr>
            <p:spPr>
              <a:xfrm rot="10800000">
                <a:off x="3000364" y="2643182"/>
                <a:ext cx="857256" cy="714380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500430" y="285749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0" name="Group 78"/>
            <p:cNvGrpSpPr/>
            <p:nvPr/>
          </p:nvGrpSpPr>
          <p:grpSpPr>
            <a:xfrm>
              <a:off x="2214546" y="2786058"/>
              <a:ext cx="1143008" cy="857256"/>
              <a:chOff x="2214546" y="2786058"/>
              <a:chExt cx="1143008" cy="857256"/>
            </a:xfrm>
          </p:grpSpPr>
          <p:sp>
            <p:nvSpPr>
              <p:cNvPr id="63" name="Teardrop 62"/>
              <p:cNvSpPr/>
              <p:nvPr/>
            </p:nvSpPr>
            <p:spPr>
              <a:xfrm rot="10800000">
                <a:off x="2214546" y="2786058"/>
                <a:ext cx="1143008" cy="857256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857488" y="321468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571736" y="3000372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1724295" y="3348657"/>
              <a:ext cx="1195935" cy="1552051"/>
              <a:chOff x="1724295" y="3348657"/>
              <a:chExt cx="1195935" cy="1552051"/>
            </a:xfrm>
          </p:grpSpPr>
          <p:sp>
            <p:nvSpPr>
              <p:cNvPr id="75" name="Chord 74"/>
              <p:cNvSpPr/>
              <p:nvPr/>
            </p:nvSpPr>
            <p:spPr>
              <a:xfrm rot="6771809">
                <a:off x="1546237" y="3526715"/>
                <a:ext cx="1552051" cy="1195935"/>
              </a:xfrm>
              <a:prstGeom prst="chord">
                <a:avLst>
                  <a:gd name="adj1" fmla="val 2609360"/>
                  <a:gd name="adj2" fmla="val 162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285984" y="3571876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7" name="Straight Connector 76"/>
              <p:cNvCxnSpPr>
                <a:stCxn id="76" idx="5"/>
                <a:endCxn id="78" idx="0"/>
              </p:cNvCxnSpPr>
              <p:nvPr/>
            </p:nvCxnSpPr>
            <p:spPr>
              <a:xfrm rot="16200000" flipH="1">
                <a:off x="2300780" y="3800984"/>
                <a:ext cx="306675" cy="9236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2428860" y="4000503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928794" y="4000504"/>
                <a:ext cx="142876" cy="1428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80" name="Straight Connector 79"/>
            <p:cNvCxnSpPr>
              <a:stCxn id="48" idx="5"/>
              <a:endCxn id="78" idx="1"/>
            </p:cNvCxnSpPr>
            <p:nvPr/>
          </p:nvCxnSpPr>
          <p:spPr>
            <a:xfrm rot="16200000" flipH="1">
              <a:off x="1872151" y="3443794"/>
              <a:ext cx="470476" cy="6847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3"/>
              <a:endCxn id="76" idx="7"/>
            </p:cNvCxnSpPr>
            <p:nvPr/>
          </p:nvCxnSpPr>
          <p:spPr>
            <a:xfrm rot="5400000">
              <a:off x="2265060" y="3265200"/>
              <a:ext cx="470476" cy="1847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7" idx="3"/>
              <a:endCxn id="76" idx="6"/>
            </p:cNvCxnSpPr>
            <p:nvPr/>
          </p:nvCxnSpPr>
          <p:spPr>
            <a:xfrm rot="5400000">
              <a:off x="2500298" y="3265200"/>
              <a:ext cx="306676" cy="4495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9" idx="4"/>
              <a:endCxn id="67" idx="7"/>
            </p:cNvCxnSpPr>
            <p:nvPr/>
          </p:nvCxnSpPr>
          <p:spPr>
            <a:xfrm rot="16200000" flipH="1">
              <a:off x="2550812" y="2806981"/>
              <a:ext cx="806743" cy="505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Logical Spectrum: Separation Examples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133718" y="27024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687590" y="27024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7739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473012" y="27739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9880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473012" y="198809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84700" y="2601392"/>
            <a:ext cx="345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470518" y="2601392"/>
            <a:ext cx="345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7254" y="2934298"/>
            <a:ext cx="445758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96464" y="2559602"/>
            <a:ext cx="346710" cy="302133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000628" y="2447208"/>
            <a:ext cx="3234690" cy="2552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4348" y="53149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sp>
        <p:nvSpPr>
          <p:cNvPr id="29" name="TextBox 28"/>
          <p:cNvSpPr txBox="1"/>
          <p:nvPr/>
        </p:nvSpPr>
        <p:spPr>
          <a:xfrm>
            <a:off x="1285852" y="53149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sp>
        <p:nvSpPr>
          <p:cNvPr id="31" name="TextBox 30"/>
          <p:cNvSpPr txBox="1"/>
          <p:nvPr/>
        </p:nvSpPr>
        <p:spPr>
          <a:xfrm>
            <a:off x="3214678" y="53171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sp>
        <p:nvSpPr>
          <p:cNvPr id="32" name="TextBox 31"/>
          <p:cNvSpPr txBox="1"/>
          <p:nvPr/>
        </p:nvSpPr>
        <p:spPr>
          <a:xfrm>
            <a:off x="3786182" y="5329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sp>
        <p:nvSpPr>
          <p:cNvPr id="33" name="TextBox 32"/>
          <p:cNvSpPr txBox="1"/>
          <p:nvPr/>
        </p:nvSpPr>
        <p:spPr>
          <a:xfrm>
            <a:off x="3214678" y="45720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199289" y="5171043"/>
            <a:ext cx="316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3391461" y="4934587"/>
            <a:ext cx="530844" cy="401474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296464" y="2266040"/>
            <a:ext cx="220408" cy="79248"/>
          </a:xfrm>
          <a:prstGeom prst="rect">
            <a:avLst/>
          </a:prstGeom>
        </p:spPr>
      </p:pic>
      <p:pic>
        <p:nvPicPr>
          <p:cNvPr id="40" name="Picture 3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5984" y="4693363"/>
            <a:ext cx="366522" cy="807339"/>
          </a:xfrm>
          <a:prstGeom prst="rect">
            <a:avLst/>
          </a:prstGeom>
        </p:spPr>
      </p:pic>
      <p:pic>
        <p:nvPicPr>
          <p:cNvPr id="46" name="Picture 4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857752" y="5000635"/>
            <a:ext cx="3785235" cy="26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1688" y="2941076"/>
            <a:ext cx="31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3294" y="2928934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43192" y="29410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73294" y="2071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593291" y="2762481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stCxn id="6" idx="3"/>
            <a:endCxn id="5" idx="1"/>
          </p:cNvCxnSpPr>
          <p:nvPr/>
        </p:nvCxnSpPr>
        <p:spPr>
          <a:xfrm flipV="1">
            <a:off x="4170526" y="3128989"/>
            <a:ext cx="502768" cy="12142"/>
          </a:xfrm>
          <a:prstGeom prst="straightConnector1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 flipV="1">
            <a:off x="3554965" y="3226828"/>
            <a:ext cx="1145483" cy="221934"/>
          </a:xfrm>
          <a:custGeom>
            <a:avLst/>
            <a:gdLst>
              <a:gd name="connsiteX0" fmla="*/ 1232452 w 1232452"/>
              <a:gd name="connsiteY0" fmla="*/ 13252 h 13252"/>
              <a:gd name="connsiteX1" fmla="*/ 0 w 1232452"/>
              <a:gd name="connsiteY1" fmla="*/ 0 h 13252"/>
              <a:gd name="connsiteX2" fmla="*/ 0 w 1232452"/>
              <a:gd name="connsiteY2" fmla="*/ 0 h 13252"/>
              <a:gd name="connsiteX0" fmla="*/ 1232452 w 1232452"/>
              <a:gd name="connsiteY0" fmla="*/ 110729 h 110729"/>
              <a:gd name="connsiteX1" fmla="*/ 645417 w 1232452"/>
              <a:gd name="connsiteY1" fmla="*/ 0 h 110729"/>
              <a:gd name="connsiteX2" fmla="*/ 0 w 1232452"/>
              <a:gd name="connsiteY2" fmla="*/ 97477 h 110729"/>
              <a:gd name="connsiteX3" fmla="*/ 0 w 1232452"/>
              <a:gd name="connsiteY3" fmla="*/ 97477 h 110729"/>
              <a:gd name="connsiteX0" fmla="*/ 1232452 w 1232452"/>
              <a:gd name="connsiteY0" fmla="*/ 90022 h 90022"/>
              <a:gd name="connsiteX1" fmla="*/ 573979 w 1232452"/>
              <a:gd name="connsiteY1" fmla="*/ 0 h 90022"/>
              <a:gd name="connsiteX2" fmla="*/ 0 w 1232452"/>
              <a:gd name="connsiteY2" fmla="*/ 76770 h 90022"/>
              <a:gd name="connsiteX3" fmla="*/ 0 w 1232452"/>
              <a:gd name="connsiteY3" fmla="*/ 76770 h 90022"/>
              <a:gd name="connsiteX0" fmla="*/ 1232452 w 1232452"/>
              <a:gd name="connsiteY0" fmla="*/ 92231 h 92231"/>
              <a:gd name="connsiteX1" fmla="*/ 573979 w 1232452"/>
              <a:gd name="connsiteY1" fmla="*/ 2209 h 92231"/>
              <a:gd name="connsiteX2" fmla="*/ 0 w 1232452"/>
              <a:gd name="connsiteY2" fmla="*/ 78979 h 92231"/>
              <a:gd name="connsiteX3" fmla="*/ 0 w 1232452"/>
              <a:gd name="connsiteY3" fmla="*/ 78979 h 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452" h="92231">
                <a:moveTo>
                  <a:pt x="1232452" y="92231"/>
                </a:moveTo>
                <a:cubicBezTo>
                  <a:pt x="1012961" y="62224"/>
                  <a:pt x="779388" y="4418"/>
                  <a:pt x="573979" y="2209"/>
                </a:cubicBezTo>
                <a:cubicBezTo>
                  <a:pt x="368570" y="0"/>
                  <a:pt x="95663" y="66184"/>
                  <a:pt x="0" y="78979"/>
                </a:cubicBezTo>
                <a:lnTo>
                  <a:pt x="0" y="78979"/>
                </a:lnTo>
              </a:path>
            </a:pathLst>
          </a:cu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3" name="TextBox 12"/>
          <p:cNvSpPr txBox="1"/>
          <p:nvPr/>
        </p:nvSpPr>
        <p:spPr>
          <a:xfrm>
            <a:off x="857224" y="3012514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it-IT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30125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21552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it-IT" sz="20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750067" y="2846061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013677" y="2538167"/>
            <a:ext cx="642942" cy="47291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0694" y="2714620"/>
            <a:ext cx="340163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The same </a:t>
            </a:r>
            <a:r>
              <a:rPr lang="en-US" sz="2000" dirty="0" err="1" smtClean="0"/>
              <a:t>pomsets</a:t>
            </a:r>
            <a:r>
              <a:rPr lang="en-US" sz="2000" dirty="0" smtClean="0"/>
              <a:t> but </a:t>
            </a:r>
          </a:p>
          <a:p>
            <a:pPr algn="ctr"/>
            <a:r>
              <a:rPr lang="en-US" sz="2000" dirty="0" smtClean="0"/>
              <a:t>only in the lhs </a:t>
            </a: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0070C0"/>
                </a:solidFill>
              </a:rPr>
              <a:t>“after  a we can choose</a:t>
            </a:r>
          </a:p>
          <a:p>
            <a:pPr algn="ctr"/>
            <a:r>
              <a:rPr lang="en-US" sz="2000" i="1" dirty="0" smtClean="0">
                <a:solidFill>
                  <a:srgbClr val="0070C0"/>
                </a:solidFill>
              </a:rPr>
              <a:t>between a dependent and an </a:t>
            </a:r>
          </a:p>
          <a:p>
            <a:pPr algn="ctr"/>
            <a:r>
              <a:rPr lang="en-US" sz="2000" i="1" dirty="0" smtClean="0">
                <a:solidFill>
                  <a:srgbClr val="0070C0"/>
                </a:solidFill>
              </a:rPr>
              <a:t>independent b”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Logical Spectrum: Separation Examples</a:t>
            </a:r>
            <a:endParaRPr lang="it-IT" dirty="0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5984" y="2214554"/>
            <a:ext cx="520065" cy="807339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80875" y="5068647"/>
            <a:ext cx="6005703" cy="28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Logical Spectrum: Separation Examples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7269010" y="238594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8027674" y="2428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269010" y="152869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027674" y="152869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it-IT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161853" y="2219495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947671" y="2219495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7519042" y="1850162"/>
            <a:ext cx="642944" cy="57150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41658" y="238594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313162" y="2385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483324" y="1885882"/>
            <a:ext cx="642942" cy="50006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5984" y="243839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3044648" y="24383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598626" y="158113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3044648" y="158113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it-IT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1469" y="2271939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964645" y="2250273"/>
            <a:ext cx="500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472" y="243839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1330136" y="24383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it-IT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500298" y="1938326"/>
            <a:ext cx="642942" cy="50006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821504" y="1902606"/>
            <a:ext cx="642944" cy="57150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5918" y="24573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#</a:t>
            </a:r>
            <a:endParaRPr lang="it-IT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0382" y="238594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#</a:t>
            </a:r>
            <a:endParaRPr lang="it-IT" sz="2000" dirty="0"/>
          </a:p>
        </p:txBody>
      </p:sp>
      <p:pic>
        <p:nvPicPr>
          <p:cNvPr id="44" name="Picture 4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214810" y="1857364"/>
            <a:ext cx="673608" cy="807339"/>
          </a:xfrm>
          <a:prstGeom prst="rect">
            <a:avLst/>
          </a:prstGeom>
        </p:spPr>
      </p:pic>
      <p:pic>
        <p:nvPicPr>
          <p:cNvPr id="48" name="Picture 4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80875" y="4681001"/>
            <a:ext cx="7055548" cy="3038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85786" y="3286124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same causality but </a:t>
            </a: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0070C0"/>
                </a:solidFill>
              </a:rPr>
              <a:t>c and d depend on conflicting vs. concurrent a and b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00694" y="5323943"/>
            <a:ext cx="2448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99"/>
                </a:solidFill>
              </a:rPr>
              <a:t>conflicting futures</a:t>
            </a:r>
            <a:endParaRPr lang="it-IT" sz="2000" b="1" dirty="0">
              <a:solidFill>
                <a:srgbClr val="99009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00166" y="5395381"/>
            <a:ext cx="3148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90099"/>
                </a:solidFill>
              </a:rPr>
              <a:t>observe without executing:</a:t>
            </a:r>
            <a:endParaRPr lang="it-IT" sz="2000" dirty="0">
              <a:solidFill>
                <a:srgbClr val="990099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4929190" y="5038191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643570" y="5038191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0"/>
          </p:cNvCxnSpPr>
          <p:nvPr/>
        </p:nvCxnSpPr>
        <p:spPr>
          <a:xfrm rot="16200000" flipV="1">
            <a:off x="2894608" y="5215385"/>
            <a:ext cx="357190" cy="2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810982" y="6125549"/>
            <a:ext cx="7047166" cy="30384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001024" y="592933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99"/>
                </a:solidFill>
              </a:rPr>
              <a:t>!!</a:t>
            </a:r>
            <a:endParaRPr lang="it-IT" sz="32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Logical Spectrum: Separation Examples</a:t>
            </a:r>
            <a:endParaRPr lang="it-IT" dirty="0"/>
          </a:p>
        </p:txBody>
      </p:sp>
      <p:pic>
        <p:nvPicPr>
          <p:cNvPr id="44" name="Picture 4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14810" y="1857364"/>
            <a:ext cx="673608" cy="807339"/>
          </a:xfrm>
          <a:prstGeom prst="rect">
            <a:avLst/>
          </a:prstGeom>
        </p:spPr>
      </p:pic>
      <p:pic>
        <p:nvPicPr>
          <p:cNvPr id="76" name="Picture 7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80876" y="5100593"/>
            <a:ext cx="7405497" cy="3038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85786" y="321468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same causality but  in lhs only</a:t>
            </a: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0070C0"/>
                </a:solidFill>
              </a:rPr>
              <a:t>a couple of independent (</a:t>
            </a:r>
            <a:r>
              <a:rPr lang="en-US" sz="2000" i="1" dirty="0" err="1" smtClean="0">
                <a:solidFill>
                  <a:srgbClr val="0070C0"/>
                </a:solidFill>
              </a:rPr>
              <a:t>a,b</a:t>
            </a:r>
            <a:r>
              <a:rPr lang="en-US" sz="2000" i="1" dirty="0" smtClean="0">
                <a:solidFill>
                  <a:srgbClr val="0070C0"/>
                </a:solidFill>
              </a:rPr>
              <a:t>) so that </a:t>
            </a: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0070C0"/>
                </a:solidFill>
              </a:rPr>
              <a:t>none can appear in parallel with c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00166" y="5814972"/>
            <a:ext cx="3148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90099"/>
                </a:solidFill>
              </a:rPr>
              <a:t>observe without executing:</a:t>
            </a:r>
            <a:endParaRPr lang="it-IT" sz="2000" dirty="0">
              <a:solidFill>
                <a:srgbClr val="990099"/>
              </a:solidFill>
            </a:endParaRPr>
          </a:p>
        </p:txBody>
      </p:sp>
      <p:cxnSp>
        <p:nvCxnSpPr>
          <p:cNvPr id="59" name="Straight Arrow Connector 58"/>
          <p:cNvCxnSpPr>
            <a:stCxn id="51" idx="0"/>
          </p:cNvCxnSpPr>
          <p:nvPr/>
        </p:nvCxnSpPr>
        <p:spPr>
          <a:xfrm rot="16200000" flipV="1">
            <a:off x="2894608" y="5634976"/>
            <a:ext cx="357190" cy="2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985870" y="1857364"/>
            <a:ext cx="715803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a|(</a:t>
            </a:r>
            <a:r>
              <a:rPr lang="en-US" sz="2000" dirty="0" err="1" smtClean="0"/>
              <a:t>b+c</a:t>
            </a:r>
            <a:r>
              <a:rPr lang="en-US" sz="2000" dirty="0" smtClean="0"/>
              <a:t>)  + </a:t>
            </a:r>
            <a:r>
              <a:rPr lang="en-US" sz="2000" dirty="0" err="1" smtClean="0"/>
              <a:t>a|b</a:t>
            </a:r>
            <a:r>
              <a:rPr lang="en-US" sz="2000" dirty="0" smtClean="0"/>
              <a:t> + b|(</a:t>
            </a:r>
            <a:r>
              <a:rPr lang="en-US" sz="2000" dirty="0" err="1" smtClean="0"/>
              <a:t>a+c</a:t>
            </a:r>
            <a:r>
              <a:rPr lang="en-US" sz="2000" dirty="0" smtClean="0"/>
              <a:t>)   			a|(</a:t>
            </a:r>
            <a:r>
              <a:rPr lang="en-US" sz="2000" dirty="0" err="1" smtClean="0"/>
              <a:t>b+c</a:t>
            </a:r>
            <a:r>
              <a:rPr lang="en-US" sz="2000" dirty="0" smtClean="0"/>
              <a:t>) + b|(</a:t>
            </a:r>
            <a:r>
              <a:rPr lang="en-US" sz="2000" dirty="0" err="1" smtClean="0"/>
              <a:t>a+c</a:t>
            </a:r>
            <a:r>
              <a:rPr lang="en-US" sz="2000" dirty="0" smtClean="0"/>
              <a:t>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5043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Different equivalences in a simple, unitary logical framework</a:t>
            </a:r>
          </a:p>
          <a:p>
            <a:pPr marL="0" indent="0">
              <a:buNone/>
            </a:pPr>
            <a:endParaRPr lang="en-US" sz="2200" dirty="0" smtClean="0"/>
          </a:p>
          <a:p>
            <a:pPr lvl="1"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chemeClr val="accent1"/>
                </a:solidFill>
              </a:rPr>
              <a:t>Study the operational spectrum:</a:t>
            </a:r>
          </a:p>
          <a:p>
            <a:pPr lvl="2">
              <a:buClr>
                <a:srgbClr val="990099"/>
              </a:buClr>
              <a:buSzPct val="120000"/>
            </a:pPr>
            <a:r>
              <a:rPr lang="en-US" sz="1800" dirty="0" smtClean="0"/>
              <a:t>observe without executing, but only predicate on consistent futures lies in between hp and </a:t>
            </a:r>
            <a:r>
              <a:rPr lang="en-US" sz="1800" dirty="0" err="1" smtClean="0"/>
              <a:t>hhp-bis</a:t>
            </a:r>
            <a:r>
              <a:rPr lang="en-US" sz="1800" dirty="0" smtClean="0"/>
              <a:t>.</a:t>
            </a:r>
          </a:p>
          <a:p>
            <a:pPr lvl="2">
              <a:buClr>
                <a:srgbClr val="990099"/>
              </a:buClr>
              <a:buSzPct val="120000"/>
            </a:pPr>
            <a:r>
              <a:rPr lang="en-US" sz="1800" dirty="0" smtClean="0"/>
              <a:t>hp  is decidable and </a:t>
            </a:r>
            <a:r>
              <a:rPr lang="en-US" sz="1800" dirty="0" err="1" smtClean="0"/>
              <a:t>hhp</a:t>
            </a:r>
            <a:r>
              <a:rPr lang="en-US" sz="1800" dirty="0" smtClean="0"/>
              <a:t> is </a:t>
            </a:r>
            <a:r>
              <a:rPr lang="en-US" sz="1800" dirty="0" err="1" smtClean="0"/>
              <a:t>undecidable</a:t>
            </a:r>
            <a:r>
              <a:rPr lang="en-US" sz="1800" dirty="0" smtClean="0"/>
              <a:t>  even for finite state systems. </a:t>
            </a:r>
            <a:r>
              <a:rPr lang="en-US" sz="1800" dirty="0" err="1" smtClean="0"/>
              <a:t>Characterise</a:t>
            </a:r>
            <a:r>
              <a:rPr lang="en-US" sz="1800" dirty="0" smtClean="0"/>
              <a:t> decidable equiv.</a:t>
            </a:r>
          </a:p>
          <a:p>
            <a:pPr lvl="2">
              <a:buClr>
                <a:srgbClr val="990099"/>
              </a:buClr>
              <a:buSzPct val="120000"/>
              <a:buNone/>
            </a:pPr>
            <a:endParaRPr lang="en-US" sz="1800" dirty="0" smtClean="0"/>
          </a:p>
          <a:p>
            <a:pPr lvl="1"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chemeClr val="accent1"/>
                </a:solidFill>
              </a:rPr>
              <a:t>Study the logical spectrum:</a:t>
            </a:r>
          </a:p>
          <a:p>
            <a:pPr lvl="2">
              <a:buClr>
                <a:srgbClr val="990099"/>
              </a:buClr>
              <a:buSzPct val="120000"/>
            </a:pPr>
            <a:r>
              <a:rPr lang="en-US" sz="1800" dirty="0" smtClean="0"/>
              <a:t>encode other logics in L</a:t>
            </a:r>
          </a:p>
          <a:p>
            <a:pPr lvl="2">
              <a:buClr>
                <a:srgbClr val="990099"/>
              </a:buClr>
              <a:buSzPct val="120000"/>
            </a:pPr>
            <a:r>
              <a:rPr lang="en-US" sz="1800" dirty="0" smtClean="0"/>
              <a:t>add recursion to express properties like </a:t>
            </a:r>
          </a:p>
          <a:p>
            <a:pPr lvl="3">
              <a:buClr>
                <a:schemeClr val="tx2"/>
              </a:buClr>
              <a:buSzPct val="140000"/>
              <a:buNone/>
            </a:pPr>
            <a:r>
              <a:rPr lang="en-US" sz="1900" i="1" dirty="0" smtClean="0">
                <a:solidFill>
                  <a:srgbClr val="990099"/>
                </a:solidFill>
              </a:rPr>
              <a:t>any a-action can be always followed by a causally related b-action</a:t>
            </a:r>
          </a:p>
          <a:p>
            <a:pPr lvl="3">
              <a:buClr>
                <a:schemeClr val="tx2"/>
              </a:buClr>
              <a:buSzPct val="140000"/>
              <a:buNone/>
            </a:pPr>
            <a:r>
              <a:rPr lang="en-US" sz="1900" i="1" dirty="0" smtClean="0">
                <a:solidFill>
                  <a:srgbClr val="990099"/>
                </a:solidFill>
              </a:rPr>
              <a:t>an a-action can be always executed in parallel with a b-action</a:t>
            </a:r>
          </a:p>
          <a:p>
            <a:pPr lvl="2">
              <a:buClr>
                <a:srgbClr val="990099"/>
              </a:buClr>
              <a:buSzPct val="120000"/>
              <a:buNone/>
            </a:pPr>
            <a:endParaRPr lang="en-US" sz="1800" dirty="0" smtClean="0"/>
          </a:p>
          <a:p>
            <a:pPr lvl="1">
              <a:buClr>
                <a:schemeClr val="tx2"/>
              </a:buClr>
              <a:buSzPct val="140000"/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chemeClr val="accent1"/>
                </a:solidFill>
              </a:rPr>
              <a:t>Verification:</a:t>
            </a:r>
            <a:r>
              <a:rPr lang="en-US" sz="2200" b="1" i="1" dirty="0" smtClean="0"/>
              <a:t> </a:t>
            </a:r>
            <a:r>
              <a:rPr lang="en-US" sz="1800" dirty="0" smtClean="0"/>
              <a:t>model checking, </a:t>
            </a:r>
            <a:r>
              <a:rPr lang="en-US" sz="1800" dirty="0" err="1" smtClean="0"/>
              <a:t>auotmata</a:t>
            </a:r>
            <a:r>
              <a:rPr lang="en-US" sz="1800" dirty="0" smtClean="0"/>
              <a:t>, games,…</a:t>
            </a:r>
            <a:endParaRPr lang="en-US" sz="22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Interleaving world: Logical characterization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19266"/>
            <a:ext cx="3786214" cy="781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u="sng" dirty="0" smtClean="0">
                <a:solidFill>
                  <a:srgbClr val="990099"/>
                </a:solidFill>
              </a:rPr>
              <a:t>Hennessy-Milner Logic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136" y="2802435"/>
            <a:ext cx="272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</a:t>
            </a:r>
            <a:r>
              <a:rPr lang="en-US" sz="2400" dirty="0" err="1" smtClean="0"/>
              <a:t>isimulation</a:t>
            </a:r>
            <a:r>
              <a:rPr lang="en-US" sz="2400" dirty="0" smtClean="0"/>
              <a:t> equiv.</a:t>
            </a:r>
            <a:endParaRPr lang="it-IT" sz="2400" dirty="0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572000" y="1790704"/>
            <a:ext cx="3577590" cy="30632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86999" y="3302501"/>
            <a:ext cx="6914025" cy="1857388"/>
            <a:chOff x="1086999" y="3302501"/>
            <a:chExt cx="6914025" cy="1857388"/>
          </a:xfrm>
        </p:grpSpPr>
        <p:sp>
          <p:nvSpPr>
            <p:cNvPr id="8" name="TextBox 7"/>
            <p:cNvSpPr txBox="1"/>
            <p:nvPr/>
          </p:nvSpPr>
          <p:spPr>
            <a:xfrm>
              <a:off x="5643570" y="4231195"/>
              <a:ext cx="22593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s</a:t>
              </a:r>
              <a:r>
                <a:rPr lang="en-US" sz="2200" dirty="0" smtClean="0"/>
                <a:t>imulation</a:t>
              </a:r>
              <a:r>
                <a:rPr lang="it-IT" sz="2200" dirty="0" smtClean="0"/>
                <a:t> equiv.</a:t>
              </a:r>
              <a:endParaRPr lang="en-US" sz="2200" dirty="0" smtClean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6336111" y="3480302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500694" y="3731129"/>
              <a:ext cx="2500330" cy="1428760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8728" y="4088319"/>
              <a:ext cx="18408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HML without</a:t>
              </a:r>
            </a:p>
            <a:p>
              <a:pPr algn="ctr"/>
              <a:r>
                <a:rPr lang="en-US" sz="2200" dirty="0" smtClean="0"/>
                <a:t> negation</a:t>
              </a:r>
              <a:endParaRPr lang="it-IT" sz="22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167692" y="3480302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086999" y="3659691"/>
              <a:ext cx="2500330" cy="1428760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00232" y="2873873"/>
            <a:ext cx="819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HML</a:t>
            </a:r>
            <a:endParaRPr lang="it-IT" sz="2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71472" y="5017013"/>
            <a:ext cx="7143800" cy="1626697"/>
            <a:chOff x="571472" y="5017013"/>
            <a:chExt cx="7143800" cy="1626697"/>
          </a:xfrm>
        </p:grpSpPr>
        <p:sp>
          <p:nvSpPr>
            <p:cNvPr id="10" name="TextBox 9"/>
            <p:cNvSpPr txBox="1"/>
            <p:nvPr/>
          </p:nvSpPr>
          <p:spPr>
            <a:xfrm>
              <a:off x="5979348" y="5874269"/>
              <a:ext cx="1735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sz="2400" dirty="0" smtClean="0"/>
                <a:t>race equiv.</a:t>
              </a:r>
              <a:endParaRPr lang="it-IT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6215074" y="5445642"/>
              <a:ext cx="85725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1472" y="5874269"/>
              <a:ext cx="33016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HML without </a:t>
              </a:r>
            </a:p>
            <a:p>
              <a:pPr algn="ctr"/>
              <a:r>
                <a:rPr lang="en-US" sz="2200" dirty="0" smtClean="0"/>
                <a:t>negation and conjunction</a:t>
              </a:r>
              <a:endParaRPr lang="it-IT" sz="2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6200000" flipH="1">
              <a:off x="1872817" y="5445641"/>
              <a:ext cx="85725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Left-Right Arrow 29"/>
          <p:cNvSpPr/>
          <p:nvPr/>
        </p:nvSpPr>
        <p:spPr>
          <a:xfrm>
            <a:off x="3929058" y="3945443"/>
            <a:ext cx="1357322" cy="857256"/>
          </a:xfrm>
          <a:prstGeom prst="leftRightArrow">
            <a:avLst>
              <a:gd name="adj1" fmla="val 36644"/>
              <a:gd name="adj2" fmla="val 41148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True-concurrent world  </a:t>
            </a:r>
            <a:r>
              <a:rPr lang="en-US" dirty="0" err="1" smtClean="0"/>
              <a:t>vs</a:t>
            </a:r>
            <a:r>
              <a:rPr lang="en-US" dirty="0" smtClean="0"/>
              <a:t> Logic 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862142"/>
            <a:ext cx="4400552" cy="78104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endParaRPr lang="it-IT" sz="4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038641"/>
            <a:ext cx="296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Hereditary hp- </a:t>
            </a:r>
            <a:r>
              <a:rPr lang="en-US" sz="2400" dirty="0" err="1" smtClean="0"/>
              <a:t>bisim</a:t>
            </a:r>
            <a:endParaRPr lang="it-I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93311" y="5429264"/>
            <a:ext cx="272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Bisimulation</a:t>
            </a:r>
            <a:r>
              <a:rPr lang="en-US" sz="2400" dirty="0" smtClean="0"/>
              <a:t> equiv.</a:t>
            </a:r>
            <a:endParaRPr lang="it-IT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535751" y="274954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321437" y="5036355"/>
            <a:ext cx="64373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429256" y="3071810"/>
            <a:ext cx="2643206" cy="1571636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937887" y="5467665"/>
            <a:ext cx="327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Hennessy-Milner Logic</a:t>
            </a:r>
            <a:endParaRPr lang="it-IT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179621" y="282098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963719" y="5036355"/>
            <a:ext cx="64373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071538" y="3071810"/>
            <a:ext cx="2643206" cy="1571636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Left-Right Arrow 26"/>
          <p:cNvSpPr/>
          <p:nvPr/>
        </p:nvSpPr>
        <p:spPr>
          <a:xfrm>
            <a:off x="3929058" y="3357562"/>
            <a:ext cx="1357322" cy="857256"/>
          </a:xfrm>
          <a:prstGeom prst="leftRightArrow">
            <a:avLst>
              <a:gd name="adj1" fmla="val 36644"/>
              <a:gd name="adj2" fmla="val 41148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Logics for true-concurrency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72518" cy="521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SzPct val="106000"/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DeNicola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-Ferrari 90]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06000"/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 	</a:t>
            </a:r>
            <a:r>
              <a:rPr lang="en-US" sz="2000" dirty="0" smtClean="0"/>
              <a:t>Unique framework for </a:t>
            </a:r>
            <a:r>
              <a:rPr lang="en-US" sz="2000" i="1" dirty="0" smtClean="0"/>
              <a:t>several</a:t>
            </a:r>
            <a:r>
              <a:rPr lang="en-US" sz="2000" dirty="0" smtClean="0"/>
              <a:t> temporal and modal logics.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SzPct val="106000"/>
              <a:buNone/>
            </a:pPr>
            <a:r>
              <a:rPr lang="en-US" sz="2000" dirty="0" smtClean="0"/>
              <a:t>		Captures </a:t>
            </a:r>
            <a:r>
              <a:rPr lang="en-US" sz="2000" dirty="0" err="1" smtClean="0"/>
              <a:t>pomset</a:t>
            </a:r>
            <a:r>
              <a:rPr lang="en-US" sz="2000" dirty="0" smtClean="0"/>
              <a:t> </a:t>
            </a:r>
            <a:r>
              <a:rPr lang="en-US" sz="2000" dirty="0" err="1" smtClean="0"/>
              <a:t>bisim</a:t>
            </a:r>
            <a:r>
              <a:rPr lang="en-US" sz="2000" dirty="0" smtClean="0"/>
              <a:t> and weak hp-</a:t>
            </a:r>
            <a:r>
              <a:rPr lang="en-US" sz="2000" dirty="0" err="1" smtClean="0"/>
              <a:t>bisim</a:t>
            </a:r>
            <a:r>
              <a:rPr lang="en-US" sz="2000" dirty="0" smtClean="0"/>
              <a:t>.</a:t>
            </a:r>
          </a:p>
          <a:p>
            <a:pPr>
              <a:lnSpc>
                <a:spcPct val="300000"/>
              </a:lnSpc>
              <a:buClr>
                <a:schemeClr val="accent4"/>
              </a:buClr>
              <a:buSzPct val="106000"/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[Hennessy-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Stirling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85, Nielsen-Clausen 95]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06000"/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000" dirty="0" err="1" smtClean="0"/>
              <a:t>Charaterise</a:t>
            </a:r>
            <a:r>
              <a:rPr lang="en-US" sz="2000" dirty="0" smtClean="0"/>
              <a:t> </a:t>
            </a:r>
            <a:r>
              <a:rPr lang="en-US" sz="2000" dirty="0" err="1" smtClean="0"/>
              <a:t>hhp-bis</a:t>
            </a:r>
            <a:r>
              <a:rPr lang="en-US" sz="2000" dirty="0" smtClean="0"/>
              <a:t> with </a:t>
            </a:r>
            <a:r>
              <a:rPr lang="en-US" sz="2000" b="1" dirty="0" smtClean="0">
                <a:solidFill>
                  <a:srgbClr val="990099"/>
                </a:solidFill>
              </a:rPr>
              <a:t>past-tense/back step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modalities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SzPct val="106000"/>
              <a:buNone/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990099"/>
                </a:solidFill>
              </a:rPr>
              <a:t>In absence of </a:t>
            </a:r>
            <a:r>
              <a:rPr lang="en-US" sz="2000" b="1" dirty="0" err="1" smtClean="0">
                <a:solidFill>
                  <a:srgbClr val="990099"/>
                </a:solidFill>
              </a:rPr>
              <a:t>autoconcurrency</a:t>
            </a:r>
            <a:endParaRPr lang="en-US" sz="1800" b="1" dirty="0" smtClean="0">
              <a:solidFill>
                <a:srgbClr val="990099"/>
              </a:solidFill>
            </a:endParaRPr>
          </a:p>
          <a:p>
            <a:pPr>
              <a:lnSpc>
                <a:spcPct val="300000"/>
              </a:lnSpc>
              <a:buClr>
                <a:schemeClr val="accent4"/>
              </a:buClr>
              <a:buSzPct val="106000"/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[Bradfield-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Froschle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02, Gutierrez 09]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106000"/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000" dirty="0" smtClean="0"/>
              <a:t>Modal logics expressing action independence/causality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SzPct val="106000"/>
              <a:buNone/>
            </a:pPr>
            <a:r>
              <a:rPr lang="en-US" sz="2000" dirty="0" smtClean="0"/>
              <a:t>		Only hp-</a:t>
            </a:r>
            <a:r>
              <a:rPr lang="en-US" sz="2000" dirty="0" err="1" smtClean="0"/>
              <a:t>bisimulation</a:t>
            </a:r>
            <a:r>
              <a:rPr lang="en-US" sz="2000" dirty="0" smtClean="0"/>
              <a:t> is captured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 flipH="1">
            <a:off x="4214810" y="2285992"/>
            <a:ext cx="4714908" cy="1952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0" tIns="360000" rIns="36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90099"/>
                </a:solidFill>
              </a:rPr>
              <a:t>Different logics for different equivalences!!</a:t>
            </a:r>
            <a:endParaRPr lang="it-IT" sz="28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single logic for true-concurrency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576390"/>
            <a:ext cx="1000132" cy="638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990099"/>
                </a:solidFill>
                <a:latin typeface="Monotype Corsiva" pitchFamily="66" charset="0"/>
              </a:rPr>
              <a:t>L</a:t>
            </a:r>
            <a:endParaRPr lang="it-IT" b="1" i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538575"/>
            <a:ext cx="296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Hereditary hp- </a:t>
            </a:r>
            <a:r>
              <a:rPr lang="en-US" sz="2400" dirty="0" err="1" smtClean="0">
                <a:solidFill>
                  <a:srgbClr val="990099"/>
                </a:solidFill>
              </a:rPr>
              <a:t>bisim</a:t>
            </a:r>
            <a:endParaRPr lang="it-IT" sz="2400" dirty="0">
              <a:solidFill>
                <a:srgbClr val="990099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0034" y="4643446"/>
            <a:ext cx="7436935" cy="857256"/>
            <a:chOff x="500034" y="4643446"/>
            <a:chExt cx="7436935" cy="857256"/>
          </a:xfrm>
        </p:grpSpPr>
        <p:sp>
          <p:nvSpPr>
            <p:cNvPr id="10" name="TextBox 9"/>
            <p:cNvSpPr txBox="1"/>
            <p:nvPr/>
          </p:nvSpPr>
          <p:spPr>
            <a:xfrm>
              <a:off x="5214942" y="5039037"/>
              <a:ext cx="2722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Bisimulation</a:t>
              </a:r>
              <a:r>
                <a:rPr lang="en-US" sz="2400" dirty="0" smtClean="0"/>
                <a:t> equiv.</a:t>
              </a:r>
              <a:endParaRPr lang="it-IT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6374468" y="4841241"/>
              <a:ext cx="39559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0034" y="5039037"/>
              <a:ext cx="3353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Hennessy-Milner  Logic</a:t>
              </a:r>
              <a:endParaRPr lang="it-IT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123117" y="4876961"/>
              <a:ext cx="324942" cy="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857356" y="2038641"/>
            <a:ext cx="5339869" cy="1033169"/>
            <a:chOff x="1857356" y="2038641"/>
            <a:chExt cx="5339869" cy="1033169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>
              <a:off x="6392875" y="2216442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2143109" y="2214553"/>
              <a:ext cx="285753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57884" y="2467269"/>
              <a:ext cx="1339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dirty="0" smtClean="0"/>
                <a:t>p </a:t>
              </a:r>
              <a:r>
                <a:rPr lang="en-US" sz="2400" dirty="0" err="1" smtClean="0"/>
                <a:t>bisim</a:t>
              </a:r>
              <a:endParaRPr lang="it-IT" sz="2400" dirty="0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1857356" y="2433646"/>
              <a:ext cx="1000132" cy="638164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otype Corsiva" pitchFamily="66" charset="0"/>
                </a:rPr>
                <a:t>L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hp</a:t>
              </a:r>
              <a:endParaRPr kumimoji="0" lang="it-IT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857356" y="2895897"/>
            <a:ext cx="5832360" cy="1033169"/>
            <a:chOff x="1857356" y="2895897"/>
            <a:chExt cx="5832360" cy="1033169"/>
          </a:xfrm>
        </p:grpSpPr>
        <p:sp>
          <p:nvSpPr>
            <p:cNvPr id="14" name="TextBox 13"/>
            <p:cNvSpPr txBox="1"/>
            <p:nvPr/>
          </p:nvSpPr>
          <p:spPr>
            <a:xfrm>
              <a:off x="5715008" y="3286124"/>
              <a:ext cx="1974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Pomset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bisim</a:t>
              </a:r>
              <a:endParaRPr lang="it-IT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6394463" y="3073698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1857356" y="3290902"/>
              <a:ext cx="1000132" cy="638164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otype Corsiva" pitchFamily="66" charset="0"/>
                </a:rPr>
                <a:t>L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</a:t>
              </a:r>
              <a:endParaRPr kumimoji="0" lang="it-IT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2143108" y="314324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785918" y="3786190"/>
            <a:ext cx="5642461" cy="995354"/>
            <a:chOff x="1785918" y="3786190"/>
            <a:chExt cx="5642461" cy="995354"/>
          </a:xfrm>
        </p:grpSpPr>
        <p:sp>
          <p:nvSpPr>
            <p:cNvPr id="15" name="TextBox 14"/>
            <p:cNvSpPr txBox="1"/>
            <p:nvPr/>
          </p:nvSpPr>
          <p:spPr>
            <a:xfrm>
              <a:off x="5857884" y="4181781"/>
              <a:ext cx="1570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</a:t>
              </a:r>
              <a:r>
                <a:rPr lang="en-US" sz="2400" dirty="0" err="1" smtClean="0"/>
                <a:t>bisim</a:t>
              </a:r>
              <a:endParaRPr lang="it-IT" sz="2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6394463" y="3963991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1785918" y="4143380"/>
              <a:ext cx="1000132" cy="638164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otype Corsiva" pitchFamily="66" charset="0"/>
                </a:rPr>
                <a:t>L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2600" i="1" baseline="-25000" dirty="0"/>
                <a:t>s</a:t>
              </a:r>
              <a:endParaRPr kumimoji="0" lang="it-IT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143108" y="4000504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928794" y="5572140"/>
            <a:ext cx="5000660" cy="928694"/>
            <a:chOff x="1928794" y="5572140"/>
            <a:chExt cx="5000660" cy="928694"/>
          </a:xfrm>
        </p:grpSpPr>
        <p:sp>
          <p:nvSpPr>
            <p:cNvPr id="23" name="Striped Right Arrow 22"/>
            <p:cNvSpPr/>
            <p:nvPr/>
          </p:nvSpPr>
          <p:spPr>
            <a:xfrm rot="5400000">
              <a:off x="1785918" y="5715016"/>
              <a:ext cx="928694" cy="642942"/>
            </a:xfrm>
            <a:prstGeom prst="stripedRightArrow">
              <a:avLst>
                <a:gd name="adj1" fmla="val 50000"/>
                <a:gd name="adj2" fmla="val 5875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Striped Right Arrow 31"/>
            <p:cNvSpPr/>
            <p:nvPr/>
          </p:nvSpPr>
          <p:spPr>
            <a:xfrm rot="5400000">
              <a:off x="6143636" y="5715016"/>
              <a:ext cx="928694" cy="642942"/>
            </a:xfrm>
            <a:prstGeom prst="stripedRightArrow">
              <a:avLst>
                <a:gd name="adj1" fmla="val 50000"/>
                <a:gd name="adj2" fmla="val 5875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8" name="Left-Right Arrow 47"/>
          <p:cNvSpPr/>
          <p:nvPr/>
        </p:nvSpPr>
        <p:spPr>
          <a:xfrm>
            <a:off x="3643306" y="3214686"/>
            <a:ext cx="1357322" cy="857256"/>
          </a:xfrm>
          <a:prstGeom prst="leftRightArrow">
            <a:avLst>
              <a:gd name="adj1" fmla="val 36644"/>
              <a:gd name="adj2" fmla="val 41148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True Concurrent Model: Event Structures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150000"/>
            </a:pPr>
            <a:r>
              <a:rPr lang="en-US" sz="2000" dirty="0" smtClean="0"/>
              <a:t>Computation in terms of events = action occurrence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150000"/>
            </a:pPr>
            <a:r>
              <a:rPr lang="en-US" sz="2000" dirty="0" smtClean="0"/>
              <a:t>A notion of causal dependence between events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150000"/>
            </a:pPr>
            <a:r>
              <a:rPr lang="en-US" sz="2000" dirty="0" smtClean="0"/>
              <a:t>A notion of incompatibility between events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150000"/>
            </a:pPr>
            <a:r>
              <a:rPr lang="en-US" sz="2000" dirty="0" smtClean="0"/>
              <a:t>A labeling to record the action corresponding to the event</a:t>
            </a:r>
          </a:p>
          <a:p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Monotype Corsiva" pitchFamily="66" charset="0"/>
                <a:cs typeface="Mongolian Baiti" pitchFamily="66" charset="0"/>
              </a:rPr>
              <a:t>E</a:t>
            </a:r>
            <a:r>
              <a:rPr lang="en-US" sz="2400" dirty="0" smtClean="0"/>
              <a:t> = ( E,  </a:t>
            </a:r>
            <a:r>
              <a:rPr lang="en-US" sz="2400" dirty="0" smtClean="0">
                <a:latin typeface="Times New Roman"/>
                <a:cs typeface="Times New Roman"/>
              </a:rPr>
              <a:t>≤ </a:t>
            </a:r>
            <a:r>
              <a:rPr lang="en-US" sz="2400" dirty="0" smtClean="0"/>
              <a:t>, #, </a:t>
            </a:r>
            <a:r>
              <a:rPr lang="en-US" sz="2400" dirty="0" smtClean="0">
                <a:latin typeface="Times New Roman"/>
                <a:cs typeface="Times New Roman"/>
              </a:rPr>
              <a:t>λ</a:t>
            </a:r>
            <a:r>
              <a:rPr lang="en-US" sz="2400" dirty="0" smtClean="0"/>
              <a:t> )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0000"/>
            </a:pPr>
            <a:r>
              <a:rPr lang="en-US" sz="2200" dirty="0" smtClean="0">
                <a:latin typeface="Times New Roman"/>
                <a:cs typeface="Times New Roman"/>
              </a:rPr>
              <a:t>≤  </a:t>
            </a:r>
            <a:r>
              <a:rPr lang="en-US" sz="2200" dirty="0" smtClean="0"/>
              <a:t>is a partial order  and  			   is finite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0000"/>
            </a:pPr>
            <a:r>
              <a:rPr lang="en-US" sz="2200" dirty="0" smtClean="0"/>
              <a:t># is </a:t>
            </a:r>
            <a:r>
              <a:rPr lang="en-US" sz="2200" dirty="0" err="1" smtClean="0"/>
              <a:t>irreflexive</a:t>
            </a:r>
            <a:r>
              <a:rPr lang="en-US" sz="2200" dirty="0" smtClean="0"/>
              <a:t>, symmetric and hereditary: if e # e’ </a:t>
            </a:r>
            <a:r>
              <a:rPr lang="en-US" sz="2200" dirty="0" smtClean="0">
                <a:latin typeface="Times New Roman"/>
                <a:cs typeface="Times New Roman"/>
              </a:rPr>
              <a:t>≤</a:t>
            </a:r>
            <a:r>
              <a:rPr lang="en-US" sz="2200" dirty="0" smtClean="0"/>
              <a:t> e’’ then </a:t>
            </a:r>
            <a:r>
              <a:rPr lang="en-US" sz="2200" dirty="0" err="1" smtClean="0"/>
              <a:t>e#e</a:t>
            </a:r>
            <a:r>
              <a:rPr lang="en-US" sz="2200" dirty="0" smtClean="0"/>
              <a:t>’’</a:t>
            </a:r>
            <a:endParaRPr lang="it-IT" sz="2200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63350" y="4643446"/>
            <a:ext cx="2137410" cy="29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\varphi ::= \top ~|~ \langle a\rangle \varphi ~|~\neg\varphi ~|~\varphi\wedge\varphi&#10;\]&#10;&#10;\end{document}"/>
  <p:tag name="IGUANATEXSIZE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Blts}[1]{\mathrel{\stackrel{{#1}}{\longleftarrow}}}&#10;&#10;&#10;\begin{document}&#10;&#10;\[&#10;\lts{X_2} C_3&#10;\]&#10;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Blts}[1]{\mathrel{\stackrel{{#1}}{\longleftarrow}}}&#10;&#10;&#10;\begin{document}&#10;&#10;\[&#10;\Blts{Y_2} C_4&#10;\]&#10;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Blts}[1]{\mathrel{\stackrel{{#1}}{\longleftarrow}}}&#10;&#10;&#10;\begin{document}&#10;&#10;\[&#10;\lts{X_3} C_5&#10;\]&#10;&#10;\end{document}"/>
  <p:tag name="IGUANATEXSIZE" val="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lts}[1]{\mathrel{\stackrel{{#1}}{\longrightarrow}}}&#10;&#10;\begin{document}&#10;&#10;&#10;\[&#10;\emptyset \lts{X_1}C_1&#10;\]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newcommand{\en}[4]{&#10;      {\ensuremath{({#2}, \overline{#3} &lt;{#1}{#4})}}&#10;  }&#10;&#10;\newcommand{\true}{\ensuremath{\top}}&#10;&#10;\newcommand{\ex}[1]{\ensuremath{\langle {#1}\rangle}\,}&#10;&#10;\newcommand{\var}[1]{\ensuremath{{\bf #1}}}&#10;&#10;\begin{document}&#10; \begin{center}&#10;    $\varphi\ ::=\ \en{\mathsf{a}\,}{\var{x}}{\var{y}}{z}\, \varphi\ \mid\ \ex{z}\varphi&#10;    \mid\ \varphi \land \varphi\ \mid\ \neg \varphi\ \mid\ \true$&#10;  \end{center}&#10;\end{document}"/>
  <p:tag name="IGUANATEXSIZE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x}[1]{\ensuremath{\langle {#1}\rangle}\,}&#10;&#10;\begin{document}&#10;&#10;&#10;\[&#10;C\models_\eta \varphi&#10;\]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newcommand{\en}[4]{&#10;      {\ensuremath{({#2}, \overline{#3} &lt;{#1}{#4})}}&#10;  }&#10;&#10;\newcommand{\true}{\ensuremath{\top}}&#10;&#10;\newcommand{\ex}[1]{\ensuremath{\langle {#1}\rangle}\,}&#10;&#10;\newcommand{\var}[1]{\ensuremath{{\bf #1}}}&#10;&#10;\begin{document}&#10; \begin{center}&#10;    $\varphi\ ::=\ \en{\mathsf{a}\,}{\var{x}}{\var{y}}{z}\, \varphi\ \mid\ \ex{z}\varphi&#10;    \mid\ \varphi \land \varphi\ \mid\ \neg \varphi\ \mid\ \true$&#10;  \end{center}&#10;\end{document}"/>
  <p:tag name="IGUANATEXSIZE" val="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C\models_\eta\en{\mathsf{a}\,}{\var{x}}{\var{y}}{z}\,\varphi&#10;\]&#10;&#10;\end{document}"/>
  <p:tag name="IGUANATEXSIZE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\eta(\var{x})&lt; e,\ \eta(\var{y})||\, e,\ \lambda(e)=\mathsf{a}\ \mbox{and }&#10;C\models_{\eta[z\to e]}\varphi&#10;\]&#10;&#10;\end{document}"/>
  <p:tag name="IGUANATEXSIZE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x}[1]{\ensuremath{\langle {#1}\rangle}\,}&#10;&#10;\begin{document}&#10;&#10;&#10;\[&#10;C\models_\eta \ex{z}\varphi&#10;\]&#10;&#10;\end{document}"/>
  <p:tag name="IGUANATEXSIZE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&#10;\lceil e \rceil =\{ e'~|~e'\leq e \}&#10;\]&#10;&#10;\end{document}"/>
  <p:tag name="IGUANATEXSIZE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x}[1]{\ensuremath{\langle {#1}\rangle}\,}&#10;&#10;\begin{document}&#10;&#10;&#10;\[&#10;C'\models_\eta \varphi&#10;\]&#10;&#10;\end{document}"/>
  <p:tag name="IGUANATEXSIZE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\emptyset\models_{\emptyset}(\mathsf{b}\, x)\top&#10;\]&#10;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\emptyset\models_{\emptyset}(\mathsf{a}\, z)\langle z\rangle&#10; \, (\overline{z} &lt; \mathsf{b}\, x)&#10;\]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\emptyset\models_{\emptyset}(\mathsf{a}\, z)\langle z\rangle&#10; \, ((\mathsf{b}\, x)\wedge(\mathsf{d}\, y))&#10;\]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\emptyset\models_{\emptyset}(\mathsf{a}\, z)\langle z\rangle&#10; \, ((\mathsf{b}\, x)\wedge(\mathsf{d}\, y))&#10;\]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\emptyset\not\models_{\emptyset}(\mathsf{a}\, z)\langle z\rangle&#10; \, (\overline{z} &lt; \mathsf{b}\, x)&#10;\]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\emptyset\not\models_{\emptyset}(\mathsf{a}\, z)\langle z\rangle&#10; \, ((\mathsf{b}\, x)\wedge(\mathsf{d}\, y))&#10;\]&#10;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&#10;\begin{document}&#10;&#10;&#10;\[&#10;\emptyset\models_{\emptyset}(\mathsf{b}\, x)\top \wedge (\mathsf{d}\, y)\top &#10;\]&#10;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enx{\mathsf{a}\,}{\var{x}}{\var{y}}{z}\, \varphi&#10;\]&#10;&#10;\end{document}"/>
  <p:tag name="IGUANATEXSIZE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en{\mathsf{a}\,}{\var{x}}{\var{y}}{z}\langle z\rangle\, \varphi&#10;\]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begin{document}&#10;&#10;\[&#10;\begin{array}{l}&#10;\emptyset \trans{e_2} \{e_2\} \trans{e_6} \{e_2, e_6\} &#10;\\[8mm]&#10;\emptyset \trans{\{e_1,e_2\}} C \trans{\{e_3,e_5\}} C'&#10;\end{array}&#10;\]&#10;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1]{ &#10;  {\ensuremath{\langle\!| \,{#1}\,|\!\rangle}}&#10;  }&#10;&#10;\begin{document}&#10;&#10;&#10;\[&#10;(\enx{\mathsf{a}}\, \otimes \enx{\mathsf{b}} \, \otimes &#10;   \enx{\mathsf{c}})\, \ \varphi&#10;\]&#10;&#10;\end{document}"/>
  <p:tag name="IGUANATEXSIZE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3]{&#10;   {\ensuremath{({#2} &lt;{#1}{#3})}}&#10;  }&#10;\newcommand{\enn}[2]{ &#10;  {\ensuremath{({#1}{#2})}}&#10;  }&#10;&#10;\begin{document}&#10;&#10;&#10;\[&#10;(\enn{\mathsf{a}\,}{x} \otimes \enn{\mathsf{b}\,}{y})&#10; \, ( \en{\mathsf{c}\,}{x}{} \otimes \en{\mathsf{d}\,}{y}{})\ \top&#10;\]&#10;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( \langle\!| \mathsf{a}\, x|\!\rangle \otimes&#10;   \langle\!| \mathsf{a}\, y|\!\rangle  &#10; )\, ( \langle\!| x&lt; \mathsf{b}\, |\!\rangle \otimes&#10;   \langle\!| \overline{y} &lt; \mathsf{b}\, |\!\rangle  &#10; )\, \varphi&#10;\]&#10;&#10;\end{document}"/>
  <p:tag name="IGUANATEXSIZE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(\en{\mathsf{a}\,}{\var{x}}{\var{y}}{z}\,  &#10;    \en{\mathsf{b}\,}{\var{x'}}{\var{y',z}}{z'})\ \varphi&#10;\]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(\en{\mathsf{a}\,}{\var{x}}{\var{y}}{z}\, \otimes &#10;    \en{\mathsf{b}\,}{\var{x'}}{\var{y'}}{z'})\ \varphi&#10;\]&#10;&#10;\end{document}"/>
  <p:tag name="IGUANATEXSIZE" val="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sim_{hhp}&#10;\]&#10;&#10;\end{document}"/>
  <p:tag name="IGUANATEXSIZE" val="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\models, {\cal E}_2\not\models \ &#10;(\mathsf{a}\, x)(\mathsf{b}\, y)\langle x\rangle\neg\langle y\rangle&#10;\]&#10;\end{document}"/>
  <p:tag name="IGUANATEXSIZE" val="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\models\varphi&#10;\]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,\emptyset\models_\emptyset\varphi&#10;\]&#10;&#10;\end{document}"/>
  <p:tag name="IGUANATEXSIZE" val="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 \equiv_{\cal L} {\cal E}_2&#10;\]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begin{document}&#10;\noindent A bisimulation is a symmetric relation between configurations s.t.\\&#10;whenever $(C,C')\in R$\\&#10;$&#10;\mbox{if } C\trans{e} D \mbox{ then } C'\trans{e'}D'&#10; \mbox{ with } (D,D')\in R \mbox{ and } \lambda(e)=\lambda(e')&#10;$&#10;\\&#10;&#10;${\cal E}\sim{\cal F}\ \ \mbox{ iff }\ \ (\emptyset,\emptyset)\in R$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\models\varphi \ \mbox{ iff }\  {\cal E}_2\models\varphi &#10;\]&#10;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 \equiv_{\cal L} {\cal E}_2 \ \ \ \mbox{iff}\ \ \&#10;{\cal E}_1 \sim_{hhp} {\cal E}_2 &#10;\]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newcommand{\en}[4]{&#10;      {\ensuremath{({#2}, \overline{#3} &lt;{#1}{#4})}}&#10;  }&#10;&#10;\newcommand{\true}{\ensuremath{\top}}&#10;&#10;\newcommand{\ex}[1]{\ensuremath{\langle {#1}\rangle}\,}&#10;&#10;\newcommand{\var}[1]{\ensuremath{{\bf #1}}}&#10;&#10;&#10;&#10;\begin{document}&#10; \begin{center}&#10;    $\varphi\ ::=\  \langle\!| \mathsf{a}\, x|\!\rangle\, \varphi&#10;    \mid\ \varphi \land \varphi\ \mid\ \neg \varphi\ \mid\ \true$&#10;  \end{center}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 \equiv_{{\cal L}_{HM}} {\cal E}_2 \ \ \ \mbox{iff}\ \ \ &#10;{\cal E}_1 \sim {\cal E}_2 &#10;\]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newcommand{\en}[4]{&#10;      {\ensuremath{({#2}, \overline{#3} &lt;{#1}{#4})}}&#10;  }&#10;&#10;\newcommand{\true}{\ensuremath{\top}}&#10;&#10;\newcommand{\enx}[2]{\ensuremath{\langle\!| {#1}{#2}|\!\rangle}\,}&#10;&#10;\newcommand{\var}[1]{\ensuremath{{\bf #1}}}&#10;&#10;&#10;&#10;\begin{document}&#10; \begin{center}&#10;    $\varphi\ ::=\  &#10;(\enx{\mathsf{a}_1\,}{x_1} \otimes \cdots \otimes \enx{\mathsf{a}_n\,}{x_n}\!)\,  \varphi&#10;    \mid\ \varphi \land \varphi\ \mid\ \neg \varphi\ \mid\ \true$&#10;  \end{center}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 \equiv_{{\cal L}_{s}} {\cal E}_2 \ \ \ \mbox{iff}\ \ \ &#10;{\cal E}_1 \sim_s {\cal E}_2 &#10;\]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newcommand{\en}[4]{&#10;      {\ensuremath{({#2}, \overline{#3} &lt;{#1}{#4})}}&#10;  }&#10;&#10;\newcommand{\true}{\ensuremath{\top}}&#10;&#10;&#10;\newcommand{\var}[1]{\ensuremath{{\bf #1}}}&#10;&#10;\newcommand{\enx}[4]{ &#10;    {\ensuremath{\langle\!|{#2}, \overline{#3} &lt;{#1}{#4}|\!\rangle}}&#10;  }&#10;&#10;&#10;\begin{document}&#10; \begin{center}&#10;    $\varphi\ ::=\  &#10;  \enx{\mathsf{a}\,}{\var{x}}{\var{y}}{z}\, \varphi&#10;    \mid\ \varphi \land \varphi\ \mid\ \neg \varphi\ \mid\ \true$&#10;  \end{center}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 \equiv_{{\cal L}_{p}} {\cal E}_2 \ \ \ \mbox{iff}\ \ \ &#10;{\cal E}_1 \sim_p {\cal E}_2 &#10;\]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newcommand{\en}[4]{&#10;      {\ensuremath{({#2}, \overline{#3} &lt;{#1}{#4})}}&#10;  }&#10;&#10;\newcommand{\true}{\ensuremath{\top}}&#10;&#10;&#10;\newcommand{\var}[1]{\ensuremath{{\bf #1}}}&#10;&#10;\newcommand{\enx}[4]{ &#10;    {\ensuremath{\langle\!|{#2}, \overline{#3} &lt;{#1}{#4}|\!\rangle}}&#10;  }&#10;&#10;&#10;\begin{document}&#10; \begin{center}&#10;    $\varphi\ ::=\  &#10;  \enx{\mathsf{a}\,}{\var{x}}{\var{y}}{z}\, \varphi&#10;    \mid\ \varphi \land \varphi\ \mid\ \neg \varphi\ \mid\ \true$&#10;  \end{center}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 \equiv_{{\cal L}_{hp}} {\cal E}_2 \ \ \ \mbox{iff}\ \ \ &#10;{\cal E}_1 \sim_{hp} {\cal E}_2 &#10;\]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begin{document}&#10;\noindent whenever $(C,C')\in R$\\&#10;$&#10;\mbox{if } C\trans{X} D \mbox{ then } C'\trans{X'}D'&#10; \mbox{ with } (D,D')\in R$\\[2mm]&#10;and $X,X'$ are isomorphic steps (i.e., sets of concurrent events)&#10;\end{document}"/>
  <p:tag name="IGUANATEXSIZE" val="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not\sim_s&#10;\]&#10;&#10;\end{document}"/>
  <p:tag name="IGUANATEXSIZE" val="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\not\models, {\cal E}_2\models \  \langle\!| \mathsf{a}|\!\rangle \otimes \langle\!| \mathsf{b}|\!\rangle&#10;\ \ \ \in {\cal L}_s\]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sim&#10;\]&#10;&#10;\end{document}"/>
  <p:tag name="IGUANATEXSIZE" val="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sim_s&#10;\]&#10;\[&#10;\not\sim_p&#10;\]&#10;&#10;\end{document}"/>
  <p:tag name="IGUANATEXSIZE" val="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\not\models, {\cal E}_2\models \  \langle\!| \mathsf{a}\, x|\!\rangle \langle\!| x&lt;\mathsf{b}\, y|\!\rangle&#10;\ \ \ \in {\cal L}_p\]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sim_p&#10;\]&#10;\[&#10;\not\sim_{hp}&#10;\]&#10;&#10;\end{document}"/>
  <p:tag name="IGUANATEXSIZE" val="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\models, {\cal E}_2\not\models \  &#10;\langle\!| \mathsf{a}\, x|\!\rangle \, &#10;         (\langle\!| x&lt;\mathsf{b}\,y|\!\rangle \wedge \langle\!| \overline{x}&lt;\mathsf{b}\,z|\!\rangle )&#10;\ \ \ \in {\cal L}_{hp}\]&#10;&#10;\end{document}"/>
  <p:tag name="IGUANATEXSIZ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sim_{hp}&#10;\]&#10;\[&#10;\not\sim_{hhp}&#10;\]&#10;&#10;\end{document}"/>
  <p:tag name="IGUANATEXSIZE" val="2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\not\models, {\cal E}_2\models \  &#10;( (\mathsf{a}\, x)\otimes (\mathsf{b}\,y))\, ((x&lt;\mathsf{c}\,z)\wedge(y&lt;\mathsf{d}z'))&#10;\ \ \ \in {\cal L}_{hhp}\]&#10;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\not\models, {\cal E}_2\not\models \  &#10;( \langle\!|\mathsf{a}\, x|\!\rangle\otimes \langle\!|\mathsf{b}\,y|\!\rangle)\, ((x&lt;\mathsf{c}\,z)\wedge(y&lt;\mathsf{d}z'))&#10;\ \ \ \in {\cal L}_{hp}\]&#10;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begin{document}&#10;\noindent whenever $(C,C')\in R$\\&#10;$&#10;\mbox{if } C\trans{X} D \mbox{ then } C'\trans{X'}D'&#10; \mbox{ with } (D,D')\in R$\\[2mm]&#10;and $X,X'$ are isomorphic pomsets (i.e., p.o. consistent events)&#10;\end{document}"/>
  <p:tag name="IGUANATEXSIZE" val="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\sim_{hp}&#10;\]&#10;\[&#10;\not\sim_{hhp}&#10;\]&#10;&#10;\end{document}"/>
  <p:tag name="IGUANATEXSIZE" val="2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var}[1]{\ensuremath{{\bf #1}}}&#10;\newcommand{\en}[4]{&#10;   {\ensuremath{({#2}, \overline{#3} &lt;{#1}{#4})}}&#10;  }&#10;\newcommand{\enx}[4]{ &#10;  {\ensuremath{\langle\!|{#2}, \overline{#3} &lt;{#1}{#4}|\!\rangle}}&#10;  }&#10;&#10;\begin{document}&#10;&#10;&#10;\[&#10;{\cal E}_1\models, {\cal E}_2\not\models \  &#10;( (\mathsf{a}\, x)\otimes (\mathsf{b}\,y))\, (\neg(\overline{x}&lt;\mathsf{c}\,z)\wedge\neg(\overline{y}&lt;\mathsf{c}z'))&#10;\ \ \ \in {\cal L}_{hhp}\]&#10;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begin{document}&#10;\noindent whenever $(C,f,C')\in R$\\&#10;$&#10;\mbox{if } C\trans{e} D \mbox{ then } C'\trans{e'}D'&#10; \mbox{ with } (D,f[e\to e'],D')\in R$\\[2mm]&#10;where $f[e\to e']$ is a label-preserving iso extending $f$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trans}[1]&#10;{ \setbox0=\hbox{$\ {}^{#1}\ $}&#10; \setbox1=\hbox{$\longrightarrow$}&#10; \loop\setbox1=\hbox{$-$\kern-0.3em\unhbox1}\ifdim\wd1&lt;\wd0\repeat&#10; \hbox{$\ \ \mathop{\box1}\limits^{#1}\ \ $}&#10;}&#10;&#10;\begin{document}&#10;\noindent whenever $(C,f,C')\in R$&#10;\begin{itemize}&#10;\item&#10;$\mbox{if } C\trans{e} D \mbox{ then } C'\trans{e'}D'&#10; \mbox{ with } (D,f[e\to e'],D')\in R$&#10;\item if $D\trans{e} C$ then $D'\trans{e'} C'$ with $(D,f|_D,D')\in R$&#10;\end{itemize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lts}[1]{\mathrel{\stackrel{{#1}}{\longrightarrow}}}&#10;\newcommand{\Blts}[1]{\mathrel{\stackrel{{#1}}{\longleftarrow}}}&#10;&#10;&#10;\begin{document}&#10;&#10;\[&#10;\Blts{Y_1} C_2&#10;\]&#10;&#10;\end{document}"/>
  <p:tag name="IGUANATEXSIZE" val="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1704</Words>
  <Application>Microsoft Office PowerPoint</Application>
  <PresentationFormat>On-screen Show (4:3)</PresentationFormat>
  <Paragraphs>547</Paragraphs>
  <Slides>45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 logic for true concurrency</vt:lpstr>
      <vt:lpstr>Models of Concurrency</vt:lpstr>
      <vt:lpstr>The Interleaving world</vt:lpstr>
      <vt:lpstr>The True-Concurrent world</vt:lpstr>
      <vt:lpstr>Interleaving world: Logical characterization</vt:lpstr>
      <vt:lpstr>True-concurrent world  vs Logic ?</vt:lpstr>
      <vt:lpstr>Logics for true-concurrency</vt:lpstr>
      <vt:lpstr>A single logic for true-concurrency</vt:lpstr>
      <vt:lpstr>True Concurrent Model: Event Structures</vt:lpstr>
      <vt:lpstr>True Concurrent Model: Event Structures</vt:lpstr>
      <vt:lpstr>True Concurrent Model: Event Structures</vt:lpstr>
      <vt:lpstr>The True Concurrent Spectrum</vt:lpstr>
      <vt:lpstr>Bisimulation Equivalence</vt:lpstr>
      <vt:lpstr>Bisimulation Equivalence</vt:lpstr>
      <vt:lpstr>Bisimulation Equivalence</vt:lpstr>
      <vt:lpstr>Step Bisimulation </vt:lpstr>
      <vt:lpstr>Step Bisimulation</vt:lpstr>
      <vt:lpstr>Step Bisimulation</vt:lpstr>
      <vt:lpstr>Pomset Bisimulation </vt:lpstr>
      <vt:lpstr>Pomset Bisimulation</vt:lpstr>
      <vt:lpstr>Pomset Bisimulation</vt:lpstr>
      <vt:lpstr>History-preserving Bisimulation </vt:lpstr>
      <vt:lpstr>History-preserving Bisimulation</vt:lpstr>
      <vt:lpstr>History-preserving Bisimulation</vt:lpstr>
      <vt:lpstr>History-preserving Bisimulation</vt:lpstr>
      <vt:lpstr>Slide 26</vt:lpstr>
      <vt:lpstr>Hereditary History-preserving Bisimulation</vt:lpstr>
      <vt:lpstr>Hereditary History-preserving Bisimulation</vt:lpstr>
      <vt:lpstr>Hereditary History-preserving Bisimulation</vt:lpstr>
      <vt:lpstr>A logic for true concurrency</vt:lpstr>
      <vt:lpstr>A logic for true concurrency</vt:lpstr>
      <vt:lpstr>A logic for true concurrency</vt:lpstr>
      <vt:lpstr>Examples and notation</vt:lpstr>
      <vt:lpstr>Well-formedness</vt:lpstr>
      <vt:lpstr>Logical Equivalence</vt:lpstr>
      <vt:lpstr>A single logic for true-concurrency</vt:lpstr>
      <vt:lpstr>Logical Spectrum: HM Logic</vt:lpstr>
      <vt:lpstr>Logical Spectrum: Step Logic</vt:lpstr>
      <vt:lpstr>Logical Spectrum: Pomset Logic</vt:lpstr>
      <vt:lpstr>Logical Spectrum: History Preserving Logic</vt:lpstr>
      <vt:lpstr>Logical Spectrum: Separation Examples</vt:lpstr>
      <vt:lpstr>Logical Spectrum: Separation Examples</vt:lpstr>
      <vt:lpstr>Logical Spectrum: Separation Examples</vt:lpstr>
      <vt:lpstr>Logical Spectrum: Separation Examples</vt:lpstr>
      <vt:lpstr>Future work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logic for true concurrency</dc:title>
  <dc:creator>crafa</dc:creator>
  <cp:lastModifiedBy>crafa</cp:lastModifiedBy>
  <cp:revision>232</cp:revision>
  <dcterms:created xsi:type="dcterms:W3CDTF">2010-04-23T09:38:21Z</dcterms:created>
  <dcterms:modified xsi:type="dcterms:W3CDTF">2010-05-28T14:20:03Z</dcterms:modified>
</cp:coreProperties>
</file>