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52" r:id="rId1"/>
    <p:sldMasterId id="2147483654" r:id="rId2"/>
    <p:sldMasterId id="2147483656" r:id="rId3"/>
  </p:sldMasterIdLst>
  <p:notesMasterIdLst>
    <p:notesMasterId r:id="rId58"/>
  </p:notesMasterIdLst>
  <p:handoutMasterIdLst>
    <p:handoutMasterId r:id="rId59"/>
  </p:handoutMasterIdLst>
  <p:sldIdLst>
    <p:sldId id="380" r:id="rId4"/>
    <p:sldId id="382" r:id="rId5"/>
    <p:sldId id="383" r:id="rId6"/>
    <p:sldId id="384" r:id="rId7"/>
    <p:sldId id="385" r:id="rId8"/>
    <p:sldId id="386" r:id="rId9"/>
    <p:sldId id="388" r:id="rId10"/>
    <p:sldId id="389" r:id="rId11"/>
    <p:sldId id="387" r:id="rId12"/>
    <p:sldId id="390" r:id="rId13"/>
    <p:sldId id="391" r:id="rId14"/>
    <p:sldId id="392" r:id="rId15"/>
    <p:sldId id="394" r:id="rId16"/>
    <p:sldId id="395" r:id="rId17"/>
    <p:sldId id="397" r:id="rId18"/>
    <p:sldId id="398" r:id="rId19"/>
    <p:sldId id="399" r:id="rId20"/>
    <p:sldId id="400" r:id="rId21"/>
    <p:sldId id="401" r:id="rId22"/>
    <p:sldId id="402" r:id="rId23"/>
    <p:sldId id="403" r:id="rId24"/>
    <p:sldId id="405" r:id="rId25"/>
    <p:sldId id="406" r:id="rId26"/>
    <p:sldId id="407" r:id="rId27"/>
    <p:sldId id="408" r:id="rId28"/>
    <p:sldId id="409" r:id="rId29"/>
    <p:sldId id="410" r:id="rId30"/>
    <p:sldId id="437" r:id="rId31"/>
    <p:sldId id="438" r:id="rId32"/>
    <p:sldId id="411" r:id="rId33"/>
    <p:sldId id="412" r:id="rId34"/>
    <p:sldId id="413" r:id="rId35"/>
    <p:sldId id="414" r:id="rId36"/>
    <p:sldId id="415" r:id="rId37"/>
    <p:sldId id="418" r:id="rId38"/>
    <p:sldId id="435" r:id="rId39"/>
    <p:sldId id="436" r:id="rId40"/>
    <p:sldId id="420" r:id="rId41"/>
    <p:sldId id="439" r:id="rId42"/>
    <p:sldId id="440" r:id="rId43"/>
    <p:sldId id="421" r:id="rId44"/>
    <p:sldId id="422" r:id="rId45"/>
    <p:sldId id="423" r:id="rId46"/>
    <p:sldId id="424" r:id="rId47"/>
    <p:sldId id="425" r:id="rId48"/>
    <p:sldId id="426" r:id="rId49"/>
    <p:sldId id="427" r:id="rId50"/>
    <p:sldId id="428" r:id="rId51"/>
    <p:sldId id="429" r:id="rId52"/>
    <p:sldId id="430" r:id="rId53"/>
    <p:sldId id="431" r:id="rId54"/>
    <p:sldId id="432" r:id="rId55"/>
    <p:sldId id="433" r:id="rId56"/>
    <p:sldId id="434" r:id="rId57"/>
  </p:sldIdLst>
  <p:sldSz cx="9144000" cy="6858000" type="screen4x3"/>
  <p:notesSz cx="6797675" cy="9926638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8000"/>
    <a:srgbClr val="000000"/>
    <a:srgbClr val="336600"/>
    <a:srgbClr val="3333FF"/>
    <a:srgbClr val="0000FF"/>
    <a:srgbClr val="FFFF66"/>
    <a:srgbClr val="0070C0"/>
    <a:srgbClr val="00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21" autoAdjust="0"/>
    <p:restoredTop sz="93463" autoAdjust="0"/>
  </p:normalViewPr>
  <p:slideViewPr>
    <p:cSldViewPr>
      <p:cViewPr>
        <p:scale>
          <a:sx n="75" d="100"/>
          <a:sy n="75" d="100"/>
        </p:scale>
        <p:origin x="-1020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>
        <p:scale>
          <a:sx n="200" d="100"/>
          <a:sy n="200" d="100"/>
        </p:scale>
        <p:origin x="-714" y="4680"/>
      </p:cViewPr>
      <p:guideLst>
        <p:guide orient="horz" pos="3127"/>
        <p:guide pos="2141"/>
      </p:guideLst>
    </p:cSldViewPr>
  </p:notesViewPr>
  <p:gridSpacing cx="92171838" cy="9217183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Relationship Id="rId4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png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8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8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8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C97A99B3-65BC-4318-89CD-AF54EDDC9833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34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Click to edit Master text styles</a:t>
            </a:r>
          </a:p>
          <a:p>
            <a:pPr lvl="1"/>
            <a:r>
              <a:rPr lang="nl-NL" noProof="0" smtClean="0"/>
              <a:t>Second level</a:t>
            </a:r>
          </a:p>
          <a:p>
            <a:pPr lvl="2"/>
            <a:r>
              <a:rPr lang="nl-NL" noProof="0" smtClean="0"/>
              <a:t>Third level</a:t>
            </a:r>
          </a:p>
          <a:p>
            <a:pPr lvl="3"/>
            <a:r>
              <a:rPr lang="nl-NL" noProof="0" smtClean="0"/>
              <a:t>Fourth level</a:t>
            </a:r>
          </a:p>
          <a:p>
            <a:pPr lvl="4"/>
            <a:r>
              <a:rPr lang="nl-NL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5ABE87ED-1179-474D-90E3-FEFBEFC28744}" type="slidenum">
              <a:rPr lang="nl-NL"/>
              <a:pPr>
                <a:defRPr/>
              </a:pPr>
              <a:t>‹N›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2A8260-BF4B-4A86-90CB-313679A845ED}" type="slidenum">
              <a:rPr lang="nl-NL" smtClean="0"/>
              <a:pPr/>
              <a:t>0</a:t>
            </a:fld>
            <a:endParaRPr lang="nl-NL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75544C30-6DAD-4BD6-A6FB-872EE687D7BE}" type="slidenum">
              <a:rPr lang="en-AU"/>
              <a:pPr/>
              <a:t>1</a:t>
            </a:fld>
            <a:endParaRPr lang="en-AU"/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0984" y="4716193"/>
            <a:ext cx="5435708" cy="4465216"/>
          </a:xfrm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0984" y="4716193"/>
            <a:ext cx="5435708" cy="4465216"/>
          </a:xfrm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6DB561-C1E9-429C-90D8-6925DCF11E7B}" type="slidenum">
              <a:rPr lang="en-US"/>
              <a:pPr/>
              <a:t>18</a:t>
            </a:fld>
            <a:endParaRPr lang="en-US"/>
          </a:p>
        </p:txBody>
      </p:sp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5EB1B7-E51A-43E4-85BF-46995F2A18B8}" type="slidenum">
              <a:rPr lang="en-US"/>
              <a:pPr/>
              <a:t>21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59350" cy="3719513"/>
          </a:xfrm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7472" y="4714653"/>
            <a:ext cx="4982732" cy="4466756"/>
          </a:xfrm>
        </p:spPr>
        <p:txBody>
          <a:bodyPr/>
          <a:lstStyle/>
          <a:p>
            <a:r>
              <a:rPr lang="en-GB"/>
              <a:t>In order to coordinate, the team members have to be connected continuously but this is not guaranteed in MANET. Let’s consider the situation of the photo-camera moving towards the Church in order to take a photo. </a:t>
            </a:r>
          </a:p>
          <a:p>
            <a:r>
              <a:rPr lang="en-GB"/>
              <a:t>The movement to reach the destination could bring to Photo-Camera’s isolation. </a:t>
            </a:r>
          </a:p>
          <a:p>
            <a:r>
              <a:rPr lang="en-GB"/>
              <a:t>In such cases the software should be able to predict such a situation and possibly choose a bridging device to follow the member going to disconnect, in order to keep network connected.</a:t>
            </a:r>
          </a:p>
          <a:p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47BA53-E4C5-4D9A-9098-95AB6E5A7C53}" type="slidenum">
              <a:rPr lang="en-US"/>
              <a:pPr/>
              <a:t>22</a:t>
            </a:fld>
            <a:endParaRPr lang="en-US"/>
          </a:p>
        </p:txBody>
      </p:sp>
      <p:sp>
        <p:nvSpPr>
          <p:cNvPr id="26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64" y="4714653"/>
            <a:ext cx="5438748" cy="4466756"/>
          </a:xfrm>
        </p:spPr>
        <p:txBody>
          <a:bodyPr/>
          <a:lstStyle/>
          <a:p>
            <a:r>
              <a:rPr lang="it-IT"/>
              <a:t>Disconnection Management causes process restructing: a need activity is put in parallel to the one carried out by disconnecting actor. Such an activity is assigned to the chosen bridging device.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C1D04A-2FC3-4EF5-A7E8-AE600973587D}" type="slidenum">
              <a:rPr lang="en-US"/>
              <a:pPr/>
              <a:t>25</a:t>
            </a:fld>
            <a:endParaRPr lang="en-US"/>
          </a:p>
        </p:txBody>
      </p:sp>
      <p:sp>
        <p:nvSpPr>
          <p:cNvPr id="29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64" y="4714653"/>
            <a:ext cx="5438748" cy="4466756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8446DB-22F2-481E-8581-3947DB52C438}" type="slidenum">
              <a:rPr lang="en-US"/>
              <a:pPr/>
              <a:t>26</a:t>
            </a:fld>
            <a:endParaRPr lang="en-US"/>
          </a:p>
        </p:txBody>
      </p:sp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64" y="4714653"/>
            <a:ext cx="5438748" cy="4466756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6E2025-71E8-4600-9B28-6B8695AC1A6A}" type="slidenum">
              <a:rPr lang="en-US"/>
              <a:pPr/>
              <a:t>29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64" y="4714653"/>
            <a:ext cx="5438748" cy="4466756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3032CB-24A8-42AD-916E-E8AAE8AC4545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45062" cy="3709988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3D280C-9FA3-4F45-A805-B7AAD5626EB8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490" y="746558"/>
            <a:ext cx="4818825" cy="3710168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layoutsparks.com/myspace-layouts/footsteps+in++s_0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619250"/>
            <a:ext cx="5616575" cy="1470025"/>
          </a:xfrm>
        </p:spPr>
        <p:txBody>
          <a:bodyPr anchor="t"/>
          <a:lstStyle>
            <a:lvl1pPr>
              <a:defRPr/>
            </a:lvl1pPr>
          </a:lstStyle>
          <a:p>
            <a:r>
              <a:rPr lang="nl-NL" dirty="0"/>
              <a:t>Click to edit Master title style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238500"/>
            <a:ext cx="5113337" cy="55086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Click to edit Master subtitle style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PAGE </a:t>
            </a:r>
            <a:fld id="{2A252932-4557-466B-9832-2394F716C9FF}" type="slidenum">
              <a:rPr lang="nl-NL" smtClean="0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ED497EE3-C8AD-4F2B-8AE3-6602C44BD530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202D733C-DF9C-49C1-AD4F-E3A748617067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188" y="1600200"/>
            <a:ext cx="3921125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13" y="1600200"/>
            <a:ext cx="3921125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979A30A7-EF67-4DE0-B9E4-9298D7235F45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60882F34-200D-461E-8A2F-0C7B7C5FB0A4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28B2062D-CA0A-4B29-BBB4-D4860030C260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1B563DD3-EC4B-4D6B-854E-DBD730C6A6C3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BCBCB0DD-D6A5-44D8-87EA-54E46BCD538C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9916373F-EA44-42C0-8A22-C7A85EA4C1E3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9B33D59B-42B1-4C86-B9AB-0B67DF54946A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15900"/>
            <a:ext cx="2005012" cy="5343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188" y="215900"/>
            <a:ext cx="5867400" cy="5343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CD1B8C39-C62A-4D55-8610-80171871B8CC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olo, contenut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14375" y="304800"/>
            <a:ext cx="6172200" cy="9906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766763" y="1600200"/>
            <a:ext cx="3910012" cy="4495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829175" y="1600200"/>
            <a:ext cx="3910013" cy="4495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0"/>
          </p:nvPr>
        </p:nvSpPr>
        <p:spPr>
          <a:xfrm>
            <a:off x="714375" y="6388100"/>
            <a:ext cx="6881813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M. de Leoni - Highly dynamic Adaptation in Process Management Systems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1"/>
          </p:nvPr>
        </p:nvSpPr>
        <p:spPr>
          <a:xfrm>
            <a:off x="6834188" y="63881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3A158D0-D817-4812-8803-879DC69C9FC6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338138"/>
            <a:ext cx="6038850" cy="1211262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85800" y="1641475"/>
            <a:ext cx="3805238" cy="457835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3438" y="1641475"/>
            <a:ext cx="3806825" cy="457835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idx="10"/>
          </p:nvPr>
        </p:nvSpPr>
        <p:spPr>
          <a:xfrm>
            <a:off x="5364163" y="6021388"/>
            <a:ext cx="3449637" cy="685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GB"/>
              <a:t>WORKPAD Project 		</a:t>
            </a:r>
            <a:fld id="{8A8C7F03-19F3-49F3-99B7-5858FA8B0DBF}" type="slidenum">
              <a:rPr lang="en-GB"/>
              <a:pPr>
                <a:defRPr/>
              </a:pPr>
              <a:t>‹N›</a:t>
            </a:fld>
            <a:endParaRPr lang="en-GB"/>
          </a:p>
          <a:p>
            <a:pPr>
              <a:defRPr/>
            </a:pPr>
            <a:endParaRPr lang="en-GB"/>
          </a:p>
        </p:txBody>
      </p:sp>
      <p:sp>
        <p:nvSpPr>
          <p:cNvPr id="6" name="Segnaposto piè di pagina 3"/>
          <p:cNvSpPr>
            <a:spLocks noGrp="1"/>
          </p:cNvSpPr>
          <p:nvPr>
            <p:ph type="ftr" sz="quarter" idx="3"/>
          </p:nvPr>
        </p:nvSpPr>
        <p:spPr>
          <a:xfrm>
            <a:off x="357158" y="6143644"/>
            <a:ext cx="8429684" cy="457200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accent6"/>
                </a:solidFill>
                <a:latin typeface="Arial Black" pitchFamily="34" charset="0"/>
              </a:defRPr>
            </a:lvl1pPr>
          </a:lstStyle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kern="0" dirty="0" smtClean="0"/>
              <a:t>Catarci, de Leoni et al. </a:t>
            </a:r>
            <a:br>
              <a:rPr lang="en-US" kern="0" dirty="0" smtClean="0"/>
            </a:br>
            <a:r>
              <a:rPr lang="en-US" i="1" kern="0" dirty="0" smtClean="0"/>
              <a:t>Process Management and Geo-collaboration in WORKPAD </a:t>
            </a:r>
            <a:endParaRPr lang="en-US" kern="0" dirty="0" smtClean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ages2.layoutsparks.com/1/94786/footprints-man-beach-morning.jpg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 rot="20141617">
            <a:off x="4173538" y="1354138"/>
            <a:ext cx="6078537" cy="455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 descr="blue tit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75" y="0"/>
            <a:ext cx="9140825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619250"/>
            <a:ext cx="5616575" cy="1470025"/>
          </a:xfrm>
        </p:spPr>
        <p:txBody>
          <a:bodyPr anchor="t"/>
          <a:lstStyle>
            <a:lvl1pPr>
              <a:defRPr/>
            </a:lvl1pPr>
          </a:lstStyle>
          <a:p>
            <a:r>
              <a:rPr lang="nl-NL"/>
              <a:t>Click to edit Master title style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238500"/>
            <a:ext cx="5113337" cy="55086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nl-NL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5E5FBD8B-618F-432F-BF0E-AE1BE22DD0C0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06B3810B-937C-4F32-AC65-A952960916EF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188" y="1600200"/>
            <a:ext cx="3919537" cy="4138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3125" y="1600200"/>
            <a:ext cx="3921125" cy="4138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3280EBFB-E4E8-4860-9E59-B52333709D18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A8A939B0-D439-42FE-8B29-35C40B199195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67B9025C-419B-4A0B-9890-5B9BEA732048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BF463909-DE32-49C6-8569-E99F99595E3F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E0D3DA60-744D-4E5B-8305-A668CEB96CA5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E5C1A144-DD16-40BB-B421-2B227A9A53D1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B11A6BFA-1FCC-4751-BBD8-AA9EA9B56EA7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15900"/>
            <a:ext cx="2005012" cy="55229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188" y="215900"/>
            <a:ext cx="5867400" cy="55229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7441A5E3-DE09-4F5C-A975-623D4BB8DA5A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1619250"/>
            <a:ext cx="5616575" cy="1470025"/>
          </a:xfrm>
        </p:spPr>
        <p:txBody>
          <a:bodyPr anchor="t"/>
          <a:lstStyle>
            <a:lvl1pPr>
              <a:defRPr/>
            </a:lvl1pPr>
          </a:lstStyle>
          <a:p>
            <a:r>
              <a:rPr lang="nl-NL"/>
              <a:t>Click to edit Master title style</a:t>
            </a:r>
          </a:p>
        </p:txBody>
      </p:sp>
      <p:sp>
        <p:nvSpPr>
          <p:cNvPr id="22016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238500"/>
            <a:ext cx="5113337" cy="55086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nl-NL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D9F0C1C2-40ED-41B4-AF20-C8275696A541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B21A9132-5A62-4565-8004-BD84146B448E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188" y="1600200"/>
            <a:ext cx="3919537" cy="4138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3125" y="1600200"/>
            <a:ext cx="3921125" cy="4138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50F2A518-96B5-4503-A380-4931C8D6526C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DF25D7D2-5284-462E-8364-9FB0647C84B6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B36EF3F0-B9FF-495E-B44C-EC18298A7BFE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B6A15A4E-DC8C-4181-A155-75328F1917B8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C3E26555-C617-4C2B-AC5F-5C51DB3144AE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00A38F74-15D6-4C79-B6B9-A20762AF3A79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9C2A8146-290D-489F-9437-EB237448B55E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215900"/>
            <a:ext cx="2005012" cy="55229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188" y="215900"/>
            <a:ext cx="5867400" cy="55229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PAGE </a:t>
            </a:r>
            <a:fld id="{3B124DB1-42F5-4026-B56D-44323BDF7535}" type="slidenum">
              <a:rPr lang="nl-NL"/>
              <a:pPr>
                <a:defRPr/>
              </a:pPr>
              <a:t>‹N›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8" descr="blue bar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898207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215900"/>
            <a:ext cx="8024812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Click to edit Master title style</a:t>
            </a:r>
          </a:p>
        </p:txBody>
      </p:sp>
      <p:pic>
        <p:nvPicPr>
          <p:cNvPr id="12292" name="Picture 10" descr="date bar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019925" y="6408738"/>
            <a:ext cx="212407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3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43888" y="6548438"/>
            <a:ext cx="60960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800" b="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nl-NL"/>
              <a:t>PAGE </a:t>
            </a:r>
            <a:fld id="{2A252932-4557-466B-9832-2394F716C9FF}" type="slidenum">
              <a:rPr lang="nl-NL"/>
              <a:pPr>
                <a:defRPr/>
              </a:pPr>
              <a:t>‹N›</a:t>
            </a:fld>
            <a:endParaRPr lang="nl-NL"/>
          </a:p>
        </p:txBody>
      </p:sp>
      <p:sp>
        <p:nvSpPr>
          <p:cNvPr id="12294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00200"/>
            <a:ext cx="7994650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</a:p>
        </p:txBody>
      </p:sp>
      <p:sp>
        <p:nvSpPr>
          <p:cNvPr id="7" name="Rectangle 14"/>
          <p:cNvSpPr txBox="1">
            <a:spLocks noChangeArrowheads="1"/>
          </p:cNvSpPr>
          <p:nvPr userDrawn="1"/>
        </p:nvSpPr>
        <p:spPr bwMode="auto">
          <a:xfrm>
            <a:off x="161412" y="6489408"/>
            <a:ext cx="7994650" cy="18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268288" marR="0" lvl="0" indent="-2682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None/>
              <a:tabLst/>
              <a:defRPr/>
            </a:pPr>
            <a:r>
              <a:rPr kumimoji="0" lang="nl-NL" sz="12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Massimiliano de Leoni</a:t>
            </a:r>
            <a:r>
              <a:rPr kumimoji="0" lang="nl-NL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Process-aware Information System for Emergency Management</a:t>
            </a:r>
            <a:endParaRPr kumimoji="0" lang="nl-NL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22" r:id="rId1"/>
    <p:sldLayoutId id="2147484992" r:id="rId2"/>
    <p:sldLayoutId id="2147484993" r:id="rId3"/>
    <p:sldLayoutId id="2147484994" r:id="rId4"/>
    <p:sldLayoutId id="2147484995" r:id="rId5"/>
    <p:sldLayoutId id="2147484996" r:id="rId6"/>
    <p:sldLayoutId id="2147484997" r:id="rId7"/>
    <p:sldLayoutId id="2147484998" r:id="rId8"/>
    <p:sldLayoutId id="2147484999" r:id="rId9"/>
    <p:sldLayoutId id="2147485000" r:id="rId10"/>
    <p:sldLayoutId id="2147485001" r:id="rId11"/>
    <p:sldLayoutId id="2147485025" r:id="rId12"/>
    <p:sldLayoutId id="2147485026" r:id="rId1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268288" indent="-2682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536575" indent="-2667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200" b="1">
          <a:solidFill>
            <a:schemeClr val="tx1"/>
          </a:solidFill>
          <a:latin typeface="+mn-lt"/>
        </a:defRPr>
      </a:lvl2pPr>
      <a:lvl3pPr marL="809625" indent="-2651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2200" b="1">
          <a:solidFill>
            <a:schemeClr val="tx1"/>
          </a:solidFill>
          <a:latin typeface="+mn-lt"/>
        </a:defRPr>
      </a:lvl3pPr>
      <a:lvl4pPr marL="1090613" indent="-2794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2200" b="1">
          <a:solidFill>
            <a:schemeClr val="tx1"/>
          </a:solidFill>
          <a:latin typeface="+mn-lt"/>
        </a:defRPr>
      </a:lvl4pPr>
      <a:lvl5pPr marL="1349375" indent="-2571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2200" b="1">
          <a:solidFill>
            <a:schemeClr val="tx1"/>
          </a:solidFill>
          <a:latin typeface="+mn-lt"/>
        </a:defRPr>
      </a:lvl5pPr>
      <a:lvl6pPr marL="1806575" indent="-257175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2200" b="1">
          <a:solidFill>
            <a:schemeClr val="tx1"/>
          </a:solidFill>
          <a:latin typeface="+mn-lt"/>
        </a:defRPr>
      </a:lvl6pPr>
      <a:lvl7pPr marL="2263775" indent="-257175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2200" b="1">
          <a:solidFill>
            <a:schemeClr val="tx1"/>
          </a:solidFill>
          <a:latin typeface="+mn-lt"/>
        </a:defRPr>
      </a:lvl7pPr>
      <a:lvl8pPr marL="2720975" indent="-257175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2200" b="1">
          <a:solidFill>
            <a:schemeClr val="tx1"/>
          </a:solidFill>
          <a:latin typeface="+mn-lt"/>
        </a:defRPr>
      </a:lvl8pPr>
      <a:lvl9pPr marL="3178175" indent="-257175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22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9" descr="blue bar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898207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9" descr="date ba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019925" y="6408738"/>
            <a:ext cx="212407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215900"/>
            <a:ext cx="8024812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Click to edit Master title style</a:t>
            </a:r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43888" y="6548438"/>
            <a:ext cx="60960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800" b="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nl-NL"/>
              <a:t>PAGE </a:t>
            </a:r>
            <a:fld id="{F3451760-10B4-4943-B8E1-175DF899ABD3}" type="slidenum">
              <a:rPr lang="nl-NL"/>
              <a:pPr>
                <a:defRPr/>
              </a:pPr>
              <a:t>‹N›</a:t>
            </a:fld>
            <a:endParaRPr lang="nl-NL"/>
          </a:p>
        </p:txBody>
      </p:sp>
      <p:sp>
        <p:nvSpPr>
          <p:cNvPr id="13318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00200"/>
            <a:ext cx="7993062" cy="413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23" r:id="rId1"/>
    <p:sldLayoutId id="2147485002" r:id="rId2"/>
    <p:sldLayoutId id="2147485003" r:id="rId3"/>
    <p:sldLayoutId id="2147485004" r:id="rId4"/>
    <p:sldLayoutId id="2147485005" r:id="rId5"/>
    <p:sldLayoutId id="2147485006" r:id="rId6"/>
    <p:sldLayoutId id="2147485007" r:id="rId7"/>
    <p:sldLayoutId id="2147485008" r:id="rId8"/>
    <p:sldLayoutId id="2147485009" r:id="rId9"/>
    <p:sldLayoutId id="2147485010" r:id="rId10"/>
    <p:sldLayoutId id="2147485011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268288" indent="-2682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534988" indent="-2651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200" b="1">
          <a:solidFill>
            <a:schemeClr val="tx1"/>
          </a:solidFill>
          <a:latin typeface="+mn-lt"/>
        </a:defRPr>
      </a:lvl2pPr>
      <a:lvl3pPr marL="814388" indent="-2778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2200" b="1">
          <a:solidFill>
            <a:schemeClr val="tx1"/>
          </a:solidFill>
          <a:latin typeface="+mn-lt"/>
        </a:defRPr>
      </a:lvl3pPr>
      <a:lvl4pPr marL="1069975" indent="-2540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2200" b="1">
          <a:solidFill>
            <a:schemeClr val="tx1"/>
          </a:solidFill>
          <a:latin typeface="+mn-lt"/>
        </a:defRPr>
      </a:lvl4pPr>
      <a:lvl5pPr marL="1349375" indent="-2778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2200" b="1">
          <a:solidFill>
            <a:schemeClr val="tx1"/>
          </a:solidFill>
          <a:latin typeface="+mn-lt"/>
        </a:defRPr>
      </a:lvl5pPr>
      <a:lvl6pPr marL="1806575" indent="-27781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2200" b="1">
          <a:solidFill>
            <a:schemeClr val="tx1"/>
          </a:solidFill>
          <a:latin typeface="+mn-lt"/>
        </a:defRPr>
      </a:lvl6pPr>
      <a:lvl7pPr marL="2263775" indent="-27781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2200" b="1">
          <a:solidFill>
            <a:schemeClr val="tx1"/>
          </a:solidFill>
          <a:latin typeface="+mn-lt"/>
        </a:defRPr>
      </a:lvl7pPr>
      <a:lvl8pPr marL="2720975" indent="-27781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2200" b="1">
          <a:solidFill>
            <a:schemeClr val="tx1"/>
          </a:solidFill>
          <a:latin typeface="+mn-lt"/>
        </a:defRPr>
      </a:lvl8pPr>
      <a:lvl9pPr marL="3178175" indent="-27781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22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3" descr="blue bar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898207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 descr="date ba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019925" y="6408738"/>
            <a:ext cx="212407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215900"/>
            <a:ext cx="8024812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Click to edit Master title style</a:t>
            </a:r>
          </a:p>
        </p:txBody>
      </p:sp>
      <p:sp>
        <p:nvSpPr>
          <p:cNvPr id="2191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43888" y="6548438"/>
            <a:ext cx="60960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800" b="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nl-NL"/>
              <a:t>PAGE </a:t>
            </a:r>
            <a:fld id="{74734507-76EE-4508-927A-1268C1044C98}" type="slidenum">
              <a:rPr lang="nl-NL"/>
              <a:pPr>
                <a:defRPr/>
              </a:pPr>
              <a:t>‹N›</a:t>
            </a:fld>
            <a:endParaRPr lang="nl-NL"/>
          </a:p>
        </p:txBody>
      </p:sp>
      <p:sp>
        <p:nvSpPr>
          <p:cNvPr id="14342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00200"/>
            <a:ext cx="7993062" cy="413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24" r:id="rId1"/>
    <p:sldLayoutId id="2147485012" r:id="rId2"/>
    <p:sldLayoutId id="2147485013" r:id="rId3"/>
    <p:sldLayoutId id="2147485014" r:id="rId4"/>
    <p:sldLayoutId id="2147485015" r:id="rId5"/>
    <p:sldLayoutId id="2147485016" r:id="rId6"/>
    <p:sldLayoutId id="2147485017" r:id="rId7"/>
    <p:sldLayoutId id="2147485018" r:id="rId8"/>
    <p:sldLayoutId id="2147485019" r:id="rId9"/>
    <p:sldLayoutId id="2147485020" r:id="rId10"/>
    <p:sldLayoutId id="2147485021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268288" indent="-2682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534988" indent="-2651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200" b="1">
          <a:solidFill>
            <a:schemeClr val="tx1"/>
          </a:solidFill>
          <a:latin typeface="+mn-lt"/>
        </a:defRPr>
      </a:lvl2pPr>
      <a:lvl3pPr marL="814388" indent="-2778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2200" b="1">
          <a:solidFill>
            <a:schemeClr val="tx1"/>
          </a:solidFill>
          <a:latin typeface="+mn-lt"/>
        </a:defRPr>
      </a:lvl3pPr>
      <a:lvl4pPr marL="1069975" indent="-2540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2200" b="1">
          <a:solidFill>
            <a:schemeClr val="tx1"/>
          </a:solidFill>
          <a:latin typeface="+mn-lt"/>
        </a:defRPr>
      </a:lvl4pPr>
      <a:lvl5pPr marL="1349375" indent="-2778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2200" b="1">
          <a:solidFill>
            <a:schemeClr val="tx1"/>
          </a:solidFill>
          <a:latin typeface="+mn-lt"/>
        </a:defRPr>
      </a:lvl5pPr>
      <a:lvl6pPr marL="1806575" indent="-27781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2200" b="1">
          <a:solidFill>
            <a:schemeClr val="tx1"/>
          </a:solidFill>
          <a:latin typeface="+mn-lt"/>
        </a:defRPr>
      </a:lvl6pPr>
      <a:lvl7pPr marL="2263775" indent="-27781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2200" b="1">
          <a:solidFill>
            <a:schemeClr val="tx1"/>
          </a:solidFill>
          <a:latin typeface="+mn-lt"/>
        </a:defRPr>
      </a:lvl7pPr>
      <a:lvl8pPr marL="2720975" indent="-27781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2200" b="1">
          <a:solidFill>
            <a:schemeClr val="tx1"/>
          </a:solidFill>
          <a:latin typeface="+mn-lt"/>
        </a:defRPr>
      </a:lvl8pPr>
      <a:lvl9pPr marL="3178175" indent="-277813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22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5.jpeg"/><Relationship Id="rId4" Type="http://schemas.openxmlformats.org/officeDocument/2006/relationships/oleObject" Target="../embeddings/oleObject2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24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9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7" Type="http://schemas.openxmlformats.org/officeDocument/2006/relationships/image" Target="../media/image45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emf"/><Relationship Id="rId5" Type="http://schemas.openxmlformats.org/officeDocument/2006/relationships/image" Target="../media/image43.jpeg"/><Relationship Id="rId4" Type="http://schemas.openxmlformats.org/officeDocument/2006/relationships/image" Target="../media/image42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268712"/>
            <a:ext cx="5616575" cy="1470025"/>
          </a:xfrm>
        </p:spPr>
        <p:txBody>
          <a:bodyPr/>
          <a:lstStyle/>
          <a:p>
            <a:r>
              <a:rPr lang="en-US" sz="4000" dirty="0" smtClean="0"/>
              <a:t>Process-aware Information Systems for Emergency Management</a:t>
            </a:r>
            <a:endParaRPr lang="en-US" sz="1600" dirty="0" smtClean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4000" y="4078778"/>
            <a:ext cx="521812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lang="nl-NL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Dr. Massimiliano </a:t>
            </a:r>
            <a:r>
              <a:rPr lang="nl-NL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 </a:t>
            </a:r>
            <a:r>
              <a:rPr lang="nl-NL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Leoni</a:t>
            </a:r>
          </a:p>
          <a:p>
            <a:pPr>
              <a:defRPr/>
            </a:pPr>
            <a:r>
              <a:rPr lang="nl-NL" sz="1200" i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Department of Mathematics and Computer Science</a:t>
            </a:r>
          </a:p>
          <a:p>
            <a:pPr>
              <a:defRPr/>
            </a:pPr>
            <a:endParaRPr lang="nl-NL" sz="1200" kern="0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r>
              <a:rPr lang="nl-NL" sz="12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http://www.win.tue.nl/~mdeleoni/</a:t>
            </a:r>
          </a:p>
          <a:p>
            <a:pPr>
              <a:defRPr/>
            </a:pPr>
            <a:r>
              <a:rPr lang="nl-NL" sz="12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m.d.leoni@tue.nl</a:t>
            </a:r>
          </a:p>
          <a:p>
            <a:pPr>
              <a:defRPr/>
            </a:pPr>
            <a:endParaRPr lang="nl-NL" sz="1600" kern="0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en-US" sz="1400" i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en-US" dirty="0" smtClean="0"/>
              <a:t>Fundamentals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719132"/>
            <a:ext cx="8280400" cy="50403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Workflow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b="1" dirty="0" smtClean="0">
                <a:latin typeface="Bradley Hand ITC" pitchFamily="66" charset="0"/>
              </a:rPr>
              <a:t>“The automation of a business process, in whole or part, during which documents, information or tasks are passed from one participant to another for action according to a set of procedural rules.” 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sv-SE" sz="1200" i="1" dirty="0" smtClean="0"/>
              <a:t>	WfMC, Terminology &amp; Glossary, WFMC-TC-1011 3.0, February 1999</a:t>
            </a:r>
          </a:p>
          <a:p>
            <a:pPr lvl="1" algn="r" eaLnBrk="1" hangingPunct="1">
              <a:lnSpc>
                <a:spcPct val="80000"/>
              </a:lnSpc>
              <a:buFontTx/>
              <a:buNone/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Workflow Management System (</a:t>
            </a:r>
            <a:r>
              <a:rPr lang="en-US" sz="2000" dirty="0" err="1" smtClean="0"/>
              <a:t>WfMS</a:t>
            </a:r>
            <a:r>
              <a:rPr lang="en-US" sz="2000" dirty="0" smtClean="0"/>
              <a:t>)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 smtClean="0"/>
              <a:t>a.k.a. Business Process Management Systems (BPMS)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b="1" dirty="0" smtClean="0">
                <a:latin typeface="Bradley Hand ITC" pitchFamily="66" charset="0"/>
              </a:rPr>
              <a:t>“A system that completely defines, manages and executes workflows through the </a:t>
            </a:r>
            <a:r>
              <a:rPr lang="en-US" sz="1800" b="1" dirty="0" smtClean="0">
                <a:solidFill>
                  <a:srgbClr val="A50021"/>
                </a:solidFill>
                <a:latin typeface="Bradley Hand ITC" pitchFamily="66" charset="0"/>
              </a:rPr>
              <a:t>execution of software</a:t>
            </a:r>
            <a:r>
              <a:rPr lang="en-US" sz="1800" b="1" dirty="0" smtClean="0">
                <a:latin typeface="Bradley Hand ITC" pitchFamily="66" charset="0"/>
              </a:rPr>
              <a:t> whose order of execution is driven by a </a:t>
            </a:r>
            <a:r>
              <a:rPr lang="en-US" sz="1800" b="1" dirty="0" smtClean="0">
                <a:solidFill>
                  <a:srgbClr val="A50021"/>
                </a:solidFill>
                <a:latin typeface="Bradley Hand ITC" pitchFamily="66" charset="0"/>
              </a:rPr>
              <a:t>computer representation</a:t>
            </a:r>
            <a:r>
              <a:rPr lang="en-US" sz="1800" b="1" dirty="0" smtClean="0">
                <a:latin typeface="Bradley Hand ITC" pitchFamily="66" charset="0"/>
              </a:rPr>
              <a:t> of the workflow logic.” 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sv-SE" sz="1200" i="1" dirty="0" smtClean="0"/>
              <a:t>	WfMC, Terminology &amp; Glossary, WFMC-TC-1011 3.0, February 1999</a:t>
            </a:r>
          </a:p>
          <a:p>
            <a:pPr eaLnBrk="1" hangingPunct="1">
              <a:lnSpc>
                <a:spcPct val="80000"/>
              </a:lnSpc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Process-aware Information Systems: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b="1" dirty="0" smtClean="0">
                <a:latin typeface="Bradley Hand ITC" pitchFamily="66" charset="0"/>
              </a:rPr>
              <a:t>“A software system that manages and executes operational processes involving </a:t>
            </a:r>
            <a:r>
              <a:rPr lang="en-US" sz="1800" b="1" dirty="0" smtClean="0">
                <a:solidFill>
                  <a:srgbClr val="990000"/>
                </a:solidFill>
                <a:latin typeface="Bradley Hand ITC" pitchFamily="66" charset="0"/>
              </a:rPr>
              <a:t>people</a:t>
            </a:r>
            <a:r>
              <a:rPr lang="en-US" sz="1800" b="1" dirty="0" smtClean="0">
                <a:latin typeface="Bradley Hand ITC" pitchFamily="66" charset="0"/>
              </a:rPr>
              <a:t>, applications, and/or resources on the bases of </a:t>
            </a:r>
            <a:r>
              <a:rPr lang="en-US" sz="1800" b="1" dirty="0" smtClean="0">
                <a:solidFill>
                  <a:srgbClr val="990000"/>
                </a:solidFill>
                <a:latin typeface="Bradley Hand ITC" pitchFamily="66" charset="0"/>
              </a:rPr>
              <a:t>process models</a:t>
            </a:r>
            <a:r>
              <a:rPr lang="en-US" sz="1800" b="1" dirty="0" smtClean="0">
                <a:latin typeface="Bradley Hand ITC" pitchFamily="66" charset="0"/>
              </a:rPr>
              <a:t>.”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sz="1200" i="1" dirty="0" smtClean="0"/>
              <a:t>	M. Dumas, W. van der Aalst, A. ter Hofstede, Process-Aware Information Systems: Bridging People and Software through Process Technology, John Wiley &amp; Sons, 2005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Process</a:t>
            </a:r>
            <a:r>
              <a:rPr lang="it-IT" dirty="0" smtClean="0"/>
              <a:t> </a:t>
            </a:r>
            <a:r>
              <a:rPr lang="it-IT" dirty="0" err="1" smtClean="0"/>
              <a:t>Model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Emergency</a:t>
            </a:r>
            <a:r>
              <a:rPr lang="it-IT" dirty="0" smtClean="0"/>
              <a:t> Management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PAGE </a:t>
            </a:r>
            <a:fld id="{ED497EE3-C8AD-4F2B-8AE3-6602C44BD530}" type="slidenum">
              <a:rPr lang="nl-NL" smtClean="0"/>
              <a:pPr>
                <a:defRPr/>
              </a:pPr>
              <a:t>2</a:t>
            </a:fld>
            <a:endParaRPr lang="nl-N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674" r="4453"/>
          <a:stretch>
            <a:fillRect/>
          </a:stretch>
        </p:blipFill>
        <p:spPr bwMode="auto">
          <a:xfrm>
            <a:off x="161412" y="1538748"/>
            <a:ext cx="8731164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llout 1 5"/>
          <p:cNvSpPr/>
          <p:nvPr/>
        </p:nvSpPr>
        <p:spPr bwMode="auto">
          <a:xfrm>
            <a:off x="791496" y="5589288"/>
            <a:ext cx="1890252" cy="720096"/>
          </a:xfrm>
          <a:prstGeom prst="borderCallout1">
            <a:avLst>
              <a:gd name="adj1" fmla="val -62"/>
              <a:gd name="adj2" fmla="val 56883"/>
              <a:gd name="adj3" fmla="val -180267"/>
              <a:gd name="adj4" fmla="val 13624"/>
            </a:avLst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Tasks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: The </a:t>
            </a:r>
            <a:r>
              <a:rPr kumimoji="0" lang="it-IT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actual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it-IT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piece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it-IT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of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work </a:t>
            </a:r>
            <a:r>
              <a:rPr kumimoji="0" lang="it-IT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to</a:t>
            </a:r>
            <a:r>
              <a:rPr kumimoji="0" lang="it-IT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it-IT" sz="1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be</a:t>
            </a:r>
            <a:r>
              <a:rPr kumimoji="0" lang="it-IT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it-IT" sz="1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executed</a:t>
            </a: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Callout 1 6"/>
          <p:cNvSpPr/>
          <p:nvPr/>
        </p:nvSpPr>
        <p:spPr bwMode="auto">
          <a:xfrm>
            <a:off x="3311832" y="5679300"/>
            <a:ext cx="2970396" cy="720096"/>
          </a:xfrm>
          <a:prstGeom prst="borderCallout1">
            <a:avLst>
              <a:gd name="adj1" fmla="val -62"/>
              <a:gd name="adj2" fmla="val 56883"/>
              <a:gd name="adj3" fmla="val -216716"/>
              <a:gd name="adj4" fmla="val -3876"/>
            </a:avLst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Decision</a:t>
            </a:r>
            <a:r>
              <a:rPr kumimoji="0" lang="it-IT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it-IT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Points</a:t>
            </a:r>
            <a:r>
              <a:rPr kumimoji="0" lang="it-IT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: Alternative </a:t>
            </a:r>
            <a:r>
              <a:rPr kumimoji="0" lang="it-IT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Branches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it-IT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according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it-IT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to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some </a:t>
            </a:r>
            <a:r>
              <a:rPr kumimoji="0" lang="it-IT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conditions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on the </a:t>
            </a:r>
            <a:r>
              <a:rPr kumimoji="0" lang="it-IT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process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data</a:t>
            </a:r>
          </a:p>
        </p:txBody>
      </p:sp>
      <p:sp>
        <p:nvSpPr>
          <p:cNvPr id="8" name="Elaborazione 7"/>
          <p:cNvSpPr/>
          <p:nvPr/>
        </p:nvSpPr>
        <p:spPr bwMode="auto">
          <a:xfrm>
            <a:off x="5382108" y="4149096"/>
            <a:ext cx="2070276" cy="1350180"/>
          </a:xfrm>
          <a:prstGeom prst="flowChartProcess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Callout 1 8"/>
          <p:cNvSpPr/>
          <p:nvPr/>
        </p:nvSpPr>
        <p:spPr bwMode="auto">
          <a:xfrm>
            <a:off x="5742156" y="4329120"/>
            <a:ext cx="2970396" cy="720096"/>
          </a:xfrm>
          <a:prstGeom prst="borderCallout1">
            <a:avLst>
              <a:gd name="adj1" fmla="val -62"/>
              <a:gd name="adj2" fmla="val 56883"/>
              <a:gd name="adj3" fmla="val -127358"/>
              <a:gd name="adj4" fmla="val -70859"/>
            </a:avLst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Sub Processes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: A hierarchical decomposition </a:t>
            </a:r>
            <a:r>
              <a:rPr lang="en-US" sz="1400" b="0" dirty="0" smtClean="0"/>
              <a:t>of the process in sub parts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9875" y="0"/>
            <a:ext cx="3357563" cy="765175"/>
          </a:xfrm>
        </p:spPr>
        <p:txBody>
          <a:bodyPr/>
          <a:lstStyle/>
          <a:p>
            <a:r>
              <a:rPr lang="en-AU" smtClean="0"/>
              <a:t>BPM Life-Cycle</a:t>
            </a:r>
          </a:p>
        </p:txBody>
      </p:sp>
      <p:graphicFrame>
        <p:nvGraphicFramePr>
          <p:cNvPr id="394243" name="Object 2"/>
          <p:cNvGraphicFramePr>
            <a:graphicFrameLocks noChangeAspect="1"/>
          </p:cNvGraphicFramePr>
          <p:nvPr>
            <p:ph idx="4294967295"/>
          </p:nvPr>
        </p:nvGraphicFramePr>
        <p:xfrm>
          <a:off x="341313" y="998538"/>
          <a:ext cx="7326312" cy="4533900"/>
        </p:xfrm>
        <a:graphic>
          <a:graphicData uri="http://schemas.openxmlformats.org/presentationml/2006/ole">
            <p:oleObj spid="_x0000_s2050" name="Visio" r:id="rId4" imgW="2998823" imgH="1855367" progId="Visio.Drawing.11">
              <p:embed/>
            </p:oleObj>
          </a:graphicData>
        </a:graphic>
      </p:graphicFrame>
      <p:sp>
        <p:nvSpPr>
          <p:cNvPr id="394244" name="Rectangle 3"/>
          <p:cNvSpPr>
            <a:spLocks noChangeArrowheads="1"/>
          </p:cNvSpPr>
          <p:nvPr/>
        </p:nvSpPr>
        <p:spPr bwMode="auto">
          <a:xfrm>
            <a:off x="395288" y="5661025"/>
            <a:ext cx="8316912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1400" dirty="0">
                <a:solidFill>
                  <a:srgbClr val="333333"/>
                </a:solidFill>
              </a:rPr>
              <a:t>A. ter Hofstede, W. van der Aalst, M. Adams, N. Russell, </a:t>
            </a:r>
            <a:r>
              <a:rPr lang="en-US" sz="1400" i="1" dirty="0">
                <a:solidFill>
                  <a:srgbClr val="333333"/>
                </a:solidFill>
              </a:rPr>
              <a:t>Modern Business Process Automation: YAWL and its Support Environment</a:t>
            </a:r>
            <a:r>
              <a:rPr lang="en-US" sz="1400" dirty="0">
                <a:solidFill>
                  <a:srgbClr val="333333"/>
                </a:solidFill>
              </a:rPr>
              <a:t>, Springer, 2009 </a:t>
            </a:r>
          </a:p>
          <a:p>
            <a:pPr lvl="1" algn="ctr"/>
            <a:endParaRPr lang="en-US" sz="1400" dirty="0">
              <a:solidFill>
                <a:srgbClr val="333333"/>
              </a:solidFill>
            </a:endParaRPr>
          </a:p>
        </p:txBody>
      </p:sp>
      <p:sp>
        <p:nvSpPr>
          <p:cNvPr id="394246" name="Text Box 17"/>
          <p:cNvSpPr txBox="1">
            <a:spLocks noChangeArrowheads="1"/>
          </p:cNvSpPr>
          <p:nvPr/>
        </p:nvSpPr>
        <p:spPr bwMode="auto">
          <a:xfrm>
            <a:off x="5435600" y="4508500"/>
            <a:ext cx="30241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A50021"/>
                </a:solidFill>
              </a:rPr>
              <a:t>Business Process Modelling Tools</a:t>
            </a:r>
          </a:p>
        </p:txBody>
      </p:sp>
      <p:sp>
        <p:nvSpPr>
          <p:cNvPr id="394247" name="Oval 7"/>
          <p:cNvSpPr>
            <a:spLocks noChangeArrowheads="1"/>
          </p:cNvSpPr>
          <p:nvPr/>
        </p:nvSpPr>
        <p:spPr bwMode="auto">
          <a:xfrm rot="-2814295">
            <a:off x="3518694" y="2412207"/>
            <a:ext cx="2590800" cy="1871662"/>
          </a:xfrm>
          <a:prstGeom prst="ellipse">
            <a:avLst/>
          </a:prstGeom>
          <a:noFill/>
          <a:ln w="22225">
            <a:solidFill>
              <a:srgbClr val="A5002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94248" name="Oval 8"/>
          <p:cNvSpPr>
            <a:spLocks noChangeArrowheads="1"/>
          </p:cNvSpPr>
          <p:nvPr/>
        </p:nvSpPr>
        <p:spPr bwMode="auto">
          <a:xfrm rot="-8430331">
            <a:off x="1457325" y="2282825"/>
            <a:ext cx="2898775" cy="2157413"/>
          </a:xfrm>
          <a:prstGeom prst="ellipse">
            <a:avLst/>
          </a:prstGeom>
          <a:noFill/>
          <a:ln w="22225">
            <a:solidFill>
              <a:srgbClr val="33CC33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pPr algn="ctr"/>
            <a:endParaRPr lang="it-IT">
              <a:solidFill>
                <a:srgbClr val="33CC33"/>
              </a:solidFill>
            </a:endParaRPr>
          </a:p>
        </p:txBody>
      </p:sp>
      <p:sp>
        <p:nvSpPr>
          <p:cNvPr id="394249" name="Text Box 17"/>
          <p:cNvSpPr txBox="1">
            <a:spLocks noChangeArrowheads="1"/>
          </p:cNvSpPr>
          <p:nvPr/>
        </p:nvSpPr>
        <p:spPr bwMode="auto">
          <a:xfrm>
            <a:off x="179388" y="4508500"/>
            <a:ext cx="30241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Business Process</a:t>
            </a:r>
            <a:br>
              <a:rPr lang="en-US" sz="2000">
                <a:solidFill>
                  <a:srgbClr val="33CC33"/>
                </a:solidFill>
              </a:rPr>
            </a:br>
            <a:r>
              <a:rPr lang="en-US" sz="2000">
                <a:solidFill>
                  <a:srgbClr val="33CC33"/>
                </a:solidFill>
              </a:rPr>
              <a:t>Management System</a:t>
            </a:r>
          </a:p>
        </p:txBody>
      </p:sp>
      <p:sp>
        <p:nvSpPr>
          <p:cNvPr id="394250" name="Oval 10"/>
          <p:cNvSpPr>
            <a:spLocks noChangeArrowheads="1"/>
          </p:cNvSpPr>
          <p:nvPr/>
        </p:nvSpPr>
        <p:spPr bwMode="auto">
          <a:xfrm rot="10800000">
            <a:off x="2555875" y="981075"/>
            <a:ext cx="2970213" cy="2085975"/>
          </a:xfrm>
          <a:prstGeom prst="ellipse">
            <a:avLst/>
          </a:prstGeom>
          <a:noFill/>
          <a:ln w="22225">
            <a:solidFill>
              <a:srgbClr val="57BFFF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pPr algn="ctr"/>
            <a:endParaRPr lang="it-IT">
              <a:solidFill>
                <a:srgbClr val="33CC33"/>
              </a:solidFill>
            </a:endParaRPr>
          </a:p>
        </p:txBody>
      </p:sp>
      <p:sp>
        <p:nvSpPr>
          <p:cNvPr id="394251" name="Text Box 17"/>
          <p:cNvSpPr txBox="1">
            <a:spLocks noChangeArrowheads="1"/>
          </p:cNvSpPr>
          <p:nvPr/>
        </p:nvSpPr>
        <p:spPr bwMode="auto">
          <a:xfrm>
            <a:off x="5292096" y="1448736"/>
            <a:ext cx="30241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solidFill>
                  <a:srgbClr val="57BFFF"/>
                </a:solidFill>
              </a:rPr>
              <a:t>Process Mining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4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94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94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94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94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94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4246" grpId="0"/>
      <p:bldP spid="394247" grpId="0" animBg="1"/>
      <p:bldP spid="394248" grpId="0" animBg="1"/>
      <p:bldP spid="394249" grpId="0"/>
      <p:bldP spid="394250" grpId="0" animBg="1"/>
      <p:bldP spid="3942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9" name="Object 2"/>
          <p:cNvGraphicFramePr>
            <a:graphicFrameLocks noChangeAspect="1"/>
          </p:cNvGraphicFramePr>
          <p:nvPr/>
        </p:nvGraphicFramePr>
        <p:xfrm>
          <a:off x="341312" y="1300163"/>
          <a:ext cx="7201083" cy="4327573"/>
        </p:xfrm>
        <a:graphic>
          <a:graphicData uri="http://schemas.openxmlformats.org/presentationml/2006/ole">
            <p:oleObj spid="_x0000_s4099" name="Visio" r:id="rId4" imgW="2827470" imgH="1698861" progId="Visio.Drawing.11">
              <p:embed/>
            </p:oleObj>
          </a:graphicData>
        </a:graphic>
      </p:graphicFrame>
      <p:sp>
        <p:nvSpPr>
          <p:cNvPr id="394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9875" y="0"/>
            <a:ext cx="7992617" cy="765175"/>
          </a:xfrm>
        </p:spPr>
        <p:txBody>
          <a:bodyPr/>
          <a:lstStyle/>
          <a:p>
            <a:r>
              <a:rPr lang="en-AU" dirty="0" smtClean="0"/>
              <a:t>The life-cycle of Emergency Management</a:t>
            </a:r>
          </a:p>
        </p:txBody>
      </p:sp>
      <p:sp>
        <p:nvSpPr>
          <p:cNvPr id="394244" name="Rectangle 3"/>
          <p:cNvSpPr>
            <a:spLocks noChangeArrowheads="1"/>
          </p:cNvSpPr>
          <p:nvPr/>
        </p:nvSpPr>
        <p:spPr bwMode="auto">
          <a:xfrm>
            <a:off x="395288" y="5661025"/>
            <a:ext cx="831691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1400" dirty="0" smtClean="0">
                <a:solidFill>
                  <a:srgbClr val="333333"/>
                </a:solidFill>
              </a:rPr>
              <a:t>Sven H. </a:t>
            </a:r>
            <a:r>
              <a:rPr lang="en-US" sz="1400" dirty="0" err="1" smtClean="0">
                <a:solidFill>
                  <a:srgbClr val="333333"/>
                </a:solidFill>
              </a:rPr>
              <a:t>Leitinger</a:t>
            </a:r>
            <a:r>
              <a:rPr lang="en-US" sz="1400" dirty="0" smtClean="0">
                <a:solidFill>
                  <a:srgbClr val="333333"/>
                </a:solidFill>
              </a:rPr>
              <a:t>, </a:t>
            </a:r>
            <a:r>
              <a:rPr lang="en-US" sz="1400" i="1" dirty="0" err="1" smtClean="0">
                <a:solidFill>
                  <a:srgbClr val="333333"/>
                </a:solidFill>
              </a:rPr>
              <a:t>Comparision</a:t>
            </a:r>
            <a:r>
              <a:rPr lang="en-US" sz="1400" i="1" dirty="0" smtClean="0">
                <a:solidFill>
                  <a:srgbClr val="333333"/>
                </a:solidFill>
              </a:rPr>
              <a:t> of GIS-based Public Safety Systems For Emergency Management </a:t>
            </a:r>
            <a:r>
              <a:rPr lang="en-US" sz="1400" dirty="0" smtClean="0">
                <a:solidFill>
                  <a:srgbClr val="333333"/>
                </a:solidFill>
              </a:rPr>
              <a:t>, Proc. 24th Urban Data Management Symposium, 2004 </a:t>
            </a:r>
            <a:endParaRPr lang="en-US" sz="1400" dirty="0">
              <a:solidFill>
                <a:srgbClr val="333333"/>
              </a:solidFill>
            </a:endParaRPr>
          </a:p>
          <a:p>
            <a:pPr lvl="1" algn="ctr"/>
            <a:endParaRPr lang="en-US" sz="1400" dirty="0">
              <a:solidFill>
                <a:srgbClr val="333333"/>
              </a:solidFill>
            </a:endParaRPr>
          </a:p>
        </p:txBody>
      </p:sp>
      <p:sp>
        <p:nvSpPr>
          <p:cNvPr id="11" name="Callout 1 10"/>
          <p:cNvSpPr/>
          <p:nvPr/>
        </p:nvSpPr>
        <p:spPr bwMode="auto">
          <a:xfrm>
            <a:off x="-1305174" y="1448736"/>
            <a:ext cx="2610348" cy="900120"/>
          </a:xfrm>
          <a:prstGeom prst="borderCallout1">
            <a:avLst>
              <a:gd name="adj1" fmla="val 100696"/>
              <a:gd name="adj2" fmla="val 80019"/>
              <a:gd name="adj3" fmla="val 151822"/>
              <a:gd name="adj4" fmla="val 84101"/>
            </a:avLst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Analysis</a:t>
            </a:r>
            <a:r>
              <a:rPr kumimoji="0" lang="it-IT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it-IT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of</a:t>
            </a:r>
            <a:r>
              <a:rPr kumimoji="0" lang="it-IT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it-IT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past</a:t>
            </a:r>
            <a:r>
              <a:rPr kumimoji="0" lang="it-IT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it-IT" sz="140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Emergencies</a:t>
            </a:r>
            <a:r>
              <a:rPr lang="it-IT" sz="1400" dirty="0" smtClean="0"/>
              <a:t> </a:t>
            </a:r>
            <a:r>
              <a:rPr lang="it-IT" sz="1400" dirty="0" err="1" smtClean="0"/>
              <a:t>to</a:t>
            </a:r>
            <a:r>
              <a:rPr lang="it-IT" sz="1400" dirty="0" smtClean="0"/>
              <a:t> </a:t>
            </a:r>
            <a:r>
              <a:rPr lang="it-IT" sz="1400" dirty="0" err="1" smtClean="0"/>
              <a:t>evaluate</a:t>
            </a:r>
            <a:r>
              <a:rPr lang="it-IT" sz="1400" dirty="0" smtClean="0"/>
              <a:t> the </a:t>
            </a:r>
            <a:r>
              <a:rPr lang="it-IT" sz="1400" dirty="0" err="1" smtClean="0"/>
              <a:t>risk</a:t>
            </a:r>
            <a:r>
              <a:rPr lang="it-IT" sz="1400" dirty="0" smtClean="0"/>
              <a:t> </a:t>
            </a:r>
            <a:r>
              <a:rPr lang="it-IT" sz="1400" dirty="0" err="1" smtClean="0"/>
              <a:t>of</a:t>
            </a:r>
            <a:r>
              <a:rPr lang="it-IT" sz="1400" dirty="0" smtClean="0"/>
              <a:t> happening </a:t>
            </a:r>
            <a:r>
              <a:rPr lang="it-IT" sz="1400" dirty="0" err="1" smtClean="0"/>
              <a:t>again</a:t>
            </a:r>
            <a:r>
              <a:rPr lang="it-IT" sz="1400" dirty="0" smtClean="0"/>
              <a:t> and </a:t>
            </a:r>
            <a:r>
              <a:rPr lang="it-IT" sz="1400" dirty="0" err="1" smtClean="0"/>
              <a:t>potential</a:t>
            </a:r>
            <a:r>
              <a:rPr lang="it-IT" sz="1400" dirty="0" smtClean="0"/>
              <a:t> </a:t>
            </a:r>
            <a:r>
              <a:rPr lang="it-IT" sz="1400" dirty="0" err="1" smtClean="0"/>
              <a:t>consequences</a:t>
            </a:r>
            <a:r>
              <a:rPr lang="it-IT" sz="1400" dirty="0" smtClean="0"/>
              <a:t> </a:t>
            </a: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Callout 1 11"/>
          <p:cNvSpPr/>
          <p:nvPr/>
        </p:nvSpPr>
        <p:spPr bwMode="auto">
          <a:xfrm>
            <a:off x="6192216" y="1358724"/>
            <a:ext cx="2700360" cy="1260168"/>
          </a:xfrm>
          <a:prstGeom prst="borderCallout1">
            <a:avLst>
              <a:gd name="adj1" fmla="val 48247"/>
              <a:gd name="adj2" fmla="val 96"/>
              <a:gd name="adj3" fmla="val 70742"/>
              <a:gd name="adj4" fmla="val -64405"/>
            </a:avLst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400" dirty="0" err="1" smtClean="0"/>
              <a:t>Reduction</a:t>
            </a:r>
            <a:r>
              <a:rPr lang="it-IT" sz="1400" dirty="0" smtClean="0"/>
              <a:t> </a:t>
            </a:r>
            <a:r>
              <a:rPr lang="it-IT" sz="1400" dirty="0" err="1" smtClean="0"/>
              <a:t>of</a:t>
            </a:r>
            <a:r>
              <a:rPr lang="it-IT" sz="1400" dirty="0" smtClean="0"/>
              <a:t> the </a:t>
            </a:r>
            <a:r>
              <a:rPr lang="it-IT" sz="1400" dirty="0" err="1" smtClean="0"/>
              <a:t>probability</a:t>
            </a:r>
            <a:r>
              <a:rPr lang="it-IT" sz="1400" dirty="0" smtClean="0"/>
              <a:t> </a:t>
            </a:r>
            <a:r>
              <a:rPr lang="it-IT" sz="1400" dirty="0" err="1" smtClean="0"/>
              <a:t>of</a:t>
            </a:r>
            <a:r>
              <a:rPr lang="it-IT" sz="1400" dirty="0" smtClean="0"/>
              <a:t> a </a:t>
            </a:r>
            <a:r>
              <a:rPr lang="it-IT" sz="1400" dirty="0" err="1" smtClean="0"/>
              <a:t>new</a:t>
            </a:r>
            <a:r>
              <a:rPr lang="it-IT" sz="1400" dirty="0" smtClean="0"/>
              <a:t> </a:t>
            </a:r>
            <a:r>
              <a:rPr lang="it-IT" sz="1400" dirty="0" err="1" smtClean="0"/>
              <a:t>occurrence</a:t>
            </a:r>
            <a:r>
              <a:rPr lang="it-IT" sz="1400" dirty="0" smtClean="0"/>
              <a:t> and </a:t>
            </a:r>
            <a:r>
              <a:rPr lang="it-IT" sz="1400" dirty="0" err="1" smtClean="0"/>
              <a:t>analysis</a:t>
            </a:r>
            <a:r>
              <a:rPr lang="it-IT" sz="1400" dirty="0" smtClean="0"/>
              <a:t> </a:t>
            </a:r>
            <a:r>
              <a:rPr lang="it-IT" sz="1400" dirty="0" err="1" smtClean="0"/>
              <a:t>of</a:t>
            </a:r>
            <a:r>
              <a:rPr lang="it-IT" sz="1400" dirty="0" smtClean="0"/>
              <a:t> the </a:t>
            </a:r>
            <a:r>
              <a:rPr lang="it-IT" sz="1400" dirty="0" err="1" smtClean="0"/>
              <a:t>activities</a:t>
            </a:r>
            <a:r>
              <a:rPr lang="it-IT" sz="1400" dirty="0" smtClean="0"/>
              <a:t> </a:t>
            </a:r>
            <a:r>
              <a:rPr lang="it-IT" sz="1400" dirty="0" err="1" smtClean="0"/>
              <a:t>needed</a:t>
            </a:r>
            <a:r>
              <a:rPr lang="it-IT" sz="1400" dirty="0" smtClean="0"/>
              <a:t> </a:t>
            </a:r>
            <a:r>
              <a:rPr lang="it-IT" sz="1400" dirty="0" err="1" smtClean="0"/>
              <a:t>to</a:t>
            </a:r>
            <a:r>
              <a:rPr lang="it-IT" sz="1400" dirty="0" smtClean="0"/>
              <a:t> mitigate the </a:t>
            </a:r>
            <a:r>
              <a:rPr lang="it-IT" sz="1400" dirty="0" err="1" smtClean="0"/>
              <a:t>consequence</a:t>
            </a:r>
            <a:r>
              <a:rPr lang="it-IT" sz="1400" dirty="0" smtClean="0"/>
              <a:t> </a:t>
            </a:r>
            <a:r>
              <a:rPr lang="it-IT" sz="1400" dirty="0" err="1" smtClean="0"/>
              <a:t>when</a:t>
            </a:r>
            <a:r>
              <a:rPr lang="it-IT" sz="1400" dirty="0" smtClean="0"/>
              <a:t> </a:t>
            </a:r>
            <a:r>
              <a:rPr lang="it-IT" sz="1400" dirty="0" err="1" smtClean="0"/>
              <a:t>occurring</a:t>
            </a:r>
            <a:r>
              <a:rPr lang="it-IT" sz="1400" dirty="0" smtClean="0"/>
              <a:t> </a:t>
            </a: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Callout 1 12"/>
          <p:cNvSpPr/>
          <p:nvPr/>
        </p:nvSpPr>
        <p:spPr bwMode="auto">
          <a:xfrm>
            <a:off x="6282228" y="3879060"/>
            <a:ext cx="2700360" cy="1260168"/>
          </a:xfrm>
          <a:prstGeom prst="borderCallout1">
            <a:avLst>
              <a:gd name="adj1" fmla="val 48247"/>
              <a:gd name="adj2" fmla="val 96"/>
              <a:gd name="adj3" fmla="val -31002"/>
              <a:gd name="adj4" fmla="val -39745"/>
            </a:avLst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400" dirty="0" err="1" smtClean="0"/>
              <a:t>Development</a:t>
            </a:r>
            <a:r>
              <a:rPr lang="it-IT" sz="1400" dirty="0" smtClean="0"/>
              <a:t> </a:t>
            </a:r>
            <a:r>
              <a:rPr lang="it-IT" sz="1400" dirty="0" err="1" smtClean="0"/>
              <a:t>of</a:t>
            </a:r>
            <a:r>
              <a:rPr lang="it-IT" sz="1400" dirty="0" smtClean="0"/>
              <a:t> </a:t>
            </a:r>
            <a:r>
              <a:rPr lang="it-IT" sz="1400" dirty="0" err="1" smtClean="0"/>
              <a:t>plans</a:t>
            </a:r>
            <a:r>
              <a:rPr lang="it-IT" sz="1400" dirty="0" smtClean="0"/>
              <a:t> (i.e. </a:t>
            </a:r>
            <a:r>
              <a:rPr lang="it-IT" sz="1400" dirty="0" err="1" smtClean="0"/>
              <a:t>processes</a:t>
            </a:r>
            <a:r>
              <a:rPr lang="it-IT" sz="1400" dirty="0" smtClean="0"/>
              <a:t>) </a:t>
            </a:r>
            <a:r>
              <a:rPr lang="it-IT" sz="1400" dirty="0" err="1" smtClean="0"/>
              <a:t>to</a:t>
            </a:r>
            <a:r>
              <a:rPr lang="it-IT" sz="1400" dirty="0" smtClean="0"/>
              <a:t> </a:t>
            </a:r>
            <a:r>
              <a:rPr lang="it-IT" sz="1400" dirty="0" err="1" smtClean="0"/>
              <a:t>save</a:t>
            </a:r>
            <a:r>
              <a:rPr lang="it-IT" sz="1400" dirty="0" smtClean="0"/>
              <a:t> </a:t>
            </a:r>
            <a:r>
              <a:rPr lang="it-IT" sz="1400" dirty="0" err="1" smtClean="0"/>
              <a:t>lives</a:t>
            </a:r>
            <a:r>
              <a:rPr lang="it-IT" sz="1400" dirty="0" smtClean="0"/>
              <a:t> and </a:t>
            </a:r>
            <a:r>
              <a:rPr lang="it-IT" sz="1400" dirty="0" err="1" smtClean="0"/>
              <a:t>minimize</a:t>
            </a:r>
            <a:r>
              <a:rPr lang="it-IT" sz="1400" dirty="0" smtClean="0"/>
              <a:t> </a:t>
            </a:r>
            <a:r>
              <a:rPr lang="it-IT" sz="1400" dirty="0" err="1" smtClean="0"/>
              <a:t>disaster</a:t>
            </a:r>
            <a:r>
              <a:rPr lang="it-IT" sz="1400" dirty="0" smtClean="0"/>
              <a:t> </a:t>
            </a:r>
            <a:r>
              <a:rPr lang="it-IT" sz="1400" dirty="0" err="1" smtClean="0"/>
              <a:t>damages</a:t>
            </a:r>
            <a:r>
              <a:rPr lang="it-IT" sz="1400" dirty="0" smtClean="0"/>
              <a:t> and, in </a:t>
            </a:r>
            <a:r>
              <a:rPr lang="it-IT" sz="1400" dirty="0" err="1" smtClean="0"/>
              <a:t>general</a:t>
            </a:r>
            <a:r>
              <a:rPr lang="it-IT" sz="1400" dirty="0" smtClean="0"/>
              <a:t>, </a:t>
            </a:r>
            <a:r>
              <a:rPr lang="it-IT" sz="1400" dirty="0" err="1" smtClean="0"/>
              <a:t>consequences</a:t>
            </a: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Saetta 13"/>
          <p:cNvSpPr/>
          <p:nvPr/>
        </p:nvSpPr>
        <p:spPr bwMode="auto">
          <a:xfrm rot="1462595">
            <a:off x="3090433" y="2600782"/>
            <a:ext cx="1890252" cy="1080144"/>
          </a:xfrm>
          <a:prstGeom prst="lightningBol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2951784" y="1898796"/>
            <a:ext cx="2340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solidFill>
                  <a:srgbClr val="C00000"/>
                </a:solidFill>
                <a:latin typeface="Colonna MT" pitchFamily="82" charset="0"/>
              </a:rPr>
              <a:t>EMERGENCY</a:t>
            </a:r>
            <a:endParaRPr lang="it-IT" sz="2800" dirty="0">
              <a:solidFill>
                <a:srgbClr val="C00000"/>
              </a:solidFill>
              <a:latin typeface="Colonna MT" pitchFamily="82" charset="0"/>
            </a:endParaRPr>
          </a:p>
        </p:txBody>
      </p:sp>
      <p:sp>
        <p:nvSpPr>
          <p:cNvPr id="17" name="Callout 1 16"/>
          <p:cNvSpPr/>
          <p:nvPr/>
        </p:nvSpPr>
        <p:spPr bwMode="auto">
          <a:xfrm>
            <a:off x="6282228" y="2528880"/>
            <a:ext cx="2700360" cy="810108"/>
          </a:xfrm>
          <a:prstGeom prst="borderCallout1">
            <a:avLst>
              <a:gd name="adj1" fmla="val 48247"/>
              <a:gd name="adj2" fmla="val 96"/>
              <a:gd name="adj3" fmla="val 225857"/>
              <a:gd name="adj4" fmla="val -49314"/>
            </a:avLst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400" dirty="0" err="1" smtClean="0"/>
              <a:t>Actual</a:t>
            </a:r>
            <a:r>
              <a:rPr lang="it-IT" sz="1400" dirty="0" smtClean="0"/>
              <a:t> performance </a:t>
            </a:r>
            <a:r>
              <a:rPr lang="it-IT" sz="1400" dirty="0" err="1" smtClean="0"/>
              <a:t>of</a:t>
            </a:r>
            <a:r>
              <a:rPr lang="it-IT" sz="1400" dirty="0" smtClean="0"/>
              <a:t> the </a:t>
            </a:r>
            <a:r>
              <a:rPr lang="it-IT" sz="1400" dirty="0" err="1" smtClean="0"/>
              <a:t>contingency</a:t>
            </a:r>
            <a:r>
              <a:rPr lang="it-IT" sz="1400" dirty="0" smtClean="0"/>
              <a:t> </a:t>
            </a:r>
            <a:r>
              <a:rPr lang="it-IT" sz="1400" dirty="0" err="1" smtClean="0"/>
              <a:t>plans</a:t>
            </a:r>
            <a:r>
              <a:rPr lang="it-IT" sz="1400" dirty="0" smtClean="0"/>
              <a:t> </a:t>
            </a:r>
            <a:r>
              <a:rPr lang="it-IT" sz="1400" dirty="0" err="1" smtClean="0"/>
              <a:t>designed</a:t>
            </a:r>
            <a:r>
              <a:rPr lang="it-IT" sz="1400" dirty="0" smtClean="0"/>
              <a:t> in the </a:t>
            </a:r>
            <a:r>
              <a:rPr lang="it-IT" sz="1400" i="1" dirty="0" err="1" smtClean="0"/>
              <a:t>Preparedness</a:t>
            </a:r>
            <a:r>
              <a:rPr lang="it-IT" sz="1400" dirty="0" smtClean="0"/>
              <a:t> </a:t>
            </a:r>
            <a:r>
              <a:rPr lang="it-IT" sz="1400" dirty="0" err="1" smtClean="0"/>
              <a:t>phase</a:t>
            </a:r>
            <a:endParaRPr kumimoji="0" lang="it-IT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Callout 1 17"/>
          <p:cNvSpPr/>
          <p:nvPr/>
        </p:nvSpPr>
        <p:spPr bwMode="auto">
          <a:xfrm>
            <a:off x="-198636" y="4239108"/>
            <a:ext cx="2700360" cy="810108"/>
          </a:xfrm>
          <a:prstGeom prst="borderCallout1">
            <a:avLst>
              <a:gd name="adj1" fmla="val -829"/>
              <a:gd name="adj2" fmla="val 33590"/>
              <a:gd name="adj3" fmla="val -19181"/>
              <a:gd name="adj4" fmla="val 102554"/>
            </a:avLst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400" dirty="0" err="1" smtClean="0"/>
              <a:t>Plans</a:t>
            </a:r>
            <a:r>
              <a:rPr lang="it-IT" sz="1400" dirty="0" smtClean="0"/>
              <a:t> </a:t>
            </a:r>
            <a:r>
              <a:rPr lang="it-IT" sz="1400" dirty="0" err="1" smtClean="0"/>
              <a:t>to</a:t>
            </a:r>
            <a:r>
              <a:rPr lang="it-IT" sz="1400" dirty="0" smtClean="0"/>
              <a:t> </a:t>
            </a:r>
            <a:r>
              <a:rPr lang="it-IT" sz="1400" dirty="0" err="1" smtClean="0"/>
              <a:t>return</a:t>
            </a:r>
            <a:r>
              <a:rPr lang="it-IT" sz="1400" dirty="0" smtClean="0"/>
              <a:t> </a:t>
            </a:r>
            <a:r>
              <a:rPr lang="it-IT" sz="1400" dirty="0" err="1" smtClean="0"/>
              <a:t>to</a:t>
            </a:r>
            <a:r>
              <a:rPr lang="it-IT" sz="1400" dirty="0" smtClean="0"/>
              <a:t> the live </a:t>
            </a:r>
            <a:r>
              <a:rPr lang="it-IT" sz="1400" dirty="0" err="1" smtClean="0"/>
              <a:t>conditions</a:t>
            </a:r>
            <a:r>
              <a:rPr lang="it-IT" sz="1400" dirty="0" smtClean="0"/>
              <a:t> </a:t>
            </a:r>
            <a:r>
              <a:rPr lang="it-IT" sz="1400" dirty="0" err="1" smtClean="0"/>
              <a:t>comparable</a:t>
            </a:r>
            <a:r>
              <a:rPr lang="it-IT" sz="1400" dirty="0" smtClean="0"/>
              <a:t> </a:t>
            </a:r>
            <a:r>
              <a:rPr lang="it-IT" sz="1400" dirty="0" err="1" smtClean="0"/>
              <a:t>with</a:t>
            </a:r>
            <a:r>
              <a:rPr lang="it-IT" sz="1400" dirty="0" smtClean="0"/>
              <a:t> </a:t>
            </a:r>
            <a:r>
              <a:rPr lang="it-IT" sz="1400" dirty="0" err="1" smtClean="0"/>
              <a:t>those</a:t>
            </a:r>
            <a:r>
              <a:rPr lang="it-IT" sz="1400" dirty="0" smtClean="0"/>
              <a:t> </a:t>
            </a:r>
            <a:r>
              <a:rPr lang="it-IT" sz="1400" dirty="0" err="1" smtClean="0"/>
              <a:t>before</a:t>
            </a:r>
            <a:r>
              <a:rPr lang="it-IT" sz="1400" dirty="0" smtClean="0"/>
              <a:t> the </a:t>
            </a:r>
            <a:r>
              <a:rPr lang="it-IT" sz="1400" dirty="0" err="1" smtClean="0"/>
              <a:t>emergency</a:t>
            </a:r>
            <a:endParaRPr kumimoji="0" lang="it-IT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6" grpId="0"/>
      <p:bldP spid="17" grpId="0" animBg="1"/>
      <p:bldP spid="17" grpId="1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Emergency-Management</a:t>
            </a:r>
            <a:r>
              <a:rPr lang="it-IT" dirty="0" smtClean="0"/>
              <a:t> </a:t>
            </a:r>
            <a:r>
              <a:rPr lang="it-IT" dirty="0" err="1" smtClean="0"/>
              <a:t>Systems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Process-aware</a:t>
            </a:r>
            <a:r>
              <a:rPr lang="it-IT" dirty="0" smtClean="0"/>
              <a:t> Information </a:t>
            </a:r>
            <a:r>
              <a:rPr lang="it-IT" dirty="0" err="1" smtClean="0"/>
              <a:t>Systems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5202084" y="1600200"/>
            <a:ext cx="3403754" cy="4619172"/>
          </a:xfrm>
        </p:spPr>
        <p:txBody>
          <a:bodyPr>
            <a:normAutofit fontScale="92500" lnSpcReduction="20000"/>
          </a:bodyPr>
          <a:lstStyle/>
          <a:p>
            <a:r>
              <a:rPr lang="it-IT" b="0" dirty="0" err="1" smtClean="0"/>
              <a:t>Based</a:t>
            </a:r>
            <a:r>
              <a:rPr lang="it-IT" b="0" dirty="0" smtClean="0"/>
              <a:t> on </a:t>
            </a:r>
            <a:r>
              <a:rPr lang="it-IT" b="0" dirty="0" err="1" smtClean="0"/>
              <a:t>several</a:t>
            </a:r>
            <a:r>
              <a:rPr lang="it-IT" b="0" dirty="0" smtClean="0"/>
              <a:t> </a:t>
            </a:r>
            <a:r>
              <a:rPr lang="it-IT" b="0" dirty="0" err="1" smtClean="0"/>
              <a:t>studies</a:t>
            </a:r>
            <a:r>
              <a:rPr lang="it-IT" b="0" dirty="0" smtClean="0"/>
              <a:t> </a:t>
            </a:r>
            <a:r>
              <a:rPr lang="it-IT" b="0" dirty="0" err="1" smtClean="0"/>
              <a:t>of</a:t>
            </a:r>
            <a:r>
              <a:rPr lang="it-IT" b="0" dirty="0" smtClean="0"/>
              <a:t> </a:t>
            </a:r>
            <a:r>
              <a:rPr lang="it-IT" b="0" dirty="0" err="1" smtClean="0"/>
              <a:t>emergency</a:t>
            </a:r>
            <a:r>
              <a:rPr lang="it-IT" b="0" dirty="0" smtClean="0"/>
              <a:t> </a:t>
            </a:r>
            <a:r>
              <a:rPr lang="it-IT" b="0" dirty="0" err="1" smtClean="0"/>
              <a:t>plans</a:t>
            </a:r>
            <a:r>
              <a:rPr lang="it-IT" b="0" dirty="0" smtClean="0"/>
              <a:t> and </a:t>
            </a:r>
            <a:r>
              <a:rPr lang="it-IT" b="0" dirty="0" err="1" smtClean="0"/>
              <a:t>end-user</a:t>
            </a:r>
            <a:r>
              <a:rPr lang="it-IT" b="0" dirty="0" smtClean="0"/>
              <a:t> </a:t>
            </a:r>
            <a:r>
              <a:rPr lang="it-IT" b="0" dirty="0" err="1" smtClean="0"/>
              <a:t>inteviews</a:t>
            </a:r>
            <a:r>
              <a:rPr lang="it-IT" b="0" dirty="0" smtClean="0"/>
              <a:t>, </a:t>
            </a:r>
            <a:r>
              <a:rPr lang="it-IT" b="0" dirty="0" err="1" smtClean="0"/>
              <a:t>emergency</a:t>
            </a:r>
            <a:r>
              <a:rPr lang="it-IT" b="0" dirty="0" smtClean="0"/>
              <a:t> </a:t>
            </a:r>
            <a:r>
              <a:rPr lang="it-IT" b="0" dirty="0" err="1" smtClean="0"/>
              <a:t>plans</a:t>
            </a:r>
            <a:r>
              <a:rPr lang="it-IT" b="0" dirty="0" smtClean="0"/>
              <a:t> are </a:t>
            </a:r>
            <a:r>
              <a:rPr lang="it-IT" b="0" dirty="0" err="1" smtClean="0"/>
              <a:t>very</a:t>
            </a:r>
            <a:r>
              <a:rPr lang="it-IT" b="0" dirty="0" smtClean="0"/>
              <a:t> </a:t>
            </a:r>
            <a:r>
              <a:rPr lang="it-IT" b="0" dirty="0" err="1" smtClean="0"/>
              <a:t>similar</a:t>
            </a:r>
            <a:r>
              <a:rPr lang="it-IT" b="0" dirty="0" smtClean="0"/>
              <a:t> </a:t>
            </a:r>
            <a:r>
              <a:rPr lang="it-IT" b="0" dirty="0" err="1" smtClean="0"/>
              <a:t>to</a:t>
            </a:r>
            <a:r>
              <a:rPr lang="it-IT" b="0" dirty="0" smtClean="0"/>
              <a:t> business </a:t>
            </a:r>
            <a:r>
              <a:rPr lang="it-IT" b="0" dirty="0" err="1" smtClean="0"/>
              <a:t>processes</a:t>
            </a:r>
            <a:r>
              <a:rPr lang="it-IT" b="0" dirty="0" smtClean="0"/>
              <a:t>.</a:t>
            </a:r>
          </a:p>
          <a:p>
            <a:pPr lvl="1"/>
            <a:r>
              <a:rPr lang="it-IT" b="0" dirty="0" smtClean="0"/>
              <a:t>Business </a:t>
            </a:r>
            <a:r>
              <a:rPr lang="it-IT" b="0" dirty="0" err="1" smtClean="0"/>
              <a:t>processes</a:t>
            </a:r>
            <a:r>
              <a:rPr lang="it-IT" b="0" dirty="0" smtClean="0"/>
              <a:t> are </a:t>
            </a:r>
            <a:r>
              <a:rPr lang="it-IT" b="0" dirty="0" err="1" smtClean="0"/>
              <a:t>meant</a:t>
            </a:r>
            <a:r>
              <a:rPr lang="it-IT" b="0" dirty="0" smtClean="0"/>
              <a:t> </a:t>
            </a:r>
            <a:r>
              <a:rPr lang="it-IT" b="0" dirty="0" err="1" smtClean="0"/>
              <a:t>to</a:t>
            </a:r>
            <a:r>
              <a:rPr lang="it-IT" b="0" dirty="0" smtClean="0"/>
              <a:t> </a:t>
            </a:r>
            <a:r>
              <a:rPr lang="it-IT" b="0" dirty="0" err="1" smtClean="0"/>
              <a:t>achieve</a:t>
            </a:r>
            <a:r>
              <a:rPr lang="it-IT" b="0" dirty="0" smtClean="0"/>
              <a:t> </a:t>
            </a:r>
            <a:r>
              <a:rPr lang="it-IT" b="0" dirty="0" err="1" smtClean="0"/>
              <a:t>objectives</a:t>
            </a:r>
            <a:endParaRPr lang="it-IT" b="0" dirty="0" smtClean="0"/>
          </a:p>
          <a:p>
            <a:pPr lvl="1"/>
            <a:r>
              <a:rPr lang="it-IT" b="0" dirty="0" err="1" smtClean="0"/>
              <a:t>Emergency</a:t>
            </a:r>
            <a:r>
              <a:rPr lang="it-IT" b="0" dirty="0" smtClean="0"/>
              <a:t> </a:t>
            </a:r>
            <a:r>
              <a:rPr lang="it-IT" b="0" dirty="0" err="1" smtClean="0"/>
              <a:t>plans</a:t>
            </a:r>
            <a:r>
              <a:rPr lang="it-IT" b="0" dirty="0" smtClean="0"/>
              <a:t> are a </a:t>
            </a:r>
            <a:r>
              <a:rPr lang="it-IT" b="0" dirty="0" err="1" smtClean="0"/>
              <a:t>special</a:t>
            </a:r>
            <a:r>
              <a:rPr lang="it-IT" b="0" dirty="0" smtClean="0"/>
              <a:t> case, </a:t>
            </a:r>
            <a:r>
              <a:rPr lang="it-IT" b="0" dirty="0" err="1" smtClean="0"/>
              <a:t>where</a:t>
            </a:r>
            <a:r>
              <a:rPr lang="it-IT" b="0" dirty="0" smtClean="0"/>
              <a:t> the </a:t>
            </a:r>
            <a:r>
              <a:rPr lang="it-IT" b="0" dirty="0" err="1" smtClean="0"/>
              <a:t>objective</a:t>
            </a:r>
            <a:r>
              <a:rPr lang="it-IT" b="0" dirty="0" smtClean="0"/>
              <a:t> </a:t>
            </a:r>
            <a:r>
              <a:rPr lang="it-IT" b="0" dirty="0" err="1" smtClean="0"/>
              <a:t>is</a:t>
            </a:r>
            <a:r>
              <a:rPr lang="it-IT" b="0" dirty="0" smtClean="0"/>
              <a:t> </a:t>
            </a:r>
            <a:r>
              <a:rPr lang="it-IT" b="0" dirty="0" err="1" smtClean="0"/>
              <a:t>to</a:t>
            </a:r>
            <a:r>
              <a:rPr lang="it-IT" b="0" dirty="0" smtClean="0"/>
              <a:t> </a:t>
            </a:r>
            <a:r>
              <a:rPr lang="it-IT" b="0" dirty="0" err="1" smtClean="0"/>
              <a:t>manage</a:t>
            </a:r>
            <a:r>
              <a:rPr lang="it-IT" b="0" dirty="0" smtClean="0"/>
              <a:t> </a:t>
            </a:r>
            <a:r>
              <a:rPr lang="it-IT" b="0" dirty="0" err="1" smtClean="0"/>
              <a:t>thr</a:t>
            </a:r>
            <a:r>
              <a:rPr lang="it-IT" b="0" dirty="0" smtClean="0"/>
              <a:t> </a:t>
            </a:r>
            <a:r>
              <a:rPr lang="it-IT" b="0" dirty="0" err="1" smtClean="0"/>
              <a:t>emergency</a:t>
            </a:r>
            <a:r>
              <a:rPr lang="it-IT" b="0" dirty="0" smtClean="0"/>
              <a:t> at the best</a:t>
            </a:r>
          </a:p>
          <a:p>
            <a:r>
              <a:rPr lang="it-IT" b="0" dirty="0" smtClean="0"/>
              <a:t>The </a:t>
            </a:r>
            <a:r>
              <a:rPr lang="it-IT" b="0" dirty="0" err="1" smtClean="0"/>
              <a:t>two</a:t>
            </a:r>
            <a:r>
              <a:rPr lang="it-IT" b="0" dirty="0" smtClean="0"/>
              <a:t> life </a:t>
            </a:r>
            <a:r>
              <a:rPr lang="it-IT" b="0" dirty="0" err="1" smtClean="0"/>
              <a:t>cycles</a:t>
            </a:r>
            <a:r>
              <a:rPr lang="it-IT" b="0" dirty="0" smtClean="0"/>
              <a:t> can </a:t>
            </a:r>
            <a:r>
              <a:rPr lang="it-IT" b="0" dirty="0" err="1" smtClean="0"/>
              <a:t>also</a:t>
            </a:r>
            <a:r>
              <a:rPr lang="it-IT" b="0" dirty="0" smtClean="0"/>
              <a:t> match </a:t>
            </a:r>
            <a:r>
              <a:rPr lang="it-IT" b="0" dirty="0" err="1" smtClean="0"/>
              <a:t>each</a:t>
            </a:r>
            <a:r>
              <a:rPr lang="it-IT" b="0" dirty="0" smtClean="0"/>
              <a:t> </a:t>
            </a:r>
            <a:r>
              <a:rPr lang="it-IT" b="0" dirty="0" err="1" smtClean="0"/>
              <a:t>other</a:t>
            </a:r>
            <a:endParaRPr lang="it-IT" b="0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PAGE </a:t>
            </a:r>
            <a:fld id="{1B563DD3-EC4B-4D6B-854E-DBD730C6A6C3}" type="slidenum">
              <a:rPr lang="nl-NL" smtClean="0"/>
              <a:pPr>
                <a:defRPr/>
              </a:pPr>
              <a:t>5</a:t>
            </a:fld>
            <a:endParaRPr lang="nl-NL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341313" y="1300163"/>
          <a:ext cx="4291962" cy="2578897"/>
        </p:xfrm>
        <a:graphic>
          <a:graphicData uri="http://schemas.openxmlformats.org/presentationml/2006/ole">
            <p:oleObj spid="_x0000_s5122" name="Visio" r:id="rId3" imgW="2827470" imgH="1698861" progId="Visio.Drawing.11">
              <p:embed/>
            </p:oleObj>
          </a:graphicData>
        </a:graphic>
      </p:graphicFrame>
      <p:graphicFrame>
        <p:nvGraphicFramePr>
          <p:cNvPr id="5123" name="Object 2"/>
          <p:cNvGraphicFramePr>
            <a:graphicFrameLocks noChangeAspect="1"/>
          </p:cNvGraphicFramePr>
          <p:nvPr/>
        </p:nvGraphicFramePr>
        <p:xfrm>
          <a:off x="251424" y="3789048"/>
          <a:ext cx="4368983" cy="2703752"/>
        </p:xfrm>
        <a:graphic>
          <a:graphicData uri="http://schemas.openxmlformats.org/presentationml/2006/ole">
            <p:oleObj spid="_x0000_s5123" name="Visio" r:id="rId4" imgW="2998823" imgH="1855367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Summary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188" y="1600200"/>
            <a:ext cx="7994650" cy="4439148"/>
          </a:xfrm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Basic Process-aware Information Systems (PAISs) requirements for the domain of emergency management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Overview of the nowadays’ literature on PAIS for Emergency Management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The WORKPAD Approach</a:t>
            </a:r>
          </a:p>
          <a:p>
            <a:pPr lvl="1"/>
            <a:r>
              <a:rPr lang="en-US" dirty="0" smtClean="0"/>
              <a:t>WORKPAD has been an European-funded project to develop:</a:t>
            </a:r>
          </a:p>
          <a:p>
            <a:pPr lvl="2"/>
            <a:r>
              <a:rPr lang="en-US" dirty="0" smtClean="0"/>
              <a:t>A pervasive system to foster and support the collaboration inside the civil-protection teams acting on the spot</a:t>
            </a:r>
          </a:p>
          <a:p>
            <a:pPr lvl="2"/>
            <a:r>
              <a:rPr lang="en-US" dirty="0" smtClean="0"/>
              <a:t>A peer-to-peer infrastructure to integrate the information at the headquarters of the organizations involved</a:t>
            </a:r>
          </a:p>
          <a:p>
            <a:pPr lvl="1"/>
            <a:r>
              <a:rPr lang="en-US" dirty="0" smtClean="0"/>
              <a:t>The project concluded with a real drill on the spot with the involvement of civil-protection units</a:t>
            </a:r>
          </a:p>
          <a:p>
            <a:pPr lvl="1"/>
            <a:endParaRPr lang="en-US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nl-NL" smtClean="0"/>
              <a:t>PAGE </a:t>
            </a:r>
            <a:fld id="{ED497EE3-C8AD-4F2B-8AE3-6602C44BD530}" type="slidenum">
              <a:rPr lang="nl-NL" smtClean="0"/>
              <a:pPr/>
              <a:t>6</a:t>
            </a:fld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Emergency</a:t>
            </a:r>
            <a:r>
              <a:rPr lang="it-IT" dirty="0" smtClean="0"/>
              <a:t> Management </a:t>
            </a:r>
            <a:r>
              <a:rPr lang="it-IT" dirty="0" err="1" smtClean="0"/>
              <a:t>Requirements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188" y="1600201"/>
            <a:ext cx="7994650" cy="3088967"/>
          </a:xfrm>
        </p:spPr>
        <p:txBody>
          <a:bodyPr/>
          <a:lstStyle/>
          <a:p>
            <a:r>
              <a:rPr lang="en-US" dirty="0" smtClean="0"/>
              <a:t>Jul [1] reflects the American disaster management practices, investigating how the disaster size influences the response type.</a:t>
            </a:r>
          </a:p>
          <a:p>
            <a:r>
              <a:rPr lang="en-US" dirty="0" smtClean="0"/>
              <a:t>The results are also conformed by:</a:t>
            </a:r>
          </a:p>
          <a:p>
            <a:pPr lvl="1"/>
            <a:r>
              <a:rPr lang="en-US" dirty="0" smtClean="0"/>
              <a:t>The experience of the WORKPAD project and the final drill [2]</a:t>
            </a:r>
          </a:p>
          <a:p>
            <a:pPr lvl="1"/>
            <a:r>
              <a:rPr lang="en-US" dirty="0" smtClean="0"/>
              <a:t>A joint analysis with German civil-protection officers [3]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PAGE </a:t>
            </a:r>
            <a:fld id="{ED497EE3-C8AD-4F2B-8AE3-6602C44BD530}" type="slidenum">
              <a:rPr lang="nl-NL" smtClean="0"/>
              <a:pPr>
                <a:defRPr/>
              </a:pPr>
              <a:t>7</a:t>
            </a:fld>
            <a:endParaRPr lang="nl-NL"/>
          </a:p>
        </p:txBody>
      </p:sp>
      <p:sp>
        <p:nvSpPr>
          <p:cNvPr id="5" name="Rettangolo 4"/>
          <p:cNvSpPr/>
          <p:nvPr/>
        </p:nvSpPr>
        <p:spPr>
          <a:xfrm>
            <a:off x="-18612" y="4419132"/>
            <a:ext cx="87311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+mj-lt"/>
              <a:buAutoNum type="arabicPeriod"/>
            </a:pPr>
            <a:r>
              <a:rPr lang="en-US" sz="1400" dirty="0" smtClean="0">
                <a:solidFill>
                  <a:srgbClr val="333333"/>
                </a:solidFill>
              </a:rPr>
              <a:t>S. Jul, </a:t>
            </a:r>
            <a:r>
              <a:rPr lang="en-US" sz="1400" i="1" dirty="0" smtClean="0">
                <a:solidFill>
                  <a:srgbClr val="333333"/>
                </a:solidFill>
              </a:rPr>
              <a:t>Who’s Really on First? A Domain-Level User and Context Analysis for Response Technology</a:t>
            </a:r>
            <a:r>
              <a:rPr lang="en-US" sz="1400" dirty="0" smtClean="0">
                <a:solidFill>
                  <a:srgbClr val="333333"/>
                </a:solidFill>
              </a:rPr>
              <a:t>, Proc. of 3th International Conference on Information Systems for Crisis Response and Management  (ISCRAM), 2007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400" dirty="0" smtClean="0">
                <a:solidFill>
                  <a:srgbClr val="333333"/>
                </a:solidFill>
              </a:rPr>
              <a:t>M. de Leoni et al., </a:t>
            </a:r>
            <a:r>
              <a:rPr lang="en-US" sz="1400" i="1" dirty="0" smtClean="0">
                <a:solidFill>
                  <a:srgbClr val="333333"/>
                </a:solidFill>
              </a:rPr>
              <a:t>The WORKPAD Project Experience: Improving the Disaster Response through Process Management and Geo Collaboration</a:t>
            </a:r>
            <a:r>
              <a:rPr lang="en-US" sz="1400" dirty="0" smtClean="0">
                <a:solidFill>
                  <a:srgbClr val="333333"/>
                </a:solidFill>
              </a:rPr>
              <a:t>, Proc. of the 7th International Conference on Information Systems for Crisis Response and Management (ISCRAM), 2010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400" dirty="0" smtClean="0">
                <a:solidFill>
                  <a:srgbClr val="333333"/>
                </a:solidFill>
              </a:rPr>
              <a:t> D. </a:t>
            </a:r>
            <a:r>
              <a:rPr lang="en-US" sz="1400" dirty="0" err="1" smtClean="0">
                <a:solidFill>
                  <a:srgbClr val="333333"/>
                </a:solidFill>
              </a:rPr>
              <a:t>Hagebölling</a:t>
            </a:r>
            <a:r>
              <a:rPr lang="en-US" sz="1400" dirty="0" smtClean="0">
                <a:solidFill>
                  <a:srgbClr val="333333"/>
                </a:solidFill>
              </a:rPr>
              <a:t>, M. de </a:t>
            </a:r>
            <a:r>
              <a:rPr lang="en-US" sz="1400" dirty="0" err="1" smtClean="0">
                <a:solidFill>
                  <a:srgbClr val="333333"/>
                </a:solidFill>
              </a:rPr>
              <a:t>Leoni,</a:t>
            </a:r>
            <a:r>
              <a:rPr lang="en-US" sz="1400" i="1" dirty="0" err="1" smtClean="0">
                <a:solidFill>
                  <a:srgbClr val="333333"/>
                </a:solidFill>
              </a:rPr>
              <a:t>Supporting</a:t>
            </a:r>
            <a:r>
              <a:rPr lang="en-US" sz="1400" i="1" dirty="0" smtClean="0">
                <a:solidFill>
                  <a:srgbClr val="333333"/>
                </a:solidFill>
              </a:rPr>
              <a:t> Emergency Management through Process-Aware Information Systems.</a:t>
            </a:r>
            <a:r>
              <a:rPr lang="en-US" sz="1400" dirty="0" smtClean="0">
                <a:solidFill>
                  <a:srgbClr val="333333"/>
                </a:solidFill>
              </a:rPr>
              <a:t> Business Process Management Workshops, 2008</a:t>
            </a:r>
          </a:p>
          <a:p>
            <a:pPr marL="800100" lvl="1" indent="-342900">
              <a:buFont typeface="+mj-lt"/>
              <a:buAutoNum type="arabicPeriod"/>
            </a:pPr>
            <a:endParaRPr lang="en-US" sz="1400" dirty="0">
              <a:solidFill>
                <a:srgbClr val="3333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Classification</a:t>
            </a:r>
            <a:r>
              <a:rPr lang="it-IT" dirty="0" smtClean="0"/>
              <a:t> in </a:t>
            </a:r>
            <a:r>
              <a:rPr lang="it-IT" dirty="0" err="1" smtClean="0"/>
              <a:t>three</a:t>
            </a:r>
            <a:r>
              <a:rPr lang="it-IT" dirty="0" smtClean="0"/>
              <a:t> </a:t>
            </a:r>
            <a:r>
              <a:rPr lang="it-IT" dirty="0" err="1" smtClean="0"/>
              <a:t>calamity</a:t>
            </a:r>
            <a:r>
              <a:rPr lang="it-IT" dirty="0" smtClean="0"/>
              <a:t> </a:t>
            </a:r>
            <a:r>
              <a:rPr lang="it-IT" dirty="0" err="1" smtClean="0"/>
              <a:t>types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i="1" u="sng" dirty="0" smtClean="0"/>
              <a:t>Emergency</a:t>
            </a:r>
            <a:r>
              <a:rPr lang="en-US" dirty="0" smtClean="0"/>
              <a:t>: short-lived event whose effects are localized in a single community </a:t>
            </a:r>
            <a:r>
              <a:rPr lang="en-US" sz="1400" dirty="0" smtClean="0"/>
              <a:t>(e.g., a house explosion because of gas leakage)</a:t>
            </a:r>
          </a:p>
          <a:p>
            <a:pPr marL="457200" indent="-457200">
              <a:buFont typeface="+mj-lt"/>
              <a:buAutoNum type="arabicPeriod"/>
            </a:pPr>
            <a:r>
              <a:rPr lang="en-US" i="1" u="sng" dirty="0" smtClean="0"/>
              <a:t>Disaster</a:t>
            </a:r>
            <a:r>
              <a:rPr lang="en-US" dirty="0" smtClean="0"/>
              <a:t>: long-lived event affecting many communities, but community and response infrastructures are mostly intact </a:t>
            </a:r>
            <a:r>
              <a:rPr lang="en-US" sz="1400" dirty="0" smtClean="0">
                <a:solidFill>
                  <a:srgbClr val="101073"/>
                </a:solidFill>
              </a:rPr>
              <a:t>(e.g., 9/11 terrorist attacks)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i="1" u="sng" dirty="0" smtClean="0"/>
              <a:t>Catastrophe</a:t>
            </a:r>
            <a:r>
              <a:rPr lang="en-US" dirty="0" smtClean="0"/>
              <a:t>: long-lived event affecting hundreds of communities, destroying almost every infrastructure and damaging the response systems </a:t>
            </a:r>
            <a:r>
              <a:rPr lang="en-US" sz="1400" dirty="0" smtClean="0">
                <a:solidFill>
                  <a:srgbClr val="101073"/>
                </a:solidFill>
              </a:rPr>
              <a:t>(e.g., 2005 Hurricane Katrina)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PAGE </a:t>
            </a:r>
            <a:fld id="{ED497EE3-C8AD-4F2B-8AE3-6602C44BD530}" type="slidenum">
              <a:rPr lang="nl-NL" smtClean="0"/>
              <a:pPr>
                <a:defRPr/>
              </a:pPr>
              <a:t>8</a:t>
            </a:fld>
            <a:endParaRPr lang="nl-NL"/>
          </a:p>
        </p:txBody>
      </p:sp>
      <p:sp>
        <p:nvSpPr>
          <p:cNvPr id="6" name="Per 5"/>
          <p:cNvSpPr/>
          <p:nvPr/>
        </p:nvSpPr>
        <p:spPr bwMode="auto">
          <a:xfrm>
            <a:off x="701484" y="1358724"/>
            <a:ext cx="2070276" cy="900120"/>
          </a:xfrm>
          <a:prstGeom prst="mathMultiply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1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  <p:sp>
        <p:nvSpPr>
          <p:cNvPr id="7" name="Callout 13 6"/>
          <p:cNvSpPr/>
          <p:nvPr/>
        </p:nvSpPr>
        <p:spPr bwMode="auto">
          <a:xfrm>
            <a:off x="2051664" y="5499276"/>
            <a:ext cx="5670756" cy="810108"/>
          </a:xfrm>
          <a:prstGeom prst="accentBorderCallout1">
            <a:avLst>
              <a:gd name="adj1" fmla="val 18750"/>
              <a:gd name="adj2" fmla="val -3580"/>
              <a:gd name="adj3" fmla="val -435315"/>
              <a:gd name="adj4" fmla="val -6015"/>
            </a:avLst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Local</a:t>
            </a:r>
            <a:r>
              <a:rPr kumimoji="0" lang="it-IT" sz="18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 </a:t>
            </a:r>
            <a:r>
              <a:rPr kumimoji="0" lang="it-IT" sz="18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emergency</a:t>
            </a:r>
            <a:r>
              <a:rPr kumimoji="0" lang="it-IT" sz="18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 do </a:t>
            </a:r>
            <a:r>
              <a:rPr kumimoji="0" lang="it-IT" sz="18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not</a:t>
            </a:r>
            <a:r>
              <a:rPr kumimoji="0" lang="it-IT" sz="18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 </a:t>
            </a:r>
            <a:r>
              <a:rPr kumimoji="0" lang="it-IT" sz="18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require</a:t>
            </a:r>
            <a:r>
              <a:rPr kumimoji="0" lang="it-IT" sz="18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 </a:t>
            </a:r>
            <a:r>
              <a:rPr kumimoji="0" lang="it-IT" sz="18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an</a:t>
            </a:r>
            <a:r>
              <a:rPr kumimoji="0" lang="it-IT" sz="18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 </a:t>
            </a:r>
            <a:r>
              <a:rPr kumimoji="0" lang="it-IT" sz="18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extensive</a:t>
            </a:r>
            <a:r>
              <a:rPr kumimoji="0" lang="it-IT" sz="1800" b="1" i="0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 </a:t>
            </a:r>
            <a:r>
              <a:rPr lang="it-IT" dirty="0" smtClean="0">
                <a:solidFill>
                  <a:srgbClr val="FFFFFF"/>
                </a:solidFill>
              </a:rPr>
              <a:t>PAIS </a:t>
            </a:r>
            <a:r>
              <a:rPr kumimoji="0" lang="it-IT" sz="1800" b="1" i="0" u="none" strike="noStrike" cap="none" normalizeH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support</a:t>
            </a:r>
            <a:r>
              <a:rPr kumimoji="0" lang="it-IT" sz="1800" b="1" i="0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: </a:t>
            </a:r>
            <a:r>
              <a:rPr lang="it-IT" dirty="0" err="1" smtClean="0">
                <a:solidFill>
                  <a:srgbClr val="FFFFFF"/>
                </a:solidFill>
              </a:rPr>
              <a:t>small</a:t>
            </a:r>
            <a:r>
              <a:rPr lang="it-IT" dirty="0" smtClean="0">
                <a:solidFill>
                  <a:srgbClr val="FFFFFF"/>
                </a:solidFill>
              </a:rPr>
              <a:t> </a:t>
            </a:r>
            <a:r>
              <a:rPr lang="it-IT" dirty="0" err="1" smtClean="0">
                <a:solidFill>
                  <a:srgbClr val="FFFFFF"/>
                </a:solidFill>
              </a:rPr>
              <a:t>necessity</a:t>
            </a:r>
            <a:r>
              <a:rPr lang="it-IT" dirty="0" smtClean="0">
                <a:solidFill>
                  <a:srgbClr val="FFFFFF"/>
                </a:solidFill>
              </a:rPr>
              <a:t> </a:t>
            </a:r>
            <a:r>
              <a:rPr lang="it-IT" dirty="0" err="1" smtClean="0">
                <a:solidFill>
                  <a:srgbClr val="FFFFFF"/>
                </a:solidFill>
              </a:rPr>
              <a:t>of</a:t>
            </a:r>
            <a:r>
              <a:rPr lang="it-IT" dirty="0" smtClean="0">
                <a:solidFill>
                  <a:srgbClr val="FFFFFF"/>
                </a:solidFill>
              </a:rPr>
              <a:t> </a:t>
            </a:r>
            <a:r>
              <a:rPr kumimoji="0" lang="it-IT" sz="1800" b="1" i="0" u="none" strike="noStrike" cap="none" normalizeH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rPr>
              <a:t>collaboration</a:t>
            </a:r>
            <a:endParaRPr kumimoji="0" lang="it-IT" sz="18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Response</a:t>
            </a:r>
            <a:r>
              <a:rPr lang="it-IT" dirty="0" smtClean="0"/>
              <a:t> and </a:t>
            </a:r>
            <a:r>
              <a:rPr lang="it-IT" dirty="0" err="1" smtClean="0"/>
              <a:t>Communication</a:t>
            </a:r>
            <a:r>
              <a:rPr lang="it-IT" dirty="0" smtClean="0"/>
              <a:t> </a:t>
            </a:r>
            <a:r>
              <a:rPr lang="it-IT" dirty="0" err="1" smtClean="0"/>
              <a:t>Infrastructure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188" y="1600201"/>
            <a:ext cx="7994650" cy="299895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infrastructure can be characterized by local damages (medium-size disasters) or extensive destruction (large catastrophes)</a:t>
            </a:r>
          </a:p>
          <a:p>
            <a:r>
              <a:rPr lang="en-US" dirty="0" smtClean="0"/>
              <a:t>Even if not disrupted, the existing infrastructure should be used as less as possible</a:t>
            </a:r>
          </a:p>
          <a:p>
            <a:r>
              <a:rPr lang="en-US" dirty="0" smtClean="0"/>
              <a:t>The Katrina catastrophe has taught if all civil-protection units use the existing infrastructure, it is destined to collapse due to the overload</a:t>
            </a:r>
          </a:p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PAGE </a:t>
            </a:r>
            <a:fld id="{ED497EE3-C8AD-4F2B-8AE3-6602C44BD530}" type="slidenum">
              <a:rPr lang="nl-NL" smtClean="0"/>
              <a:pPr>
                <a:defRPr/>
              </a:pPr>
              <a:t>9</a:t>
            </a:fld>
            <a:endParaRPr lang="nl-NL"/>
          </a:p>
        </p:txBody>
      </p:sp>
      <p:sp>
        <p:nvSpPr>
          <p:cNvPr id="6" name="Freccia curva 5"/>
          <p:cNvSpPr/>
          <p:nvPr/>
        </p:nvSpPr>
        <p:spPr bwMode="auto">
          <a:xfrm rot="10800000" flipH="1">
            <a:off x="971520" y="4509144"/>
            <a:ext cx="1080144" cy="810108"/>
          </a:xfrm>
          <a:prstGeom prst="bentArrow">
            <a:avLst>
              <a:gd name="adj1" fmla="val 25000"/>
              <a:gd name="adj2" fmla="val 25000"/>
              <a:gd name="adj3" fmla="val 38545"/>
              <a:gd name="adj4" fmla="val 7084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2141676" y="4582909"/>
            <a:ext cx="4590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Mobile </a:t>
            </a:r>
            <a:r>
              <a:rPr lang="it-IT" dirty="0" err="1" smtClean="0"/>
              <a:t>ad-hoc</a:t>
            </a:r>
            <a:r>
              <a:rPr lang="it-IT" dirty="0" smtClean="0"/>
              <a:t> </a:t>
            </a:r>
            <a:r>
              <a:rPr lang="it-IT" dirty="0" err="1" smtClean="0"/>
              <a:t>Networks</a:t>
            </a:r>
            <a:r>
              <a:rPr lang="it-IT" dirty="0" smtClean="0"/>
              <a:t> are </a:t>
            </a:r>
            <a:r>
              <a:rPr lang="it-IT" dirty="0" err="1" smtClean="0"/>
              <a:t>advisable</a:t>
            </a:r>
            <a:r>
              <a:rPr lang="it-IT" dirty="0" smtClean="0"/>
              <a:t>, </a:t>
            </a:r>
            <a:r>
              <a:rPr lang="it-IT" dirty="0" err="1" smtClean="0"/>
              <a:t>although</a:t>
            </a:r>
            <a:r>
              <a:rPr lang="it-IT" dirty="0" smtClean="0"/>
              <a:t> </a:t>
            </a:r>
            <a:r>
              <a:rPr lang="it-IT" dirty="0" err="1" smtClean="0"/>
              <a:t>less</a:t>
            </a:r>
            <a:r>
              <a:rPr lang="it-IT" dirty="0" smtClean="0"/>
              <a:t> </a:t>
            </a:r>
            <a:r>
              <a:rPr lang="it-IT" dirty="0" err="1" smtClean="0"/>
              <a:t>robust</a:t>
            </a:r>
            <a:r>
              <a:rPr lang="it-IT" dirty="0" smtClean="0"/>
              <a:t> and </a:t>
            </a:r>
            <a:r>
              <a:rPr lang="it-IT" dirty="0" err="1" smtClean="0"/>
              <a:t>reliables</a:t>
            </a:r>
            <a:endParaRPr lang="it-IT" dirty="0"/>
          </a:p>
        </p:txBody>
      </p:sp>
      <p:sp>
        <p:nvSpPr>
          <p:cNvPr id="13" name="Freccia curva 12"/>
          <p:cNvSpPr/>
          <p:nvPr/>
        </p:nvSpPr>
        <p:spPr bwMode="auto">
          <a:xfrm rot="10800000" flipH="1">
            <a:off x="2411712" y="5319252"/>
            <a:ext cx="1080144" cy="810108"/>
          </a:xfrm>
          <a:prstGeom prst="bentArrow">
            <a:avLst>
              <a:gd name="adj1" fmla="val 25000"/>
              <a:gd name="adj2" fmla="val 25000"/>
              <a:gd name="adj3" fmla="val 38545"/>
              <a:gd name="adj4" fmla="val 7084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3671880" y="5589288"/>
            <a:ext cx="4590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Consequences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PAISs</a:t>
            </a:r>
            <a:r>
              <a:rPr lang="it-IT" dirty="0" smtClean="0"/>
              <a:t> </a:t>
            </a:r>
            <a:r>
              <a:rPr lang="it-IT" dirty="0" err="1" smtClean="0"/>
              <a:t>deployed</a:t>
            </a:r>
            <a:r>
              <a:rPr lang="it-IT" dirty="0" smtClean="0"/>
              <a:t> </a:t>
            </a:r>
            <a:r>
              <a:rPr lang="it-IT" dirty="0" err="1" smtClean="0"/>
              <a:t>over</a:t>
            </a:r>
            <a:r>
              <a:rPr lang="it-IT" dirty="0" smtClean="0"/>
              <a:t> </a:t>
            </a:r>
            <a:r>
              <a:rPr lang="it-IT" dirty="0" err="1" smtClean="0"/>
              <a:t>them</a:t>
            </a:r>
            <a:r>
              <a:rPr lang="it-IT" dirty="0" smtClean="0"/>
              <a:t> (e.g., </a:t>
            </a:r>
            <a:r>
              <a:rPr lang="it-IT" dirty="0" err="1" smtClean="0"/>
              <a:t>failures</a:t>
            </a:r>
            <a:r>
              <a:rPr lang="it-IT" dirty="0" smtClean="0"/>
              <a:t>)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  <p:bldP spid="11" grpId="0"/>
      <p:bldP spid="13" grpId="0" animBg="1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Support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context</a:t>
            </a:r>
            <a:r>
              <a:rPr lang="it-IT" dirty="0" smtClean="0"/>
              <a:t> </a:t>
            </a:r>
            <a:r>
              <a:rPr lang="it-IT" dirty="0" err="1" smtClean="0"/>
              <a:t>awareness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188" y="1600201"/>
            <a:ext cx="7994650" cy="281893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“Context can be characterized by their similarity to environment known to the user, with individual contexts being very familiar, somewhat familiar or unfamiliar”</a:t>
            </a:r>
          </a:p>
          <a:p>
            <a:r>
              <a:rPr lang="en-US" dirty="0" smtClean="0"/>
              <a:t>“A given user, particularly in larger events, is likely to work in a variety of contexts, either because of physical relocation or because of changes in the context itself”</a:t>
            </a:r>
          </a:p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ED497EE3-C8AD-4F2B-8AE3-6602C44BD53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Freccia curva 4"/>
          <p:cNvSpPr/>
          <p:nvPr/>
        </p:nvSpPr>
        <p:spPr bwMode="auto">
          <a:xfrm rot="10800000" flipH="1">
            <a:off x="971520" y="4509144"/>
            <a:ext cx="1080144" cy="810108"/>
          </a:xfrm>
          <a:prstGeom prst="bentArrow">
            <a:avLst>
              <a:gd name="adj1" fmla="val 25000"/>
              <a:gd name="adj2" fmla="val 25000"/>
              <a:gd name="adj3" fmla="val 38545"/>
              <a:gd name="adj4" fmla="val 7084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2141676" y="4582909"/>
            <a:ext cx="5850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Users cannot be assumed to have local knowledge of the geography and resources of the area</a:t>
            </a:r>
            <a:endParaRPr lang="en-US" dirty="0"/>
          </a:p>
        </p:txBody>
      </p:sp>
      <p:sp>
        <p:nvSpPr>
          <p:cNvPr id="7" name="Freccia curva 6"/>
          <p:cNvSpPr/>
          <p:nvPr/>
        </p:nvSpPr>
        <p:spPr bwMode="auto">
          <a:xfrm rot="10800000" flipH="1">
            <a:off x="2411712" y="5319252"/>
            <a:ext cx="1080144" cy="810108"/>
          </a:xfrm>
          <a:prstGeom prst="bentArrow">
            <a:avLst>
              <a:gd name="adj1" fmla="val 25000"/>
              <a:gd name="adj2" fmla="val 25000"/>
              <a:gd name="adj3" fmla="val 38545"/>
              <a:gd name="adj4" fmla="val 7084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671880" y="5589288"/>
            <a:ext cx="4590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PAISs should be integrated with GISs = Geographic Information Systems</a:t>
            </a:r>
            <a:endParaRPr lang="en-US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7722420" y="3969072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[1]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Support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flexible</a:t>
            </a:r>
            <a:r>
              <a:rPr lang="it-IT" dirty="0" smtClean="0"/>
              <a:t> </a:t>
            </a:r>
            <a:r>
              <a:rPr lang="it-IT" dirty="0" err="1" smtClean="0"/>
              <a:t>behaviours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188" y="1600201"/>
            <a:ext cx="7994650" cy="2818931"/>
          </a:xfrm>
        </p:spPr>
        <p:txBody>
          <a:bodyPr>
            <a:normAutofit/>
          </a:bodyPr>
          <a:lstStyle/>
          <a:p>
            <a:r>
              <a:rPr lang="en-US" u="sng" dirty="0" smtClean="0"/>
              <a:t>Unexpectedly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“Context may be more or less austere”</a:t>
            </a:r>
          </a:p>
          <a:p>
            <a:pPr lvl="1"/>
            <a:r>
              <a:rPr lang="en-US" dirty="0" smtClean="0"/>
              <a:t>“Operations may be established in novel locations”</a:t>
            </a:r>
          </a:p>
          <a:p>
            <a:pPr lvl="1"/>
            <a:r>
              <a:rPr lang="en-US" dirty="0" smtClean="0"/>
              <a:t>“Response activities may be relocated”</a:t>
            </a:r>
          </a:p>
          <a:p>
            <a:r>
              <a:rPr lang="en-US" dirty="0" smtClean="0"/>
              <a:t>“Uncertainty and ambiguity are inherent to disaster”</a:t>
            </a:r>
          </a:p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ED497EE3-C8AD-4F2B-8AE3-6602C44BD53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Freccia curva 4"/>
          <p:cNvSpPr/>
          <p:nvPr/>
        </p:nvSpPr>
        <p:spPr bwMode="auto">
          <a:xfrm rot="10800000" flipH="1">
            <a:off x="971520" y="3879060"/>
            <a:ext cx="1080144" cy="810108"/>
          </a:xfrm>
          <a:prstGeom prst="bentArrow">
            <a:avLst>
              <a:gd name="adj1" fmla="val 25000"/>
              <a:gd name="adj2" fmla="val 25000"/>
              <a:gd name="adj3" fmla="val 38545"/>
              <a:gd name="adj4" fmla="val 7084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2141676" y="4149096"/>
            <a:ext cx="6480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Response technology, while imposing standard structures and procedures must allow flexibility and deviation in their application</a:t>
            </a:r>
          </a:p>
        </p:txBody>
      </p:sp>
      <p:sp>
        <p:nvSpPr>
          <p:cNvPr id="7" name="Freccia curva 6"/>
          <p:cNvSpPr/>
          <p:nvPr/>
        </p:nvSpPr>
        <p:spPr bwMode="auto">
          <a:xfrm rot="10800000" flipH="1">
            <a:off x="2501723" y="5229240"/>
            <a:ext cx="1080144" cy="900120"/>
          </a:xfrm>
          <a:prstGeom prst="bentArrow">
            <a:avLst>
              <a:gd name="adj1" fmla="val 25000"/>
              <a:gd name="adj2" fmla="val 25000"/>
              <a:gd name="adj3" fmla="val 38545"/>
              <a:gd name="adj4" fmla="val 7084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671880" y="5589288"/>
            <a:ext cx="5130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PAISs should allow flexible processes that adapt their behavior to the circumstances</a:t>
            </a:r>
            <a:endParaRPr lang="en-US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8155746" y="3609024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[1]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Support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design-time</a:t>
            </a:r>
            <a:r>
              <a:rPr lang="it-IT" dirty="0" smtClean="0"/>
              <a:t> </a:t>
            </a:r>
            <a:r>
              <a:rPr lang="it-IT" dirty="0" err="1" smtClean="0"/>
              <a:t>process</a:t>
            </a:r>
            <a:r>
              <a:rPr lang="it-IT" dirty="0" smtClean="0"/>
              <a:t> </a:t>
            </a:r>
            <a:r>
              <a:rPr lang="it-IT" dirty="0" err="1" smtClean="0"/>
              <a:t>configuration</a:t>
            </a:r>
            <a:r>
              <a:rPr lang="it-IT" dirty="0" smtClean="0"/>
              <a:t> </a:t>
            </a:r>
            <a:r>
              <a:rPr lang="it-IT" dirty="0" err="1" smtClean="0"/>
              <a:t>flexibility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188" y="1600201"/>
            <a:ext cx="7994650" cy="2818931"/>
          </a:xfrm>
        </p:spPr>
        <p:txBody>
          <a:bodyPr>
            <a:normAutofit/>
          </a:bodyPr>
          <a:lstStyle/>
          <a:p>
            <a:r>
              <a:rPr lang="en-US" dirty="0" smtClean="0"/>
              <a:t>“On the one hand, to support conventional tasks, designs must impose and enforce standard procedure”</a:t>
            </a:r>
          </a:p>
          <a:p>
            <a:r>
              <a:rPr lang="en-US" dirty="0" smtClean="0"/>
              <a:t>“On the other hand, support for novel tasks must allow creativity and innovation with respect to both structure and procedure”</a:t>
            </a:r>
          </a:p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ED497EE3-C8AD-4F2B-8AE3-6602C44BD53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Freccia curva 4"/>
          <p:cNvSpPr/>
          <p:nvPr/>
        </p:nvSpPr>
        <p:spPr bwMode="auto">
          <a:xfrm rot="10800000" flipH="1">
            <a:off x="971520" y="4239108"/>
            <a:ext cx="1080144" cy="810108"/>
          </a:xfrm>
          <a:prstGeom prst="bentArrow">
            <a:avLst>
              <a:gd name="adj1" fmla="val 25000"/>
              <a:gd name="adj2" fmla="val 25000"/>
              <a:gd name="adj3" fmla="val 38545"/>
              <a:gd name="adj4" fmla="val 7084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2141676" y="4059084"/>
            <a:ext cx="58507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103566"/>
                </a:solidFill>
              </a:rPr>
              <a:t>Repository of business process models capturing common practices in the domain, which can be configured in a specific setting leading to individualized process models</a:t>
            </a:r>
            <a:endParaRPr lang="en-US" dirty="0"/>
          </a:p>
        </p:txBody>
      </p:sp>
      <p:sp>
        <p:nvSpPr>
          <p:cNvPr id="7" name="Freccia curva 6"/>
          <p:cNvSpPr/>
          <p:nvPr/>
        </p:nvSpPr>
        <p:spPr bwMode="auto">
          <a:xfrm rot="10800000" flipH="1">
            <a:off x="2411712" y="5319252"/>
            <a:ext cx="1080144" cy="810108"/>
          </a:xfrm>
          <a:prstGeom prst="bentArrow">
            <a:avLst>
              <a:gd name="adj1" fmla="val 25000"/>
              <a:gd name="adj2" fmla="val 25000"/>
              <a:gd name="adj3" fmla="val 38545"/>
              <a:gd name="adj4" fmla="val 7084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671880" y="5409264"/>
            <a:ext cx="5040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PAISs should allow processes to be specialized to manage precise disasters</a:t>
            </a:r>
            <a:endParaRPr lang="en-US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8082468" y="3609024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[1]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PAIS Client </a:t>
            </a:r>
            <a:r>
              <a:rPr lang="it-IT" dirty="0" err="1" smtClean="0"/>
              <a:t>Tools</a:t>
            </a:r>
            <a:r>
              <a:rPr lang="it-IT" dirty="0" smtClean="0"/>
              <a:t> </a:t>
            </a:r>
            <a:r>
              <a:rPr lang="it-IT" dirty="0" err="1" smtClean="0"/>
              <a:t>must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extremely</a:t>
            </a:r>
            <a:r>
              <a:rPr lang="it-IT" dirty="0" smtClean="0"/>
              <a:t> </a:t>
            </a:r>
            <a:r>
              <a:rPr lang="it-IT" dirty="0" err="1" smtClean="0"/>
              <a:t>usable</a:t>
            </a:r>
            <a:r>
              <a:rPr lang="it-IT" dirty="0" smtClean="0"/>
              <a:t> and intuitive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188" y="1600200"/>
            <a:ext cx="7994650" cy="4979220"/>
          </a:xfrm>
        </p:spPr>
        <p:txBody>
          <a:bodyPr>
            <a:normAutofit/>
          </a:bodyPr>
          <a:lstStyle/>
          <a:p>
            <a:r>
              <a:rPr lang="en-US" smtClean="0"/>
              <a:t>The response “typically involve semi-trained and untrained responders”</a:t>
            </a:r>
          </a:p>
          <a:p>
            <a:r>
              <a:rPr lang="en-US" smtClean="0"/>
              <a:t>“The proportion of semi-trained and untrained responders increases with the scale of event, and they assume greater responsibility for response activities”</a:t>
            </a:r>
          </a:p>
          <a:p>
            <a:r>
              <a:rPr lang="en-US" smtClean="0"/>
              <a:t>As Emergency Management Systems are not used day-to-day but in exceptional cases, even expert users could be not very trained</a:t>
            </a:r>
          </a:p>
          <a:p>
            <a:pPr lvl="1"/>
            <a:r>
              <a:rPr lang="en-US" smtClean="0"/>
              <a:t>Training sessions could be helpful</a:t>
            </a:r>
          </a:p>
          <a:p>
            <a:pPr lvl="1"/>
            <a:r>
              <a:rPr lang="en-US" smtClean="0"/>
              <a:t>But a real emergency management is a totally different story!!</a:t>
            </a:r>
          </a:p>
          <a:p>
            <a:endParaRPr lang="en-US" smtClean="0"/>
          </a:p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PAGE </a:t>
            </a:r>
            <a:fld id="{ED497EE3-C8AD-4F2B-8AE3-6602C44BD530}" type="slidenum">
              <a:rPr lang="nl-NL" smtClean="0"/>
              <a:pPr>
                <a:defRPr/>
              </a:pPr>
              <a:t>13</a:t>
            </a:fld>
            <a:endParaRPr lang="nl-NL"/>
          </a:p>
        </p:txBody>
      </p:sp>
      <p:sp>
        <p:nvSpPr>
          <p:cNvPr id="5" name="CasellaDiTesto 4"/>
          <p:cNvSpPr txBox="1"/>
          <p:nvPr/>
        </p:nvSpPr>
        <p:spPr>
          <a:xfrm>
            <a:off x="2394978" y="3519012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[1]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Domain-driven Process Adaptation in Emergency Scenarios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>
          <a:xfrm>
            <a:off x="8243888" y="6524603"/>
            <a:ext cx="609600" cy="187325"/>
          </a:xfrm>
        </p:spPr>
        <p:txBody>
          <a:bodyPr/>
          <a:lstStyle/>
          <a:p>
            <a:pPr>
              <a:defRPr/>
            </a:pPr>
            <a:r>
              <a:rPr lang="nl-NL" smtClean="0"/>
              <a:t>PAGE </a:t>
            </a:r>
            <a:fld id="{5E5FBD8B-618F-432F-BF0E-AE1BE22DD0C0}" type="slidenum">
              <a:rPr lang="nl-NL" smtClean="0"/>
              <a:pPr>
                <a:defRPr/>
              </a:pPr>
              <a:t>14</a:t>
            </a:fld>
            <a:endParaRPr lang="nl-NL"/>
          </a:p>
        </p:txBody>
      </p:sp>
      <p:sp>
        <p:nvSpPr>
          <p:cNvPr id="5" name="Rectangle 34"/>
          <p:cNvSpPr>
            <a:spLocks noChangeArrowheads="1"/>
          </p:cNvSpPr>
          <p:nvPr/>
        </p:nvSpPr>
        <p:spPr bwMode="auto">
          <a:xfrm>
            <a:off x="251424" y="3158964"/>
            <a:ext cx="4176712" cy="1368425"/>
          </a:xfrm>
          <a:prstGeom prst="rect">
            <a:avLst/>
          </a:prstGeom>
          <a:solidFill>
            <a:schemeClr val="accent1">
              <a:alpha val="32001"/>
            </a:schemeClr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>
                <a:solidFill>
                  <a:srgbClr val="CC3300"/>
                </a:solidFill>
              </a:rPr>
              <a:t>commonality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38849" y="3755886"/>
            <a:ext cx="690403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268288" marR="0" lvl="0" indent="-2682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endParaRPr kumimoji="0" lang="en-US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8288" marR="0" lvl="0" indent="-2682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endParaRPr kumimoji="0" lang="en-US" sz="24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4923436" y="3617751"/>
            <a:ext cx="6731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6600">
                <a:solidFill>
                  <a:srgbClr val="003366"/>
                </a:solidFill>
              </a:rPr>
              <a:t>=</a:t>
            </a:r>
            <a:endParaRPr lang="en-US" sz="6600">
              <a:solidFill>
                <a:srgbClr val="003366"/>
              </a:solidFill>
            </a:endParaRPr>
          </a:p>
        </p:txBody>
      </p:sp>
      <p:sp>
        <p:nvSpPr>
          <p:cNvPr id="8" name="Rectangle 36"/>
          <p:cNvSpPr>
            <a:spLocks noChangeArrowheads="1"/>
          </p:cNvSpPr>
          <p:nvPr/>
        </p:nvSpPr>
        <p:spPr bwMode="auto">
          <a:xfrm>
            <a:off x="251424" y="4622661"/>
            <a:ext cx="4176712" cy="719138"/>
          </a:xfrm>
          <a:prstGeom prst="rect">
            <a:avLst/>
          </a:prstGeom>
          <a:solidFill>
            <a:schemeClr val="accent1">
              <a:alpha val="32001"/>
            </a:schemeClr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>
                <a:solidFill>
                  <a:srgbClr val="CC3300"/>
                </a:solidFill>
              </a:rPr>
              <a:t>variability</a:t>
            </a:r>
          </a:p>
        </p:txBody>
      </p:sp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2016724" y="3630451"/>
            <a:ext cx="6731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6600">
                <a:solidFill>
                  <a:srgbClr val="003366"/>
                </a:solidFill>
              </a:rPr>
              <a:t>+</a:t>
            </a:r>
            <a:endParaRPr lang="en-US" sz="6600">
              <a:solidFill>
                <a:srgbClr val="003366"/>
              </a:solidFill>
            </a:endParaRPr>
          </a:p>
        </p:txBody>
      </p:sp>
      <p:sp>
        <p:nvSpPr>
          <p:cNvPr id="10" name="Text Box 37"/>
          <p:cNvSpPr txBox="1">
            <a:spLocks noChangeArrowheads="1"/>
          </p:cNvSpPr>
          <p:nvPr/>
        </p:nvSpPr>
        <p:spPr bwMode="auto">
          <a:xfrm>
            <a:off x="7060211" y="4309901"/>
            <a:ext cx="1447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CC3300"/>
                </a:solidFill>
              </a:rPr>
              <a:t>variation point</a:t>
            </a:r>
            <a:endParaRPr lang="en-US" sz="1800">
              <a:solidFill>
                <a:srgbClr val="CC3300"/>
              </a:solidFill>
            </a:endParaRPr>
          </a:p>
        </p:txBody>
      </p:sp>
      <p:sp>
        <p:nvSpPr>
          <p:cNvPr id="11" name="Text Box 41"/>
          <p:cNvSpPr txBox="1">
            <a:spLocks noChangeArrowheads="1"/>
          </p:cNvSpPr>
          <p:nvPr/>
        </p:nvSpPr>
        <p:spPr bwMode="auto">
          <a:xfrm>
            <a:off x="4704361" y="5070336"/>
            <a:ext cx="13700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CC3300"/>
                </a:solidFill>
              </a:rPr>
              <a:t>Train variant </a:t>
            </a:r>
          </a:p>
        </p:txBody>
      </p:sp>
      <p:sp>
        <p:nvSpPr>
          <p:cNvPr id="12" name="Text Box 42"/>
          <p:cNvSpPr txBox="1">
            <a:spLocks noChangeArrowheads="1"/>
          </p:cNvSpPr>
          <p:nvPr/>
        </p:nvSpPr>
        <p:spPr bwMode="auto">
          <a:xfrm>
            <a:off x="7590436" y="5076686"/>
            <a:ext cx="14493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CC3300"/>
                </a:solidFill>
              </a:rPr>
              <a:t>Airport variant</a:t>
            </a:r>
          </a:p>
        </p:txBody>
      </p:sp>
      <p:graphicFrame>
        <p:nvGraphicFramePr>
          <p:cNvPr id="13" name="Object 43"/>
          <p:cNvGraphicFramePr>
            <a:graphicFrameLocks noChangeAspect="1"/>
          </p:cNvGraphicFramePr>
          <p:nvPr/>
        </p:nvGraphicFramePr>
        <p:xfrm>
          <a:off x="530824" y="3228814"/>
          <a:ext cx="750887" cy="1957387"/>
        </p:xfrm>
        <a:graphic>
          <a:graphicData uri="http://schemas.openxmlformats.org/presentationml/2006/ole">
            <p:oleObj spid="_x0000_s65538" name="Visio" r:id="rId3" imgW="754717" imgH="1960664" progId="Visio.Drawing.11">
              <p:embed/>
            </p:oleObj>
          </a:graphicData>
        </a:graphic>
      </p:graphicFrame>
      <p:graphicFrame>
        <p:nvGraphicFramePr>
          <p:cNvPr id="14" name="Object 44"/>
          <p:cNvGraphicFramePr>
            <a:graphicFrameLocks noChangeAspect="1"/>
          </p:cNvGraphicFramePr>
          <p:nvPr/>
        </p:nvGraphicFramePr>
        <p:xfrm>
          <a:off x="3339111" y="3216114"/>
          <a:ext cx="750888" cy="1957387"/>
        </p:xfrm>
        <a:graphic>
          <a:graphicData uri="http://schemas.openxmlformats.org/presentationml/2006/ole">
            <p:oleObj spid="_x0000_s65539" name="Visio" r:id="rId4" imgW="751477" imgH="1957614" progId="Visio.Drawing.11">
              <p:embed/>
            </p:oleObj>
          </a:graphicData>
        </a:graphic>
      </p:graphicFrame>
      <p:graphicFrame>
        <p:nvGraphicFramePr>
          <p:cNvPr id="15" name="Object 45"/>
          <p:cNvGraphicFramePr>
            <a:graphicFrameLocks noChangeAspect="1"/>
          </p:cNvGraphicFramePr>
          <p:nvPr/>
        </p:nvGraphicFramePr>
        <p:xfrm>
          <a:off x="5791799" y="3181211"/>
          <a:ext cx="2371725" cy="2678113"/>
        </p:xfrm>
        <a:graphic>
          <a:graphicData uri="http://schemas.openxmlformats.org/presentationml/2006/ole">
            <p:oleObj spid="_x0000_s65540" name="Visio" r:id="rId5" imgW="2371634" imgH="2677523" progId="Visio.Drawing.11">
              <p:embed/>
            </p:oleObj>
          </a:graphicData>
        </a:graphic>
      </p:graphicFrame>
      <p:sp>
        <p:nvSpPr>
          <p:cNvPr id="16" name="Oval 46"/>
          <p:cNvSpPr>
            <a:spLocks noChangeArrowheads="1"/>
          </p:cNvSpPr>
          <p:nvPr/>
        </p:nvSpPr>
        <p:spPr bwMode="auto">
          <a:xfrm>
            <a:off x="6780811" y="4663914"/>
            <a:ext cx="388938" cy="379412"/>
          </a:xfrm>
          <a:prstGeom prst="ellips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7" name="Segnaposto contenuto 8"/>
          <p:cNvSpPr>
            <a:spLocks noGrp="1"/>
          </p:cNvSpPr>
          <p:nvPr>
            <p:ph idx="1"/>
          </p:nvPr>
        </p:nvSpPr>
        <p:spPr>
          <a:xfrm>
            <a:off x="251424" y="1659259"/>
            <a:ext cx="8352826" cy="1229669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Repository of business process models capturing common practices in a domain, which can be configured in a specific setting leading to individualized process models</a:t>
            </a:r>
            <a:endParaRPr lang="it-IT" dirty="0"/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6056200"/>
            <a:ext cx="83169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1400" dirty="0" smtClean="0">
                <a:solidFill>
                  <a:srgbClr val="333333"/>
                </a:solidFill>
              </a:rPr>
              <a:t>M. La Rosa, J. </a:t>
            </a:r>
            <a:r>
              <a:rPr lang="en-US" sz="1400" dirty="0" err="1" smtClean="0">
                <a:solidFill>
                  <a:srgbClr val="333333"/>
                </a:solidFill>
              </a:rPr>
              <a:t>Mendling</a:t>
            </a:r>
            <a:r>
              <a:rPr lang="en-US" sz="1400" dirty="0" smtClean="0">
                <a:solidFill>
                  <a:srgbClr val="333333"/>
                </a:solidFill>
              </a:rPr>
              <a:t>, </a:t>
            </a:r>
            <a:r>
              <a:rPr lang="en-US" sz="1400" i="1" dirty="0" smtClean="0">
                <a:solidFill>
                  <a:srgbClr val="333333"/>
                </a:solidFill>
              </a:rPr>
              <a:t>Domain-Driven Process Adaptation in Emergency Scenarios, </a:t>
            </a:r>
            <a:r>
              <a:rPr lang="en-US" sz="1400" dirty="0" smtClean="0">
                <a:solidFill>
                  <a:srgbClr val="333333"/>
                </a:solidFill>
              </a:rPr>
              <a:t>Business Process Management Workshops, 2008</a:t>
            </a:r>
            <a:endParaRPr lang="en-US" sz="1400" dirty="0">
              <a:solidFill>
                <a:srgbClr val="3333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/>
      <p:bldP spid="8" grpId="0" animBg="1"/>
      <p:bldP spid="8" grpId="1" animBg="1"/>
      <p:bldP spid="9" grpId="0"/>
      <p:bldP spid="10" grpId="0"/>
      <p:bldP spid="11" grpId="0"/>
      <p:bldP spid="12" grpId="0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process models in the process lifecycle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PAGE </a:t>
            </a:r>
            <a:fld id="{5E5FBD8B-618F-432F-BF0E-AE1BE22DD0C0}" type="slidenum">
              <a:rPr lang="nl-NL" smtClean="0"/>
              <a:pPr>
                <a:defRPr/>
              </a:pPr>
              <a:t>15</a:t>
            </a:fld>
            <a:endParaRPr lang="nl-NL"/>
          </a:p>
        </p:txBody>
      </p:sp>
      <p:sp>
        <p:nvSpPr>
          <p:cNvPr id="17" name="Rectangle 22"/>
          <p:cNvSpPr>
            <a:spLocks noChangeArrowheads="1"/>
          </p:cNvSpPr>
          <p:nvPr/>
        </p:nvSpPr>
        <p:spPr bwMode="auto">
          <a:xfrm>
            <a:off x="5508625" y="3861145"/>
            <a:ext cx="1295400" cy="24479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18" name="Object 18"/>
          <p:cNvGraphicFramePr>
            <a:graphicFrameLocks noChangeAspect="1"/>
          </p:cNvGraphicFramePr>
          <p:nvPr/>
        </p:nvGraphicFramePr>
        <p:xfrm>
          <a:off x="0" y="3983382"/>
          <a:ext cx="2371725" cy="2678113"/>
        </p:xfrm>
        <a:graphic>
          <a:graphicData uri="http://schemas.openxmlformats.org/presentationml/2006/ole">
            <p:oleObj spid="_x0000_s66568" name="Visio" r:id="rId3" imgW="2371634" imgH="2677523" progId="Visio.Drawing.11">
              <p:embed/>
            </p:oleObj>
          </a:graphicData>
        </a:graphic>
      </p:graphicFrame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2736850" y="3869082"/>
            <a:ext cx="1979613" cy="215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20" name="Object 21"/>
          <p:cNvGraphicFramePr>
            <a:graphicFrameLocks noChangeAspect="1"/>
          </p:cNvGraphicFramePr>
          <p:nvPr/>
        </p:nvGraphicFramePr>
        <p:xfrm>
          <a:off x="5684838" y="4207220"/>
          <a:ext cx="750887" cy="1957387"/>
        </p:xfrm>
        <a:graphic>
          <a:graphicData uri="http://schemas.openxmlformats.org/presentationml/2006/ole">
            <p:oleObj spid="_x0000_s66569" name="Visio" r:id="rId4" imgW="751477" imgH="1957614" progId="Visio.Drawing.11">
              <p:embed/>
            </p:oleObj>
          </a:graphicData>
        </a:graphic>
      </p:graphicFrame>
      <p:sp>
        <p:nvSpPr>
          <p:cNvPr id="21" name="Rectangle 24"/>
          <p:cNvSpPr>
            <a:spLocks noChangeArrowheads="1"/>
          </p:cNvSpPr>
          <p:nvPr/>
        </p:nvSpPr>
        <p:spPr bwMode="auto">
          <a:xfrm>
            <a:off x="7667625" y="3861145"/>
            <a:ext cx="1441450" cy="24479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22" name="Object 25"/>
          <p:cNvGraphicFramePr>
            <a:graphicFrameLocks noChangeAspect="1"/>
          </p:cNvGraphicFramePr>
          <p:nvPr/>
        </p:nvGraphicFramePr>
        <p:xfrm>
          <a:off x="7451725" y="3932582"/>
          <a:ext cx="750888" cy="1957388"/>
        </p:xfrm>
        <a:graphic>
          <a:graphicData uri="http://schemas.openxmlformats.org/presentationml/2006/ole">
            <p:oleObj spid="_x0000_s66570" name="Visio" r:id="rId5" imgW="751477" imgH="1957614" progId="Visio.Drawing.11">
              <p:embed/>
            </p:oleObj>
          </a:graphicData>
        </a:graphic>
      </p:graphicFrame>
      <p:graphicFrame>
        <p:nvGraphicFramePr>
          <p:cNvPr id="23" name="Object 26"/>
          <p:cNvGraphicFramePr>
            <a:graphicFrameLocks noChangeAspect="1"/>
          </p:cNvGraphicFramePr>
          <p:nvPr/>
        </p:nvGraphicFramePr>
        <p:xfrm>
          <a:off x="7885113" y="4148482"/>
          <a:ext cx="750887" cy="1957388"/>
        </p:xfrm>
        <a:graphic>
          <a:graphicData uri="http://schemas.openxmlformats.org/presentationml/2006/ole">
            <p:oleObj spid="_x0000_s66571" name="Visio" r:id="rId6" imgW="751477" imgH="1957614" progId="Visio.Drawing.11">
              <p:embed/>
            </p:oleObj>
          </a:graphicData>
        </a:graphic>
      </p:graphicFrame>
      <p:graphicFrame>
        <p:nvGraphicFramePr>
          <p:cNvPr id="24" name="Object 27"/>
          <p:cNvGraphicFramePr>
            <a:graphicFrameLocks noChangeAspect="1"/>
          </p:cNvGraphicFramePr>
          <p:nvPr/>
        </p:nvGraphicFramePr>
        <p:xfrm>
          <a:off x="8358188" y="4567582"/>
          <a:ext cx="750887" cy="1957388"/>
        </p:xfrm>
        <a:graphic>
          <a:graphicData uri="http://schemas.openxmlformats.org/presentationml/2006/ole">
            <p:oleObj spid="_x0000_s66572" name="Visio" r:id="rId7" imgW="751477" imgH="1957614" progId="Visio.Drawing.11">
              <p:embed/>
            </p:oleObj>
          </a:graphicData>
        </a:graphic>
      </p:graphicFrame>
      <p:sp>
        <p:nvSpPr>
          <p:cNvPr id="25" name="Rectangle 28"/>
          <p:cNvSpPr>
            <a:spLocks noChangeArrowheads="1"/>
          </p:cNvSpPr>
          <p:nvPr/>
        </p:nvSpPr>
        <p:spPr bwMode="auto">
          <a:xfrm>
            <a:off x="2698750" y="3932582"/>
            <a:ext cx="2305050" cy="2736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26" name="Object 19"/>
          <p:cNvGraphicFramePr>
            <a:graphicFrameLocks noChangeAspect="1"/>
          </p:cNvGraphicFramePr>
          <p:nvPr/>
        </p:nvGraphicFramePr>
        <p:xfrm>
          <a:off x="2670175" y="3970682"/>
          <a:ext cx="2371725" cy="2678113"/>
        </p:xfrm>
        <a:graphic>
          <a:graphicData uri="http://schemas.openxmlformats.org/presentationml/2006/ole">
            <p:oleObj spid="_x0000_s66573" name="Visio" r:id="rId8" imgW="2371634" imgH="2677523" progId="Visio.Drawing.11">
              <p:embed/>
            </p:oleObj>
          </a:graphicData>
        </a:graphic>
      </p:graphicFrame>
      <p:sp>
        <p:nvSpPr>
          <p:cNvPr id="27" name="Line 29"/>
          <p:cNvSpPr>
            <a:spLocks noChangeShapeType="1"/>
          </p:cNvSpPr>
          <p:nvPr/>
        </p:nvSpPr>
        <p:spPr bwMode="auto">
          <a:xfrm>
            <a:off x="4211638" y="6093170"/>
            <a:ext cx="863600" cy="5762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Line 30"/>
          <p:cNvSpPr>
            <a:spLocks noChangeShapeType="1"/>
          </p:cNvSpPr>
          <p:nvPr/>
        </p:nvSpPr>
        <p:spPr bwMode="auto">
          <a:xfrm flipV="1">
            <a:off x="4211638" y="6093170"/>
            <a:ext cx="863600" cy="5762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66574" name="Object 2"/>
          <p:cNvGraphicFramePr>
            <a:graphicFrameLocks noChangeAspect="1"/>
          </p:cNvGraphicFramePr>
          <p:nvPr/>
        </p:nvGraphicFramePr>
        <p:xfrm>
          <a:off x="341313" y="1268712"/>
          <a:ext cx="4292600" cy="2579687"/>
        </p:xfrm>
        <a:graphic>
          <a:graphicData uri="http://schemas.openxmlformats.org/presentationml/2006/ole">
            <p:oleObj spid="_x0000_s66574" name="Visio" r:id="rId9" imgW="2827470" imgH="1698861" progId="Visio.Drawing.11">
              <p:embed/>
            </p:oleObj>
          </a:graphicData>
        </a:graphic>
      </p:graphicFrame>
      <p:graphicFrame>
        <p:nvGraphicFramePr>
          <p:cNvPr id="66575" name="Object 15"/>
          <p:cNvGraphicFramePr>
            <a:graphicFrameLocks noChangeAspect="1"/>
          </p:cNvGraphicFramePr>
          <p:nvPr/>
        </p:nvGraphicFramePr>
        <p:xfrm>
          <a:off x="4391976" y="1268712"/>
          <a:ext cx="4368800" cy="2703512"/>
        </p:xfrm>
        <a:graphic>
          <a:graphicData uri="http://schemas.openxmlformats.org/presentationml/2006/ole">
            <p:oleObj spid="_x0000_s66575" name="Visio" r:id="rId10" imgW="2998823" imgH="1855367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Variation</a:t>
            </a:r>
            <a:r>
              <a:rPr lang="it-IT" dirty="0" smtClean="0"/>
              <a:t> </a:t>
            </a:r>
            <a:r>
              <a:rPr lang="it-IT" dirty="0" err="1" smtClean="0"/>
              <a:t>points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292096" y="1600200"/>
            <a:ext cx="3312154" cy="4138613"/>
          </a:xfrm>
        </p:spPr>
        <p:txBody>
          <a:bodyPr/>
          <a:lstStyle/>
          <a:p>
            <a:r>
              <a:rPr lang="en-US" dirty="0" smtClean="0"/>
              <a:t>Variation points are represented in the model.</a:t>
            </a:r>
          </a:p>
          <a:p>
            <a:r>
              <a:rPr lang="en-US" dirty="0" smtClean="0"/>
              <a:t>Requirements reduce the configuration space.</a:t>
            </a:r>
          </a:p>
          <a:p>
            <a:r>
              <a:rPr lang="en-US" dirty="0" smtClean="0"/>
              <a:t>Due to the number of variation points and constraints, the </a:t>
            </a:r>
            <a:br>
              <a:rPr lang="en-US" dirty="0" smtClean="0"/>
            </a:br>
            <a:r>
              <a:rPr lang="en-US" dirty="0" smtClean="0"/>
              <a:t>model is in general too difficult to be configured.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PAGE </a:t>
            </a:r>
            <a:fld id="{5E5FBD8B-618F-432F-BF0E-AE1BE22DD0C0}" type="slidenum">
              <a:rPr lang="nl-NL" smtClean="0"/>
              <a:pPr>
                <a:defRPr/>
              </a:pPr>
              <a:t>16</a:t>
            </a:fld>
            <a:endParaRPr lang="nl-NL"/>
          </a:p>
        </p:txBody>
      </p:sp>
      <p:graphicFrame>
        <p:nvGraphicFramePr>
          <p:cNvPr id="6" name="Object 30"/>
          <p:cNvGraphicFramePr>
            <a:graphicFrameLocks noChangeAspect="1"/>
          </p:cNvGraphicFramePr>
          <p:nvPr/>
        </p:nvGraphicFramePr>
        <p:xfrm>
          <a:off x="323850" y="1000125"/>
          <a:ext cx="4751388" cy="5165725"/>
        </p:xfrm>
        <a:graphic>
          <a:graphicData uri="http://schemas.openxmlformats.org/presentationml/2006/ole">
            <p:oleObj spid="_x0000_s67586" name="Visio" r:id="rId3" imgW="5593699" imgH="6082844" progId="Visio.Drawing.11">
              <p:embed/>
            </p:oleObj>
          </a:graphicData>
        </a:graphic>
      </p:graphicFrame>
      <p:graphicFrame>
        <p:nvGraphicFramePr>
          <p:cNvPr id="7" name="Object 31"/>
          <p:cNvGraphicFramePr>
            <a:graphicFrameLocks noChangeAspect="1"/>
          </p:cNvGraphicFramePr>
          <p:nvPr/>
        </p:nvGraphicFramePr>
        <p:xfrm>
          <a:off x="307975" y="3440113"/>
          <a:ext cx="4789488" cy="1716087"/>
        </p:xfrm>
        <a:graphic>
          <a:graphicData uri="http://schemas.openxmlformats.org/presentationml/2006/ole">
            <p:oleObj spid="_x0000_s67587" name="Visio" r:id="rId4" imgW="5630204" imgH="2018169" progId="Visio.Drawing.11">
              <p:embed/>
            </p:oleObj>
          </a:graphicData>
        </a:graphic>
      </p:graphicFrame>
      <p:graphicFrame>
        <p:nvGraphicFramePr>
          <p:cNvPr id="8" name="Object 32"/>
          <p:cNvGraphicFramePr>
            <a:graphicFrameLocks noChangeAspect="1"/>
          </p:cNvGraphicFramePr>
          <p:nvPr/>
        </p:nvGraphicFramePr>
        <p:xfrm>
          <a:off x="361950" y="1816100"/>
          <a:ext cx="4741863" cy="3313113"/>
        </p:xfrm>
        <a:graphic>
          <a:graphicData uri="http://schemas.openxmlformats.org/presentationml/2006/ole">
            <p:oleObj spid="_x0000_s67588" name="Visio" r:id="rId5" imgW="5578697" imgH="3899237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Application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approach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PAGE </a:t>
            </a:r>
            <a:fld id="{5E5FBD8B-618F-432F-BF0E-AE1BE22DD0C0}" type="slidenum">
              <a:rPr lang="nl-NL" smtClean="0"/>
              <a:pPr>
                <a:defRPr/>
              </a:pPr>
              <a:t>17</a:t>
            </a:fld>
            <a:endParaRPr lang="nl-NL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304800" y="1371424"/>
            <a:ext cx="838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/>
          <a:lstStyle/>
          <a:p>
            <a:pPr eaLnBrk="1" hangingPunct="1">
              <a:lnSpc>
                <a:spcPct val="40000"/>
              </a:lnSpc>
              <a:spcBef>
                <a:spcPct val="20000"/>
              </a:spcBef>
              <a:buClr>
                <a:srgbClr val="B1B1B1"/>
              </a:buClr>
              <a:tabLst>
                <a:tab pos="447675" algn="l"/>
              </a:tabLst>
            </a:pPr>
            <a:endParaRPr lang="en-AU" sz="2000">
              <a:solidFill>
                <a:srgbClr val="003366"/>
              </a:solidFill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250825" y="6399037"/>
            <a:ext cx="272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003366"/>
                </a:solidFill>
              </a:rPr>
              <a:t>Interactive Questionnaire</a:t>
            </a:r>
          </a:p>
        </p:txBody>
      </p:sp>
      <p:sp>
        <p:nvSpPr>
          <p:cNvPr id="7" name="AutoShape 10"/>
          <p:cNvSpPr>
            <a:spLocks noChangeArrowheads="1"/>
          </p:cNvSpPr>
          <p:nvPr/>
        </p:nvSpPr>
        <p:spPr bwMode="auto">
          <a:xfrm>
            <a:off x="1550988" y="3670124"/>
            <a:ext cx="144462" cy="533400"/>
          </a:xfrm>
          <a:prstGeom prst="downArrow">
            <a:avLst>
              <a:gd name="adj1" fmla="val 50000"/>
              <a:gd name="adj2" fmla="val 92308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it-IT"/>
          </a:p>
        </p:txBody>
      </p:sp>
      <p:graphicFrame>
        <p:nvGraphicFramePr>
          <p:cNvPr id="8" name="Object 12"/>
          <p:cNvGraphicFramePr>
            <a:graphicFrameLocks noChangeAspect="1"/>
          </p:cNvGraphicFramePr>
          <p:nvPr/>
        </p:nvGraphicFramePr>
        <p:xfrm>
          <a:off x="395288" y="4606749"/>
          <a:ext cx="2419350" cy="1647825"/>
        </p:xfrm>
        <a:graphic>
          <a:graphicData uri="http://schemas.openxmlformats.org/presentationml/2006/ole">
            <p:oleObj spid="_x0000_s68610" name="PHOTO-PAINT" r:id="rId3" imgW="12247619" imgH="5809524" progId="">
              <p:embed/>
            </p:oleObj>
          </a:graphicData>
        </a:graphic>
      </p:graphicFrame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3995738" y="6399037"/>
            <a:ext cx="2813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800">
                <a:solidFill>
                  <a:srgbClr val="003366"/>
                </a:solidFill>
              </a:rPr>
              <a:t>Reference Process Model</a:t>
            </a: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7092950" y="4887737"/>
            <a:ext cx="2070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800">
                <a:solidFill>
                  <a:srgbClr val="003366"/>
                </a:solidFill>
              </a:rPr>
              <a:t>Configured Model</a:t>
            </a:r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3132138" y="4098749"/>
            <a:ext cx="8445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3366"/>
                </a:solidFill>
              </a:rPr>
              <a:t>answers</a:t>
            </a:r>
          </a:p>
        </p:txBody>
      </p:sp>
      <p:sp>
        <p:nvSpPr>
          <p:cNvPr id="12" name="AutoShape 20"/>
          <p:cNvSpPr>
            <a:spLocks noChangeArrowheads="1"/>
          </p:cNvSpPr>
          <p:nvPr/>
        </p:nvSpPr>
        <p:spPr bwMode="auto">
          <a:xfrm rot="16200000">
            <a:off x="3469481" y="3697906"/>
            <a:ext cx="144463" cy="533400"/>
          </a:xfrm>
          <a:prstGeom prst="downArrow">
            <a:avLst>
              <a:gd name="adj1" fmla="val 50000"/>
              <a:gd name="adj2" fmla="val 9230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it-IT"/>
          </a:p>
        </p:txBody>
      </p:sp>
      <p:graphicFrame>
        <p:nvGraphicFramePr>
          <p:cNvPr id="13" name="Object 21"/>
          <p:cNvGraphicFramePr>
            <a:graphicFrameLocks noChangeAspect="1"/>
          </p:cNvGraphicFramePr>
          <p:nvPr/>
        </p:nvGraphicFramePr>
        <p:xfrm>
          <a:off x="3351213" y="3833637"/>
          <a:ext cx="280987" cy="252412"/>
        </p:xfrm>
        <a:graphic>
          <a:graphicData uri="http://schemas.openxmlformats.org/presentationml/2006/ole">
            <p:oleObj spid="_x0000_s68611" name="Visio" r:id="rId4" imgW="496562" imgH="446306" progId="Visio.Drawing.11">
              <p:embed/>
            </p:oleObj>
          </a:graphicData>
        </a:graphic>
      </p:graphicFrame>
      <p:pic>
        <p:nvPicPr>
          <p:cNvPr id="14" name="Picture 30" descr="mappi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6300" y="1798462"/>
            <a:ext cx="1360488" cy="1368425"/>
          </a:xfrm>
          <a:prstGeom prst="rect">
            <a:avLst/>
          </a:prstGeom>
          <a:noFill/>
        </p:spPr>
      </p:pic>
      <p:sp>
        <p:nvSpPr>
          <p:cNvPr id="15" name="Text Box 31"/>
          <p:cNvSpPr txBox="1">
            <a:spLocks noChangeArrowheads="1"/>
          </p:cNvSpPr>
          <p:nvPr/>
        </p:nvSpPr>
        <p:spPr bwMode="auto">
          <a:xfrm>
            <a:off x="827088" y="3719337"/>
            <a:ext cx="7651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3366"/>
                </a:solidFill>
              </a:rPr>
              <a:t>input to</a:t>
            </a:r>
          </a:p>
        </p:txBody>
      </p:sp>
      <p:sp>
        <p:nvSpPr>
          <p:cNvPr id="16" name="Text Box 32"/>
          <p:cNvSpPr txBox="1">
            <a:spLocks noChangeArrowheads="1"/>
          </p:cNvSpPr>
          <p:nvPr/>
        </p:nvSpPr>
        <p:spPr bwMode="auto">
          <a:xfrm>
            <a:off x="395288" y="1365074"/>
            <a:ext cx="2292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800">
                <a:solidFill>
                  <a:srgbClr val="003366"/>
                </a:solidFill>
              </a:rPr>
              <a:t>Questionnaire model</a:t>
            </a:r>
          </a:p>
        </p:txBody>
      </p:sp>
      <p:sp>
        <p:nvSpPr>
          <p:cNvPr id="17" name="Text Box 33"/>
          <p:cNvSpPr txBox="1">
            <a:spLocks noChangeArrowheads="1"/>
          </p:cNvSpPr>
          <p:nvPr/>
        </p:nvSpPr>
        <p:spPr bwMode="auto">
          <a:xfrm>
            <a:off x="4302125" y="1358724"/>
            <a:ext cx="2070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800">
                <a:solidFill>
                  <a:srgbClr val="003366"/>
                </a:solidFill>
              </a:rPr>
              <a:t>Mapping</a:t>
            </a:r>
          </a:p>
        </p:txBody>
      </p:sp>
      <p:sp>
        <p:nvSpPr>
          <p:cNvPr id="18" name="Rectangle 37"/>
          <p:cNvSpPr>
            <a:spLocks noChangeArrowheads="1"/>
          </p:cNvSpPr>
          <p:nvPr/>
        </p:nvSpPr>
        <p:spPr bwMode="auto">
          <a:xfrm>
            <a:off x="6516688" y="3336749"/>
            <a:ext cx="6731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6600">
                <a:solidFill>
                  <a:srgbClr val="003366"/>
                </a:solidFill>
              </a:rPr>
              <a:t>=</a:t>
            </a:r>
            <a:endParaRPr lang="en-US" sz="6600">
              <a:solidFill>
                <a:srgbClr val="003366"/>
              </a:solidFill>
            </a:endParaRPr>
          </a:p>
        </p:txBody>
      </p:sp>
      <p:sp>
        <p:nvSpPr>
          <p:cNvPr id="19" name="Rectangle 38"/>
          <p:cNvSpPr>
            <a:spLocks noChangeArrowheads="1"/>
          </p:cNvSpPr>
          <p:nvPr/>
        </p:nvSpPr>
        <p:spPr bwMode="auto">
          <a:xfrm>
            <a:off x="5051425" y="3336749"/>
            <a:ext cx="6731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6600">
                <a:solidFill>
                  <a:srgbClr val="003366"/>
                </a:solidFill>
              </a:rPr>
              <a:t>+</a:t>
            </a:r>
            <a:endParaRPr lang="en-US" sz="6600">
              <a:solidFill>
                <a:srgbClr val="003366"/>
              </a:solidFill>
            </a:endParaRPr>
          </a:p>
        </p:txBody>
      </p:sp>
      <p:graphicFrame>
        <p:nvGraphicFramePr>
          <p:cNvPr id="20" name="Object 39"/>
          <p:cNvGraphicFramePr>
            <a:graphicFrameLocks noChangeAspect="1"/>
          </p:cNvGraphicFramePr>
          <p:nvPr/>
        </p:nvGraphicFramePr>
        <p:xfrm>
          <a:off x="395288" y="1798462"/>
          <a:ext cx="2447925" cy="1582737"/>
        </p:xfrm>
        <a:graphic>
          <a:graphicData uri="http://schemas.openxmlformats.org/presentationml/2006/ole">
            <p:oleObj spid="_x0000_s68612" name="Visio" r:id="rId6" imgW="4757595" imgH="3117056" progId="Visio.Drawing.11">
              <p:embed/>
            </p:oleObj>
          </a:graphicData>
        </a:graphic>
      </p:graphicFrame>
      <p:graphicFrame>
        <p:nvGraphicFramePr>
          <p:cNvPr id="21" name="Object 40"/>
          <p:cNvGraphicFramePr>
            <a:graphicFrameLocks noChangeAspect="1"/>
          </p:cNvGraphicFramePr>
          <p:nvPr/>
        </p:nvGraphicFramePr>
        <p:xfrm>
          <a:off x="4587875" y="4519437"/>
          <a:ext cx="1497013" cy="1743075"/>
        </p:xfrm>
        <a:graphic>
          <a:graphicData uri="http://schemas.openxmlformats.org/presentationml/2006/ole">
            <p:oleObj spid="_x0000_s68613" name="Visio" r:id="rId7" imgW="7469934" imgH="8666083" progId="Visio.Drawing.11">
              <p:embed/>
            </p:oleObj>
          </a:graphicData>
        </a:graphic>
      </p:graphicFrame>
      <p:sp>
        <p:nvSpPr>
          <p:cNvPr id="22" name="AutoShape 41"/>
          <p:cNvSpPr>
            <a:spLocks/>
          </p:cNvSpPr>
          <p:nvPr/>
        </p:nvSpPr>
        <p:spPr bwMode="auto">
          <a:xfrm>
            <a:off x="4067175" y="1798462"/>
            <a:ext cx="360363" cy="4464050"/>
          </a:xfrm>
          <a:prstGeom prst="leftBrace">
            <a:avLst>
              <a:gd name="adj1" fmla="val 103230"/>
              <a:gd name="adj2" fmla="val 50000"/>
            </a:avLst>
          </a:prstGeom>
          <a:noFill/>
          <a:ln w="12700">
            <a:solidFill>
              <a:srgbClr val="0033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graphicFrame>
        <p:nvGraphicFramePr>
          <p:cNvPr id="23" name="Object 42"/>
          <p:cNvGraphicFramePr>
            <a:graphicFrameLocks noChangeAspect="1"/>
          </p:cNvGraphicFramePr>
          <p:nvPr/>
        </p:nvGraphicFramePr>
        <p:xfrm>
          <a:off x="7308850" y="2973212"/>
          <a:ext cx="1622425" cy="1824037"/>
        </p:xfrm>
        <a:graphic>
          <a:graphicData uri="http://schemas.openxmlformats.org/presentationml/2006/ole">
            <p:oleObj spid="_x0000_s68614" name="Visio" r:id="rId8" imgW="7440930" imgH="8333542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9" grpId="0"/>
      <p:bldP spid="10" grpId="0"/>
      <p:bldP spid="11" grpId="0"/>
      <p:bldP spid="12" grpId="0" animBg="1"/>
      <p:bldP spid="15" grpId="0"/>
      <p:bldP spid="17" grpId="0"/>
      <p:bldP spid="18" grpId="0"/>
      <p:bldP spid="19" grpId="0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9" name="Rectangle 5"/>
          <p:cNvSpPr>
            <a:spLocks noChangeArrowheads="1"/>
          </p:cNvSpPr>
          <p:nvPr/>
        </p:nvSpPr>
        <p:spPr bwMode="auto">
          <a:xfrm>
            <a:off x="304800" y="914400"/>
            <a:ext cx="838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/>
          <a:lstStyle/>
          <a:p>
            <a:pPr eaLnBrk="1" hangingPunct="1">
              <a:lnSpc>
                <a:spcPct val="40000"/>
              </a:lnSpc>
              <a:spcBef>
                <a:spcPct val="20000"/>
              </a:spcBef>
              <a:buClr>
                <a:srgbClr val="B1B1B1"/>
              </a:buClr>
              <a:tabLst>
                <a:tab pos="447675" algn="l"/>
              </a:tabLst>
            </a:pPr>
            <a:endParaRPr lang="en-AU" sz="2000">
              <a:solidFill>
                <a:srgbClr val="CC3300"/>
              </a:solidFill>
            </a:endParaRPr>
          </a:p>
        </p:txBody>
      </p:sp>
      <p:graphicFrame>
        <p:nvGraphicFramePr>
          <p:cNvPr id="354323" name="Object 19"/>
          <p:cNvGraphicFramePr>
            <a:graphicFrameLocks noChangeAspect="1"/>
          </p:cNvGraphicFramePr>
          <p:nvPr/>
        </p:nvGraphicFramePr>
        <p:xfrm>
          <a:off x="837118" y="1135246"/>
          <a:ext cx="7245350" cy="5264150"/>
        </p:xfrm>
        <a:graphic>
          <a:graphicData uri="http://schemas.openxmlformats.org/presentationml/2006/ole">
            <p:oleObj spid="_x0000_s69634" name="PHOTO-PAINT" r:id="rId4" imgW="7866667" imgH="5714286" progId="">
              <p:embed/>
            </p:oleObj>
          </a:graphicData>
        </a:graphic>
      </p:graphicFrame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Overview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Quaestion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Design-time synthesis from scenarios</a:t>
            </a:r>
            <a:endParaRPr lang="en-US" dirty="0"/>
          </a:p>
        </p:txBody>
      </p:sp>
      <p:sp>
        <p:nvSpPr>
          <p:cNvPr id="187" name="Segnaposto contenuto 186"/>
          <p:cNvSpPr>
            <a:spLocks noGrp="1"/>
          </p:cNvSpPr>
          <p:nvPr>
            <p:ph idx="1"/>
          </p:nvPr>
        </p:nvSpPr>
        <p:spPr>
          <a:xfrm>
            <a:off x="3941916" y="3519012"/>
            <a:ext cx="4662334" cy="2430324"/>
          </a:xfrm>
        </p:spPr>
        <p:txBody>
          <a:bodyPr>
            <a:normAutofit fontScale="92500" lnSpcReduction="10000"/>
          </a:bodyPr>
          <a:lstStyle/>
          <a:p>
            <a:r>
              <a:rPr lang="en-US" b="0" dirty="0" smtClean="0"/>
              <a:t>A different approach</a:t>
            </a:r>
          </a:p>
          <a:p>
            <a:r>
              <a:rPr lang="en-US" b="0" dirty="0" smtClean="0"/>
              <a:t>Small processes, named scenarios, are dynamically merged upon request</a:t>
            </a:r>
          </a:p>
          <a:p>
            <a:r>
              <a:rPr lang="en-US" b="0" dirty="0" smtClean="0"/>
              <a:t>Thus, a large process is synthesized by composing several fragments </a:t>
            </a:r>
            <a:endParaRPr lang="en-US" b="0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PAGE </a:t>
            </a:r>
            <a:fld id="{28B2062D-CA0A-4B29-BBB4-D4860030C260}" type="slidenum">
              <a:rPr lang="nl-NL" smtClean="0"/>
              <a:pPr>
                <a:defRPr/>
              </a:pPr>
              <a:t>19</a:t>
            </a:fld>
            <a:endParaRPr lang="nl-NL"/>
          </a:p>
        </p:txBody>
      </p:sp>
      <p:grpSp>
        <p:nvGrpSpPr>
          <p:cNvPr id="95" name="Group 158"/>
          <p:cNvGrpSpPr>
            <a:grpSpLocks/>
          </p:cNvGrpSpPr>
          <p:nvPr/>
        </p:nvGrpSpPr>
        <p:grpSpPr bwMode="auto">
          <a:xfrm>
            <a:off x="168276" y="1035525"/>
            <a:ext cx="3411538" cy="2303463"/>
            <a:chOff x="106" y="528"/>
            <a:chExt cx="2149" cy="1451"/>
          </a:xfrm>
        </p:grpSpPr>
        <p:grpSp>
          <p:nvGrpSpPr>
            <p:cNvPr id="96" name="Group 2"/>
            <p:cNvGrpSpPr>
              <a:grpSpLocks/>
            </p:cNvGrpSpPr>
            <p:nvPr/>
          </p:nvGrpSpPr>
          <p:grpSpPr bwMode="auto">
            <a:xfrm>
              <a:off x="113" y="528"/>
              <a:ext cx="2132" cy="1451"/>
              <a:chOff x="113" y="528"/>
              <a:chExt cx="1996" cy="1451"/>
            </a:xfrm>
          </p:grpSpPr>
          <p:sp>
            <p:nvSpPr>
              <p:cNvPr id="125" name="Rectangle 3"/>
              <p:cNvSpPr>
                <a:spLocks noChangeArrowheads="1"/>
              </p:cNvSpPr>
              <p:nvPr/>
            </p:nvSpPr>
            <p:spPr bwMode="auto">
              <a:xfrm>
                <a:off x="113" y="528"/>
                <a:ext cx="1996" cy="1451"/>
              </a:xfrm>
              <a:prstGeom prst="rect">
                <a:avLst/>
              </a:prstGeom>
              <a:noFill/>
              <a:ln w="9525" algn="ctr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6" name="Text Box 4"/>
              <p:cNvSpPr txBox="1">
                <a:spLocks noChangeArrowheads="1"/>
              </p:cNvSpPr>
              <p:nvPr/>
            </p:nvSpPr>
            <p:spPr bwMode="auto">
              <a:xfrm>
                <a:off x="152" y="553"/>
                <a:ext cx="0" cy="9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0" cap="none" spc="0" normalizeH="0" baseline="-2500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endParaRPr>
              </a:p>
            </p:txBody>
          </p:sp>
        </p:grpSp>
        <p:grpSp>
          <p:nvGrpSpPr>
            <p:cNvPr id="97" name="Group 6"/>
            <p:cNvGrpSpPr>
              <a:grpSpLocks/>
            </p:cNvGrpSpPr>
            <p:nvPr/>
          </p:nvGrpSpPr>
          <p:grpSpPr bwMode="auto">
            <a:xfrm>
              <a:off x="817" y="573"/>
              <a:ext cx="545" cy="1316"/>
              <a:chOff x="817" y="573"/>
              <a:chExt cx="545" cy="1316"/>
            </a:xfrm>
          </p:grpSpPr>
          <p:sp>
            <p:nvSpPr>
              <p:cNvPr id="110" name="Oval 7"/>
              <p:cNvSpPr>
                <a:spLocks noChangeArrowheads="1"/>
              </p:cNvSpPr>
              <p:nvPr/>
            </p:nvSpPr>
            <p:spPr bwMode="auto">
              <a:xfrm>
                <a:off x="999" y="573"/>
                <a:ext cx="181" cy="182"/>
              </a:xfrm>
              <a:prstGeom prst="ellipse">
                <a:avLst/>
              </a:prstGeom>
              <a:noFill/>
              <a:ln w="190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1" name="Rectangle 8"/>
              <p:cNvSpPr>
                <a:spLocks noChangeArrowheads="1"/>
              </p:cNvSpPr>
              <p:nvPr/>
            </p:nvSpPr>
            <p:spPr bwMode="auto">
              <a:xfrm>
                <a:off x="999" y="891"/>
                <a:ext cx="181" cy="181"/>
              </a:xfrm>
              <a:prstGeom prst="rect">
                <a:avLst/>
              </a:prstGeom>
              <a:noFill/>
              <a:ln w="1905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112" name="AutoShape 9"/>
              <p:cNvCxnSpPr>
                <a:cxnSpLocks noChangeShapeType="1"/>
                <a:stCxn id="110" idx="4"/>
                <a:endCxn id="111" idx="0"/>
              </p:cNvCxnSpPr>
              <p:nvPr/>
            </p:nvCxnSpPr>
            <p:spPr bwMode="auto">
              <a:xfrm rot="5400000">
                <a:off x="1028" y="823"/>
                <a:ext cx="124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</p:cxnSp>
          <p:sp>
            <p:nvSpPr>
              <p:cNvPr id="113" name="Oval 10"/>
              <p:cNvSpPr>
                <a:spLocks noChangeArrowheads="1"/>
              </p:cNvSpPr>
              <p:nvPr/>
            </p:nvSpPr>
            <p:spPr bwMode="auto">
              <a:xfrm>
                <a:off x="817" y="1163"/>
                <a:ext cx="181" cy="182"/>
              </a:xfrm>
              <a:prstGeom prst="ellipse">
                <a:avLst/>
              </a:prstGeom>
              <a:noFill/>
              <a:ln w="190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" name="Oval 11"/>
              <p:cNvSpPr>
                <a:spLocks noChangeArrowheads="1"/>
              </p:cNvSpPr>
              <p:nvPr/>
            </p:nvSpPr>
            <p:spPr bwMode="auto">
              <a:xfrm>
                <a:off x="1181" y="1163"/>
                <a:ext cx="181" cy="182"/>
              </a:xfrm>
              <a:prstGeom prst="ellipse">
                <a:avLst/>
              </a:prstGeom>
              <a:noFill/>
              <a:ln w="190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115" name="AutoShape 12"/>
              <p:cNvCxnSpPr>
                <a:cxnSpLocks noChangeShapeType="1"/>
                <a:stCxn id="111" idx="2"/>
                <a:endCxn id="113" idx="7"/>
              </p:cNvCxnSpPr>
              <p:nvPr/>
            </p:nvCxnSpPr>
            <p:spPr bwMode="auto">
              <a:xfrm flipH="1">
                <a:off x="971" y="1078"/>
                <a:ext cx="119" cy="10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16" name="AutoShape 13"/>
              <p:cNvCxnSpPr>
                <a:cxnSpLocks noChangeShapeType="1"/>
                <a:stCxn id="111" idx="2"/>
                <a:endCxn id="114" idx="1"/>
              </p:cNvCxnSpPr>
              <p:nvPr/>
            </p:nvCxnSpPr>
            <p:spPr bwMode="auto">
              <a:xfrm>
                <a:off x="1090" y="1078"/>
                <a:ext cx="118" cy="10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</p:cxnSp>
          <p:sp>
            <p:nvSpPr>
              <p:cNvPr id="117" name="Rectangle 14"/>
              <p:cNvSpPr>
                <a:spLocks noChangeArrowheads="1"/>
              </p:cNvSpPr>
              <p:nvPr/>
            </p:nvSpPr>
            <p:spPr bwMode="auto">
              <a:xfrm>
                <a:off x="817" y="1435"/>
                <a:ext cx="181" cy="181"/>
              </a:xfrm>
              <a:prstGeom prst="rect">
                <a:avLst/>
              </a:prstGeom>
              <a:noFill/>
              <a:ln w="1905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118" name="AutoShape 15"/>
              <p:cNvCxnSpPr>
                <a:cxnSpLocks noChangeShapeType="1"/>
                <a:stCxn id="113" idx="4"/>
                <a:endCxn id="117" idx="0"/>
              </p:cNvCxnSpPr>
              <p:nvPr/>
            </p:nvCxnSpPr>
            <p:spPr bwMode="auto">
              <a:xfrm rot="5400000">
                <a:off x="869" y="1390"/>
                <a:ext cx="78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</p:cxnSp>
          <p:sp>
            <p:nvSpPr>
              <p:cNvPr id="119" name="Rectangle 16"/>
              <p:cNvSpPr>
                <a:spLocks noChangeArrowheads="1"/>
              </p:cNvSpPr>
              <p:nvPr/>
            </p:nvSpPr>
            <p:spPr bwMode="auto">
              <a:xfrm>
                <a:off x="1181" y="1435"/>
                <a:ext cx="181" cy="181"/>
              </a:xfrm>
              <a:prstGeom prst="rect">
                <a:avLst/>
              </a:prstGeom>
              <a:noFill/>
              <a:ln w="1905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120" name="AutoShape 17"/>
              <p:cNvCxnSpPr>
                <a:cxnSpLocks noChangeShapeType="1"/>
                <a:stCxn id="114" idx="4"/>
                <a:endCxn id="119" idx="0"/>
              </p:cNvCxnSpPr>
              <p:nvPr/>
            </p:nvCxnSpPr>
            <p:spPr bwMode="auto">
              <a:xfrm rot="5400000">
                <a:off x="1233" y="1390"/>
                <a:ext cx="78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</p:cxnSp>
          <p:sp>
            <p:nvSpPr>
              <p:cNvPr id="121" name="Oval 18"/>
              <p:cNvSpPr>
                <a:spLocks noChangeArrowheads="1"/>
              </p:cNvSpPr>
              <p:nvPr/>
            </p:nvSpPr>
            <p:spPr bwMode="auto">
              <a:xfrm>
                <a:off x="817" y="1707"/>
                <a:ext cx="181" cy="182"/>
              </a:xfrm>
              <a:prstGeom prst="ellipse">
                <a:avLst/>
              </a:prstGeom>
              <a:noFill/>
              <a:ln w="190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2" name="Oval 19"/>
              <p:cNvSpPr>
                <a:spLocks noChangeArrowheads="1"/>
              </p:cNvSpPr>
              <p:nvPr/>
            </p:nvSpPr>
            <p:spPr bwMode="auto">
              <a:xfrm>
                <a:off x="1181" y="1707"/>
                <a:ext cx="181" cy="182"/>
              </a:xfrm>
              <a:prstGeom prst="ellipse">
                <a:avLst/>
              </a:prstGeom>
              <a:noFill/>
              <a:ln w="190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123" name="AutoShape 20"/>
              <p:cNvCxnSpPr>
                <a:cxnSpLocks noChangeShapeType="1"/>
                <a:stCxn id="117" idx="2"/>
                <a:endCxn id="121" idx="0"/>
              </p:cNvCxnSpPr>
              <p:nvPr/>
            </p:nvCxnSpPr>
            <p:spPr bwMode="auto">
              <a:xfrm rot="5400000">
                <a:off x="868" y="1662"/>
                <a:ext cx="79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24" name="AutoShape 21"/>
              <p:cNvCxnSpPr>
                <a:cxnSpLocks noChangeShapeType="1"/>
                <a:stCxn id="119" idx="2"/>
                <a:endCxn id="122" idx="0"/>
              </p:cNvCxnSpPr>
              <p:nvPr/>
            </p:nvCxnSpPr>
            <p:spPr bwMode="auto">
              <a:xfrm rot="5400000">
                <a:off x="1232" y="1662"/>
                <a:ext cx="79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</p:cxnSp>
        </p:grpSp>
        <p:sp>
          <p:nvSpPr>
            <p:cNvPr id="98" name="Text Box 23"/>
            <p:cNvSpPr txBox="1">
              <a:spLocks noChangeArrowheads="1"/>
            </p:cNvSpPr>
            <p:nvPr/>
          </p:nvSpPr>
          <p:spPr bwMode="auto">
            <a:xfrm>
              <a:off x="1247" y="587"/>
              <a:ext cx="481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working 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9" name="Text Box 24"/>
            <p:cNvSpPr txBox="1">
              <a:spLocks noChangeArrowheads="1"/>
            </p:cNvSpPr>
            <p:nvPr/>
          </p:nvSpPr>
          <p:spPr bwMode="auto">
            <a:xfrm>
              <a:off x="1222" y="875"/>
              <a:ext cx="524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find body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0" name="Text Box 25"/>
            <p:cNvSpPr txBox="1">
              <a:spLocks noChangeArrowheads="1"/>
            </p:cNvSpPr>
            <p:nvPr/>
          </p:nvSpPr>
          <p:spPr bwMode="auto">
            <a:xfrm>
              <a:off x="106" y="1163"/>
              <a:ext cx="667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need medic</a:t>
              </a:r>
              <a:endParaRPr kumimoji="0" lang="de-DE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1" name="Text Box 26"/>
            <p:cNvSpPr txBox="1">
              <a:spLocks noChangeArrowheads="1"/>
            </p:cNvSpPr>
            <p:nvPr/>
          </p:nvSpPr>
          <p:spPr bwMode="auto">
            <a:xfrm>
              <a:off x="1408" y="1152"/>
              <a:ext cx="710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lifeless body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2" name="Text Box 27"/>
            <p:cNvSpPr txBox="1">
              <a:spLocks noChangeArrowheads="1"/>
            </p:cNvSpPr>
            <p:nvPr/>
          </p:nvSpPr>
          <p:spPr bwMode="auto">
            <a:xfrm>
              <a:off x="207" y="1424"/>
              <a:ext cx="560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get medic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3" name="Text Box 28"/>
            <p:cNvSpPr txBox="1">
              <a:spLocks noChangeArrowheads="1"/>
            </p:cNvSpPr>
            <p:nvPr/>
          </p:nvSpPr>
          <p:spPr bwMode="auto">
            <a:xfrm>
              <a:off x="1414" y="1424"/>
              <a:ext cx="511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heart ma</a:t>
              </a:r>
              <a:endParaRPr kumimoji="0" lang="de-DE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4" name="Text Box 29"/>
            <p:cNvSpPr txBox="1">
              <a:spLocks noChangeArrowheads="1"/>
            </p:cNvSpPr>
            <p:nvPr/>
          </p:nvSpPr>
          <p:spPr bwMode="auto">
            <a:xfrm>
              <a:off x="111" y="1707"/>
              <a:ext cx="645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medic avail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5" name="Text Box 30"/>
            <p:cNvSpPr txBox="1">
              <a:spLocks noChangeArrowheads="1"/>
            </p:cNvSpPr>
            <p:nvPr/>
          </p:nvSpPr>
          <p:spPr bwMode="auto">
            <a:xfrm>
              <a:off x="1422" y="1707"/>
              <a:ext cx="710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lifeless body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06" name="Picture 153" descr="MCj0200009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8" y="572"/>
              <a:ext cx="589" cy="404"/>
            </a:xfrm>
            <a:prstGeom prst="rect">
              <a:avLst/>
            </a:prstGeom>
            <a:noFill/>
          </p:spPr>
        </p:pic>
        <p:grpSp>
          <p:nvGrpSpPr>
            <p:cNvPr id="107" name="Group 139"/>
            <p:cNvGrpSpPr>
              <a:grpSpLocks/>
            </p:cNvGrpSpPr>
            <p:nvPr/>
          </p:nvGrpSpPr>
          <p:grpSpPr bwMode="auto">
            <a:xfrm>
              <a:off x="1180" y="1429"/>
              <a:ext cx="1075" cy="192"/>
              <a:chOff x="1182" y="1424"/>
              <a:chExt cx="1075" cy="192"/>
            </a:xfrm>
          </p:grpSpPr>
          <p:sp>
            <p:nvSpPr>
              <p:cNvPr id="108" name="Rectangle 140"/>
              <p:cNvSpPr>
                <a:spLocks noChangeArrowheads="1"/>
              </p:cNvSpPr>
              <p:nvPr/>
            </p:nvSpPr>
            <p:spPr bwMode="auto">
              <a:xfrm>
                <a:off x="1182" y="1434"/>
                <a:ext cx="182" cy="182"/>
              </a:xfrm>
              <a:prstGeom prst="rect">
                <a:avLst/>
              </a:prstGeom>
              <a:solidFill>
                <a:srgbClr val="8A0F14"/>
              </a:solidFill>
              <a:ln w="1905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9" name="Text Box 141"/>
              <p:cNvSpPr txBox="1">
                <a:spLocks noChangeArrowheads="1"/>
              </p:cNvSpPr>
              <p:nvPr/>
            </p:nvSpPr>
            <p:spPr bwMode="auto">
              <a:xfrm>
                <a:off x="1402" y="1424"/>
                <a:ext cx="855" cy="155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j-lt"/>
                  </a:rPr>
                  <a:t>heart massage</a:t>
                </a:r>
                <a:endParaRPr kumimoji="0" lang="de-DE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</p:grpSp>
      <p:grpSp>
        <p:nvGrpSpPr>
          <p:cNvPr id="127" name="Group 159"/>
          <p:cNvGrpSpPr>
            <a:grpSpLocks/>
          </p:cNvGrpSpPr>
          <p:nvPr/>
        </p:nvGrpSpPr>
        <p:grpSpPr bwMode="auto">
          <a:xfrm>
            <a:off x="179389" y="3357563"/>
            <a:ext cx="3384550" cy="3240087"/>
            <a:chOff x="113" y="2115"/>
            <a:chExt cx="2132" cy="2041"/>
          </a:xfrm>
        </p:grpSpPr>
        <p:grpSp>
          <p:nvGrpSpPr>
            <p:cNvPr id="128" name="Group 34"/>
            <p:cNvGrpSpPr>
              <a:grpSpLocks/>
            </p:cNvGrpSpPr>
            <p:nvPr/>
          </p:nvGrpSpPr>
          <p:grpSpPr bwMode="auto">
            <a:xfrm>
              <a:off x="113" y="2115"/>
              <a:ext cx="2132" cy="2041"/>
              <a:chOff x="113" y="2115"/>
              <a:chExt cx="1996" cy="2041"/>
            </a:xfrm>
          </p:grpSpPr>
          <p:sp>
            <p:nvSpPr>
              <p:cNvPr id="152" name="Rectangle 35"/>
              <p:cNvSpPr>
                <a:spLocks noChangeArrowheads="1"/>
              </p:cNvSpPr>
              <p:nvPr/>
            </p:nvSpPr>
            <p:spPr bwMode="auto">
              <a:xfrm>
                <a:off x="113" y="2115"/>
                <a:ext cx="1996" cy="2041"/>
              </a:xfrm>
              <a:prstGeom prst="rect">
                <a:avLst/>
              </a:prstGeom>
              <a:noFill/>
              <a:ln w="9525" algn="ctr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3" name="Text Box 36"/>
              <p:cNvSpPr txBox="1">
                <a:spLocks noChangeArrowheads="1"/>
              </p:cNvSpPr>
              <p:nvPr/>
            </p:nvSpPr>
            <p:spPr bwMode="auto">
              <a:xfrm>
                <a:off x="152" y="2140"/>
                <a:ext cx="0" cy="9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0" cap="none" spc="0" normalizeH="0" baseline="-2500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endParaRPr>
              </a:p>
            </p:txBody>
          </p:sp>
        </p:grpSp>
        <p:grpSp>
          <p:nvGrpSpPr>
            <p:cNvPr id="129" name="Group 38"/>
            <p:cNvGrpSpPr>
              <a:grpSpLocks/>
            </p:cNvGrpSpPr>
            <p:nvPr/>
          </p:nvGrpSpPr>
          <p:grpSpPr bwMode="auto">
            <a:xfrm>
              <a:off x="817" y="2204"/>
              <a:ext cx="545" cy="1861"/>
              <a:chOff x="817" y="2204"/>
              <a:chExt cx="545" cy="1861"/>
            </a:xfrm>
          </p:grpSpPr>
          <p:sp>
            <p:nvSpPr>
              <p:cNvPr id="137" name="Oval 39"/>
              <p:cNvSpPr>
                <a:spLocks noChangeArrowheads="1"/>
              </p:cNvSpPr>
              <p:nvPr/>
            </p:nvSpPr>
            <p:spPr bwMode="auto">
              <a:xfrm>
                <a:off x="817" y="2749"/>
                <a:ext cx="181" cy="182"/>
              </a:xfrm>
              <a:prstGeom prst="ellipse">
                <a:avLst/>
              </a:prstGeom>
              <a:noFill/>
              <a:ln w="190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8" name="Oval 40"/>
              <p:cNvSpPr>
                <a:spLocks noChangeArrowheads="1"/>
              </p:cNvSpPr>
              <p:nvPr/>
            </p:nvSpPr>
            <p:spPr bwMode="auto">
              <a:xfrm>
                <a:off x="1181" y="2749"/>
                <a:ext cx="181" cy="182"/>
              </a:xfrm>
              <a:prstGeom prst="ellipse">
                <a:avLst/>
              </a:prstGeom>
              <a:noFill/>
              <a:ln w="190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9" name="Rectangle 41"/>
              <p:cNvSpPr>
                <a:spLocks noChangeArrowheads="1"/>
              </p:cNvSpPr>
              <p:nvPr/>
            </p:nvSpPr>
            <p:spPr bwMode="auto">
              <a:xfrm>
                <a:off x="999" y="3066"/>
                <a:ext cx="181" cy="181"/>
              </a:xfrm>
              <a:prstGeom prst="rect">
                <a:avLst/>
              </a:prstGeom>
              <a:noFill/>
              <a:ln w="1905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140" name="AutoShape 42"/>
              <p:cNvCxnSpPr>
                <a:cxnSpLocks noChangeShapeType="1"/>
                <a:stCxn id="137" idx="5"/>
                <a:endCxn id="139" idx="0"/>
              </p:cNvCxnSpPr>
              <p:nvPr/>
            </p:nvCxnSpPr>
            <p:spPr bwMode="auto">
              <a:xfrm>
                <a:off x="971" y="2910"/>
                <a:ext cx="119" cy="15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41" name="AutoShape 43"/>
              <p:cNvCxnSpPr>
                <a:cxnSpLocks noChangeShapeType="1"/>
                <a:stCxn id="138" idx="3"/>
                <a:endCxn id="139" idx="0"/>
              </p:cNvCxnSpPr>
              <p:nvPr/>
            </p:nvCxnSpPr>
            <p:spPr bwMode="auto">
              <a:xfrm flipH="1">
                <a:off x="1090" y="2910"/>
                <a:ext cx="118" cy="15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42" name="AutoShape 44"/>
              <p:cNvCxnSpPr>
                <a:cxnSpLocks noChangeShapeType="1"/>
                <a:stCxn id="139" idx="2"/>
                <a:endCxn id="143" idx="0"/>
              </p:cNvCxnSpPr>
              <p:nvPr/>
            </p:nvCxnSpPr>
            <p:spPr bwMode="auto">
              <a:xfrm rot="5400000">
                <a:off x="1050" y="3293"/>
                <a:ext cx="8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</p:cxnSp>
          <p:sp>
            <p:nvSpPr>
              <p:cNvPr id="143" name="Oval 45"/>
              <p:cNvSpPr>
                <a:spLocks noChangeArrowheads="1"/>
              </p:cNvSpPr>
              <p:nvPr/>
            </p:nvSpPr>
            <p:spPr bwMode="auto">
              <a:xfrm>
                <a:off x="999" y="3339"/>
                <a:ext cx="181" cy="182"/>
              </a:xfrm>
              <a:prstGeom prst="ellipse">
                <a:avLst/>
              </a:prstGeom>
              <a:noFill/>
              <a:ln w="190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144" name="AutoShape 46"/>
              <p:cNvCxnSpPr>
                <a:cxnSpLocks noChangeShapeType="1"/>
                <a:stCxn id="143" idx="4"/>
                <a:endCxn id="145" idx="0"/>
              </p:cNvCxnSpPr>
              <p:nvPr/>
            </p:nvCxnSpPr>
            <p:spPr bwMode="auto">
              <a:xfrm rot="5400000">
                <a:off x="1051" y="3566"/>
                <a:ext cx="78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</p:cxnSp>
          <p:sp>
            <p:nvSpPr>
              <p:cNvPr id="145" name="Rectangle 47"/>
              <p:cNvSpPr>
                <a:spLocks noChangeArrowheads="1"/>
              </p:cNvSpPr>
              <p:nvPr/>
            </p:nvSpPr>
            <p:spPr bwMode="auto">
              <a:xfrm>
                <a:off x="999" y="3611"/>
                <a:ext cx="181" cy="181"/>
              </a:xfrm>
              <a:prstGeom prst="rect">
                <a:avLst/>
              </a:prstGeom>
              <a:noFill/>
              <a:ln w="1905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146" name="AutoShape 48"/>
              <p:cNvCxnSpPr>
                <a:cxnSpLocks noChangeShapeType="1"/>
                <a:stCxn id="145" idx="2"/>
                <a:endCxn id="147" idx="0"/>
              </p:cNvCxnSpPr>
              <p:nvPr/>
            </p:nvCxnSpPr>
            <p:spPr bwMode="auto">
              <a:xfrm rot="5400000">
                <a:off x="1050" y="3838"/>
                <a:ext cx="79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</p:cxnSp>
          <p:sp>
            <p:nvSpPr>
              <p:cNvPr id="147" name="Oval 49"/>
              <p:cNvSpPr>
                <a:spLocks noChangeArrowheads="1"/>
              </p:cNvSpPr>
              <p:nvPr/>
            </p:nvSpPr>
            <p:spPr bwMode="auto">
              <a:xfrm>
                <a:off x="999" y="3883"/>
                <a:ext cx="181" cy="182"/>
              </a:xfrm>
              <a:prstGeom prst="ellipse">
                <a:avLst/>
              </a:prstGeom>
              <a:noFill/>
              <a:ln w="190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8" name="Rectangle 50"/>
              <p:cNvSpPr>
                <a:spLocks noChangeArrowheads="1"/>
              </p:cNvSpPr>
              <p:nvPr/>
            </p:nvSpPr>
            <p:spPr bwMode="auto">
              <a:xfrm>
                <a:off x="1181" y="2477"/>
                <a:ext cx="181" cy="181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149" name="AutoShape 51"/>
              <p:cNvCxnSpPr>
                <a:cxnSpLocks noChangeShapeType="1"/>
                <a:stCxn id="148" idx="2"/>
                <a:endCxn id="138" idx="0"/>
              </p:cNvCxnSpPr>
              <p:nvPr/>
            </p:nvCxnSpPr>
            <p:spPr bwMode="auto">
              <a:xfrm rot="5400000">
                <a:off x="1232" y="2704"/>
                <a:ext cx="79" cy="0"/>
              </a:xfrm>
              <a:prstGeom prst="straightConnector1">
                <a:avLst/>
              </a:prstGeom>
              <a:noFill/>
              <a:ln w="9525">
                <a:noFill/>
                <a:round/>
                <a:headEnd/>
                <a:tailEnd type="triangle" w="med" len="med"/>
              </a:ln>
              <a:effectLst/>
            </p:spPr>
          </p:cxnSp>
          <p:sp>
            <p:nvSpPr>
              <p:cNvPr id="150" name="Oval 52"/>
              <p:cNvSpPr>
                <a:spLocks noChangeArrowheads="1"/>
              </p:cNvSpPr>
              <p:nvPr/>
            </p:nvSpPr>
            <p:spPr bwMode="auto">
              <a:xfrm>
                <a:off x="1181" y="2204"/>
                <a:ext cx="181" cy="182"/>
              </a:xfrm>
              <a:prstGeom prst="ellipse">
                <a:avLst/>
              </a:prstGeom>
              <a:noFill/>
              <a:ln w="190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151" name="AutoShape 53"/>
              <p:cNvCxnSpPr>
                <a:cxnSpLocks noChangeShapeType="1"/>
                <a:stCxn id="150" idx="4"/>
                <a:endCxn id="148" idx="0"/>
              </p:cNvCxnSpPr>
              <p:nvPr/>
            </p:nvCxnSpPr>
            <p:spPr bwMode="auto">
              <a:xfrm rot="5400000">
                <a:off x="1232" y="2432"/>
                <a:ext cx="79" cy="0"/>
              </a:xfrm>
              <a:prstGeom prst="straightConnector1">
                <a:avLst/>
              </a:prstGeom>
              <a:noFill/>
              <a:ln w="9525">
                <a:noFill/>
                <a:round/>
                <a:headEnd/>
                <a:tailEnd type="triangle" w="med" len="med"/>
              </a:ln>
              <a:effectLst/>
            </p:spPr>
          </p:cxnSp>
        </p:grpSp>
        <p:sp>
          <p:nvSpPr>
            <p:cNvPr id="130" name="Text Box 55"/>
            <p:cNvSpPr txBox="1">
              <a:spLocks noChangeArrowheads="1"/>
            </p:cNvSpPr>
            <p:nvPr/>
          </p:nvSpPr>
          <p:spPr bwMode="auto">
            <a:xfrm>
              <a:off x="128" y="2762"/>
              <a:ext cx="645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medic avail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1" name="Text Box 56"/>
            <p:cNvSpPr txBox="1">
              <a:spLocks noChangeArrowheads="1"/>
            </p:cNvSpPr>
            <p:nvPr/>
          </p:nvSpPr>
          <p:spPr bwMode="auto">
            <a:xfrm>
              <a:off x="1408" y="2749"/>
              <a:ext cx="746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lifeless body 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2" name="Text Box 57"/>
            <p:cNvSpPr txBox="1">
              <a:spLocks noChangeArrowheads="1"/>
            </p:cNvSpPr>
            <p:nvPr/>
          </p:nvSpPr>
          <p:spPr bwMode="auto">
            <a:xfrm>
              <a:off x="325" y="3056"/>
              <a:ext cx="602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adrenaline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Text Box 58"/>
            <p:cNvSpPr txBox="1">
              <a:spLocks noChangeArrowheads="1"/>
            </p:cNvSpPr>
            <p:nvPr/>
          </p:nvSpPr>
          <p:spPr bwMode="auto">
            <a:xfrm>
              <a:off x="1247" y="3339"/>
              <a:ext cx="797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patient awake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Text Box 59"/>
            <p:cNvSpPr txBox="1">
              <a:spLocks noChangeArrowheads="1"/>
            </p:cNvSpPr>
            <p:nvPr/>
          </p:nvSpPr>
          <p:spPr bwMode="auto">
            <a:xfrm>
              <a:off x="486" y="3521"/>
              <a:ext cx="444" cy="3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bring to</a:t>
              </a:r>
              <a:b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</a:b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hospital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Text Box 60"/>
            <p:cNvSpPr txBox="1">
              <a:spLocks noChangeArrowheads="1"/>
            </p:cNvSpPr>
            <p:nvPr/>
          </p:nvSpPr>
          <p:spPr bwMode="auto">
            <a:xfrm>
              <a:off x="1247" y="3872"/>
              <a:ext cx="444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working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36" name="Picture 98" descr="MCj01556990000[1]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8" y="2160"/>
              <a:ext cx="635" cy="496"/>
            </a:xfrm>
            <a:prstGeom prst="rect">
              <a:avLst/>
            </a:prstGeom>
            <a:noFill/>
          </p:spPr>
        </p:pic>
      </p:grpSp>
      <p:grpSp>
        <p:nvGrpSpPr>
          <p:cNvPr id="154" name="Group 161"/>
          <p:cNvGrpSpPr>
            <a:grpSpLocks/>
          </p:cNvGrpSpPr>
          <p:nvPr/>
        </p:nvGrpSpPr>
        <p:grpSpPr bwMode="auto">
          <a:xfrm>
            <a:off x="5208589" y="1035525"/>
            <a:ext cx="3395663" cy="2303463"/>
            <a:chOff x="3281" y="528"/>
            <a:chExt cx="2139" cy="1451"/>
          </a:xfrm>
        </p:grpSpPr>
        <p:grpSp>
          <p:nvGrpSpPr>
            <p:cNvPr id="155" name="Group 101"/>
            <p:cNvGrpSpPr>
              <a:grpSpLocks/>
            </p:cNvGrpSpPr>
            <p:nvPr/>
          </p:nvGrpSpPr>
          <p:grpSpPr bwMode="auto">
            <a:xfrm>
              <a:off x="3288" y="528"/>
              <a:ext cx="2132" cy="1451"/>
              <a:chOff x="113" y="528"/>
              <a:chExt cx="1996" cy="1451"/>
            </a:xfrm>
          </p:grpSpPr>
          <p:sp>
            <p:nvSpPr>
              <p:cNvPr id="181" name="Rectangle 102"/>
              <p:cNvSpPr>
                <a:spLocks noChangeArrowheads="1"/>
              </p:cNvSpPr>
              <p:nvPr/>
            </p:nvSpPr>
            <p:spPr bwMode="auto">
              <a:xfrm>
                <a:off x="113" y="528"/>
                <a:ext cx="1996" cy="1451"/>
              </a:xfrm>
              <a:prstGeom prst="rect">
                <a:avLst/>
              </a:prstGeom>
              <a:noFill/>
              <a:ln w="9525" algn="ctr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2" name="Text Box 103"/>
              <p:cNvSpPr txBox="1">
                <a:spLocks noChangeArrowheads="1"/>
              </p:cNvSpPr>
              <p:nvPr/>
            </p:nvSpPr>
            <p:spPr bwMode="auto">
              <a:xfrm>
                <a:off x="152" y="553"/>
                <a:ext cx="0" cy="9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0" cap="none" spc="0" normalizeH="0" baseline="-2500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endParaRPr>
              </a:p>
            </p:txBody>
          </p:sp>
        </p:grpSp>
        <p:grpSp>
          <p:nvGrpSpPr>
            <p:cNvPr id="156" name="Group 104"/>
            <p:cNvGrpSpPr>
              <a:grpSpLocks/>
            </p:cNvGrpSpPr>
            <p:nvPr/>
          </p:nvGrpSpPr>
          <p:grpSpPr bwMode="auto">
            <a:xfrm>
              <a:off x="3992" y="573"/>
              <a:ext cx="545" cy="1316"/>
              <a:chOff x="817" y="573"/>
              <a:chExt cx="545" cy="1316"/>
            </a:xfrm>
          </p:grpSpPr>
          <p:sp>
            <p:nvSpPr>
              <p:cNvPr id="166" name="Oval 105"/>
              <p:cNvSpPr>
                <a:spLocks noChangeArrowheads="1"/>
              </p:cNvSpPr>
              <p:nvPr/>
            </p:nvSpPr>
            <p:spPr bwMode="auto">
              <a:xfrm>
                <a:off x="999" y="573"/>
                <a:ext cx="181" cy="182"/>
              </a:xfrm>
              <a:prstGeom prst="ellipse">
                <a:avLst/>
              </a:prstGeom>
              <a:noFill/>
              <a:ln w="190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7" name="Rectangle 106"/>
              <p:cNvSpPr>
                <a:spLocks noChangeArrowheads="1"/>
              </p:cNvSpPr>
              <p:nvPr/>
            </p:nvSpPr>
            <p:spPr bwMode="auto">
              <a:xfrm>
                <a:off x="999" y="891"/>
                <a:ext cx="181" cy="181"/>
              </a:xfrm>
              <a:prstGeom prst="rect">
                <a:avLst/>
              </a:prstGeom>
              <a:noFill/>
              <a:ln w="1905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168" name="AutoShape 107"/>
              <p:cNvCxnSpPr>
                <a:cxnSpLocks noChangeShapeType="1"/>
                <a:stCxn id="166" idx="4"/>
                <a:endCxn id="167" idx="0"/>
              </p:cNvCxnSpPr>
              <p:nvPr/>
            </p:nvCxnSpPr>
            <p:spPr bwMode="auto">
              <a:xfrm rot="5400000">
                <a:off x="1028" y="823"/>
                <a:ext cx="124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</p:cxnSp>
          <p:sp>
            <p:nvSpPr>
              <p:cNvPr id="169" name="Oval 108"/>
              <p:cNvSpPr>
                <a:spLocks noChangeArrowheads="1"/>
              </p:cNvSpPr>
              <p:nvPr/>
            </p:nvSpPr>
            <p:spPr bwMode="auto">
              <a:xfrm>
                <a:off x="817" y="1163"/>
                <a:ext cx="181" cy="182"/>
              </a:xfrm>
              <a:prstGeom prst="ellipse">
                <a:avLst/>
              </a:prstGeom>
              <a:noFill/>
              <a:ln w="190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0" name="Oval 109"/>
              <p:cNvSpPr>
                <a:spLocks noChangeArrowheads="1"/>
              </p:cNvSpPr>
              <p:nvPr/>
            </p:nvSpPr>
            <p:spPr bwMode="auto">
              <a:xfrm>
                <a:off x="1181" y="1163"/>
                <a:ext cx="181" cy="182"/>
              </a:xfrm>
              <a:prstGeom prst="ellipse">
                <a:avLst/>
              </a:prstGeom>
              <a:noFill/>
              <a:ln w="190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171" name="AutoShape 110"/>
              <p:cNvCxnSpPr>
                <a:cxnSpLocks noChangeShapeType="1"/>
                <a:stCxn id="167" idx="2"/>
                <a:endCxn id="169" idx="7"/>
              </p:cNvCxnSpPr>
              <p:nvPr/>
            </p:nvCxnSpPr>
            <p:spPr bwMode="auto">
              <a:xfrm flipH="1">
                <a:off x="971" y="1078"/>
                <a:ext cx="119" cy="10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72" name="AutoShape 111"/>
              <p:cNvCxnSpPr>
                <a:cxnSpLocks noChangeShapeType="1"/>
                <a:stCxn id="167" idx="2"/>
                <a:endCxn id="170" idx="1"/>
              </p:cNvCxnSpPr>
              <p:nvPr/>
            </p:nvCxnSpPr>
            <p:spPr bwMode="auto">
              <a:xfrm>
                <a:off x="1090" y="1078"/>
                <a:ext cx="118" cy="10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</p:cxnSp>
          <p:sp>
            <p:nvSpPr>
              <p:cNvPr id="173" name="Rectangle 112"/>
              <p:cNvSpPr>
                <a:spLocks noChangeArrowheads="1"/>
              </p:cNvSpPr>
              <p:nvPr/>
            </p:nvSpPr>
            <p:spPr bwMode="auto">
              <a:xfrm>
                <a:off x="817" y="1435"/>
                <a:ext cx="181" cy="181"/>
              </a:xfrm>
              <a:prstGeom prst="rect">
                <a:avLst/>
              </a:prstGeom>
              <a:noFill/>
              <a:ln w="1905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174" name="AutoShape 113"/>
              <p:cNvCxnSpPr>
                <a:cxnSpLocks noChangeShapeType="1"/>
                <a:stCxn id="169" idx="4"/>
                <a:endCxn id="173" idx="0"/>
              </p:cNvCxnSpPr>
              <p:nvPr/>
            </p:nvCxnSpPr>
            <p:spPr bwMode="auto">
              <a:xfrm rot="5400000">
                <a:off x="869" y="1390"/>
                <a:ext cx="78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</p:cxnSp>
          <p:sp>
            <p:nvSpPr>
              <p:cNvPr id="175" name="Rectangle 114"/>
              <p:cNvSpPr>
                <a:spLocks noChangeArrowheads="1"/>
              </p:cNvSpPr>
              <p:nvPr/>
            </p:nvSpPr>
            <p:spPr bwMode="auto">
              <a:xfrm>
                <a:off x="1181" y="1435"/>
                <a:ext cx="181" cy="181"/>
              </a:xfrm>
              <a:prstGeom prst="rect">
                <a:avLst/>
              </a:prstGeom>
              <a:solidFill>
                <a:srgbClr val="8A0F14"/>
              </a:solidFill>
              <a:ln w="1905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176" name="AutoShape 115"/>
              <p:cNvCxnSpPr>
                <a:cxnSpLocks noChangeShapeType="1"/>
                <a:stCxn id="170" idx="4"/>
                <a:endCxn id="175" idx="0"/>
              </p:cNvCxnSpPr>
              <p:nvPr/>
            </p:nvCxnSpPr>
            <p:spPr bwMode="auto">
              <a:xfrm rot="5400000">
                <a:off x="1233" y="1390"/>
                <a:ext cx="78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</p:cxnSp>
          <p:sp>
            <p:nvSpPr>
              <p:cNvPr id="177" name="Oval 116"/>
              <p:cNvSpPr>
                <a:spLocks noChangeArrowheads="1"/>
              </p:cNvSpPr>
              <p:nvPr/>
            </p:nvSpPr>
            <p:spPr bwMode="auto">
              <a:xfrm>
                <a:off x="817" y="1707"/>
                <a:ext cx="181" cy="182"/>
              </a:xfrm>
              <a:prstGeom prst="ellipse">
                <a:avLst/>
              </a:prstGeom>
              <a:noFill/>
              <a:ln w="190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8" name="Oval 117"/>
              <p:cNvSpPr>
                <a:spLocks noChangeArrowheads="1"/>
              </p:cNvSpPr>
              <p:nvPr/>
            </p:nvSpPr>
            <p:spPr bwMode="auto">
              <a:xfrm>
                <a:off x="1181" y="1707"/>
                <a:ext cx="181" cy="182"/>
              </a:xfrm>
              <a:prstGeom prst="ellipse">
                <a:avLst/>
              </a:prstGeom>
              <a:noFill/>
              <a:ln w="19050" algn="ctr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179" name="AutoShape 118"/>
              <p:cNvCxnSpPr>
                <a:cxnSpLocks noChangeShapeType="1"/>
                <a:stCxn id="173" idx="2"/>
                <a:endCxn id="177" idx="0"/>
              </p:cNvCxnSpPr>
              <p:nvPr/>
            </p:nvCxnSpPr>
            <p:spPr bwMode="auto">
              <a:xfrm rot="5400000">
                <a:off x="868" y="1662"/>
                <a:ext cx="79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80" name="AutoShape 119"/>
              <p:cNvCxnSpPr>
                <a:cxnSpLocks noChangeShapeType="1"/>
                <a:stCxn id="175" idx="2"/>
                <a:endCxn id="178" idx="0"/>
              </p:cNvCxnSpPr>
              <p:nvPr/>
            </p:nvCxnSpPr>
            <p:spPr bwMode="auto">
              <a:xfrm rot="5400000">
                <a:off x="1232" y="1662"/>
                <a:ext cx="79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</p:cxnSp>
        </p:grpSp>
        <p:sp>
          <p:nvSpPr>
            <p:cNvPr id="157" name="Text Box 120"/>
            <p:cNvSpPr txBox="1">
              <a:spLocks noChangeArrowheads="1"/>
            </p:cNvSpPr>
            <p:nvPr/>
          </p:nvSpPr>
          <p:spPr bwMode="auto">
            <a:xfrm>
              <a:off x="4422" y="587"/>
              <a:ext cx="481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working 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8" name="Text Box 121"/>
            <p:cNvSpPr txBox="1">
              <a:spLocks noChangeArrowheads="1"/>
            </p:cNvSpPr>
            <p:nvPr/>
          </p:nvSpPr>
          <p:spPr bwMode="auto">
            <a:xfrm>
              <a:off x="4397" y="875"/>
              <a:ext cx="524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find body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9" name="Text Box 122"/>
            <p:cNvSpPr txBox="1">
              <a:spLocks noChangeArrowheads="1"/>
            </p:cNvSpPr>
            <p:nvPr/>
          </p:nvSpPr>
          <p:spPr bwMode="auto">
            <a:xfrm>
              <a:off x="3281" y="1163"/>
              <a:ext cx="667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need medic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0" name="Text Box 123"/>
            <p:cNvSpPr txBox="1">
              <a:spLocks noChangeArrowheads="1"/>
            </p:cNvSpPr>
            <p:nvPr/>
          </p:nvSpPr>
          <p:spPr bwMode="auto">
            <a:xfrm>
              <a:off x="4583" y="1152"/>
              <a:ext cx="746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lifeless body </a:t>
              </a:r>
              <a:endParaRPr kumimoji="0" lang="de-DE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1" name="Text Box 124"/>
            <p:cNvSpPr txBox="1">
              <a:spLocks noChangeArrowheads="1"/>
            </p:cNvSpPr>
            <p:nvPr/>
          </p:nvSpPr>
          <p:spPr bwMode="auto">
            <a:xfrm>
              <a:off x="3382" y="1424"/>
              <a:ext cx="560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get medic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2" name="Text Box 125"/>
            <p:cNvSpPr txBox="1">
              <a:spLocks noChangeArrowheads="1"/>
            </p:cNvSpPr>
            <p:nvPr/>
          </p:nvSpPr>
          <p:spPr bwMode="auto">
            <a:xfrm>
              <a:off x="4589" y="1424"/>
              <a:ext cx="682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</a:rPr>
                <a:t>check pulse</a:t>
              </a:r>
              <a:endParaRPr kumimoji="0" lang="de-DE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3" name="Text Box 126"/>
            <p:cNvSpPr txBox="1">
              <a:spLocks noChangeArrowheads="1"/>
            </p:cNvSpPr>
            <p:nvPr/>
          </p:nvSpPr>
          <p:spPr bwMode="auto">
            <a:xfrm>
              <a:off x="3286" y="1707"/>
              <a:ext cx="645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medic avail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4" name="Text Box 127"/>
            <p:cNvSpPr txBox="1">
              <a:spLocks noChangeArrowheads="1"/>
            </p:cNvSpPr>
            <p:nvPr/>
          </p:nvSpPr>
          <p:spPr bwMode="auto">
            <a:xfrm>
              <a:off x="4597" y="1707"/>
              <a:ext cx="746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lifeless body 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65" name="Picture 129" descr="MCj0200009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34" y="572"/>
              <a:ext cx="590" cy="404"/>
            </a:xfrm>
            <a:prstGeom prst="rect">
              <a:avLst/>
            </a:prstGeom>
            <a:noFill/>
          </p:spPr>
        </p:pic>
      </p:grpSp>
      <p:sp>
        <p:nvSpPr>
          <p:cNvPr id="186" name="Rectangle 3"/>
          <p:cNvSpPr>
            <a:spLocks noChangeArrowheads="1"/>
          </p:cNvSpPr>
          <p:nvPr/>
        </p:nvSpPr>
        <p:spPr bwMode="auto">
          <a:xfrm>
            <a:off x="3941916" y="5859324"/>
            <a:ext cx="520208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/>
            <a:r>
              <a:rPr lang="en-US" sz="1400" dirty="0" smtClean="0">
                <a:solidFill>
                  <a:srgbClr val="333333"/>
                </a:solidFill>
              </a:rPr>
              <a:t>D. Fahland, H. </a:t>
            </a:r>
            <a:r>
              <a:rPr lang="en-US" sz="1400" dirty="0" err="1" smtClean="0">
                <a:solidFill>
                  <a:srgbClr val="333333"/>
                </a:solidFill>
              </a:rPr>
              <a:t>Woith</a:t>
            </a:r>
            <a:r>
              <a:rPr lang="en-US" sz="1400" dirty="0" smtClean="0">
                <a:solidFill>
                  <a:srgbClr val="333333"/>
                </a:solidFill>
              </a:rPr>
              <a:t>, </a:t>
            </a:r>
            <a:r>
              <a:rPr lang="en-US" sz="1400" i="1" dirty="0" smtClean="0">
                <a:solidFill>
                  <a:srgbClr val="333333"/>
                </a:solidFill>
              </a:rPr>
              <a:t>Towards Process Models for Disaster Response</a:t>
            </a:r>
            <a:r>
              <a:rPr lang="en-US" sz="1400" dirty="0" smtClean="0">
                <a:solidFill>
                  <a:srgbClr val="333333"/>
                </a:solidFill>
              </a:rPr>
              <a:t>, Business Process Management Workshops 2008</a:t>
            </a:r>
            <a:endParaRPr lang="en-US" sz="1400" dirty="0">
              <a:solidFill>
                <a:srgbClr val="3333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egnaposto contenuto 186"/>
          <p:cNvSpPr txBox="1">
            <a:spLocks/>
          </p:cNvSpPr>
          <p:nvPr/>
        </p:nvSpPr>
        <p:spPr>
          <a:xfrm>
            <a:off x="0" y="5121267"/>
            <a:ext cx="8892576" cy="1530204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268288" marR="0" lvl="0" indent="-2682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lang="en-US" sz="2400" b="0" kern="0" dirty="0" smtClean="0">
                <a:latin typeface="+mn-lt"/>
              </a:rPr>
              <a:t>Places are associated with labels</a:t>
            </a:r>
          </a:p>
          <a:p>
            <a:pPr marL="268288" marR="0" lvl="0" indent="-2682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Labels determine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points where scenarios can be concatenated</a:t>
            </a:r>
          </a:p>
          <a:p>
            <a:pPr marL="268288" marR="0" lvl="0" indent="-2682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tabLst/>
              <a:defRPr/>
            </a:pPr>
            <a:r>
              <a:rPr lang="en-US" sz="2400" b="0" kern="0" baseline="0" dirty="0" smtClean="0">
                <a:latin typeface="+mn-lt"/>
              </a:rPr>
              <a:t>If needed, new scenarios can even be appended at run-time as</a:t>
            </a:r>
            <a:r>
              <a:rPr lang="en-US" sz="2400" b="0" kern="0" dirty="0" smtClean="0">
                <a:latin typeface="+mn-lt"/>
              </a:rPr>
              <a:t> a mechanism of adaptation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1188" y="-103686"/>
            <a:ext cx="8024812" cy="922338"/>
          </a:xfrm>
        </p:spPr>
        <p:txBody>
          <a:bodyPr/>
          <a:lstStyle/>
          <a:p>
            <a:r>
              <a:rPr lang="it-IT" dirty="0" err="1" smtClean="0"/>
              <a:t>Design-time</a:t>
            </a:r>
            <a:r>
              <a:rPr lang="it-IT" dirty="0" smtClean="0"/>
              <a:t> </a:t>
            </a:r>
            <a:r>
              <a:rPr lang="it-IT" dirty="0" err="1" smtClean="0"/>
              <a:t>synthestis</a:t>
            </a:r>
            <a:r>
              <a:rPr lang="it-IT" dirty="0" smtClean="0"/>
              <a:t> </a:t>
            </a:r>
            <a:r>
              <a:rPr lang="it-IT" dirty="0" err="1" smtClean="0"/>
              <a:t>from</a:t>
            </a:r>
            <a:r>
              <a:rPr lang="it-IT" dirty="0" smtClean="0"/>
              <a:t> </a:t>
            </a:r>
            <a:r>
              <a:rPr lang="it-IT" dirty="0" err="1" smtClean="0"/>
              <a:t>scenarios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>
          <a:xfrm>
            <a:off x="8243888" y="6572119"/>
            <a:ext cx="609600" cy="187325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PAGE </a:t>
            </a:r>
            <a:fld id="{28B2062D-CA0A-4B29-BBB4-D4860030C260}" type="slidenum">
              <a:rPr lang="nl-NL" smtClean="0"/>
              <a:pPr>
                <a:defRPr/>
              </a:pPr>
              <a:t>20</a:t>
            </a:fld>
            <a:endParaRPr lang="nl-NL" dirty="0"/>
          </a:p>
        </p:txBody>
      </p:sp>
      <p:grpSp>
        <p:nvGrpSpPr>
          <p:cNvPr id="105" name="Group 58"/>
          <p:cNvGrpSpPr>
            <a:grpSpLocks/>
          </p:cNvGrpSpPr>
          <p:nvPr/>
        </p:nvGrpSpPr>
        <p:grpSpPr bwMode="auto">
          <a:xfrm>
            <a:off x="6337300" y="1161713"/>
            <a:ext cx="865188" cy="2089150"/>
            <a:chOff x="817" y="573"/>
            <a:chExt cx="545" cy="1316"/>
          </a:xfrm>
        </p:grpSpPr>
        <p:sp>
          <p:nvSpPr>
            <p:cNvPr id="106" name="Oval 59"/>
            <p:cNvSpPr>
              <a:spLocks noChangeArrowheads="1"/>
            </p:cNvSpPr>
            <p:nvPr/>
          </p:nvSpPr>
          <p:spPr bwMode="auto">
            <a:xfrm>
              <a:off x="999" y="573"/>
              <a:ext cx="181" cy="182"/>
            </a:xfrm>
            <a:prstGeom prst="ellipse">
              <a:avLst/>
            </a:prstGeom>
            <a:noFill/>
            <a:ln w="190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7" name="Rectangle 60"/>
            <p:cNvSpPr>
              <a:spLocks noChangeArrowheads="1"/>
            </p:cNvSpPr>
            <p:nvPr/>
          </p:nvSpPr>
          <p:spPr bwMode="auto">
            <a:xfrm>
              <a:off x="999" y="891"/>
              <a:ext cx="181" cy="181"/>
            </a:xfrm>
            <a:prstGeom prst="rect">
              <a:avLst/>
            </a:prstGeom>
            <a:noFill/>
            <a:ln w="19050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08" name="AutoShape 61"/>
            <p:cNvCxnSpPr>
              <a:cxnSpLocks noChangeShapeType="1"/>
              <a:stCxn id="106" idx="4"/>
              <a:endCxn id="107" idx="0"/>
            </p:cNvCxnSpPr>
            <p:nvPr/>
          </p:nvCxnSpPr>
          <p:spPr bwMode="auto">
            <a:xfrm rot="5400000">
              <a:off x="1028" y="823"/>
              <a:ext cx="124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09" name="Oval 62"/>
            <p:cNvSpPr>
              <a:spLocks noChangeArrowheads="1"/>
            </p:cNvSpPr>
            <p:nvPr/>
          </p:nvSpPr>
          <p:spPr bwMode="auto">
            <a:xfrm>
              <a:off x="817" y="1163"/>
              <a:ext cx="181" cy="182"/>
            </a:xfrm>
            <a:prstGeom prst="ellipse">
              <a:avLst/>
            </a:prstGeom>
            <a:noFill/>
            <a:ln w="190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0" name="Oval 63"/>
            <p:cNvSpPr>
              <a:spLocks noChangeArrowheads="1"/>
            </p:cNvSpPr>
            <p:nvPr/>
          </p:nvSpPr>
          <p:spPr bwMode="auto">
            <a:xfrm>
              <a:off x="1181" y="1163"/>
              <a:ext cx="181" cy="182"/>
            </a:xfrm>
            <a:prstGeom prst="ellipse">
              <a:avLst/>
            </a:prstGeom>
            <a:noFill/>
            <a:ln w="190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11" name="AutoShape 64"/>
            <p:cNvCxnSpPr>
              <a:cxnSpLocks noChangeShapeType="1"/>
              <a:stCxn id="107" idx="2"/>
              <a:endCxn id="109" idx="7"/>
            </p:cNvCxnSpPr>
            <p:nvPr/>
          </p:nvCxnSpPr>
          <p:spPr bwMode="auto">
            <a:xfrm flipH="1">
              <a:off x="971" y="1078"/>
              <a:ext cx="119" cy="10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12" name="AutoShape 65"/>
            <p:cNvCxnSpPr>
              <a:cxnSpLocks noChangeShapeType="1"/>
              <a:stCxn id="107" idx="2"/>
              <a:endCxn id="110" idx="1"/>
            </p:cNvCxnSpPr>
            <p:nvPr/>
          </p:nvCxnSpPr>
          <p:spPr bwMode="auto">
            <a:xfrm>
              <a:off x="1090" y="1078"/>
              <a:ext cx="118" cy="10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13" name="Rectangle 66"/>
            <p:cNvSpPr>
              <a:spLocks noChangeArrowheads="1"/>
            </p:cNvSpPr>
            <p:nvPr/>
          </p:nvSpPr>
          <p:spPr bwMode="auto">
            <a:xfrm>
              <a:off x="817" y="1435"/>
              <a:ext cx="181" cy="181"/>
            </a:xfrm>
            <a:prstGeom prst="rect">
              <a:avLst/>
            </a:prstGeom>
            <a:noFill/>
            <a:ln w="19050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14" name="AutoShape 67"/>
            <p:cNvCxnSpPr>
              <a:cxnSpLocks noChangeShapeType="1"/>
              <a:stCxn id="109" idx="4"/>
              <a:endCxn id="113" idx="0"/>
            </p:cNvCxnSpPr>
            <p:nvPr/>
          </p:nvCxnSpPr>
          <p:spPr bwMode="auto">
            <a:xfrm rot="5400000">
              <a:off x="869" y="1390"/>
              <a:ext cx="78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15" name="Rectangle 68"/>
            <p:cNvSpPr>
              <a:spLocks noChangeArrowheads="1"/>
            </p:cNvSpPr>
            <p:nvPr/>
          </p:nvSpPr>
          <p:spPr bwMode="auto">
            <a:xfrm>
              <a:off x="1181" y="1435"/>
              <a:ext cx="181" cy="181"/>
            </a:xfrm>
            <a:prstGeom prst="rect">
              <a:avLst/>
            </a:prstGeom>
            <a:solidFill>
              <a:srgbClr val="8A0F14"/>
            </a:solidFill>
            <a:ln w="19050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16" name="AutoShape 69"/>
            <p:cNvCxnSpPr>
              <a:cxnSpLocks noChangeShapeType="1"/>
              <a:stCxn id="110" idx="4"/>
              <a:endCxn id="115" idx="0"/>
            </p:cNvCxnSpPr>
            <p:nvPr/>
          </p:nvCxnSpPr>
          <p:spPr bwMode="auto">
            <a:xfrm rot="5400000">
              <a:off x="1233" y="1390"/>
              <a:ext cx="78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17" name="Oval 70"/>
            <p:cNvSpPr>
              <a:spLocks noChangeArrowheads="1"/>
            </p:cNvSpPr>
            <p:nvPr/>
          </p:nvSpPr>
          <p:spPr bwMode="auto">
            <a:xfrm>
              <a:off x="817" y="1707"/>
              <a:ext cx="181" cy="182"/>
            </a:xfrm>
            <a:prstGeom prst="ellipse">
              <a:avLst/>
            </a:prstGeom>
            <a:noFill/>
            <a:ln w="190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8" name="Oval 71"/>
            <p:cNvSpPr>
              <a:spLocks noChangeArrowheads="1"/>
            </p:cNvSpPr>
            <p:nvPr/>
          </p:nvSpPr>
          <p:spPr bwMode="auto">
            <a:xfrm>
              <a:off x="1181" y="1707"/>
              <a:ext cx="181" cy="182"/>
            </a:xfrm>
            <a:prstGeom prst="ellipse">
              <a:avLst/>
            </a:prstGeom>
            <a:noFill/>
            <a:ln w="190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19" name="AutoShape 72"/>
            <p:cNvCxnSpPr>
              <a:cxnSpLocks noChangeShapeType="1"/>
              <a:stCxn id="113" idx="2"/>
              <a:endCxn id="117" idx="0"/>
            </p:cNvCxnSpPr>
            <p:nvPr/>
          </p:nvCxnSpPr>
          <p:spPr bwMode="auto">
            <a:xfrm rot="5400000">
              <a:off x="868" y="1662"/>
              <a:ext cx="7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0" name="AutoShape 73"/>
            <p:cNvCxnSpPr>
              <a:cxnSpLocks noChangeShapeType="1"/>
              <a:stCxn id="115" idx="2"/>
              <a:endCxn id="118" idx="0"/>
            </p:cNvCxnSpPr>
            <p:nvPr/>
          </p:nvCxnSpPr>
          <p:spPr bwMode="auto">
            <a:xfrm rot="5400000">
              <a:off x="1232" y="1662"/>
              <a:ext cx="7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</p:grpSp>
      <p:sp>
        <p:nvSpPr>
          <p:cNvPr id="121" name="Text Box 80"/>
          <p:cNvSpPr txBox="1">
            <a:spLocks noChangeArrowheads="1"/>
          </p:cNvSpPr>
          <p:nvPr/>
        </p:nvSpPr>
        <p:spPr bwMode="auto">
          <a:xfrm>
            <a:off x="5216144" y="2961938"/>
            <a:ext cx="1024319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medic avail</a:t>
            </a:r>
            <a:endParaRPr kumimoji="0" lang="de-DE" sz="16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2" name="Text Box 81"/>
          <p:cNvSpPr txBox="1">
            <a:spLocks noChangeArrowheads="1"/>
          </p:cNvSpPr>
          <p:nvPr/>
        </p:nvSpPr>
        <p:spPr bwMode="auto">
          <a:xfrm>
            <a:off x="7297738" y="2961938"/>
            <a:ext cx="1184620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lifeless body </a:t>
            </a:r>
            <a:endParaRPr kumimoji="0" lang="de-DE" sz="16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23" name="Group 3"/>
          <p:cNvGrpSpPr>
            <a:grpSpLocks/>
          </p:cNvGrpSpPr>
          <p:nvPr/>
        </p:nvGrpSpPr>
        <p:grpSpPr bwMode="auto">
          <a:xfrm>
            <a:off x="179388" y="1090275"/>
            <a:ext cx="3384550" cy="2303463"/>
            <a:chOff x="113" y="528"/>
            <a:chExt cx="1996" cy="1451"/>
          </a:xfrm>
        </p:grpSpPr>
        <p:sp>
          <p:nvSpPr>
            <p:cNvPr id="124" name="Rectangle 4"/>
            <p:cNvSpPr>
              <a:spLocks noChangeArrowheads="1"/>
            </p:cNvSpPr>
            <p:nvPr/>
          </p:nvSpPr>
          <p:spPr bwMode="auto">
            <a:xfrm>
              <a:off x="113" y="528"/>
              <a:ext cx="1996" cy="1451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5" name="Text Box 5"/>
            <p:cNvSpPr txBox="1">
              <a:spLocks noChangeArrowheads="1"/>
            </p:cNvSpPr>
            <p:nvPr/>
          </p:nvSpPr>
          <p:spPr bwMode="auto">
            <a:xfrm>
              <a:off x="152" y="553"/>
              <a:ext cx="0" cy="10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-2500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</p:grpSp>
      <p:grpSp>
        <p:nvGrpSpPr>
          <p:cNvPr id="126" name="Group 6"/>
          <p:cNvGrpSpPr>
            <a:grpSpLocks/>
          </p:cNvGrpSpPr>
          <p:nvPr/>
        </p:nvGrpSpPr>
        <p:grpSpPr bwMode="auto">
          <a:xfrm>
            <a:off x="1296988" y="1161713"/>
            <a:ext cx="865187" cy="2089150"/>
            <a:chOff x="817" y="573"/>
            <a:chExt cx="545" cy="1316"/>
          </a:xfrm>
        </p:grpSpPr>
        <p:sp>
          <p:nvSpPr>
            <p:cNvPr id="127" name="Oval 7"/>
            <p:cNvSpPr>
              <a:spLocks noChangeArrowheads="1"/>
            </p:cNvSpPr>
            <p:nvPr/>
          </p:nvSpPr>
          <p:spPr bwMode="auto">
            <a:xfrm>
              <a:off x="999" y="573"/>
              <a:ext cx="181" cy="182"/>
            </a:xfrm>
            <a:prstGeom prst="ellipse">
              <a:avLst/>
            </a:prstGeom>
            <a:noFill/>
            <a:ln w="190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Rectangle 8"/>
            <p:cNvSpPr>
              <a:spLocks noChangeArrowheads="1"/>
            </p:cNvSpPr>
            <p:nvPr/>
          </p:nvSpPr>
          <p:spPr bwMode="auto">
            <a:xfrm>
              <a:off x="999" y="891"/>
              <a:ext cx="181" cy="181"/>
            </a:xfrm>
            <a:prstGeom prst="rect">
              <a:avLst/>
            </a:prstGeom>
            <a:noFill/>
            <a:ln w="19050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29" name="AutoShape 9"/>
            <p:cNvCxnSpPr>
              <a:cxnSpLocks noChangeShapeType="1"/>
              <a:stCxn id="127" idx="4"/>
              <a:endCxn id="128" idx="0"/>
            </p:cNvCxnSpPr>
            <p:nvPr/>
          </p:nvCxnSpPr>
          <p:spPr bwMode="auto">
            <a:xfrm rot="5400000">
              <a:off x="1028" y="823"/>
              <a:ext cx="124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30" name="Oval 10"/>
            <p:cNvSpPr>
              <a:spLocks noChangeArrowheads="1"/>
            </p:cNvSpPr>
            <p:nvPr/>
          </p:nvSpPr>
          <p:spPr bwMode="auto">
            <a:xfrm>
              <a:off x="817" y="1163"/>
              <a:ext cx="181" cy="182"/>
            </a:xfrm>
            <a:prstGeom prst="ellipse">
              <a:avLst/>
            </a:prstGeom>
            <a:noFill/>
            <a:ln w="190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1" name="Oval 11"/>
            <p:cNvSpPr>
              <a:spLocks noChangeArrowheads="1"/>
            </p:cNvSpPr>
            <p:nvPr/>
          </p:nvSpPr>
          <p:spPr bwMode="auto">
            <a:xfrm>
              <a:off x="1181" y="1163"/>
              <a:ext cx="181" cy="182"/>
            </a:xfrm>
            <a:prstGeom prst="ellipse">
              <a:avLst/>
            </a:prstGeom>
            <a:noFill/>
            <a:ln w="190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32" name="AutoShape 12"/>
            <p:cNvCxnSpPr>
              <a:cxnSpLocks noChangeShapeType="1"/>
              <a:stCxn id="128" idx="2"/>
              <a:endCxn id="130" idx="7"/>
            </p:cNvCxnSpPr>
            <p:nvPr/>
          </p:nvCxnSpPr>
          <p:spPr bwMode="auto">
            <a:xfrm flipH="1">
              <a:off x="971" y="1078"/>
              <a:ext cx="119" cy="10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33" name="AutoShape 13"/>
            <p:cNvCxnSpPr>
              <a:cxnSpLocks noChangeShapeType="1"/>
              <a:stCxn id="128" idx="2"/>
              <a:endCxn id="131" idx="1"/>
            </p:cNvCxnSpPr>
            <p:nvPr/>
          </p:nvCxnSpPr>
          <p:spPr bwMode="auto">
            <a:xfrm>
              <a:off x="1090" y="1078"/>
              <a:ext cx="118" cy="10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34" name="Rectangle 14"/>
            <p:cNvSpPr>
              <a:spLocks noChangeArrowheads="1"/>
            </p:cNvSpPr>
            <p:nvPr/>
          </p:nvSpPr>
          <p:spPr bwMode="auto">
            <a:xfrm>
              <a:off x="817" y="1435"/>
              <a:ext cx="181" cy="181"/>
            </a:xfrm>
            <a:prstGeom prst="rect">
              <a:avLst/>
            </a:prstGeom>
            <a:noFill/>
            <a:ln w="19050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35" name="AutoShape 15"/>
            <p:cNvCxnSpPr>
              <a:cxnSpLocks noChangeShapeType="1"/>
              <a:stCxn id="130" idx="4"/>
              <a:endCxn id="134" idx="0"/>
            </p:cNvCxnSpPr>
            <p:nvPr/>
          </p:nvCxnSpPr>
          <p:spPr bwMode="auto">
            <a:xfrm rot="5400000">
              <a:off x="869" y="1390"/>
              <a:ext cx="78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36" name="Rectangle 16"/>
            <p:cNvSpPr>
              <a:spLocks noChangeArrowheads="1"/>
            </p:cNvSpPr>
            <p:nvPr/>
          </p:nvSpPr>
          <p:spPr bwMode="auto">
            <a:xfrm>
              <a:off x="1181" y="1435"/>
              <a:ext cx="181" cy="181"/>
            </a:xfrm>
            <a:prstGeom prst="rect">
              <a:avLst/>
            </a:prstGeom>
            <a:noFill/>
            <a:ln w="19050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37" name="AutoShape 17"/>
            <p:cNvCxnSpPr>
              <a:cxnSpLocks noChangeShapeType="1"/>
              <a:stCxn id="131" idx="4"/>
              <a:endCxn id="136" idx="0"/>
            </p:cNvCxnSpPr>
            <p:nvPr/>
          </p:nvCxnSpPr>
          <p:spPr bwMode="auto">
            <a:xfrm rot="5400000">
              <a:off x="1233" y="1390"/>
              <a:ext cx="78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38" name="Oval 18"/>
            <p:cNvSpPr>
              <a:spLocks noChangeArrowheads="1"/>
            </p:cNvSpPr>
            <p:nvPr/>
          </p:nvSpPr>
          <p:spPr bwMode="auto">
            <a:xfrm>
              <a:off x="817" y="1707"/>
              <a:ext cx="181" cy="182"/>
            </a:xfrm>
            <a:prstGeom prst="ellipse">
              <a:avLst/>
            </a:prstGeom>
            <a:noFill/>
            <a:ln w="190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9" name="Oval 19"/>
            <p:cNvSpPr>
              <a:spLocks noChangeArrowheads="1"/>
            </p:cNvSpPr>
            <p:nvPr/>
          </p:nvSpPr>
          <p:spPr bwMode="auto">
            <a:xfrm>
              <a:off x="1181" y="1707"/>
              <a:ext cx="181" cy="182"/>
            </a:xfrm>
            <a:prstGeom prst="ellipse">
              <a:avLst/>
            </a:prstGeom>
            <a:noFill/>
            <a:ln w="190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40" name="AutoShape 20"/>
            <p:cNvCxnSpPr>
              <a:cxnSpLocks noChangeShapeType="1"/>
              <a:stCxn id="134" idx="2"/>
              <a:endCxn id="138" idx="0"/>
            </p:cNvCxnSpPr>
            <p:nvPr/>
          </p:nvCxnSpPr>
          <p:spPr bwMode="auto">
            <a:xfrm rot="5400000">
              <a:off x="868" y="1662"/>
              <a:ext cx="7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41" name="AutoShape 21"/>
            <p:cNvCxnSpPr>
              <a:cxnSpLocks noChangeShapeType="1"/>
              <a:stCxn id="136" idx="2"/>
              <a:endCxn id="139" idx="0"/>
            </p:cNvCxnSpPr>
            <p:nvPr/>
          </p:nvCxnSpPr>
          <p:spPr bwMode="auto">
            <a:xfrm rot="5400000">
              <a:off x="1232" y="1662"/>
              <a:ext cx="7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</p:grpSp>
      <p:sp>
        <p:nvSpPr>
          <p:cNvPr id="142" name="Text Box 22"/>
          <p:cNvSpPr txBox="1">
            <a:spLocks noChangeArrowheads="1"/>
          </p:cNvSpPr>
          <p:nvPr/>
        </p:nvSpPr>
        <p:spPr bwMode="auto">
          <a:xfrm>
            <a:off x="1979613" y="1183938"/>
            <a:ext cx="763029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working </a:t>
            </a:r>
            <a:endParaRPr kumimoji="0" lang="de-DE" sz="16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3" name="Text Box 23"/>
          <p:cNvSpPr txBox="1">
            <a:spLocks noChangeArrowheads="1"/>
          </p:cNvSpPr>
          <p:nvPr/>
        </p:nvSpPr>
        <p:spPr bwMode="auto">
          <a:xfrm>
            <a:off x="1939817" y="1641138"/>
            <a:ext cx="831958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find body</a:t>
            </a:r>
            <a:endParaRPr kumimoji="0" lang="de-DE" sz="16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4" name="Text Box 24"/>
          <p:cNvSpPr txBox="1">
            <a:spLocks noChangeArrowheads="1"/>
          </p:cNvSpPr>
          <p:nvPr/>
        </p:nvSpPr>
        <p:spPr bwMode="auto">
          <a:xfrm>
            <a:off x="167553" y="2098338"/>
            <a:ext cx="1059585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need medic</a:t>
            </a:r>
            <a:endParaRPr kumimoji="0" lang="de-DE" sz="16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5" name="Text Box 25"/>
          <p:cNvSpPr txBox="1">
            <a:spLocks noChangeArrowheads="1"/>
          </p:cNvSpPr>
          <p:nvPr/>
        </p:nvSpPr>
        <p:spPr bwMode="auto">
          <a:xfrm>
            <a:off x="2235200" y="2080875"/>
            <a:ext cx="1126912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lifeless body</a:t>
            </a:r>
            <a:endParaRPr kumimoji="0" lang="de-DE" sz="16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6" name="Text Box 26"/>
          <p:cNvSpPr txBox="1">
            <a:spLocks noChangeArrowheads="1"/>
          </p:cNvSpPr>
          <p:nvPr/>
        </p:nvSpPr>
        <p:spPr bwMode="auto">
          <a:xfrm>
            <a:off x="327946" y="2512675"/>
            <a:ext cx="889667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get medic</a:t>
            </a:r>
            <a:endParaRPr kumimoji="0" lang="de-DE" sz="16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8" name="Text Box 28"/>
          <p:cNvSpPr txBox="1">
            <a:spLocks noChangeArrowheads="1"/>
          </p:cNvSpPr>
          <p:nvPr/>
        </p:nvSpPr>
        <p:spPr bwMode="auto">
          <a:xfrm>
            <a:off x="175831" y="2961938"/>
            <a:ext cx="1024319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medic avail</a:t>
            </a:r>
            <a:endParaRPr kumimoji="0" lang="de-DE" sz="16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9" name="Text Box 29"/>
          <p:cNvSpPr txBox="1">
            <a:spLocks noChangeArrowheads="1"/>
          </p:cNvSpPr>
          <p:nvPr/>
        </p:nvSpPr>
        <p:spPr bwMode="auto">
          <a:xfrm>
            <a:off x="2257425" y="2961938"/>
            <a:ext cx="1126912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lifeless body</a:t>
            </a:r>
            <a:endParaRPr kumimoji="0" lang="de-DE" sz="16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50" name="Group 55"/>
          <p:cNvGrpSpPr>
            <a:grpSpLocks/>
          </p:cNvGrpSpPr>
          <p:nvPr/>
        </p:nvGrpSpPr>
        <p:grpSpPr bwMode="auto">
          <a:xfrm>
            <a:off x="5219700" y="1090275"/>
            <a:ext cx="3384550" cy="2303463"/>
            <a:chOff x="113" y="528"/>
            <a:chExt cx="1996" cy="1451"/>
          </a:xfrm>
        </p:grpSpPr>
        <p:sp>
          <p:nvSpPr>
            <p:cNvPr id="151" name="Rectangle 56"/>
            <p:cNvSpPr>
              <a:spLocks noChangeArrowheads="1"/>
            </p:cNvSpPr>
            <p:nvPr/>
          </p:nvSpPr>
          <p:spPr bwMode="auto">
            <a:xfrm>
              <a:off x="113" y="528"/>
              <a:ext cx="1996" cy="1451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2" name="Text Box 57"/>
            <p:cNvSpPr txBox="1">
              <a:spLocks noChangeArrowheads="1"/>
            </p:cNvSpPr>
            <p:nvPr/>
          </p:nvSpPr>
          <p:spPr bwMode="auto">
            <a:xfrm>
              <a:off x="152" y="553"/>
              <a:ext cx="0" cy="10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-2500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</p:grpSp>
      <p:sp>
        <p:nvSpPr>
          <p:cNvPr id="153" name="Text Box 74"/>
          <p:cNvSpPr txBox="1">
            <a:spLocks noChangeArrowheads="1"/>
          </p:cNvSpPr>
          <p:nvPr/>
        </p:nvSpPr>
        <p:spPr bwMode="auto">
          <a:xfrm>
            <a:off x="7019925" y="1183938"/>
            <a:ext cx="763029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working </a:t>
            </a:r>
            <a:endParaRPr kumimoji="0" lang="de-DE" sz="16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4" name="Text Box 75"/>
          <p:cNvSpPr txBox="1">
            <a:spLocks noChangeArrowheads="1"/>
          </p:cNvSpPr>
          <p:nvPr/>
        </p:nvSpPr>
        <p:spPr bwMode="auto">
          <a:xfrm>
            <a:off x="6980130" y="1641138"/>
            <a:ext cx="831958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find body</a:t>
            </a:r>
            <a:endParaRPr kumimoji="0" lang="de-DE" sz="16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5" name="Text Box 76"/>
          <p:cNvSpPr txBox="1">
            <a:spLocks noChangeArrowheads="1"/>
          </p:cNvSpPr>
          <p:nvPr/>
        </p:nvSpPr>
        <p:spPr bwMode="auto">
          <a:xfrm>
            <a:off x="5207865" y="2098338"/>
            <a:ext cx="1059585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need medic</a:t>
            </a:r>
            <a:endParaRPr kumimoji="0" lang="de-DE" sz="16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6" name="Text Box 77"/>
          <p:cNvSpPr txBox="1">
            <a:spLocks noChangeArrowheads="1"/>
          </p:cNvSpPr>
          <p:nvPr/>
        </p:nvSpPr>
        <p:spPr bwMode="auto">
          <a:xfrm>
            <a:off x="7275513" y="2080875"/>
            <a:ext cx="1184620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lifeless body </a:t>
            </a:r>
            <a:endParaRPr kumimoji="0" lang="de-DE" sz="16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7" name="Text Box 78"/>
          <p:cNvSpPr txBox="1">
            <a:spLocks noChangeArrowheads="1"/>
          </p:cNvSpPr>
          <p:nvPr/>
        </p:nvSpPr>
        <p:spPr bwMode="auto">
          <a:xfrm>
            <a:off x="5368258" y="2512675"/>
            <a:ext cx="889667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get medic</a:t>
            </a:r>
            <a:endParaRPr kumimoji="0" lang="de-DE" sz="16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8" name="Text Box 79"/>
          <p:cNvSpPr txBox="1">
            <a:spLocks noChangeArrowheads="1"/>
          </p:cNvSpPr>
          <p:nvPr/>
        </p:nvSpPr>
        <p:spPr bwMode="auto">
          <a:xfrm>
            <a:off x="7285038" y="2512675"/>
            <a:ext cx="1173398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dirty="0">
                <a:latin typeface="+mj-lt"/>
              </a:rPr>
              <a:t>check pulse</a:t>
            </a:r>
            <a:endParaRPr lang="de-DE" sz="1600" dirty="0">
              <a:latin typeface="+mj-lt"/>
            </a:endParaRPr>
          </a:p>
        </p:txBody>
      </p:sp>
      <p:grpSp>
        <p:nvGrpSpPr>
          <p:cNvPr id="159" name="Group 82"/>
          <p:cNvGrpSpPr>
            <a:grpSpLocks/>
          </p:cNvGrpSpPr>
          <p:nvPr/>
        </p:nvGrpSpPr>
        <p:grpSpPr bwMode="auto">
          <a:xfrm>
            <a:off x="1873250" y="2520613"/>
            <a:ext cx="1706563" cy="304800"/>
            <a:chOff x="1182" y="1424"/>
            <a:chExt cx="1075" cy="192"/>
          </a:xfrm>
        </p:grpSpPr>
        <p:sp>
          <p:nvSpPr>
            <p:cNvPr id="160" name="Rectangle 83"/>
            <p:cNvSpPr>
              <a:spLocks noChangeArrowheads="1"/>
            </p:cNvSpPr>
            <p:nvPr/>
          </p:nvSpPr>
          <p:spPr bwMode="auto">
            <a:xfrm>
              <a:off x="1182" y="1434"/>
              <a:ext cx="182" cy="182"/>
            </a:xfrm>
            <a:prstGeom prst="rect">
              <a:avLst/>
            </a:prstGeom>
            <a:solidFill>
              <a:srgbClr val="8A0F14"/>
            </a:solidFill>
            <a:ln w="19050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1" name="Text Box 84"/>
            <p:cNvSpPr txBox="1">
              <a:spLocks noChangeArrowheads="1"/>
            </p:cNvSpPr>
            <p:nvPr/>
          </p:nvSpPr>
          <p:spPr bwMode="auto">
            <a:xfrm>
              <a:off x="1402" y="1424"/>
              <a:ext cx="855" cy="155"/>
            </a:xfrm>
            <a:prstGeom prst="rect">
              <a:avLst/>
            </a:prstGeom>
            <a:solidFill>
              <a:srgbClr val="FFFF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heart massage</a:t>
              </a:r>
              <a:endParaRPr kumimoji="0" lang="de-DE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</p:grpSp>
      <p:sp>
        <p:nvSpPr>
          <p:cNvPr id="162" name="Rectangle 86"/>
          <p:cNvSpPr>
            <a:spLocks noChangeArrowheads="1"/>
          </p:cNvSpPr>
          <p:nvPr/>
        </p:nvSpPr>
        <p:spPr bwMode="auto">
          <a:xfrm>
            <a:off x="250825" y="1088688"/>
            <a:ext cx="250068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S1</a:t>
            </a:r>
          </a:p>
        </p:txBody>
      </p:sp>
      <p:sp>
        <p:nvSpPr>
          <p:cNvPr id="163" name="Rectangle 88"/>
          <p:cNvSpPr>
            <a:spLocks noChangeArrowheads="1"/>
          </p:cNvSpPr>
          <p:nvPr/>
        </p:nvSpPr>
        <p:spPr bwMode="auto">
          <a:xfrm>
            <a:off x="5292725" y="1088688"/>
            <a:ext cx="250068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S3</a:t>
            </a:r>
          </a:p>
        </p:txBody>
      </p:sp>
      <p:grpSp>
        <p:nvGrpSpPr>
          <p:cNvPr id="164" name="Group 89"/>
          <p:cNvGrpSpPr>
            <a:grpSpLocks/>
          </p:cNvGrpSpPr>
          <p:nvPr/>
        </p:nvGrpSpPr>
        <p:grpSpPr bwMode="auto">
          <a:xfrm>
            <a:off x="203200" y="4616113"/>
            <a:ext cx="3216275" cy="2089150"/>
            <a:chOff x="128" y="2749"/>
            <a:chExt cx="2026" cy="1316"/>
          </a:xfrm>
        </p:grpSpPr>
        <p:sp>
          <p:nvSpPr>
            <p:cNvPr id="165" name="Oval 34"/>
            <p:cNvSpPr>
              <a:spLocks noChangeArrowheads="1"/>
            </p:cNvSpPr>
            <p:nvPr/>
          </p:nvSpPr>
          <p:spPr bwMode="auto">
            <a:xfrm>
              <a:off x="817" y="2749"/>
              <a:ext cx="181" cy="182"/>
            </a:xfrm>
            <a:prstGeom prst="ellipse">
              <a:avLst/>
            </a:prstGeom>
            <a:solidFill>
              <a:srgbClr val="FFFFFF"/>
            </a:solidFill>
            <a:ln w="190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6" name="Oval 35"/>
            <p:cNvSpPr>
              <a:spLocks noChangeArrowheads="1"/>
            </p:cNvSpPr>
            <p:nvPr/>
          </p:nvSpPr>
          <p:spPr bwMode="auto">
            <a:xfrm>
              <a:off x="1181" y="2749"/>
              <a:ext cx="181" cy="182"/>
            </a:xfrm>
            <a:prstGeom prst="ellipse">
              <a:avLst/>
            </a:prstGeom>
            <a:solidFill>
              <a:srgbClr val="FFFFFF"/>
            </a:solidFill>
            <a:ln w="190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7" name="Rectangle 36"/>
            <p:cNvSpPr>
              <a:spLocks noChangeArrowheads="1"/>
            </p:cNvSpPr>
            <p:nvPr/>
          </p:nvSpPr>
          <p:spPr bwMode="auto">
            <a:xfrm>
              <a:off x="999" y="3066"/>
              <a:ext cx="181" cy="181"/>
            </a:xfrm>
            <a:prstGeom prst="rect">
              <a:avLst/>
            </a:prstGeom>
            <a:noFill/>
            <a:ln w="19050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68" name="AutoShape 37"/>
            <p:cNvCxnSpPr>
              <a:cxnSpLocks noChangeShapeType="1"/>
              <a:stCxn id="165" idx="5"/>
              <a:endCxn id="167" idx="0"/>
            </p:cNvCxnSpPr>
            <p:nvPr/>
          </p:nvCxnSpPr>
          <p:spPr bwMode="auto">
            <a:xfrm>
              <a:off x="971" y="2910"/>
              <a:ext cx="119" cy="15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9" name="AutoShape 38"/>
            <p:cNvCxnSpPr>
              <a:cxnSpLocks noChangeShapeType="1"/>
              <a:stCxn id="166" idx="3"/>
              <a:endCxn id="167" idx="0"/>
            </p:cNvCxnSpPr>
            <p:nvPr/>
          </p:nvCxnSpPr>
          <p:spPr bwMode="auto">
            <a:xfrm flipH="1">
              <a:off x="1090" y="2910"/>
              <a:ext cx="118" cy="15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70" name="AutoShape 39"/>
            <p:cNvCxnSpPr>
              <a:cxnSpLocks noChangeShapeType="1"/>
              <a:stCxn id="167" idx="2"/>
              <a:endCxn id="171" idx="0"/>
            </p:cNvCxnSpPr>
            <p:nvPr/>
          </p:nvCxnSpPr>
          <p:spPr bwMode="auto">
            <a:xfrm rot="5400000">
              <a:off x="1050" y="3293"/>
              <a:ext cx="8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71" name="Oval 40"/>
            <p:cNvSpPr>
              <a:spLocks noChangeArrowheads="1"/>
            </p:cNvSpPr>
            <p:nvPr/>
          </p:nvSpPr>
          <p:spPr bwMode="auto">
            <a:xfrm>
              <a:off x="999" y="3339"/>
              <a:ext cx="181" cy="182"/>
            </a:xfrm>
            <a:prstGeom prst="ellipse">
              <a:avLst/>
            </a:prstGeom>
            <a:noFill/>
            <a:ln w="190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72" name="AutoShape 41"/>
            <p:cNvCxnSpPr>
              <a:cxnSpLocks noChangeShapeType="1"/>
              <a:stCxn id="171" idx="4"/>
              <a:endCxn id="173" idx="0"/>
            </p:cNvCxnSpPr>
            <p:nvPr/>
          </p:nvCxnSpPr>
          <p:spPr bwMode="auto">
            <a:xfrm rot="5400000">
              <a:off x="1051" y="3566"/>
              <a:ext cx="78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73" name="Rectangle 42"/>
            <p:cNvSpPr>
              <a:spLocks noChangeArrowheads="1"/>
            </p:cNvSpPr>
            <p:nvPr/>
          </p:nvSpPr>
          <p:spPr bwMode="auto">
            <a:xfrm>
              <a:off x="999" y="3611"/>
              <a:ext cx="181" cy="181"/>
            </a:xfrm>
            <a:prstGeom prst="rect">
              <a:avLst/>
            </a:prstGeom>
            <a:noFill/>
            <a:ln w="19050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74" name="AutoShape 43"/>
            <p:cNvCxnSpPr>
              <a:cxnSpLocks noChangeShapeType="1"/>
              <a:stCxn id="173" idx="2"/>
              <a:endCxn id="175" idx="0"/>
            </p:cNvCxnSpPr>
            <p:nvPr/>
          </p:nvCxnSpPr>
          <p:spPr bwMode="auto">
            <a:xfrm rot="5400000">
              <a:off x="1050" y="3838"/>
              <a:ext cx="7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75" name="Oval 44"/>
            <p:cNvSpPr>
              <a:spLocks noChangeArrowheads="1"/>
            </p:cNvSpPr>
            <p:nvPr/>
          </p:nvSpPr>
          <p:spPr bwMode="auto">
            <a:xfrm>
              <a:off x="999" y="3883"/>
              <a:ext cx="181" cy="182"/>
            </a:xfrm>
            <a:prstGeom prst="ellipse">
              <a:avLst/>
            </a:prstGeom>
            <a:noFill/>
            <a:ln w="190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6" name="Text Box 49"/>
            <p:cNvSpPr txBox="1">
              <a:spLocks noChangeArrowheads="1"/>
            </p:cNvSpPr>
            <p:nvPr/>
          </p:nvSpPr>
          <p:spPr bwMode="auto">
            <a:xfrm>
              <a:off x="128" y="2762"/>
              <a:ext cx="645" cy="155"/>
            </a:xfrm>
            <a:prstGeom prst="rect">
              <a:avLst/>
            </a:prstGeom>
            <a:solidFill>
              <a:srgbClr val="FFFF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medic avail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7" name="Text Box 50"/>
            <p:cNvSpPr txBox="1">
              <a:spLocks noChangeArrowheads="1"/>
            </p:cNvSpPr>
            <p:nvPr/>
          </p:nvSpPr>
          <p:spPr bwMode="auto">
            <a:xfrm>
              <a:off x="1408" y="2749"/>
              <a:ext cx="746" cy="155"/>
            </a:xfrm>
            <a:prstGeom prst="rect">
              <a:avLst/>
            </a:prstGeom>
            <a:solidFill>
              <a:srgbClr val="FFFF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lifeless body 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8" name="Text Box 51"/>
            <p:cNvSpPr txBox="1">
              <a:spLocks noChangeArrowheads="1"/>
            </p:cNvSpPr>
            <p:nvPr/>
          </p:nvSpPr>
          <p:spPr bwMode="auto">
            <a:xfrm>
              <a:off x="325" y="3056"/>
              <a:ext cx="602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</a:rPr>
                <a:t>adrenaline</a:t>
              </a:r>
              <a:endParaRPr kumimoji="0" lang="de-DE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79" name="Text Box 52"/>
            <p:cNvSpPr txBox="1">
              <a:spLocks noChangeArrowheads="1"/>
            </p:cNvSpPr>
            <p:nvPr/>
          </p:nvSpPr>
          <p:spPr bwMode="auto">
            <a:xfrm>
              <a:off x="1247" y="3339"/>
              <a:ext cx="797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patient awake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0" name="Text Box 53"/>
            <p:cNvSpPr txBox="1">
              <a:spLocks noChangeArrowheads="1"/>
            </p:cNvSpPr>
            <p:nvPr/>
          </p:nvSpPr>
          <p:spPr bwMode="auto">
            <a:xfrm>
              <a:off x="486" y="3521"/>
              <a:ext cx="444" cy="3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bring to</a:t>
              </a:r>
              <a:b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</a:b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hospital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1" name="Text Box 54"/>
            <p:cNvSpPr txBox="1">
              <a:spLocks noChangeArrowheads="1"/>
            </p:cNvSpPr>
            <p:nvPr/>
          </p:nvSpPr>
          <p:spPr bwMode="auto">
            <a:xfrm>
              <a:off x="1247" y="3872"/>
              <a:ext cx="444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working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82" name="Group 110"/>
          <p:cNvGrpSpPr>
            <a:grpSpLocks/>
          </p:cNvGrpSpPr>
          <p:nvPr/>
        </p:nvGrpSpPr>
        <p:grpSpPr bwMode="auto">
          <a:xfrm>
            <a:off x="210180" y="4615757"/>
            <a:ext cx="3216275" cy="2089150"/>
            <a:chOff x="128" y="2749"/>
            <a:chExt cx="2026" cy="1316"/>
          </a:xfrm>
        </p:grpSpPr>
        <p:sp>
          <p:nvSpPr>
            <p:cNvPr id="183" name="Oval 111"/>
            <p:cNvSpPr>
              <a:spLocks noChangeArrowheads="1"/>
            </p:cNvSpPr>
            <p:nvPr/>
          </p:nvSpPr>
          <p:spPr bwMode="auto">
            <a:xfrm>
              <a:off x="817" y="2749"/>
              <a:ext cx="181" cy="182"/>
            </a:xfrm>
            <a:prstGeom prst="ellipse">
              <a:avLst/>
            </a:prstGeom>
            <a:solidFill>
              <a:srgbClr val="FFFFFF"/>
            </a:solidFill>
            <a:ln w="190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4" name="Oval 112"/>
            <p:cNvSpPr>
              <a:spLocks noChangeArrowheads="1"/>
            </p:cNvSpPr>
            <p:nvPr/>
          </p:nvSpPr>
          <p:spPr bwMode="auto">
            <a:xfrm>
              <a:off x="1181" y="2749"/>
              <a:ext cx="181" cy="182"/>
            </a:xfrm>
            <a:prstGeom prst="ellipse">
              <a:avLst/>
            </a:prstGeom>
            <a:solidFill>
              <a:srgbClr val="FFFFFF"/>
            </a:solidFill>
            <a:ln w="190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5" name="Rectangle 113"/>
            <p:cNvSpPr>
              <a:spLocks noChangeArrowheads="1"/>
            </p:cNvSpPr>
            <p:nvPr/>
          </p:nvSpPr>
          <p:spPr bwMode="auto">
            <a:xfrm>
              <a:off x="999" y="3066"/>
              <a:ext cx="181" cy="181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86" name="AutoShape 114"/>
            <p:cNvCxnSpPr>
              <a:cxnSpLocks noChangeShapeType="1"/>
              <a:stCxn id="183" idx="5"/>
              <a:endCxn id="185" idx="0"/>
            </p:cNvCxnSpPr>
            <p:nvPr/>
          </p:nvCxnSpPr>
          <p:spPr bwMode="auto">
            <a:xfrm>
              <a:off x="971" y="2910"/>
              <a:ext cx="119" cy="15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87" name="AutoShape 115"/>
            <p:cNvCxnSpPr>
              <a:cxnSpLocks noChangeShapeType="1"/>
              <a:stCxn id="184" idx="3"/>
              <a:endCxn id="185" idx="0"/>
            </p:cNvCxnSpPr>
            <p:nvPr/>
          </p:nvCxnSpPr>
          <p:spPr bwMode="auto">
            <a:xfrm flipH="1">
              <a:off x="1090" y="2910"/>
              <a:ext cx="118" cy="15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88" name="AutoShape 116"/>
            <p:cNvCxnSpPr>
              <a:cxnSpLocks noChangeShapeType="1"/>
              <a:stCxn id="185" idx="2"/>
              <a:endCxn id="189" idx="0"/>
            </p:cNvCxnSpPr>
            <p:nvPr/>
          </p:nvCxnSpPr>
          <p:spPr bwMode="auto">
            <a:xfrm rot="5400000">
              <a:off x="1050" y="3293"/>
              <a:ext cx="8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89" name="Oval 117"/>
            <p:cNvSpPr>
              <a:spLocks noChangeArrowheads="1"/>
            </p:cNvSpPr>
            <p:nvPr/>
          </p:nvSpPr>
          <p:spPr bwMode="auto">
            <a:xfrm>
              <a:off x="999" y="3339"/>
              <a:ext cx="181" cy="182"/>
            </a:xfrm>
            <a:prstGeom prst="ellipse">
              <a:avLst/>
            </a:prstGeom>
            <a:solidFill>
              <a:srgbClr val="FFFFFF"/>
            </a:solidFill>
            <a:ln w="190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90" name="AutoShape 118"/>
            <p:cNvCxnSpPr>
              <a:cxnSpLocks noChangeShapeType="1"/>
              <a:stCxn id="189" idx="4"/>
              <a:endCxn id="191" idx="0"/>
            </p:cNvCxnSpPr>
            <p:nvPr/>
          </p:nvCxnSpPr>
          <p:spPr bwMode="auto">
            <a:xfrm rot="5400000">
              <a:off x="1051" y="3566"/>
              <a:ext cx="78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91" name="Rectangle 119"/>
            <p:cNvSpPr>
              <a:spLocks noChangeArrowheads="1"/>
            </p:cNvSpPr>
            <p:nvPr/>
          </p:nvSpPr>
          <p:spPr bwMode="auto">
            <a:xfrm>
              <a:off x="999" y="3611"/>
              <a:ext cx="181" cy="181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92" name="AutoShape 120"/>
            <p:cNvCxnSpPr>
              <a:cxnSpLocks noChangeShapeType="1"/>
              <a:stCxn id="191" idx="2"/>
              <a:endCxn id="193" idx="0"/>
            </p:cNvCxnSpPr>
            <p:nvPr/>
          </p:nvCxnSpPr>
          <p:spPr bwMode="auto">
            <a:xfrm rot="5400000">
              <a:off x="1050" y="3838"/>
              <a:ext cx="79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93" name="Oval 121"/>
            <p:cNvSpPr>
              <a:spLocks noChangeArrowheads="1"/>
            </p:cNvSpPr>
            <p:nvPr/>
          </p:nvSpPr>
          <p:spPr bwMode="auto">
            <a:xfrm>
              <a:off x="999" y="3883"/>
              <a:ext cx="181" cy="182"/>
            </a:xfrm>
            <a:prstGeom prst="ellipse">
              <a:avLst/>
            </a:prstGeom>
            <a:solidFill>
              <a:srgbClr val="FFFFFF"/>
            </a:solidFill>
            <a:ln w="19050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4" name="Text Box 122"/>
            <p:cNvSpPr txBox="1">
              <a:spLocks noChangeArrowheads="1"/>
            </p:cNvSpPr>
            <p:nvPr/>
          </p:nvSpPr>
          <p:spPr bwMode="auto">
            <a:xfrm>
              <a:off x="128" y="2762"/>
              <a:ext cx="645" cy="155"/>
            </a:xfrm>
            <a:prstGeom prst="rect">
              <a:avLst/>
            </a:prstGeom>
            <a:solidFill>
              <a:srgbClr val="FFFF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medic avail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5" name="Text Box 123"/>
            <p:cNvSpPr txBox="1">
              <a:spLocks noChangeArrowheads="1"/>
            </p:cNvSpPr>
            <p:nvPr/>
          </p:nvSpPr>
          <p:spPr bwMode="auto">
            <a:xfrm>
              <a:off x="1408" y="2749"/>
              <a:ext cx="746" cy="155"/>
            </a:xfrm>
            <a:prstGeom prst="rect">
              <a:avLst/>
            </a:prstGeom>
            <a:solidFill>
              <a:srgbClr val="FFFF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lifeless body 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6" name="Text Box 124"/>
            <p:cNvSpPr txBox="1">
              <a:spLocks noChangeArrowheads="1"/>
            </p:cNvSpPr>
            <p:nvPr/>
          </p:nvSpPr>
          <p:spPr bwMode="auto">
            <a:xfrm>
              <a:off x="325" y="3056"/>
              <a:ext cx="602" cy="155"/>
            </a:xfrm>
            <a:prstGeom prst="rect">
              <a:avLst/>
            </a:prstGeom>
            <a:solidFill>
              <a:srgbClr val="FFFF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</a:rPr>
                <a:t>adrenaline</a:t>
              </a:r>
              <a:endParaRPr kumimoji="0" lang="de-DE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7" name="Text Box 125"/>
            <p:cNvSpPr txBox="1">
              <a:spLocks noChangeArrowheads="1"/>
            </p:cNvSpPr>
            <p:nvPr/>
          </p:nvSpPr>
          <p:spPr bwMode="auto">
            <a:xfrm>
              <a:off x="1247" y="3339"/>
              <a:ext cx="797" cy="155"/>
            </a:xfrm>
            <a:prstGeom prst="rect">
              <a:avLst/>
            </a:prstGeom>
            <a:solidFill>
              <a:srgbClr val="FFFF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patient awake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8" name="Text Box 126"/>
            <p:cNvSpPr txBox="1">
              <a:spLocks noChangeArrowheads="1"/>
            </p:cNvSpPr>
            <p:nvPr/>
          </p:nvSpPr>
          <p:spPr bwMode="auto">
            <a:xfrm>
              <a:off x="486" y="3521"/>
              <a:ext cx="444" cy="310"/>
            </a:xfrm>
            <a:prstGeom prst="rect">
              <a:avLst/>
            </a:prstGeom>
            <a:solidFill>
              <a:srgbClr val="FFFF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bring to</a:t>
              </a:r>
              <a:b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</a:b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hospital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9" name="Text Box 127"/>
            <p:cNvSpPr txBox="1">
              <a:spLocks noChangeArrowheads="1"/>
            </p:cNvSpPr>
            <p:nvPr/>
          </p:nvSpPr>
          <p:spPr bwMode="auto">
            <a:xfrm>
              <a:off x="1247" y="3872"/>
              <a:ext cx="444" cy="155"/>
            </a:xfrm>
            <a:prstGeom prst="rect">
              <a:avLst/>
            </a:prstGeom>
            <a:solidFill>
              <a:srgbClr val="FFFFFF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working</a:t>
              </a:r>
              <a:endParaRPr kumimoji="0" lang="de-DE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00" name="Group 108"/>
          <p:cNvGrpSpPr>
            <a:grpSpLocks/>
          </p:cNvGrpSpPr>
          <p:nvPr/>
        </p:nvGrpSpPr>
        <p:grpSpPr bwMode="auto">
          <a:xfrm>
            <a:off x="179388" y="3609638"/>
            <a:ext cx="3384550" cy="3240087"/>
            <a:chOff x="113" y="2115"/>
            <a:chExt cx="2132" cy="2041"/>
          </a:xfrm>
        </p:grpSpPr>
        <p:grpSp>
          <p:nvGrpSpPr>
            <p:cNvPr id="201" name="Group 30"/>
            <p:cNvGrpSpPr>
              <a:grpSpLocks/>
            </p:cNvGrpSpPr>
            <p:nvPr/>
          </p:nvGrpSpPr>
          <p:grpSpPr bwMode="auto">
            <a:xfrm>
              <a:off x="113" y="2115"/>
              <a:ext cx="2132" cy="2041"/>
              <a:chOff x="113" y="2115"/>
              <a:chExt cx="1996" cy="2041"/>
            </a:xfrm>
          </p:grpSpPr>
          <p:sp>
            <p:nvSpPr>
              <p:cNvPr id="203" name="Rectangle 31"/>
              <p:cNvSpPr>
                <a:spLocks noChangeArrowheads="1"/>
              </p:cNvSpPr>
              <p:nvPr/>
            </p:nvSpPr>
            <p:spPr bwMode="auto">
              <a:xfrm>
                <a:off x="113" y="2115"/>
                <a:ext cx="1996" cy="2041"/>
              </a:xfrm>
              <a:prstGeom prst="rect">
                <a:avLst/>
              </a:prstGeom>
              <a:noFill/>
              <a:ln w="9525" algn="ctr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4" name="Text Box 32"/>
              <p:cNvSpPr txBox="1">
                <a:spLocks noChangeArrowheads="1"/>
              </p:cNvSpPr>
              <p:nvPr/>
            </p:nvSpPr>
            <p:spPr bwMode="auto">
              <a:xfrm>
                <a:off x="152" y="2140"/>
                <a:ext cx="0" cy="10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600" b="0" i="0" u="none" strike="noStrike" kern="0" cap="none" spc="0" normalizeH="0" baseline="-2500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endParaRPr>
              </a:p>
            </p:txBody>
          </p:sp>
        </p:grpSp>
        <p:sp>
          <p:nvSpPr>
            <p:cNvPr id="202" name="Rectangle 87"/>
            <p:cNvSpPr>
              <a:spLocks noChangeArrowheads="1"/>
            </p:cNvSpPr>
            <p:nvPr/>
          </p:nvSpPr>
          <p:spPr bwMode="auto">
            <a:xfrm>
              <a:off x="158" y="2115"/>
              <a:ext cx="158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S2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59259E-6 C 0.03507 -0.00278 0.13976 -0.00463 0.21285 -0.01505 C 0.28611 -0.02547 0.38125 -0.02523 0.4375 -0.06273 C 0.49375 -0.10023 0.52709 -0.20301 0.5507 -0.24005 " pathEditMode="relative" rAng="0" ptsTypes="aaaa">
                                      <p:cBhvr>
                                        <p:cTn id="9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" y="-12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42956E-6 C -4.16667E-6 -0.04048 -4.16667E-6 -0.19199 -4.16667E-6 -0.2424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Adaptive Process Management</a:t>
            </a:r>
          </a:p>
        </p:txBody>
      </p:sp>
      <p:sp>
        <p:nvSpPr>
          <p:cNvPr id="261123" name="Rectangle 3"/>
          <p:cNvSpPr>
            <a:spLocks noChangeArrowheads="1"/>
          </p:cNvSpPr>
          <p:nvPr/>
        </p:nvSpPr>
        <p:spPr bwMode="auto">
          <a:xfrm>
            <a:off x="914400" y="1371600"/>
            <a:ext cx="7391400" cy="4876800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</a:pPr>
            <a:endParaRPr lang="it-IT" sz="1400"/>
          </a:p>
        </p:txBody>
      </p:sp>
      <p:sp>
        <p:nvSpPr>
          <p:cNvPr id="261124" name="AutoShape 4"/>
          <p:cNvSpPr>
            <a:spLocks noChangeArrowheads="1"/>
          </p:cNvSpPr>
          <p:nvPr/>
        </p:nvSpPr>
        <p:spPr bwMode="auto">
          <a:xfrm>
            <a:off x="1333500" y="5529263"/>
            <a:ext cx="381000" cy="381000"/>
          </a:xfrm>
          <a:prstGeom prst="flowChartConnector">
            <a:avLst/>
          </a:prstGeom>
          <a:solidFill>
            <a:srgbClr val="333399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61125" name="AutoShape 5"/>
          <p:cNvSpPr>
            <a:spLocks noChangeArrowheads="1"/>
          </p:cNvSpPr>
          <p:nvPr/>
        </p:nvSpPr>
        <p:spPr bwMode="auto">
          <a:xfrm>
            <a:off x="2522538" y="3789363"/>
            <a:ext cx="304800" cy="304800"/>
          </a:xfrm>
          <a:prstGeom prst="flowChartConnector">
            <a:avLst/>
          </a:prstGeom>
          <a:solidFill>
            <a:srgbClr val="333399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61126" name="Rectangle 6"/>
          <p:cNvSpPr>
            <a:spLocks noChangeArrowheads="1"/>
          </p:cNvSpPr>
          <p:nvPr/>
        </p:nvSpPr>
        <p:spPr bwMode="auto">
          <a:xfrm>
            <a:off x="1154113" y="3062288"/>
            <a:ext cx="941387" cy="1828800"/>
          </a:xfrm>
          <a:prstGeom prst="rect">
            <a:avLst/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</a:pPr>
            <a:r>
              <a:rPr lang="en-GB" sz="1400" b="1">
                <a:solidFill>
                  <a:srgbClr val="000000"/>
                </a:solidFill>
              </a:rPr>
              <a:t>Museum</a:t>
            </a:r>
          </a:p>
        </p:txBody>
      </p:sp>
      <p:sp>
        <p:nvSpPr>
          <p:cNvPr id="261127" name="Rectangle 7"/>
          <p:cNvSpPr>
            <a:spLocks noChangeArrowheads="1"/>
          </p:cNvSpPr>
          <p:nvPr/>
        </p:nvSpPr>
        <p:spPr bwMode="auto">
          <a:xfrm>
            <a:off x="3152775" y="3471863"/>
            <a:ext cx="2971800" cy="838200"/>
          </a:xfrm>
          <a:prstGeom prst="rect">
            <a:avLst/>
          </a:prstGeom>
          <a:solidFill>
            <a:srgbClr val="FF8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GB" sz="1400" b="1">
                <a:solidFill>
                  <a:srgbClr val="000000"/>
                </a:solidFill>
              </a:rPr>
              <a:t>Precarious </a:t>
            </a:r>
          </a:p>
          <a:p>
            <a:pPr algn="ctr">
              <a:spcBef>
                <a:spcPct val="0"/>
              </a:spcBef>
            </a:pPr>
            <a:r>
              <a:rPr lang="en-GB" sz="1400" b="1">
                <a:solidFill>
                  <a:srgbClr val="000000"/>
                </a:solidFill>
              </a:rPr>
              <a:t>Bell-Tower Building</a:t>
            </a:r>
            <a:endParaRPr lang="it-IT" sz="1400" b="1">
              <a:solidFill>
                <a:srgbClr val="000000"/>
              </a:solidFill>
            </a:endParaRPr>
          </a:p>
        </p:txBody>
      </p:sp>
      <p:sp>
        <p:nvSpPr>
          <p:cNvPr id="261128" name="Rectangle 8"/>
          <p:cNvSpPr>
            <a:spLocks noChangeArrowheads="1"/>
          </p:cNvSpPr>
          <p:nvPr/>
        </p:nvSpPr>
        <p:spPr bwMode="auto">
          <a:xfrm>
            <a:off x="6772275" y="4833938"/>
            <a:ext cx="1319213" cy="12954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GB" sz="1400" b="1">
                <a:solidFill>
                  <a:srgbClr val="000000"/>
                </a:solidFill>
              </a:rPr>
              <a:t>Church</a:t>
            </a:r>
            <a:endParaRPr lang="it-IT" sz="1400" b="1">
              <a:solidFill>
                <a:srgbClr val="000000"/>
              </a:solidFill>
            </a:endParaRPr>
          </a:p>
        </p:txBody>
      </p:sp>
      <p:sp>
        <p:nvSpPr>
          <p:cNvPr id="261129" name="Text Box 9"/>
          <p:cNvSpPr txBox="1">
            <a:spLocks noChangeArrowheads="1"/>
          </p:cNvSpPr>
          <p:nvPr/>
        </p:nvSpPr>
        <p:spPr bwMode="auto">
          <a:xfrm>
            <a:off x="2162175" y="3284538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sz="1400">
                <a:solidFill>
                  <a:srgbClr val="000000"/>
                </a:solidFill>
              </a:rPr>
              <a:t>Operator</a:t>
            </a:r>
          </a:p>
        </p:txBody>
      </p:sp>
      <p:sp>
        <p:nvSpPr>
          <p:cNvPr id="261130" name="Text Box 10"/>
          <p:cNvSpPr txBox="1">
            <a:spLocks noChangeArrowheads="1"/>
          </p:cNvSpPr>
          <p:nvPr/>
        </p:nvSpPr>
        <p:spPr bwMode="auto">
          <a:xfrm>
            <a:off x="2700338" y="5334000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1400" b="1">
                <a:solidFill>
                  <a:srgbClr val="000000"/>
                </a:solidFill>
              </a:rPr>
              <a:t>Bridge</a:t>
            </a:r>
          </a:p>
        </p:txBody>
      </p:sp>
      <p:sp>
        <p:nvSpPr>
          <p:cNvPr id="261131" name="Text Box 11"/>
          <p:cNvSpPr txBox="1">
            <a:spLocks noChangeArrowheads="1"/>
          </p:cNvSpPr>
          <p:nvPr/>
        </p:nvSpPr>
        <p:spPr bwMode="auto">
          <a:xfrm>
            <a:off x="958850" y="5200650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sz="1400" b="1">
                <a:solidFill>
                  <a:srgbClr val="000000"/>
                </a:solidFill>
              </a:rPr>
              <a:t>Team Leader</a:t>
            </a:r>
          </a:p>
        </p:txBody>
      </p:sp>
      <p:sp>
        <p:nvSpPr>
          <p:cNvPr id="261132" name="Text Box 12"/>
          <p:cNvSpPr txBox="1">
            <a:spLocks noChangeArrowheads="1"/>
          </p:cNvSpPr>
          <p:nvPr/>
        </p:nvSpPr>
        <p:spPr bwMode="auto">
          <a:xfrm>
            <a:off x="5292725" y="4686300"/>
            <a:ext cx="16557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sz="1400" b="1">
                <a:solidFill>
                  <a:srgbClr val="000000"/>
                </a:solidFill>
              </a:rPr>
              <a:t>Photo-Camera</a:t>
            </a:r>
          </a:p>
        </p:txBody>
      </p:sp>
      <p:sp>
        <p:nvSpPr>
          <p:cNvPr id="261133" name="AutoShape 13"/>
          <p:cNvSpPr>
            <a:spLocks noChangeArrowheads="1"/>
          </p:cNvSpPr>
          <p:nvPr/>
        </p:nvSpPr>
        <p:spPr bwMode="auto">
          <a:xfrm>
            <a:off x="4610100" y="4797425"/>
            <a:ext cx="361950" cy="304800"/>
          </a:xfrm>
          <a:prstGeom prst="flowChartConnector">
            <a:avLst/>
          </a:prstGeom>
          <a:solidFill>
            <a:srgbClr val="333399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61134" name="AutoShape 14"/>
          <p:cNvSpPr>
            <a:spLocks noChangeArrowheads="1"/>
          </p:cNvSpPr>
          <p:nvPr/>
        </p:nvSpPr>
        <p:spPr bwMode="auto">
          <a:xfrm>
            <a:off x="2593975" y="4797425"/>
            <a:ext cx="304800" cy="304800"/>
          </a:xfrm>
          <a:prstGeom prst="flowChartConnector">
            <a:avLst/>
          </a:prstGeom>
          <a:solidFill>
            <a:srgbClr val="333399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61135" name="Line 15"/>
          <p:cNvSpPr>
            <a:spLocks noChangeShapeType="1"/>
          </p:cNvSpPr>
          <p:nvPr/>
        </p:nvSpPr>
        <p:spPr bwMode="auto">
          <a:xfrm>
            <a:off x="2771775" y="4967288"/>
            <a:ext cx="3238500" cy="514350"/>
          </a:xfrm>
          <a:prstGeom prst="line">
            <a:avLst/>
          </a:prstGeom>
          <a:noFill/>
          <a:ln w="28575">
            <a:solidFill>
              <a:srgbClr val="009999"/>
            </a:solidFill>
            <a:prstDash val="dashDot"/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61136" name="Line 16"/>
          <p:cNvSpPr>
            <a:spLocks noChangeShapeType="1"/>
          </p:cNvSpPr>
          <p:nvPr/>
        </p:nvSpPr>
        <p:spPr bwMode="auto">
          <a:xfrm flipV="1">
            <a:off x="1466850" y="4967288"/>
            <a:ext cx="1295400" cy="733425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Dot"/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61137" name="Line 17"/>
          <p:cNvSpPr>
            <a:spLocks noChangeShapeType="1"/>
          </p:cNvSpPr>
          <p:nvPr/>
        </p:nvSpPr>
        <p:spPr bwMode="auto">
          <a:xfrm flipH="1" flipV="1">
            <a:off x="2667000" y="3919538"/>
            <a:ext cx="85725" cy="1038225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Dot"/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61138" name="Line 18"/>
          <p:cNvSpPr>
            <a:spLocks noChangeShapeType="1"/>
          </p:cNvSpPr>
          <p:nvPr/>
        </p:nvSpPr>
        <p:spPr bwMode="auto">
          <a:xfrm flipH="1" flipV="1">
            <a:off x="2105025" y="2347913"/>
            <a:ext cx="561975" cy="1590675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Dot"/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61139" name="Line 19"/>
          <p:cNvSpPr>
            <a:spLocks noChangeShapeType="1"/>
          </p:cNvSpPr>
          <p:nvPr/>
        </p:nvSpPr>
        <p:spPr bwMode="auto">
          <a:xfrm flipV="1">
            <a:off x="1476375" y="5091113"/>
            <a:ext cx="2181225" cy="600075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Dot"/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61140" name="Line 20"/>
          <p:cNvSpPr>
            <a:spLocks noChangeShapeType="1"/>
          </p:cNvSpPr>
          <p:nvPr/>
        </p:nvSpPr>
        <p:spPr bwMode="auto">
          <a:xfrm>
            <a:off x="2667000" y="3938588"/>
            <a:ext cx="1000125" cy="1171575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Dot"/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61141" name="Line 21"/>
          <p:cNvSpPr>
            <a:spLocks noChangeShapeType="1"/>
          </p:cNvSpPr>
          <p:nvPr/>
        </p:nvSpPr>
        <p:spPr bwMode="auto">
          <a:xfrm>
            <a:off x="3667125" y="5119688"/>
            <a:ext cx="2324100" cy="352425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Dot"/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61142" name="Text Box 22"/>
          <p:cNvSpPr txBox="1">
            <a:spLocks noChangeArrowheads="1"/>
          </p:cNvSpPr>
          <p:nvPr/>
        </p:nvSpPr>
        <p:spPr bwMode="auto">
          <a:xfrm>
            <a:off x="6300788" y="1517650"/>
            <a:ext cx="19097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1800" b="1" i="1">
                <a:solidFill>
                  <a:srgbClr val="000000"/>
                </a:solidFill>
              </a:rPr>
              <a:t>Affected Area</a:t>
            </a:r>
          </a:p>
        </p:txBody>
      </p:sp>
      <p:sp>
        <p:nvSpPr>
          <p:cNvPr id="261143" name="AutoShape 23"/>
          <p:cNvSpPr>
            <a:spLocks noChangeArrowheads="1"/>
          </p:cNvSpPr>
          <p:nvPr/>
        </p:nvSpPr>
        <p:spPr bwMode="auto">
          <a:xfrm>
            <a:off x="1943100" y="2176463"/>
            <a:ext cx="381000" cy="381000"/>
          </a:xfrm>
          <a:prstGeom prst="flowChartConnector">
            <a:avLst/>
          </a:prstGeom>
          <a:solidFill>
            <a:srgbClr val="333399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61144" name="Text Box 24"/>
          <p:cNvSpPr txBox="1">
            <a:spLocks noChangeArrowheads="1"/>
          </p:cNvSpPr>
          <p:nvPr/>
        </p:nvSpPr>
        <p:spPr bwMode="auto">
          <a:xfrm>
            <a:off x="1835150" y="1806575"/>
            <a:ext cx="13319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sz="1400" b="1">
                <a:solidFill>
                  <a:srgbClr val="000000"/>
                </a:solidFill>
              </a:rPr>
              <a:t>Picture store</a:t>
            </a:r>
          </a:p>
        </p:txBody>
      </p:sp>
      <p:sp>
        <p:nvSpPr>
          <p:cNvPr id="27" name="Segnaposto numero diapositiva 2"/>
          <p:cNvSpPr>
            <a:spLocks noGrp="1"/>
          </p:cNvSpPr>
          <p:nvPr>
            <p:ph type="sldNum" sz="quarter" idx="10"/>
          </p:nvPr>
        </p:nvSpPr>
        <p:spPr>
          <a:xfrm>
            <a:off x="8243888" y="6572119"/>
            <a:ext cx="609600" cy="187325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PAGE </a:t>
            </a:r>
            <a:fld id="{28B2062D-CA0A-4B29-BBB4-D4860030C260}" type="slidenum">
              <a:rPr lang="nl-NL" smtClean="0"/>
              <a:pPr>
                <a:defRPr/>
              </a:pPr>
              <a:t>21</a:t>
            </a:fld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7362E-19 -5.18519E-6 L 0.13437 0.0777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61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26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26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261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2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400"/>
                            </p:stCondLst>
                            <p:childTnLst>
                              <p:par>
                                <p:cTn id="20" presetID="11" presetClass="entr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2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800"/>
                            </p:stCondLst>
                            <p:childTnLst>
                              <p:par>
                                <p:cTn id="23" presetID="11" presetClass="entr" presetSubtype="0" fill="hold" grpId="2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2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00"/>
                            </p:stCondLst>
                            <p:childTnLst>
                              <p:par>
                                <p:cTn id="26" presetID="11" presetClass="entr" presetSubtype="0" fill="hold" grpId="3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2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"/>
                                        <p:tgtEl>
                                          <p:spTgt spid="261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6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"/>
                                        <p:tgtEl>
                                          <p:spTgt spid="261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6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"/>
                                        <p:tgtEl>
                                          <p:spTgt spid="261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6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"/>
                            </p:stCondLst>
                            <p:childTnLst>
                              <p:par>
                                <p:cTn id="4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"/>
                            </p:stCondLst>
                            <p:childTnLst>
                              <p:par>
                                <p:cTn id="43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6.2963E-6 L 0.1 0.02083 " pathEditMode="relative" ptsTypes="AA">
                                      <p:cBhvr>
                                        <p:cTn id="44" dur="2000" fill="hold"/>
                                        <p:tgtEl>
                                          <p:spTgt spid="261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8148E-6 L 0.13333 0.07639 " pathEditMode="relative" ptsTypes="AA">
                                      <p:cBhvr>
                                        <p:cTn id="46" dur="2000" fill="hold"/>
                                        <p:tgtEl>
                                          <p:spTgt spid="261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1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6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6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6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6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33" grpId="0" animBg="1"/>
      <p:bldP spid="261133" grpId="1" animBg="1"/>
      <p:bldP spid="261133" grpId="2" animBg="1"/>
      <p:bldP spid="261134" grpId="0" animBg="1"/>
      <p:bldP spid="261135" grpId="0" animBg="1"/>
      <p:bldP spid="261135" grpId="1" animBg="1"/>
      <p:bldP spid="261135" grpId="2" animBg="1"/>
      <p:bldP spid="261135" grpId="3" animBg="1"/>
      <p:bldP spid="261136" grpId="0" animBg="1"/>
      <p:bldP spid="261136" grpId="1" animBg="1"/>
      <p:bldP spid="261137" grpId="0" animBg="1"/>
      <p:bldP spid="261137" grpId="1" animBg="1"/>
      <p:bldP spid="261138" grpId="0" animBg="1"/>
      <p:bldP spid="261138" grpId="1" animBg="1"/>
      <p:bldP spid="261138" grpId="2" animBg="1"/>
      <p:bldP spid="261139" grpId="0" animBg="1"/>
      <p:bldP spid="261140" grpId="0" animBg="1"/>
      <p:bldP spid="26114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3210" name="Object 42"/>
          <p:cNvGraphicFramePr>
            <a:graphicFrameLocks noChangeAspect="1"/>
          </p:cNvGraphicFramePr>
          <p:nvPr/>
        </p:nvGraphicFramePr>
        <p:xfrm>
          <a:off x="3492500" y="1125538"/>
          <a:ext cx="5311775" cy="5354637"/>
        </p:xfrm>
        <a:graphic>
          <a:graphicData uri="http://schemas.openxmlformats.org/presentationml/2006/ole">
            <p:oleObj spid="_x0000_s70658" name="Visio" r:id="rId4" imgW="5311902" imgH="5355336" progId="Visio.Drawing.11">
              <p:embed/>
            </p:oleObj>
          </a:graphicData>
        </a:graphic>
      </p:graphicFrame>
      <p:graphicFrame>
        <p:nvGraphicFramePr>
          <p:cNvPr id="263216" name="Object 48"/>
          <p:cNvGraphicFramePr>
            <a:graphicFrameLocks noChangeAspect="1"/>
          </p:cNvGraphicFramePr>
          <p:nvPr/>
        </p:nvGraphicFramePr>
        <p:xfrm>
          <a:off x="4043363" y="2376488"/>
          <a:ext cx="1476375" cy="900112"/>
        </p:xfrm>
        <a:graphic>
          <a:graphicData uri="http://schemas.openxmlformats.org/presentationml/2006/ole">
            <p:oleObj spid="_x0000_s70659" name="Visio" r:id="rId5" imgW="1485158" imgH="1027889" progId="Visio.Drawing.11">
              <p:embed/>
            </p:oleObj>
          </a:graphicData>
        </a:graphic>
      </p:graphicFrame>
      <p:sp>
        <p:nvSpPr>
          <p:cNvPr id="263217" name="AutoShape 49"/>
          <p:cNvSpPr>
            <a:spLocks noChangeArrowheads="1"/>
          </p:cNvSpPr>
          <p:nvPr/>
        </p:nvSpPr>
        <p:spPr bwMode="auto">
          <a:xfrm flipH="1">
            <a:off x="611188" y="3068638"/>
            <a:ext cx="2881312" cy="1944687"/>
          </a:xfrm>
          <a:prstGeom prst="wedgeRoundRectCallout">
            <a:avLst>
              <a:gd name="adj1" fmla="val -69120"/>
              <a:gd name="adj2" fmla="val -41347"/>
              <a:gd name="adj3" fmla="val 16667"/>
            </a:avLst>
          </a:prstGeom>
          <a:solidFill>
            <a:srgbClr val="FFFF00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eaLnBrk="0" hangingPunct="0"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</a:pPr>
            <a:r>
              <a:rPr lang="en-US" sz="1600" b="1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handler to deal with the exception, the relevant exogenous event which would affect the successful termination of the process</a:t>
            </a:r>
          </a:p>
        </p:txBody>
      </p:sp>
      <p:sp>
        <p:nvSpPr>
          <p:cNvPr id="263218" name="Rectangle 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/>
              <a:t>Adaptive Process Management</a:t>
            </a:r>
          </a:p>
        </p:txBody>
      </p:sp>
      <p:sp>
        <p:nvSpPr>
          <p:cNvPr id="8" name="Segnaposto numero diapositiva 2"/>
          <p:cNvSpPr>
            <a:spLocks noGrp="1"/>
          </p:cNvSpPr>
          <p:nvPr>
            <p:ph type="sldNum" sz="quarter" idx="10"/>
          </p:nvPr>
        </p:nvSpPr>
        <p:spPr>
          <a:xfrm>
            <a:off x="8243888" y="6572119"/>
            <a:ext cx="609600" cy="187325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PAGE </a:t>
            </a:r>
            <a:fld id="{28B2062D-CA0A-4B29-BBB4-D4860030C260}" type="slidenum">
              <a:rPr lang="nl-NL" smtClean="0"/>
              <a:pPr>
                <a:defRPr/>
              </a:pPr>
              <a:t>22</a:t>
            </a:fld>
            <a:endParaRPr lang="nl-NL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3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63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2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Two ways for adapting… 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6763" y="1600200"/>
            <a:ext cx="3733800" cy="4495800"/>
          </a:xfrm>
        </p:spPr>
        <p:txBody>
          <a:bodyPr>
            <a:normAutofit fontScale="92500"/>
          </a:bodyPr>
          <a:lstStyle/>
          <a:p>
            <a:pPr marL="457200" indent="-457200">
              <a:buFontTx/>
              <a:buAutoNum type="arabicPeriod"/>
            </a:pPr>
            <a:r>
              <a:rPr lang="en-AU" b="1" dirty="0">
                <a:solidFill>
                  <a:srgbClr val="A50021"/>
                </a:solidFill>
              </a:rPr>
              <a:t>Anticipating all possible discrepancies.</a:t>
            </a:r>
            <a:r>
              <a:rPr lang="en-AU" b="1" dirty="0"/>
              <a:t> </a:t>
            </a:r>
          </a:p>
          <a:p>
            <a:pPr marL="800100" lvl="1" indent="-342900"/>
            <a:r>
              <a:rPr lang="en-AU" dirty="0"/>
              <a:t>Nowadays, APMSs use mostly this approach. </a:t>
            </a:r>
          </a:p>
          <a:p>
            <a:pPr marL="800100" lvl="1" indent="-342900"/>
            <a:r>
              <a:rPr lang="en-AU" dirty="0"/>
              <a:t>Feasible and valuable in static contexts, where exceptions occur rarely. </a:t>
            </a:r>
          </a:p>
          <a:p>
            <a:pPr marL="800100" lvl="1" indent="-342900"/>
            <a:r>
              <a:rPr lang="en-AU" dirty="0"/>
              <a:t>In very dynamic scenarios, too many exceptions need to be considered.</a:t>
            </a:r>
          </a:p>
          <a:p>
            <a:pPr marL="457200" indent="-457200"/>
            <a:endParaRPr lang="en-AU" b="1" dirty="0">
              <a:solidFill>
                <a:srgbClr val="A50021"/>
              </a:solidFill>
            </a:endParaRPr>
          </a:p>
          <a:p>
            <a:pPr marL="800100" lvl="1" indent="-342900">
              <a:buFontTx/>
              <a:buAutoNum type="arabicPeriod"/>
            </a:pPr>
            <a:endParaRPr lang="en-AU" dirty="0"/>
          </a:p>
        </p:txBody>
      </p:sp>
      <p:sp>
        <p:nvSpPr>
          <p:cNvPr id="233476" name="Text Box 4"/>
          <p:cNvSpPr txBox="1">
            <a:spLocks noChangeArrowheads="1"/>
          </p:cNvSpPr>
          <p:nvPr/>
        </p:nvSpPr>
        <p:spPr bwMode="auto">
          <a:xfrm>
            <a:off x="4643438" y="1700213"/>
            <a:ext cx="4249737" cy="46688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v"/>
            </a:pPr>
            <a:r>
              <a:rPr lang="it-IT"/>
              <a:t> Using the metaphor of the </a:t>
            </a:r>
            <a:r>
              <a:rPr lang="it-IT" sz="2000">
                <a:latin typeface="Courier New" pitchFamily="49" charset="0"/>
              </a:rPr>
              <a:t>try/catch</a:t>
            </a:r>
            <a:r>
              <a:rPr lang="it-IT"/>
              <a:t> construct: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it-IT" sz="1800">
                <a:latin typeface="Courier New" pitchFamily="49" charset="0"/>
              </a:rPr>
              <a:t>try {</a:t>
            </a:r>
            <a:br>
              <a:rPr lang="it-IT" sz="1800">
                <a:latin typeface="Courier New" pitchFamily="49" charset="0"/>
              </a:rPr>
            </a:br>
            <a:r>
              <a:rPr lang="it-IT" sz="1800">
                <a:latin typeface="Courier New" pitchFamily="49" charset="0"/>
              </a:rPr>
              <a:t>	task1;</a:t>
            </a:r>
            <a:br>
              <a:rPr lang="it-IT" sz="1800">
                <a:latin typeface="Courier New" pitchFamily="49" charset="0"/>
              </a:rPr>
            </a:br>
            <a:r>
              <a:rPr lang="it-IT" sz="1800">
                <a:latin typeface="Courier New" pitchFamily="49" charset="0"/>
              </a:rPr>
              <a:t>	task2;</a:t>
            </a:r>
            <a:br>
              <a:rPr lang="it-IT" sz="1800">
                <a:latin typeface="Courier New" pitchFamily="49" charset="0"/>
              </a:rPr>
            </a:br>
            <a:r>
              <a:rPr lang="it-IT" sz="1800">
                <a:latin typeface="Courier New" pitchFamily="49" charset="0"/>
              </a:rPr>
              <a:t>	task3 || subProcess();</a:t>
            </a:r>
            <a:br>
              <a:rPr lang="it-IT" sz="1800">
                <a:latin typeface="Courier New" pitchFamily="49" charset="0"/>
              </a:rPr>
            </a:br>
            <a:r>
              <a:rPr lang="it-IT" sz="1800">
                <a:latin typeface="Courier New" pitchFamily="49" charset="0"/>
              </a:rPr>
              <a:t>} 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it-IT" sz="1800">
                <a:latin typeface="Courier New" pitchFamily="49" charset="0"/>
              </a:rPr>
              <a:t>catch(Disconnection) { … }</a:t>
            </a:r>
            <a:br>
              <a:rPr lang="it-IT" sz="1800">
                <a:latin typeface="Courier New" pitchFamily="49" charset="0"/>
              </a:rPr>
            </a:br>
            <a:r>
              <a:rPr lang="it-IT" sz="1800">
                <a:latin typeface="Courier New" pitchFamily="49" charset="0"/>
              </a:rPr>
              <a:t>catch(Devices Down) { … }</a:t>
            </a:r>
            <a:br>
              <a:rPr lang="it-IT" sz="1800">
                <a:latin typeface="Courier New" pitchFamily="49" charset="0"/>
              </a:rPr>
            </a:br>
            <a:r>
              <a:rPr lang="it-IT" sz="1800">
                <a:latin typeface="Courier New" pitchFamily="49" charset="0"/>
              </a:rPr>
              <a:t>catch(Exception1) { … }</a:t>
            </a:r>
            <a:br>
              <a:rPr lang="it-IT" sz="1800">
                <a:latin typeface="Courier New" pitchFamily="49" charset="0"/>
              </a:rPr>
            </a:br>
            <a:r>
              <a:rPr lang="it-IT" sz="1800">
                <a:latin typeface="Courier New" pitchFamily="49" charset="0"/>
              </a:rPr>
              <a:t>catch(Exception2) { … }</a:t>
            </a:r>
            <a:br>
              <a:rPr lang="it-IT" sz="1800">
                <a:latin typeface="Courier New" pitchFamily="49" charset="0"/>
              </a:rPr>
            </a:br>
            <a:r>
              <a:rPr lang="it-IT" sz="1800">
                <a:latin typeface="Courier New" pitchFamily="49" charset="0"/>
              </a:rPr>
              <a:t>catch(Exception3) { … }</a:t>
            </a:r>
            <a:br>
              <a:rPr lang="it-IT" sz="1800">
                <a:latin typeface="Courier New" pitchFamily="49" charset="0"/>
              </a:rPr>
            </a:br>
            <a:r>
              <a:rPr lang="it-IT" sz="1800">
                <a:latin typeface="Courier New" pitchFamily="49" charset="0"/>
              </a:rPr>
              <a:t>catch(Exception4) { … }</a:t>
            </a:r>
            <a:br>
              <a:rPr lang="it-IT" sz="1800">
                <a:latin typeface="Courier New" pitchFamily="49" charset="0"/>
              </a:rPr>
            </a:br>
            <a:r>
              <a:rPr lang="it-IT" sz="1800">
                <a:latin typeface="Courier New" pitchFamily="49" charset="0"/>
              </a:rPr>
              <a:t>...</a:t>
            </a:r>
            <a:br>
              <a:rPr lang="it-IT" sz="1800">
                <a:latin typeface="Courier New" pitchFamily="49" charset="0"/>
              </a:rPr>
            </a:br>
            <a:endParaRPr lang="it-IT" sz="1800">
              <a:latin typeface="Courier New" pitchFamily="49" charset="0"/>
            </a:endParaRPr>
          </a:p>
        </p:txBody>
      </p:sp>
      <p:sp>
        <p:nvSpPr>
          <p:cNvPr id="233477" name="AutoShape 5"/>
          <p:cNvSpPr>
            <a:spLocks noChangeArrowheads="1"/>
          </p:cNvSpPr>
          <p:nvPr/>
        </p:nvSpPr>
        <p:spPr bwMode="auto">
          <a:xfrm>
            <a:off x="611188" y="5445125"/>
            <a:ext cx="3887787" cy="863600"/>
          </a:xfrm>
          <a:prstGeom prst="wedgeRectCallout">
            <a:avLst>
              <a:gd name="adj1" fmla="val 71681"/>
              <a:gd name="adj2" fmla="val -108088"/>
            </a:avLst>
          </a:prstGeom>
          <a:solidFill>
            <a:srgbClr val="FF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AU" sz="1800" b="1">
                <a:effectLst>
                  <a:outerShdw blurRad="38100" dist="38100" dir="2700000" algn="tl">
                    <a:srgbClr val="FFFFFF"/>
                  </a:outerShdw>
                </a:effectLst>
              </a:rPr>
              <a:t>The list of all expected exceptions. What if any unexpected occurs?</a:t>
            </a:r>
          </a:p>
        </p:txBody>
      </p:sp>
      <p:sp>
        <p:nvSpPr>
          <p:cNvPr id="8" name="Segnaposto numero diapositiva 2"/>
          <p:cNvSpPr>
            <a:spLocks noGrp="1"/>
          </p:cNvSpPr>
          <p:nvPr>
            <p:ph type="sldNum" sz="quarter" idx="10"/>
          </p:nvPr>
        </p:nvSpPr>
        <p:spPr>
          <a:xfrm>
            <a:off x="8243888" y="6572119"/>
            <a:ext cx="609600" cy="187325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PAGE </a:t>
            </a:r>
            <a:fld id="{28B2062D-CA0A-4B29-BBB4-D4860030C260}" type="slidenum">
              <a:rPr lang="nl-NL" smtClean="0"/>
              <a:pPr>
                <a:defRPr/>
              </a:pPr>
              <a:t>23</a:t>
            </a:fld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3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Two ways for adapting…</a:t>
            </a:r>
          </a:p>
        </p:txBody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6763" y="1600200"/>
            <a:ext cx="3517900" cy="4495800"/>
          </a:xfrm>
        </p:spPr>
        <p:txBody>
          <a:bodyPr/>
          <a:lstStyle/>
          <a:p>
            <a:pPr marL="457200" indent="-457200">
              <a:lnSpc>
                <a:spcPct val="80000"/>
              </a:lnSpc>
              <a:buFontTx/>
              <a:buAutoNum type="arabicPeriod" startAt="2"/>
            </a:pPr>
            <a:r>
              <a:rPr lang="en-US" sz="2000" b="1" dirty="0">
                <a:solidFill>
                  <a:srgbClr val="A50021"/>
                </a:solidFill>
              </a:rPr>
              <a:t>Devising a general recovery method. </a:t>
            </a:r>
            <a:r>
              <a:rPr lang="en-US" sz="2000" dirty="0"/>
              <a:t>This method should be able to handle any kind of event, even unexpected. </a:t>
            </a:r>
          </a:p>
          <a:p>
            <a:pPr marL="800100" lvl="1" indent="-342900">
              <a:lnSpc>
                <a:spcPct val="80000"/>
              </a:lnSpc>
              <a:buFontTx/>
              <a:buChar char="•"/>
            </a:pPr>
            <a:r>
              <a:rPr lang="en-US" sz="1600" dirty="0"/>
              <a:t>The process is defined as if exogenous actions cannot occur (the </a:t>
            </a:r>
            <a:r>
              <a:rPr lang="en-US" sz="1600" b="1" dirty="0">
                <a:solidFill>
                  <a:srgbClr val="A50021"/>
                </a:solidFill>
              </a:rPr>
              <a:t>try</a:t>
            </a:r>
            <a:r>
              <a:rPr lang="en-US" sz="1600" dirty="0"/>
              <a:t> block). </a:t>
            </a:r>
          </a:p>
          <a:p>
            <a:pPr marL="800100" lvl="1" indent="-342900">
              <a:lnSpc>
                <a:spcPct val="80000"/>
              </a:lnSpc>
              <a:buFontTx/>
              <a:buChar char="•"/>
            </a:pPr>
            <a:r>
              <a:rPr lang="en-US" sz="1600" dirty="0"/>
              <a:t>Whenever discrepancies are detected leading to no successful process termination, the control moves to the </a:t>
            </a:r>
            <a:r>
              <a:rPr lang="en-US" sz="1600" u="sng" dirty="0"/>
              <a:t>sole</a:t>
            </a:r>
            <a:r>
              <a:rPr lang="en-US" sz="1600" dirty="0"/>
              <a:t> </a:t>
            </a:r>
            <a:r>
              <a:rPr lang="en-US" sz="1600" b="1" dirty="0">
                <a:solidFill>
                  <a:srgbClr val="A50021"/>
                </a:solidFill>
              </a:rPr>
              <a:t>catch</a:t>
            </a:r>
            <a:r>
              <a:rPr lang="en-US" sz="1600" dirty="0"/>
              <a:t> block. </a:t>
            </a:r>
          </a:p>
          <a:p>
            <a:pPr marL="1219200" lvl="2" indent="-304800">
              <a:lnSpc>
                <a:spcPct val="80000"/>
              </a:lnSpc>
            </a:pPr>
            <a:r>
              <a:rPr lang="en-US" sz="1400" dirty="0"/>
              <a:t>It activates a general recovery method</a:t>
            </a:r>
          </a:p>
          <a:p>
            <a:pPr marL="1219200" lvl="2" indent="-304800">
              <a:lnSpc>
                <a:spcPct val="80000"/>
              </a:lnSpc>
            </a:pPr>
            <a:r>
              <a:rPr lang="en-US" sz="1400" dirty="0"/>
              <a:t>It modifies the old process P in a process P0 terminable in the new environment and achieving all P’s goals</a:t>
            </a:r>
            <a:endParaRPr lang="en-AU" sz="1400" dirty="0"/>
          </a:p>
          <a:p>
            <a:pPr marL="457200" indent="-457200">
              <a:lnSpc>
                <a:spcPct val="80000"/>
              </a:lnSpc>
              <a:buFontTx/>
              <a:buAutoNum type="arabicPeriod" startAt="2"/>
            </a:pPr>
            <a:endParaRPr lang="en-US" sz="2000" dirty="0"/>
          </a:p>
          <a:p>
            <a:pPr marL="457200" indent="-457200">
              <a:lnSpc>
                <a:spcPct val="80000"/>
              </a:lnSpc>
            </a:pPr>
            <a:endParaRPr lang="it-IT" sz="2000" dirty="0"/>
          </a:p>
        </p:txBody>
      </p:sp>
      <p:sp>
        <p:nvSpPr>
          <p:cNvPr id="265220" name="Text Box 4"/>
          <p:cNvSpPr txBox="1">
            <a:spLocks noChangeArrowheads="1"/>
          </p:cNvSpPr>
          <p:nvPr/>
        </p:nvSpPr>
        <p:spPr bwMode="auto">
          <a:xfrm>
            <a:off x="4643438" y="1700213"/>
            <a:ext cx="4249737" cy="4119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v"/>
            </a:pPr>
            <a:r>
              <a:rPr lang="en-US"/>
              <a:t> </a:t>
            </a:r>
            <a:r>
              <a:rPr lang="it-IT"/>
              <a:t>Using the metaphor of the </a:t>
            </a:r>
            <a:r>
              <a:rPr lang="it-IT" sz="2000">
                <a:latin typeface="Courier New" pitchFamily="49" charset="0"/>
              </a:rPr>
              <a:t>try/catch</a:t>
            </a:r>
            <a:r>
              <a:rPr lang="it-IT"/>
              <a:t> construct</a:t>
            </a:r>
            <a:r>
              <a:rPr lang="en-US"/>
              <a:t>: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latin typeface="Courier New" pitchFamily="49" charset="0"/>
              </a:rPr>
              <a:t>try {</a:t>
            </a:r>
            <a:br>
              <a:rPr lang="en-US" sz="1800">
                <a:latin typeface="Courier New" pitchFamily="49" charset="0"/>
              </a:rPr>
            </a:br>
            <a:r>
              <a:rPr lang="en-US" sz="1800">
                <a:latin typeface="Courier New" pitchFamily="49" charset="0"/>
              </a:rPr>
              <a:t>	task1;</a:t>
            </a:r>
            <a:br>
              <a:rPr lang="en-US" sz="1800">
                <a:latin typeface="Courier New" pitchFamily="49" charset="0"/>
              </a:rPr>
            </a:br>
            <a:r>
              <a:rPr lang="en-US" sz="1800">
                <a:latin typeface="Courier New" pitchFamily="49" charset="0"/>
              </a:rPr>
              <a:t>	task2;</a:t>
            </a:r>
            <a:br>
              <a:rPr lang="en-US" sz="1800">
                <a:latin typeface="Courier New" pitchFamily="49" charset="0"/>
              </a:rPr>
            </a:br>
            <a:r>
              <a:rPr lang="en-US" sz="1800">
                <a:latin typeface="Courier New" pitchFamily="49" charset="0"/>
              </a:rPr>
              <a:t>	task3 || subProcess();</a:t>
            </a:r>
            <a:br>
              <a:rPr lang="en-US" sz="1800">
                <a:latin typeface="Courier New" pitchFamily="49" charset="0"/>
              </a:rPr>
            </a:br>
            <a:r>
              <a:rPr lang="en-US" sz="1800">
                <a:latin typeface="Courier New" pitchFamily="49" charset="0"/>
              </a:rPr>
              <a:t>} 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latin typeface="Courier New" pitchFamily="49" charset="0"/>
              </a:rPr>
              <a:t>catch(Any Exception) </a:t>
            </a:r>
            <a:br>
              <a:rPr lang="en-US" sz="1800">
                <a:latin typeface="Courier New" pitchFamily="49" charset="0"/>
              </a:rPr>
            </a:br>
            <a:r>
              <a:rPr lang="en-US" sz="1800">
                <a:latin typeface="Courier New" pitchFamily="49" charset="0"/>
              </a:rPr>
              <a:t>{</a:t>
            </a:r>
            <a:br>
              <a:rPr lang="en-US" sz="1800">
                <a:latin typeface="Courier New" pitchFamily="49" charset="0"/>
              </a:rPr>
            </a:br>
            <a:r>
              <a:rPr lang="en-US" sz="1800">
                <a:latin typeface="Courier New" pitchFamily="49" charset="0"/>
              </a:rPr>
              <a:t>  </a:t>
            </a:r>
            <a:r>
              <a:rPr lang="en-US" sz="1800" i="1"/>
              <a:t>The generic method! </a:t>
            </a:r>
            <a:r>
              <a:rPr lang="en-US" sz="1800">
                <a:latin typeface="Courier New" pitchFamily="49" charset="0"/>
              </a:rPr>
              <a:t> </a:t>
            </a:r>
            <a:br>
              <a:rPr lang="en-US" sz="1800">
                <a:latin typeface="Courier New" pitchFamily="49" charset="0"/>
              </a:rPr>
            </a:br>
            <a:r>
              <a:rPr lang="en-US" sz="1800">
                <a:latin typeface="Courier New" pitchFamily="49" charset="0"/>
              </a:rPr>
              <a:t>}</a:t>
            </a:r>
            <a:br>
              <a:rPr lang="en-US" sz="1800">
                <a:latin typeface="Courier New" pitchFamily="49" charset="0"/>
              </a:rPr>
            </a:br>
            <a:r>
              <a:rPr lang="en-US" sz="1800">
                <a:latin typeface="Courier New" pitchFamily="49" charset="0"/>
              </a:rPr>
              <a:t/>
            </a:r>
            <a:br>
              <a:rPr lang="en-US" sz="1800">
                <a:latin typeface="Courier New" pitchFamily="49" charset="0"/>
              </a:rPr>
            </a:br>
            <a:endParaRPr lang="en-US" sz="1800">
              <a:latin typeface="Courier New" pitchFamily="49" charset="0"/>
            </a:endParaRPr>
          </a:p>
        </p:txBody>
      </p:sp>
      <p:sp>
        <p:nvSpPr>
          <p:cNvPr id="265221" name="AutoShape 5"/>
          <p:cNvSpPr>
            <a:spLocks noChangeArrowheads="1"/>
          </p:cNvSpPr>
          <p:nvPr/>
        </p:nvSpPr>
        <p:spPr bwMode="auto">
          <a:xfrm>
            <a:off x="4787900" y="5373688"/>
            <a:ext cx="3887788" cy="863600"/>
          </a:xfrm>
          <a:prstGeom prst="wedgeRectCallout">
            <a:avLst>
              <a:gd name="adj1" fmla="val -35750"/>
              <a:gd name="adj2" fmla="val -99815"/>
            </a:avLst>
          </a:prstGeom>
          <a:solidFill>
            <a:srgbClr val="FFCC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AU" sz="1800" b="1">
                <a:effectLst>
                  <a:outerShdw blurRad="38100" dist="38100" dir="2700000" algn="tl">
                    <a:srgbClr val="FFFFFF"/>
                  </a:outerShdw>
                </a:effectLst>
              </a:rPr>
              <a:t>It analyses the changed environment and automatically adapts</a:t>
            </a:r>
          </a:p>
        </p:txBody>
      </p:sp>
      <p:sp>
        <p:nvSpPr>
          <p:cNvPr id="8" name="Segnaposto numero diapositiva 2"/>
          <p:cNvSpPr>
            <a:spLocks noGrp="1"/>
          </p:cNvSpPr>
          <p:nvPr>
            <p:ph type="sldNum" sz="quarter" idx="10"/>
          </p:nvPr>
        </p:nvSpPr>
        <p:spPr>
          <a:xfrm>
            <a:off x="8243888" y="6572119"/>
            <a:ext cx="609600" cy="187325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PAGE </a:t>
            </a:r>
            <a:fld id="{28B2062D-CA0A-4B29-BBB4-D4860030C260}" type="slidenum">
              <a:rPr lang="nl-NL" smtClean="0"/>
              <a:pPr>
                <a:defRPr/>
              </a:pPr>
              <a:t>24</a:t>
            </a:fld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5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22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826" name="Picture 10" descr="categoryAdap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1557338"/>
            <a:ext cx="6096000" cy="4859337"/>
          </a:xfrm>
          <a:prstGeom prst="rect">
            <a:avLst/>
          </a:prstGeom>
          <a:noFill/>
        </p:spPr>
      </p:pic>
      <p:sp>
        <p:nvSpPr>
          <p:cNvPr id="290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/>
              <a:t>Related Work on Adaptiveness</a:t>
            </a:r>
          </a:p>
        </p:txBody>
      </p:sp>
      <p:sp>
        <p:nvSpPr>
          <p:cNvPr id="290820" name="AutoShape 4"/>
          <p:cNvSpPr>
            <a:spLocks noChangeArrowheads="1"/>
          </p:cNvSpPr>
          <p:nvPr/>
        </p:nvSpPr>
        <p:spPr bwMode="auto">
          <a:xfrm>
            <a:off x="395288" y="908050"/>
            <a:ext cx="2232025" cy="1657350"/>
          </a:xfrm>
          <a:prstGeom prst="wedgeRoundRectCallout">
            <a:avLst>
              <a:gd name="adj1" fmla="val 22403"/>
              <a:gd name="adj2" fmla="val 66856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0"/>
              </a:spcBef>
            </a:pPr>
            <a:r>
              <a:rPr lang="en-GB" sz="1400">
                <a:latin typeface="Comic Sans MS" pitchFamily="66" charset="0"/>
              </a:rPr>
              <a:t>The process schema is adapted </a:t>
            </a:r>
            <a:r>
              <a:rPr lang="en-GB" sz="1400" b="1">
                <a:latin typeface="Comic Sans MS" pitchFamily="66" charset="0"/>
              </a:rPr>
              <a:t>manually</a:t>
            </a:r>
            <a:r>
              <a:rPr lang="en-GB" sz="1400">
                <a:latin typeface="Comic Sans MS" pitchFamily="66" charset="0"/>
              </a:rPr>
              <a:t> to changing policies, laws, practices, etc…  </a:t>
            </a:r>
          </a:p>
        </p:txBody>
      </p:sp>
      <p:sp>
        <p:nvSpPr>
          <p:cNvPr id="290827" name="AutoShape 11"/>
          <p:cNvSpPr>
            <a:spLocks noChangeArrowheads="1"/>
          </p:cNvSpPr>
          <p:nvPr/>
        </p:nvSpPr>
        <p:spPr bwMode="auto">
          <a:xfrm>
            <a:off x="4643438" y="765175"/>
            <a:ext cx="2736850" cy="1439863"/>
          </a:xfrm>
          <a:prstGeom prst="wedgeRoundRectCallout">
            <a:avLst>
              <a:gd name="adj1" fmla="val -41356"/>
              <a:gd name="adj2" fmla="val 94324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0"/>
              </a:spcBef>
            </a:pPr>
            <a:r>
              <a:rPr lang="en-GB" sz="1400">
                <a:latin typeface="Comic Sans MS" pitchFamily="66" charset="0"/>
              </a:rPr>
              <a:t>Single instances are adapted to cope with changes in the environment where instances are executed</a:t>
            </a:r>
          </a:p>
        </p:txBody>
      </p:sp>
      <p:sp>
        <p:nvSpPr>
          <p:cNvPr id="290828" name="AutoShape 12"/>
          <p:cNvSpPr>
            <a:spLocks noChangeArrowheads="1"/>
          </p:cNvSpPr>
          <p:nvPr/>
        </p:nvSpPr>
        <p:spPr bwMode="auto">
          <a:xfrm>
            <a:off x="179388" y="2852738"/>
            <a:ext cx="2232025" cy="1657350"/>
          </a:xfrm>
          <a:prstGeom prst="wedgeRoundRectCallout">
            <a:avLst>
              <a:gd name="adj1" fmla="val 1921"/>
              <a:gd name="adj2" fmla="val 84389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0"/>
              </a:spcBef>
            </a:pPr>
            <a:r>
              <a:rPr lang="en-GB" sz="1400">
                <a:latin typeface="Comic Sans MS" pitchFamily="66" charset="0"/>
              </a:rPr>
              <a:t>The issue is to change running instances to fit with changes of the schema </a:t>
            </a:r>
          </a:p>
        </p:txBody>
      </p:sp>
      <p:sp>
        <p:nvSpPr>
          <p:cNvPr id="290829" name="AutoShape 13"/>
          <p:cNvSpPr>
            <a:spLocks noChangeArrowheads="1"/>
          </p:cNvSpPr>
          <p:nvPr/>
        </p:nvSpPr>
        <p:spPr bwMode="auto">
          <a:xfrm>
            <a:off x="6372225" y="2276475"/>
            <a:ext cx="2232025" cy="1873250"/>
          </a:xfrm>
          <a:prstGeom prst="wedgeRoundRectCallout">
            <a:avLst>
              <a:gd name="adj1" fmla="val -134282"/>
              <a:gd name="adj2" fmla="val 54069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0"/>
              </a:spcBef>
            </a:pPr>
            <a:r>
              <a:rPr lang="en-GB" sz="1400">
                <a:latin typeface="Comic Sans MS" pitchFamily="66" charset="0"/>
              </a:rPr>
              <a:t>Manual Adaptation approach envisions an expert who is charge of modifying the instances to handle these events </a:t>
            </a:r>
          </a:p>
        </p:txBody>
      </p:sp>
      <p:sp>
        <p:nvSpPr>
          <p:cNvPr id="290830" name="AutoShape 14"/>
          <p:cNvSpPr>
            <a:spLocks noChangeArrowheads="1"/>
          </p:cNvSpPr>
          <p:nvPr/>
        </p:nvSpPr>
        <p:spPr bwMode="auto">
          <a:xfrm>
            <a:off x="6732588" y="2781300"/>
            <a:ext cx="2232025" cy="1873250"/>
          </a:xfrm>
          <a:prstGeom prst="wedgeRoundRectCallout">
            <a:avLst>
              <a:gd name="adj1" fmla="val -74963"/>
              <a:gd name="adj2" fmla="val 24324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0"/>
              </a:spcBef>
            </a:pPr>
            <a:r>
              <a:rPr lang="en-GB" sz="1400">
                <a:latin typeface="Comic Sans MS" pitchFamily="66" charset="0"/>
              </a:rPr>
              <a:t>The schema of the running instances is automatically adapted to make terminate them in the new environment</a:t>
            </a:r>
          </a:p>
        </p:txBody>
      </p:sp>
      <p:sp>
        <p:nvSpPr>
          <p:cNvPr id="290831" name="AutoShape 15"/>
          <p:cNvSpPr>
            <a:spLocks noChangeArrowheads="1"/>
          </p:cNvSpPr>
          <p:nvPr/>
        </p:nvSpPr>
        <p:spPr bwMode="auto">
          <a:xfrm>
            <a:off x="5867400" y="1484313"/>
            <a:ext cx="2232025" cy="1873250"/>
          </a:xfrm>
          <a:prstGeom prst="wedgeRoundRectCallout">
            <a:avLst>
              <a:gd name="adj1" fmla="val -20343"/>
              <a:gd name="adj2" fmla="val 145000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0"/>
              </a:spcBef>
            </a:pPr>
            <a:r>
              <a:rPr lang="en-GB" sz="1400">
                <a:latin typeface="Comic Sans MS" pitchFamily="66" charset="0"/>
              </a:rPr>
              <a:t>There exist some ECA-like rules that define how to handle specific events affecting instance terminations </a:t>
            </a:r>
          </a:p>
        </p:txBody>
      </p:sp>
      <p:sp>
        <p:nvSpPr>
          <p:cNvPr id="12" name="Segnaposto numero diapositiva 2"/>
          <p:cNvSpPr>
            <a:spLocks noGrp="1"/>
          </p:cNvSpPr>
          <p:nvPr>
            <p:ph type="sldNum" sz="quarter" idx="10"/>
          </p:nvPr>
        </p:nvSpPr>
        <p:spPr>
          <a:xfrm>
            <a:off x="8243888" y="6572119"/>
            <a:ext cx="609600" cy="187325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PAGE </a:t>
            </a:r>
            <a:fld id="{28B2062D-CA0A-4B29-BBB4-D4860030C260}" type="slidenum">
              <a:rPr lang="nl-NL" smtClean="0"/>
              <a:pPr>
                <a:defRPr/>
              </a:pPr>
              <a:t>25</a:t>
            </a:fld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0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908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0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2908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0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2908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90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2908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90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2908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90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2908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820" grpId="0" animBg="1"/>
      <p:bldP spid="290820" grpId="1" animBg="1"/>
      <p:bldP spid="290827" grpId="0" animBg="1"/>
      <p:bldP spid="290828" grpId="0" animBg="1"/>
      <p:bldP spid="290828" grpId="1" animBg="1"/>
      <p:bldP spid="290829" grpId="0" animBg="1"/>
      <p:bldP spid="290829" grpId="1" animBg="1"/>
      <p:bldP spid="290830" grpId="0" animBg="1"/>
      <p:bldP spid="290830" grpId="1" animBg="1"/>
      <p:bldP spid="290831" grpId="0" animBg="1"/>
      <p:bldP spid="290831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4B978-1DEC-486B-8339-CA81A8E51C4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293042" name="Rectangle 178"/>
          <p:cNvSpPr>
            <a:spLocks noGrp="1" noChangeArrowheads="1"/>
          </p:cNvSpPr>
          <p:nvPr>
            <p:ph type="body" sz="half" idx="2"/>
          </p:nvPr>
        </p:nvSpPr>
        <p:spPr>
          <a:xfrm>
            <a:off x="6791325" y="1600200"/>
            <a:ext cx="2079625" cy="3773488"/>
          </a:xfrm>
        </p:spPr>
        <p:txBody>
          <a:bodyPr/>
          <a:lstStyle/>
          <a:p>
            <a:r>
              <a:rPr lang="it-IT" sz="2000" smtClean="0"/>
              <a:t>WASA e CBRFlow do not allow </a:t>
            </a:r>
            <a:br>
              <a:rPr lang="it-IT" sz="2000" smtClean="0"/>
            </a:br>
            <a:r>
              <a:rPr lang="it-IT" sz="2000" smtClean="0"/>
              <a:t>ad-hoc adaptation of single instances </a:t>
            </a:r>
            <a:endParaRPr lang="it-IT" sz="2000"/>
          </a:p>
        </p:txBody>
      </p:sp>
      <p:pic>
        <p:nvPicPr>
          <p:cNvPr id="293040" name="Picture 176"/>
          <p:cNvPicPr>
            <a:picLocks noChangeAspect="1" noChangeArrowheads="1"/>
          </p:cNvPicPr>
          <p:nvPr/>
        </p:nvPicPr>
        <p:blipFill>
          <a:blip r:embed="rId3" cstate="print"/>
          <a:srcRect b="8015"/>
          <a:stretch>
            <a:fillRect/>
          </a:stretch>
        </p:blipFill>
        <p:spPr bwMode="auto">
          <a:xfrm>
            <a:off x="611188" y="1557338"/>
            <a:ext cx="6337300" cy="31289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93039" name="Rectangle 175"/>
          <p:cNvSpPr>
            <a:spLocks noChangeArrowheads="1"/>
          </p:cNvSpPr>
          <p:nvPr/>
        </p:nvSpPr>
        <p:spPr bwMode="auto">
          <a:xfrm>
            <a:off x="5508625" y="1557338"/>
            <a:ext cx="1439863" cy="3384550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smtClean="0"/>
              <a:t>Comparison of Existing Approaches</a:t>
            </a:r>
            <a:endParaRPr lang="it-IT" sz="3200"/>
          </a:p>
        </p:txBody>
      </p:sp>
      <p:sp>
        <p:nvSpPr>
          <p:cNvPr id="293037" name="AutoShape 173"/>
          <p:cNvSpPr>
            <a:spLocks noChangeArrowheads="1"/>
          </p:cNvSpPr>
          <p:nvPr/>
        </p:nvSpPr>
        <p:spPr bwMode="auto">
          <a:xfrm>
            <a:off x="395288" y="5661025"/>
            <a:ext cx="7696200" cy="609600"/>
          </a:xfrm>
          <a:prstGeom prst="wedgeRoundRectCallout">
            <a:avLst>
              <a:gd name="adj1" fmla="val 23806"/>
              <a:gd name="adj2" fmla="val -164065"/>
              <a:gd name="adj3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en-GB" sz="1600">
                <a:latin typeface="Comic Sans MS" pitchFamily="66" charset="0"/>
              </a:rPr>
              <a:t>There exists no Process Manager handling adaptation of unplanned exogenous events</a:t>
            </a:r>
          </a:p>
        </p:txBody>
      </p:sp>
      <p:sp>
        <p:nvSpPr>
          <p:cNvPr id="293046" name="AutoShape 182"/>
          <p:cNvSpPr>
            <a:spLocks noChangeArrowheads="1"/>
          </p:cNvSpPr>
          <p:nvPr/>
        </p:nvSpPr>
        <p:spPr bwMode="auto">
          <a:xfrm>
            <a:off x="3059113" y="3860800"/>
            <a:ext cx="2232025" cy="1657350"/>
          </a:xfrm>
          <a:prstGeom prst="wedgeRoundRectCallout">
            <a:avLst>
              <a:gd name="adj1" fmla="val -44097"/>
              <a:gd name="adj2" fmla="val -98657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0"/>
              </a:spcBef>
            </a:pPr>
            <a:r>
              <a:rPr lang="en-GB" sz="1600">
                <a:latin typeface="Comic Sans MS" pitchFamily="66" charset="0"/>
              </a:rPr>
              <a:t>Policies defined at design-time.</a:t>
            </a:r>
          </a:p>
          <a:p>
            <a:pPr>
              <a:spcBef>
                <a:spcPct val="0"/>
              </a:spcBef>
            </a:pPr>
            <a:r>
              <a:rPr lang="en-GB" sz="1600">
                <a:latin typeface="Comic Sans MS" pitchFamily="66" charset="0"/>
              </a:rPr>
              <a:t>It’s decided at run-time what policy to apply</a:t>
            </a:r>
          </a:p>
        </p:txBody>
      </p:sp>
      <p:sp>
        <p:nvSpPr>
          <p:cNvPr id="14" name="Segnaposto numero diapositiva 2"/>
          <p:cNvSpPr>
            <a:spLocks noGrp="1"/>
          </p:cNvSpPr>
          <p:nvPr/>
        </p:nvSpPr>
        <p:spPr bwMode="auto">
          <a:xfrm>
            <a:off x="4267200" y="3335338"/>
            <a:ext cx="60960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0" kern="1200">
                <a:solidFill>
                  <a:schemeClr val="tx2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l-NL" dirty="0" smtClean="0"/>
              <a:t>PAGE </a:t>
            </a:r>
            <a:fld id="{28B2062D-CA0A-4B29-BBB4-D4860030C260}" type="slidenum">
              <a:rPr lang="nl-NL" smtClean="0"/>
              <a:pPr>
                <a:defRPr/>
              </a:pPr>
              <a:t>26</a:t>
            </a:fld>
            <a:endParaRPr lang="nl-NL" dirty="0"/>
          </a:p>
        </p:txBody>
      </p:sp>
      <p:sp>
        <p:nvSpPr>
          <p:cNvPr id="15" name="Segnaposto numero diapositiva 2"/>
          <p:cNvSpPr txBox="1">
            <a:spLocks/>
          </p:cNvSpPr>
          <p:nvPr/>
        </p:nvSpPr>
        <p:spPr>
          <a:xfrm>
            <a:off x="8211568" y="6572119"/>
            <a:ext cx="951044" cy="9731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PAGE </a:t>
            </a:r>
            <a:fld id="{28B2062D-CA0A-4B29-BBB4-D4860030C260}" type="slidenum">
              <a:rPr kumimoji="0" lang="nl-NL" sz="8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nl-NL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3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93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039" grpId="0" animBg="1"/>
      <p:bldP spid="29303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 case </a:t>
            </a:r>
            <a:r>
              <a:rPr lang="it-IT" dirty="0" err="1" smtClean="0"/>
              <a:t>study</a:t>
            </a:r>
            <a:r>
              <a:rPr lang="it-IT" dirty="0" smtClean="0"/>
              <a:t>: </a:t>
            </a:r>
            <a:r>
              <a:rPr lang="it-IT" dirty="0" err="1" smtClean="0"/>
              <a:t>AristaFlow</a:t>
            </a:r>
            <a:r>
              <a:rPr lang="it-IT" dirty="0" smtClean="0"/>
              <a:t> BPM Suite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58D0-D817-4812-8803-879DC69C9FC6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568" y="1298751"/>
            <a:ext cx="645795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-378660" y="5679905"/>
            <a:ext cx="943264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/>
            <a:r>
              <a:rPr lang="en-US" sz="1400" dirty="0" smtClean="0">
                <a:solidFill>
                  <a:srgbClr val="333333"/>
                </a:solidFill>
              </a:rPr>
              <a:t>A. </a:t>
            </a:r>
            <a:r>
              <a:rPr lang="en-US" sz="1400" dirty="0" err="1" smtClean="0">
                <a:solidFill>
                  <a:srgbClr val="333333"/>
                </a:solidFill>
              </a:rPr>
              <a:t>Lanz</a:t>
            </a:r>
            <a:r>
              <a:rPr lang="en-US" sz="1400" dirty="0" smtClean="0">
                <a:solidFill>
                  <a:srgbClr val="333333"/>
                </a:solidFill>
              </a:rPr>
              <a:t> et al., </a:t>
            </a:r>
            <a:r>
              <a:rPr lang="en-US" sz="1400" i="1" dirty="0" smtClean="0">
                <a:solidFill>
                  <a:srgbClr val="333333"/>
                </a:solidFill>
              </a:rPr>
              <a:t>Enabling Process Support for Advanced Applications with the </a:t>
            </a:r>
            <a:r>
              <a:rPr lang="en-US" sz="1400" i="1" dirty="0" err="1" smtClean="0">
                <a:solidFill>
                  <a:srgbClr val="333333"/>
                </a:solidFill>
              </a:rPr>
              <a:t>AristaFlow</a:t>
            </a:r>
            <a:r>
              <a:rPr lang="en-US" sz="1400" i="1" dirty="0" smtClean="0">
                <a:solidFill>
                  <a:srgbClr val="333333"/>
                </a:solidFill>
              </a:rPr>
              <a:t> BPM Suite</a:t>
            </a:r>
            <a:r>
              <a:rPr lang="en-US" sz="1400" dirty="0" smtClean="0">
                <a:solidFill>
                  <a:srgbClr val="333333"/>
                </a:solidFill>
              </a:rPr>
              <a:t>, Business Process Management Demonstration Track 2010</a:t>
            </a:r>
          </a:p>
          <a:p>
            <a:pPr lvl="1"/>
            <a:r>
              <a:rPr lang="en-US" sz="1400" dirty="0" smtClean="0">
                <a:solidFill>
                  <a:srgbClr val="333333"/>
                </a:solidFill>
              </a:rPr>
              <a:t>R. </a:t>
            </a:r>
            <a:r>
              <a:rPr lang="en-US" sz="1400" dirty="0" err="1" smtClean="0">
                <a:solidFill>
                  <a:srgbClr val="333333"/>
                </a:solidFill>
              </a:rPr>
              <a:t>Pryss</a:t>
            </a:r>
            <a:r>
              <a:rPr lang="en-US" sz="1400" dirty="0" smtClean="0">
                <a:solidFill>
                  <a:srgbClr val="333333"/>
                </a:solidFill>
              </a:rPr>
              <a:t> et al.</a:t>
            </a:r>
            <a:r>
              <a:rPr lang="en-US" sz="1400" i="1" dirty="0" smtClean="0">
                <a:solidFill>
                  <a:srgbClr val="333333"/>
                </a:solidFill>
              </a:rPr>
              <a:t>, Managing Processes on Mobile Devices: The MARPLE Approach</a:t>
            </a:r>
            <a:r>
              <a:rPr lang="en-US" sz="1400" dirty="0" smtClean="0">
                <a:solidFill>
                  <a:srgbClr val="333333"/>
                </a:solidFill>
              </a:rPr>
              <a:t>. CAiSE'10 Demos, 2010</a:t>
            </a:r>
          </a:p>
          <a:p>
            <a:pPr lvl="1"/>
            <a:endParaRPr lang="en-US" sz="1400" dirty="0" smtClean="0">
              <a:solidFill>
                <a:srgbClr val="3333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AristaFlow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8102" y="1450039"/>
            <a:ext cx="5384018" cy="4859345"/>
          </a:xfrm>
        </p:spPr>
        <p:txBody>
          <a:bodyPr>
            <a:normAutofit fontScale="85000" lnSpcReduction="20000"/>
          </a:bodyPr>
          <a:lstStyle/>
          <a:p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allows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verification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process</a:t>
            </a:r>
            <a:r>
              <a:rPr lang="it-IT" dirty="0" smtClean="0"/>
              <a:t> </a:t>
            </a:r>
            <a:r>
              <a:rPr lang="it-IT" dirty="0" err="1" smtClean="0"/>
              <a:t>structure</a:t>
            </a:r>
            <a:endParaRPr lang="it-IT" dirty="0" smtClean="0"/>
          </a:p>
          <a:p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features</a:t>
            </a:r>
            <a:r>
              <a:rPr lang="it-IT" dirty="0" smtClean="0"/>
              <a:t> </a:t>
            </a:r>
            <a:r>
              <a:rPr lang="it-IT" dirty="0" err="1" smtClean="0"/>
              <a:t>an</a:t>
            </a:r>
            <a:r>
              <a:rPr lang="it-IT" dirty="0" smtClean="0"/>
              <a:t> intuitive </a:t>
            </a:r>
            <a:r>
              <a:rPr lang="it-IT" dirty="0" err="1" smtClean="0"/>
              <a:t>approach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adapt</a:t>
            </a:r>
            <a:r>
              <a:rPr lang="it-IT" dirty="0" smtClean="0"/>
              <a:t> </a:t>
            </a:r>
            <a:r>
              <a:rPr lang="it-IT" dirty="0" err="1" smtClean="0"/>
              <a:t>process</a:t>
            </a:r>
            <a:r>
              <a:rPr lang="it-IT" dirty="0" smtClean="0"/>
              <a:t> </a:t>
            </a:r>
            <a:r>
              <a:rPr lang="it-IT" dirty="0" err="1" smtClean="0"/>
              <a:t>instances</a:t>
            </a:r>
            <a:r>
              <a:rPr lang="it-IT" dirty="0" smtClean="0"/>
              <a:t> at </a:t>
            </a:r>
            <a:r>
              <a:rPr lang="it-IT" dirty="0" err="1" smtClean="0"/>
              <a:t>run-time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deal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contingencies</a:t>
            </a:r>
            <a:endParaRPr lang="it-IT" dirty="0" smtClean="0"/>
          </a:p>
          <a:p>
            <a:pPr lvl="1"/>
            <a:r>
              <a:rPr lang="it-IT" dirty="0" err="1" smtClean="0"/>
              <a:t>Non-computer</a:t>
            </a:r>
            <a:r>
              <a:rPr lang="it-IT" dirty="0" smtClean="0"/>
              <a:t> </a:t>
            </a:r>
            <a:r>
              <a:rPr lang="it-IT" dirty="0" err="1" smtClean="0"/>
              <a:t>experts</a:t>
            </a:r>
            <a:r>
              <a:rPr lang="it-IT" dirty="0" smtClean="0"/>
              <a:t> are </a:t>
            </a:r>
            <a:r>
              <a:rPr lang="it-IT" dirty="0" err="1" smtClean="0"/>
              <a:t>also</a:t>
            </a:r>
            <a:r>
              <a:rPr lang="it-IT" dirty="0" smtClean="0"/>
              <a:t> </a:t>
            </a:r>
            <a:r>
              <a:rPr lang="it-IT" dirty="0" err="1" smtClean="0"/>
              <a:t>able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apply</a:t>
            </a:r>
            <a:r>
              <a:rPr lang="it-IT" dirty="0" smtClean="0"/>
              <a:t> </a:t>
            </a:r>
            <a:r>
              <a:rPr lang="it-IT" dirty="0" err="1" smtClean="0"/>
              <a:t>changes</a:t>
            </a:r>
            <a:endParaRPr lang="it-IT" dirty="0" smtClean="0"/>
          </a:p>
          <a:p>
            <a:pPr lvl="1"/>
            <a:r>
              <a:rPr lang="it-IT" dirty="0" err="1" smtClean="0"/>
              <a:t>Adapted</a:t>
            </a:r>
            <a:r>
              <a:rPr lang="it-IT" dirty="0" smtClean="0"/>
              <a:t> </a:t>
            </a:r>
            <a:r>
              <a:rPr lang="it-IT" dirty="0" err="1" smtClean="0"/>
              <a:t>processes</a:t>
            </a:r>
            <a:r>
              <a:rPr lang="it-IT" dirty="0" smtClean="0"/>
              <a:t> are </a:t>
            </a:r>
            <a:r>
              <a:rPr lang="it-IT" dirty="0" err="1" smtClean="0"/>
              <a:t>checked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soundness</a:t>
            </a:r>
            <a:endParaRPr lang="it-IT" dirty="0" smtClean="0"/>
          </a:p>
          <a:p>
            <a:r>
              <a:rPr lang="it-IT" dirty="0" smtClean="0"/>
              <a:t>A mobile </a:t>
            </a:r>
            <a:r>
              <a:rPr lang="it-IT" dirty="0" err="1" smtClean="0"/>
              <a:t>version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also</a:t>
            </a:r>
            <a:r>
              <a:rPr lang="it-IT" dirty="0" smtClean="0"/>
              <a:t> </a:t>
            </a:r>
            <a:r>
              <a:rPr lang="it-IT" dirty="0" err="1" smtClean="0"/>
              <a:t>available</a:t>
            </a:r>
            <a:endParaRPr lang="it-IT" dirty="0" smtClean="0"/>
          </a:p>
          <a:p>
            <a:pPr lvl="1"/>
            <a:r>
              <a:rPr lang="it-IT" dirty="0" err="1" smtClean="0"/>
              <a:t>Tasks</a:t>
            </a:r>
            <a:r>
              <a:rPr lang="it-IT" dirty="0" smtClean="0"/>
              <a:t> can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executed</a:t>
            </a:r>
            <a:r>
              <a:rPr lang="it-IT" dirty="0" smtClean="0"/>
              <a:t> in </a:t>
            </a:r>
            <a:r>
              <a:rPr lang="it-IT" dirty="0" err="1" smtClean="0"/>
              <a:t>disconnected</a:t>
            </a:r>
            <a:r>
              <a:rPr lang="it-IT" dirty="0" smtClean="0"/>
              <a:t> mode</a:t>
            </a:r>
          </a:p>
          <a:p>
            <a:pPr lvl="1"/>
            <a:r>
              <a:rPr lang="it-IT" dirty="0" smtClean="0"/>
              <a:t>The task </a:t>
            </a:r>
            <a:r>
              <a:rPr lang="it-IT" dirty="0" err="1" smtClean="0"/>
              <a:t>outcomes</a:t>
            </a:r>
            <a:r>
              <a:rPr lang="it-IT" dirty="0" smtClean="0"/>
              <a:t> are </a:t>
            </a:r>
            <a:r>
              <a:rPr lang="it-IT" dirty="0" err="1" smtClean="0"/>
              <a:t>later</a:t>
            </a:r>
            <a:r>
              <a:rPr lang="it-IT" dirty="0" smtClean="0"/>
              <a:t> </a:t>
            </a:r>
            <a:r>
              <a:rPr lang="it-IT" dirty="0" err="1" smtClean="0"/>
              <a:t>synchronized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the PAIS server.</a:t>
            </a:r>
          </a:p>
          <a:p>
            <a:r>
              <a:rPr lang="it-IT" dirty="0" err="1" smtClean="0"/>
              <a:t>Drawbacks</a:t>
            </a:r>
            <a:r>
              <a:rPr lang="it-IT" dirty="0" smtClean="0"/>
              <a:t>: </a:t>
            </a:r>
          </a:p>
          <a:p>
            <a:pPr lvl="1"/>
            <a:r>
              <a:rPr lang="it-IT" dirty="0" err="1" smtClean="0"/>
              <a:t>Processes</a:t>
            </a:r>
            <a:r>
              <a:rPr lang="it-IT" dirty="0" smtClean="0"/>
              <a:t> are </a:t>
            </a:r>
            <a:r>
              <a:rPr lang="it-IT" dirty="0" err="1" smtClean="0"/>
              <a:t>manually</a:t>
            </a:r>
            <a:r>
              <a:rPr lang="it-IT" dirty="0" smtClean="0"/>
              <a:t> </a:t>
            </a:r>
            <a:r>
              <a:rPr lang="it-IT" dirty="0" err="1" smtClean="0"/>
              <a:t>adapted</a:t>
            </a:r>
            <a:r>
              <a:rPr lang="it-IT" dirty="0" smtClean="0"/>
              <a:t>!</a:t>
            </a:r>
          </a:p>
          <a:p>
            <a:pPr lvl="1"/>
            <a:r>
              <a:rPr lang="it-IT" dirty="0" smtClean="0"/>
              <a:t>The server </a:t>
            </a:r>
            <a:r>
              <a:rPr lang="it-IT" dirty="0" err="1" smtClean="0"/>
              <a:t>cannot</a:t>
            </a:r>
            <a:r>
              <a:rPr lang="it-IT" dirty="0" smtClean="0"/>
              <a:t> </a:t>
            </a:r>
            <a:r>
              <a:rPr lang="it-IT" dirty="0" err="1" smtClean="0"/>
              <a:t>run</a:t>
            </a:r>
            <a:r>
              <a:rPr lang="it-IT" dirty="0" smtClean="0"/>
              <a:t> on mobile </a:t>
            </a:r>
            <a:r>
              <a:rPr lang="it-IT" dirty="0" err="1" smtClean="0"/>
              <a:t>devices</a:t>
            </a:r>
            <a:r>
              <a:rPr lang="it-IT" dirty="0" smtClean="0"/>
              <a:t>.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PAGE </a:t>
            </a:r>
            <a:fld id="{ED497EE3-C8AD-4F2B-8AE3-6602C44BD530}" type="slidenum">
              <a:rPr lang="nl-NL" smtClean="0"/>
              <a:pPr>
                <a:defRPr/>
              </a:pPr>
              <a:t>28</a:t>
            </a:fld>
            <a:endParaRPr lang="nl-NL"/>
          </a:p>
        </p:txBody>
      </p:sp>
      <p:grpSp>
        <p:nvGrpSpPr>
          <p:cNvPr id="9" name="Gruppo 8"/>
          <p:cNvGrpSpPr/>
          <p:nvPr/>
        </p:nvGrpSpPr>
        <p:grpSpPr>
          <a:xfrm>
            <a:off x="5655027" y="548616"/>
            <a:ext cx="3057525" cy="1547064"/>
            <a:chOff x="701484" y="1628760"/>
            <a:chExt cx="3057525" cy="1547064"/>
          </a:xfrm>
        </p:grpSpPr>
        <p:pic>
          <p:nvPicPr>
            <p:cNvPr id="12288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t="6300"/>
            <a:stretch>
              <a:fillRect/>
            </a:stretch>
          </p:blipFill>
          <p:spPr bwMode="auto">
            <a:xfrm>
              <a:off x="701484" y="1628760"/>
              <a:ext cx="3057525" cy="15440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Elaborazione 7"/>
            <p:cNvSpPr/>
            <p:nvPr/>
          </p:nvSpPr>
          <p:spPr bwMode="auto">
            <a:xfrm>
              <a:off x="701484" y="2635752"/>
              <a:ext cx="450060" cy="540072"/>
            </a:xfrm>
            <a:prstGeom prst="flowChartProcess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3" name="Gruppo 12"/>
          <p:cNvGrpSpPr/>
          <p:nvPr/>
        </p:nvGrpSpPr>
        <p:grpSpPr>
          <a:xfrm>
            <a:off x="6372240" y="2258844"/>
            <a:ext cx="1931220" cy="4140552"/>
            <a:chOff x="2895600" y="571500"/>
            <a:chExt cx="3352800" cy="5715000"/>
          </a:xfrm>
        </p:grpSpPr>
        <p:pic>
          <p:nvPicPr>
            <p:cNvPr id="122883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95600" y="571500"/>
              <a:ext cx="3352800" cy="571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 r="3043"/>
            <a:stretch>
              <a:fillRect/>
            </a:stretch>
          </p:blipFill>
          <p:spPr bwMode="auto">
            <a:xfrm>
              <a:off x="3144000" y="1317683"/>
              <a:ext cx="2868192" cy="4109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706" name="Rectangle 1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Execution Monitoring</a:t>
            </a:r>
          </a:p>
        </p:txBody>
      </p:sp>
      <p:sp>
        <p:nvSpPr>
          <p:cNvPr id="242707" name="Rectangle 19"/>
          <p:cNvSpPr>
            <a:spLocks noGrp="1" noChangeArrowheads="1"/>
          </p:cNvSpPr>
          <p:nvPr>
            <p:ph type="body" idx="1"/>
          </p:nvPr>
        </p:nvSpPr>
        <p:spPr>
          <a:xfrm>
            <a:off x="766763" y="1600200"/>
            <a:ext cx="8197850" cy="2116138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Tx/>
              <a:buAutoNum type="arabicPeriod"/>
            </a:pPr>
            <a:r>
              <a:rPr lang="it-IT" dirty="0" err="1"/>
              <a:t>Techniques</a:t>
            </a:r>
            <a:r>
              <a:rPr lang="it-IT" dirty="0"/>
              <a:t> </a:t>
            </a:r>
            <a:r>
              <a:rPr lang="it-IT" dirty="0" err="1"/>
              <a:t>for</a:t>
            </a:r>
            <a:r>
              <a:rPr lang="it-IT" dirty="0"/>
              <a:t> monitor </a:t>
            </a:r>
            <a:r>
              <a:rPr lang="it-IT" dirty="0" err="1"/>
              <a:t>of</a:t>
            </a:r>
            <a:r>
              <a:rPr lang="it-IT" dirty="0"/>
              <a:t> </a:t>
            </a:r>
            <a:r>
              <a:rPr lang="it-IT" dirty="0" err="1"/>
              <a:t>discrepancies</a:t>
            </a:r>
            <a:r>
              <a:rPr lang="it-IT" dirty="0"/>
              <a:t>: “</a:t>
            </a:r>
            <a:r>
              <a:rPr lang="it-IT" dirty="0" err="1">
                <a:solidFill>
                  <a:srgbClr val="A50021"/>
                </a:solidFill>
              </a:rPr>
              <a:t>sensing</a:t>
            </a:r>
            <a:r>
              <a:rPr lang="it-IT" dirty="0"/>
              <a:t>” </a:t>
            </a:r>
            <a:r>
              <a:rPr lang="it-IT" dirty="0" err="1"/>
              <a:t>of</a:t>
            </a:r>
            <a:r>
              <a:rPr lang="it-IT" dirty="0"/>
              <a:t> the </a:t>
            </a:r>
            <a:r>
              <a:rPr lang="it-IT" dirty="0" err="1"/>
              <a:t>real</a:t>
            </a:r>
            <a:r>
              <a:rPr lang="it-IT" dirty="0"/>
              <a:t> world and </a:t>
            </a:r>
            <a:r>
              <a:rPr lang="it-IT" dirty="0" err="1"/>
              <a:t>aligning</a:t>
            </a:r>
            <a:r>
              <a:rPr lang="it-IT" dirty="0"/>
              <a:t> </a:t>
            </a:r>
            <a:r>
              <a:rPr lang="it-IT" dirty="0" err="1"/>
              <a:t>of</a:t>
            </a:r>
            <a:r>
              <a:rPr lang="it-IT" dirty="0"/>
              <a:t> the </a:t>
            </a:r>
            <a:r>
              <a:rPr lang="it-IT" dirty="0" err="1"/>
              <a:t>internal</a:t>
            </a:r>
            <a:r>
              <a:rPr lang="it-IT" dirty="0"/>
              <a:t> </a:t>
            </a:r>
            <a:r>
              <a:rPr lang="it-IT" dirty="0" err="1"/>
              <a:t>virtual</a:t>
            </a:r>
            <a:r>
              <a:rPr lang="it-IT" dirty="0"/>
              <a:t> reality. </a:t>
            </a:r>
          </a:p>
          <a:p>
            <a:pPr marL="800100" lvl="1" indent="-342900"/>
            <a:r>
              <a:rPr lang="it-IT" dirty="0" err="1"/>
              <a:t>Possibly</a:t>
            </a:r>
            <a:r>
              <a:rPr lang="it-IT" dirty="0"/>
              <a:t> </a:t>
            </a:r>
            <a:r>
              <a:rPr lang="it-IT" dirty="0" err="1"/>
              <a:t>predicting</a:t>
            </a:r>
            <a:r>
              <a:rPr lang="it-IT" dirty="0"/>
              <a:t> </a:t>
            </a:r>
            <a:r>
              <a:rPr lang="it-IT" dirty="0" err="1"/>
              <a:t>misalignments</a:t>
            </a:r>
            <a:r>
              <a:rPr lang="it-IT" dirty="0"/>
              <a:t> </a:t>
            </a:r>
            <a:r>
              <a:rPr lang="it-IT" dirty="0" err="1"/>
              <a:t>before</a:t>
            </a:r>
            <a:r>
              <a:rPr lang="it-IT" dirty="0"/>
              <a:t> </a:t>
            </a:r>
            <a:r>
              <a:rPr lang="it-IT" dirty="0" err="1"/>
              <a:t>their</a:t>
            </a:r>
            <a:r>
              <a:rPr lang="it-IT" dirty="0"/>
              <a:t> </a:t>
            </a:r>
            <a:r>
              <a:rPr lang="it-IT" dirty="0" err="1"/>
              <a:t>actual</a:t>
            </a:r>
            <a:r>
              <a:rPr lang="it-IT" dirty="0"/>
              <a:t> </a:t>
            </a:r>
            <a:r>
              <a:rPr lang="it-IT" dirty="0" err="1"/>
              <a:t>occurrence</a:t>
            </a:r>
            <a:r>
              <a:rPr lang="it-IT" dirty="0"/>
              <a:t>.</a:t>
            </a:r>
          </a:p>
          <a:p>
            <a:pPr marL="457200" indent="-457200">
              <a:buFontTx/>
              <a:buAutoNum type="arabicPeriod"/>
            </a:pPr>
            <a:r>
              <a:rPr lang="en-US" dirty="0"/>
              <a:t>Techniques for identification of corrective actions.</a:t>
            </a:r>
          </a:p>
          <a:p>
            <a:pPr marL="457200" indent="-457200">
              <a:buFontTx/>
              <a:buAutoNum type="arabicPeriod"/>
            </a:pPr>
            <a:r>
              <a:rPr lang="en-US" dirty="0"/>
              <a:t>Techniques for automatic process restructuring.</a:t>
            </a:r>
          </a:p>
        </p:txBody>
      </p:sp>
      <p:sp>
        <p:nvSpPr>
          <p:cNvPr id="242692" name="Text Box 4"/>
          <p:cNvSpPr txBox="1">
            <a:spLocks noChangeArrowheads="1"/>
          </p:cNvSpPr>
          <p:nvPr/>
        </p:nvSpPr>
        <p:spPr bwMode="auto">
          <a:xfrm>
            <a:off x="1589088" y="4019550"/>
            <a:ext cx="1676400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90000" rIns="90000" bIns="9000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990000"/>
                </a:solidFill>
                <a:latin typeface="Comic Sans MS" pitchFamily="66" charset="0"/>
              </a:rPr>
              <a:t>&lt; P, C &gt; 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>
            <a:off x="4103688" y="4019550"/>
            <a:ext cx="1676400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90000" rIns="90000" bIns="9000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990000"/>
                </a:solidFill>
                <a:latin typeface="Comic Sans MS" pitchFamily="66" charset="0"/>
              </a:rPr>
              <a:t>&lt; P, C1 &gt; </a:t>
            </a:r>
          </a:p>
        </p:txBody>
      </p:sp>
      <p:sp>
        <p:nvSpPr>
          <p:cNvPr id="242694" name="Line 6"/>
          <p:cNvSpPr>
            <a:spLocks noChangeShapeType="1"/>
          </p:cNvSpPr>
          <p:nvPr/>
        </p:nvSpPr>
        <p:spPr bwMode="auto">
          <a:xfrm>
            <a:off x="3113088" y="4248150"/>
            <a:ext cx="1143000" cy="0"/>
          </a:xfrm>
          <a:prstGeom prst="line">
            <a:avLst/>
          </a:prstGeom>
          <a:noFill/>
          <a:ln w="12700">
            <a:solidFill>
              <a:srgbClr val="990000"/>
            </a:solidFill>
            <a:round/>
            <a:headEnd/>
            <a:tailEnd type="triangle" w="med" len="med"/>
          </a:ln>
          <a:effectLst/>
        </p:spPr>
        <p:txBody>
          <a:bodyPr lIns="90000" tIns="90000" rIns="90000" bIns="90000"/>
          <a:lstStyle/>
          <a:p>
            <a:endParaRPr lang="it-IT"/>
          </a:p>
        </p:txBody>
      </p:sp>
      <p:sp>
        <p:nvSpPr>
          <p:cNvPr id="242695" name="Text Box 7"/>
          <p:cNvSpPr txBox="1">
            <a:spLocks noChangeArrowheads="1"/>
          </p:cNvSpPr>
          <p:nvPr/>
        </p:nvSpPr>
        <p:spPr bwMode="auto">
          <a:xfrm>
            <a:off x="3265488" y="3790950"/>
            <a:ext cx="914400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90000" rIns="90000" bIns="9000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990000"/>
                </a:solidFill>
                <a:latin typeface="Comic Sans MS" pitchFamily="66" charset="0"/>
              </a:rPr>
              <a:t>e</a:t>
            </a:r>
          </a:p>
        </p:txBody>
      </p:sp>
      <p:sp>
        <p:nvSpPr>
          <p:cNvPr id="242696" name="AutoShape 8"/>
          <p:cNvSpPr>
            <a:spLocks noChangeArrowheads="1"/>
          </p:cNvSpPr>
          <p:nvPr/>
        </p:nvSpPr>
        <p:spPr bwMode="auto">
          <a:xfrm>
            <a:off x="674688" y="4705350"/>
            <a:ext cx="2438400" cy="1171575"/>
          </a:xfrm>
          <a:prstGeom prst="wedgeRoundRectCallout">
            <a:avLst>
              <a:gd name="adj1" fmla="val -1431"/>
              <a:gd name="adj2" fmla="val -78454"/>
              <a:gd name="adj3" fmla="val 16667"/>
            </a:avLst>
          </a:pr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90000" rIns="90000" bIns="90000"/>
          <a:lstStyle/>
          <a:p>
            <a:pPr algn="ctr" eaLnBrk="0" hangingPunct="0">
              <a:spcBef>
                <a:spcPct val="0"/>
              </a:spcBef>
            </a:pPr>
            <a:r>
              <a:rPr lang="en-US" sz="1600" b="1">
                <a:solidFill>
                  <a:srgbClr val="000000"/>
                </a:solidFill>
                <a:latin typeface="Comic Sans MS" pitchFamily="66" charset="0"/>
              </a:rPr>
              <a:t>Process P is successfully terminable in the context C</a:t>
            </a:r>
          </a:p>
        </p:txBody>
      </p:sp>
      <p:sp>
        <p:nvSpPr>
          <p:cNvPr id="242697" name="AutoShape 9"/>
          <p:cNvSpPr>
            <a:spLocks noChangeArrowheads="1"/>
          </p:cNvSpPr>
          <p:nvPr/>
        </p:nvSpPr>
        <p:spPr bwMode="auto">
          <a:xfrm>
            <a:off x="6084888" y="3638550"/>
            <a:ext cx="2808287" cy="1066800"/>
          </a:xfrm>
          <a:prstGeom prst="wedgeRoundRectCallout">
            <a:avLst>
              <a:gd name="adj1" fmla="val -67977"/>
              <a:gd name="adj2" fmla="val 4764"/>
              <a:gd name="adj3" fmla="val 16667"/>
            </a:avLst>
          </a:pr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90000" rIns="90000" bIns="90000"/>
          <a:lstStyle/>
          <a:p>
            <a:pPr algn="ctr" eaLnBrk="0" hangingPunct="0">
              <a:spcBef>
                <a:spcPct val="0"/>
              </a:spcBef>
            </a:pPr>
            <a:r>
              <a:rPr lang="en-US" sz="1600" b="1">
                <a:solidFill>
                  <a:srgbClr val="000000"/>
                </a:solidFill>
                <a:latin typeface="Comic Sans MS" pitchFamily="66" charset="0"/>
              </a:rPr>
              <a:t>Process P is NO MORE terminable successfully in the context C1</a:t>
            </a:r>
          </a:p>
        </p:txBody>
      </p:sp>
      <p:sp>
        <p:nvSpPr>
          <p:cNvPr id="242698" name="AutoShape 10"/>
          <p:cNvSpPr>
            <a:spLocks noChangeArrowheads="1"/>
          </p:cNvSpPr>
          <p:nvPr/>
        </p:nvSpPr>
        <p:spPr bwMode="auto">
          <a:xfrm>
            <a:off x="4865688" y="4629150"/>
            <a:ext cx="152400" cy="685800"/>
          </a:xfrm>
          <a:prstGeom prst="downArrow">
            <a:avLst>
              <a:gd name="adj1" fmla="val 50000"/>
              <a:gd name="adj2" fmla="val 112500"/>
            </a:avLst>
          </a:pr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90000" rIns="90000" bIns="90000" anchor="ctr"/>
          <a:lstStyle/>
          <a:p>
            <a:endParaRPr lang="it-IT"/>
          </a:p>
        </p:txBody>
      </p:sp>
      <p:sp>
        <p:nvSpPr>
          <p:cNvPr id="242699" name="Text Box 11"/>
          <p:cNvSpPr txBox="1">
            <a:spLocks noChangeArrowheads="1"/>
          </p:cNvSpPr>
          <p:nvPr/>
        </p:nvSpPr>
        <p:spPr bwMode="auto">
          <a:xfrm>
            <a:off x="4179888" y="5543550"/>
            <a:ext cx="1676400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90000" rIns="90000" bIns="9000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990000"/>
                </a:solidFill>
                <a:latin typeface="Comic Sans MS" pitchFamily="66" charset="0"/>
              </a:rPr>
              <a:t>&lt; P1, C1 &gt; </a:t>
            </a:r>
          </a:p>
        </p:txBody>
      </p:sp>
      <p:sp>
        <p:nvSpPr>
          <p:cNvPr id="242700" name="AutoShape 12"/>
          <p:cNvSpPr>
            <a:spLocks noChangeArrowheads="1"/>
          </p:cNvSpPr>
          <p:nvPr/>
        </p:nvSpPr>
        <p:spPr bwMode="auto">
          <a:xfrm>
            <a:off x="6237288" y="4857750"/>
            <a:ext cx="2438400" cy="1219200"/>
          </a:xfrm>
          <a:prstGeom prst="wedgeRoundRectCallout">
            <a:avLst>
              <a:gd name="adj1" fmla="val -71745"/>
              <a:gd name="adj2" fmla="val 6773"/>
              <a:gd name="adj3" fmla="val 16667"/>
            </a:avLst>
          </a:pr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90000" rIns="90000" bIns="90000"/>
          <a:lstStyle/>
          <a:p>
            <a:pPr algn="ctr" eaLnBrk="0" hangingPunct="0">
              <a:spcBef>
                <a:spcPct val="0"/>
              </a:spcBef>
            </a:pPr>
            <a:r>
              <a:rPr lang="en-US" sz="1600" b="1">
                <a:solidFill>
                  <a:srgbClr val="000000"/>
                </a:solidFill>
                <a:latin typeface="Comic Sans MS" pitchFamily="66" charset="0"/>
              </a:rPr>
              <a:t>Process P1 is terminable in the context C1 AND P1 pursues all P’s goals </a:t>
            </a:r>
          </a:p>
        </p:txBody>
      </p:sp>
      <p:sp>
        <p:nvSpPr>
          <p:cNvPr id="242701" name="Text Box 13"/>
          <p:cNvSpPr txBox="1">
            <a:spLocks noChangeArrowheads="1"/>
          </p:cNvSpPr>
          <p:nvPr/>
        </p:nvSpPr>
        <p:spPr bwMode="auto">
          <a:xfrm>
            <a:off x="4932363" y="4705350"/>
            <a:ext cx="12065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90000" rIns="90000" bIns="9000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>
                <a:solidFill>
                  <a:srgbClr val="33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Adaptation</a:t>
            </a:r>
          </a:p>
        </p:txBody>
      </p:sp>
      <p:sp>
        <p:nvSpPr>
          <p:cNvPr id="242702" name="AutoShape 14"/>
          <p:cNvSpPr>
            <a:spLocks noChangeArrowheads="1"/>
          </p:cNvSpPr>
          <p:nvPr/>
        </p:nvSpPr>
        <p:spPr bwMode="auto">
          <a:xfrm>
            <a:off x="903288" y="3763963"/>
            <a:ext cx="990600" cy="457200"/>
          </a:xfrm>
          <a:prstGeom prst="wedgeRoundRectCallout">
            <a:avLst>
              <a:gd name="adj1" fmla="val 223556"/>
              <a:gd name="adj2" fmla="val 44444"/>
              <a:gd name="adj3" fmla="val 16667"/>
            </a:avLst>
          </a:prstGeom>
          <a:solidFill>
            <a:srgbClr val="CCFFCC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90000" rIns="90000" bIns="90000"/>
          <a:lstStyle/>
          <a:p>
            <a:pPr algn="ctr" eaLnBrk="0" hangingPunct="0"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Comic Sans MS" pitchFamily="66" charset="0"/>
              </a:rPr>
              <a:t>1</a:t>
            </a:r>
          </a:p>
        </p:txBody>
      </p:sp>
      <p:sp>
        <p:nvSpPr>
          <p:cNvPr id="242703" name="AutoShape 15"/>
          <p:cNvSpPr>
            <a:spLocks noChangeArrowheads="1"/>
          </p:cNvSpPr>
          <p:nvPr/>
        </p:nvSpPr>
        <p:spPr bwMode="auto">
          <a:xfrm>
            <a:off x="3265488" y="5924550"/>
            <a:ext cx="1143000" cy="457200"/>
          </a:xfrm>
          <a:prstGeom prst="wedgeRoundRectCallout">
            <a:avLst>
              <a:gd name="adj1" fmla="val 74861"/>
              <a:gd name="adj2" fmla="val -269444"/>
              <a:gd name="adj3" fmla="val 16667"/>
            </a:avLst>
          </a:prstGeom>
          <a:solidFill>
            <a:srgbClr val="CCFFCC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90000" rIns="90000" bIns="90000"/>
          <a:lstStyle/>
          <a:p>
            <a:pPr algn="ctr" eaLnBrk="0" hangingPunct="0"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Comic Sans MS" pitchFamily="66" charset="0"/>
              </a:rPr>
              <a:t>2 and 3</a:t>
            </a:r>
          </a:p>
        </p:txBody>
      </p:sp>
      <p:sp>
        <p:nvSpPr>
          <p:cNvPr id="18" name="Segnaposto numero diapositiv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 smtClean="0"/>
              <a:t>PAGE </a:t>
            </a:r>
            <a:fld id="{28B2062D-CA0A-4B29-BBB4-D4860030C260}" type="slidenum">
              <a:rPr lang="nl-NL" smtClean="0"/>
              <a:pPr>
                <a:defRPr/>
              </a:pPr>
              <a:t>29</a:t>
            </a:fld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2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2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702" grpId="0" animBg="1"/>
      <p:bldP spid="24270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Automatic</a:t>
            </a:r>
            <a:r>
              <a:rPr lang="it-IT" dirty="0" smtClean="0"/>
              <a:t> </a:t>
            </a:r>
            <a:r>
              <a:rPr lang="it-IT" dirty="0" err="1" smtClean="0"/>
              <a:t>Adaptation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Processes</a:t>
            </a:r>
            <a:r>
              <a:rPr lang="it-IT" dirty="0" smtClean="0"/>
              <a:t> </a:t>
            </a:r>
            <a:endParaRPr lang="it-IT" sz="3200" dirty="0"/>
          </a:p>
        </p:txBody>
      </p:sp>
      <p:sp>
        <p:nvSpPr>
          <p:cNvPr id="238595" name="Rectangle 3"/>
          <p:cNvSpPr>
            <a:spLocks noChangeArrowheads="1"/>
          </p:cNvSpPr>
          <p:nvPr/>
        </p:nvSpPr>
        <p:spPr bwMode="auto">
          <a:xfrm>
            <a:off x="4068763" y="2095500"/>
            <a:ext cx="2303462" cy="863600"/>
          </a:xfrm>
          <a:prstGeom prst="rect">
            <a:avLst/>
          </a:prstGeom>
          <a:solidFill>
            <a:srgbClr val="00CCFF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 eaLnBrk="0" hangingPunct="0"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</a:pPr>
            <a:r>
              <a:rPr lang="it-IT" sz="2200" b="1">
                <a:effectLst>
                  <a:outerShdw blurRad="38100" dist="38100" dir="2700000" algn="tl">
                    <a:srgbClr val="FFFFFF"/>
                  </a:outerShdw>
                </a:effectLst>
              </a:rPr>
              <a:t>Process Engine</a:t>
            </a:r>
          </a:p>
        </p:txBody>
      </p:sp>
      <p:sp>
        <p:nvSpPr>
          <p:cNvPr id="238596" name="AutoShape 4"/>
          <p:cNvSpPr>
            <a:spLocks noChangeArrowheads="1"/>
          </p:cNvSpPr>
          <p:nvPr/>
        </p:nvSpPr>
        <p:spPr bwMode="auto">
          <a:xfrm rot="16200000">
            <a:off x="3203575" y="2420938"/>
            <a:ext cx="936625" cy="2159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CCFF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it-IT"/>
          </a:p>
        </p:txBody>
      </p:sp>
      <p:sp>
        <p:nvSpPr>
          <p:cNvPr id="238597" name="Rectangle 5"/>
          <p:cNvSpPr>
            <a:spLocks noChangeArrowheads="1"/>
          </p:cNvSpPr>
          <p:nvPr/>
        </p:nvSpPr>
        <p:spPr bwMode="auto">
          <a:xfrm>
            <a:off x="323850" y="1846263"/>
            <a:ext cx="2160588" cy="719137"/>
          </a:xfrm>
          <a:prstGeom prst="rect">
            <a:avLst/>
          </a:prstGeom>
          <a:solidFill>
            <a:srgbClr val="00CCFF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 eaLnBrk="0" hangingPunct="0"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</a:pPr>
            <a:r>
              <a:rPr lang="it-IT" sz="2200" b="1">
                <a:effectLst>
                  <a:outerShdw blurRad="38100" dist="38100" dir="2700000" algn="tl">
                    <a:srgbClr val="FFFFFF"/>
                  </a:outerShdw>
                </a:effectLst>
              </a:rPr>
              <a:t>Tool for </a:t>
            </a:r>
            <a:br>
              <a:rPr lang="it-IT" sz="2200" b="1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it-IT" sz="2200" b="1">
                <a:effectLst>
                  <a:outerShdw blurRad="38100" dist="38100" dir="2700000" algn="tl">
                    <a:srgbClr val="FFFFFF"/>
                  </a:outerShdw>
                </a:effectLst>
              </a:rPr>
              <a:t>process design</a:t>
            </a:r>
          </a:p>
        </p:txBody>
      </p:sp>
      <p:sp>
        <p:nvSpPr>
          <p:cNvPr id="238598" name="Line 6"/>
          <p:cNvSpPr>
            <a:spLocks noChangeShapeType="1"/>
          </p:cNvSpPr>
          <p:nvPr/>
        </p:nvSpPr>
        <p:spPr bwMode="auto">
          <a:xfrm>
            <a:off x="2484438" y="2205038"/>
            <a:ext cx="107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/>
          <a:lstStyle/>
          <a:p>
            <a:endParaRPr lang="it-IT"/>
          </a:p>
        </p:txBody>
      </p:sp>
      <p:cxnSp>
        <p:nvCxnSpPr>
          <p:cNvPr id="238599" name="AutoShape 7"/>
          <p:cNvCxnSpPr>
            <a:cxnSpLocks noChangeShapeType="1"/>
            <a:stCxn id="238596" idx="1"/>
            <a:endCxn id="238595" idx="1"/>
          </p:cNvCxnSpPr>
          <p:nvPr/>
        </p:nvCxnSpPr>
        <p:spPr bwMode="auto">
          <a:xfrm flipV="1">
            <a:off x="3779838" y="2527300"/>
            <a:ext cx="288925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38600" name="Rectangle 8"/>
          <p:cNvSpPr>
            <a:spLocks noChangeArrowheads="1"/>
          </p:cNvSpPr>
          <p:nvPr/>
        </p:nvSpPr>
        <p:spPr bwMode="auto">
          <a:xfrm>
            <a:off x="4140200" y="3284538"/>
            <a:ext cx="2232025" cy="720725"/>
          </a:xfrm>
          <a:prstGeom prst="rect">
            <a:avLst/>
          </a:prstGeom>
          <a:solidFill>
            <a:srgbClr val="00CCFF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 eaLnBrk="0" hangingPunct="0"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</a:pPr>
            <a:r>
              <a:rPr lang="it-IT" sz="2200" b="1">
                <a:effectLst>
                  <a:outerShdw blurRad="38100" dist="38100" dir="2700000" algn="tl">
                    <a:srgbClr val="FFFFFF"/>
                  </a:outerShdw>
                </a:effectLst>
              </a:rPr>
              <a:t>Execution</a:t>
            </a:r>
            <a:br>
              <a:rPr lang="it-IT" sz="2200" b="1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it-IT" sz="2200" b="1">
                <a:effectLst>
                  <a:outerShdw blurRad="38100" dist="38100" dir="2700000" algn="tl">
                    <a:srgbClr val="FFFFFF"/>
                  </a:outerShdw>
                </a:effectLst>
              </a:rPr>
              <a:t>Monitor</a:t>
            </a:r>
          </a:p>
        </p:txBody>
      </p:sp>
      <p:cxnSp>
        <p:nvCxnSpPr>
          <p:cNvPr id="238601" name="AutoShape 9"/>
          <p:cNvCxnSpPr>
            <a:cxnSpLocks noChangeShapeType="1"/>
          </p:cNvCxnSpPr>
          <p:nvPr/>
        </p:nvCxnSpPr>
        <p:spPr bwMode="auto">
          <a:xfrm>
            <a:off x="6372225" y="2527300"/>
            <a:ext cx="1588" cy="1117600"/>
          </a:xfrm>
          <a:prstGeom prst="bentConnector3">
            <a:avLst>
              <a:gd name="adj1" fmla="val 1440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238602" name="AutoShape 10"/>
          <p:cNvCxnSpPr>
            <a:cxnSpLocks noChangeShapeType="1"/>
            <a:stCxn id="238600" idx="1"/>
            <a:endCxn id="238596" idx="3"/>
          </p:cNvCxnSpPr>
          <p:nvPr/>
        </p:nvCxnSpPr>
        <p:spPr bwMode="auto">
          <a:xfrm rot="10800000">
            <a:off x="3563938" y="2528888"/>
            <a:ext cx="576262" cy="1116012"/>
          </a:xfrm>
          <a:prstGeom prst="bentConnector3">
            <a:avLst>
              <a:gd name="adj1" fmla="val 13967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308850" y="2133600"/>
            <a:ext cx="1727200" cy="1008063"/>
            <a:chOff x="4604" y="1344"/>
            <a:chExt cx="1088" cy="635"/>
          </a:xfrm>
        </p:grpSpPr>
        <p:sp>
          <p:nvSpPr>
            <p:cNvPr id="238604" name="Rectangle 12"/>
            <p:cNvSpPr>
              <a:spLocks noChangeArrowheads="1"/>
            </p:cNvSpPr>
            <p:nvPr/>
          </p:nvSpPr>
          <p:spPr bwMode="auto">
            <a:xfrm>
              <a:off x="4604" y="1344"/>
              <a:ext cx="952" cy="499"/>
            </a:xfrm>
            <a:prstGeom prst="rect">
              <a:avLst/>
            </a:prstGeom>
            <a:solidFill>
              <a:srgbClr val="00CCFF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it-IT"/>
            </a:p>
          </p:txBody>
        </p:sp>
        <p:sp>
          <p:nvSpPr>
            <p:cNvPr id="238605" name="Rectangle 13"/>
            <p:cNvSpPr>
              <a:spLocks noChangeArrowheads="1"/>
            </p:cNvSpPr>
            <p:nvPr/>
          </p:nvSpPr>
          <p:spPr bwMode="auto">
            <a:xfrm>
              <a:off x="4650" y="1390"/>
              <a:ext cx="952" cy="499"/>
            </a:xfrm>
            <a:prstGeom prst="rect">
              <a:avLst/>
            </a:prstGeom>
            <a:solidFill>
              <a:srgbClr val="00CCFF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it-IT"/>
            </a:p>
          </p:txBody>
        </p:sp>
        <p:sp>
          <p:nvSpPr>
            <p:cNvPr id="238606" name="Rectangle 14"/>
            <p:cNvSpPr>
              <a:spLocks noChangeArrowheads="1"/>
            </p:cNvSpPr>
            <p:nvPr/>
          </p:nvSpPr>
          <p:spPr bwMode="auto">
            <a:xfrm>
              <a:off x="4694" y="1435"/>
              <a:ext cx="952" cy="499"/>
            </a:xfrm>
            <a:prstGeom prst="rect">
              <a:avLst/>
            </a:prstGeom>
            <a:solidFill>
              <a:srgbClr val="00CCFF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it-IT"/>
            </a:p>
          </p:txBody>
        </p:sp>
        <p:sp>
          <p:nvSpPr>
            <p:cNvPr id="238607" name="Rectangle 15"/>
            <p:cNvSpPr>
              <a:spLocks noChangeArrowheads="1"/>
            </p:cNvSpPr>
            <p:nvPr/>
          </p:nvSpPr>
          <p:spPr bwMode="auto">
            <a:xfrm>
              <a:off x="4740" y="1480"/>
              <a:ext cx="952" cy="499"/>
            </a:xfrm>
            <a:prstGeom prst="rect">
              <a:avLst/>
            </a:prstGeom>
            <a:solidFill>
              <a:srgbClr val="00CCFF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eaLnBrk="0" hangingPunct="0">
                <a:spcBef>
                  <a:spcPct val="15000"/>
                </a:spcBef>
                <a:spcAft>
                  <a:spcPct val="15000"/>
                </a:spcAft>
                <a:buClr>
                  <a:srgbClr val="CC6600"/>
                </a:buClr>
                <a:buSzPct val="120000"/>
              </a:pPr>
              <a:r>
                <a:rPr lang="it-IT" sz="22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Services</a:t>
              </a:r>
              <a:br>
                <a:rPr lang="it-IT" sz="22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</a:br>
              <a:r>
                <a:rPr lang="it-IT" sz="22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&amp; Apps</a:t>
              </a:r>
            </a:p>
          </p:txBody>
        </p:sp>
      </p:grpSp>
      <p:cxnSp>
        <p:nvCxnSpPr>
          <p:cNvPr id="238608" name="AutoShape 16"/>
          <p:cNvCxnSpPr>
            <a:cxnSpLocks noChangeShapeType="1"/>
          </p:cNvCxnSpPr>
          <p:nvPr/>
        </p:nvCxnSpPr>
        <p:spPr bwMode="auto">
          <a:xfrm>
            <a:off x="6372225" y="2346325"/>
            <a:ext cx="936625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pic>
        <p:nvPicPr>
          <p:cNvPr id="238609" name="Picture 17" descr="BD18185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1500" y="5084763"/>
            <a:ext cx="3098800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8610" name="Rectangle 18"/>
          <p:cNvSpPr>
            <a:spLocks noChangeArrowheads="1"/>
          </p:cNvSpPr>
          <p:nvPr/>
        </p:nvSpPr>
        <p:spPr bwMode="auto">
          <a:xfrm>
            <a:off x="4572000" y="4508500"/>
            <a:ext cx="1295400" cy="288925"/>
          </a:xfrm>
          <a:prstGeom prst="rect">
            <a:avLst/>
          </a:prstGeom>
          <a:solidFill>
            <a:srgbClr val="00CCFF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 eaLnBrk="0" hangingPunct="0"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</a:pPr>
            <a:r>
              <a:rPr lang="it-IT" sz="1600" b="1" i="1">
                <a:effectLst>
                  <a:outerShdw blurRad="38100" dist="38100" dir="2700000" algn="tl">
                    <a:srgbClr val="FFFFFF"/>
                  </a:outerShdw>
                </a:effectLst>
              </a:rPr>
              <a:t>Sensor</a:t>
            </a:r>
          </a:p>
        </p:txBody>
      </p:sp>
      <p:sp>
        <p:nvSpPr>
          <p:cNvPr id="238611" name="Line 19"/>
          <p:cNvSpPr>
            <a:spLocks noChangeShapeType="1"/>
          </p:cNvSpPr>
          <p:nvPr/>
        </p:nvSpPr>
        <p:spPr bwMode="auto">
          <a:xfrm>
            <a:off x="5364163" y="4005263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/>
          <a:lstStyle/>
          <a:p>
            <a:endParaRPr lang="it-IT"/>
          </a:p>
        </p:txBody>
      </p:sp>
      <p:sp>
        <p:nvSpPr>
          <p:cNvPr id="238612" name="Line 20"/>
          <p:cNvSpPr>
            <a:spLocks noChangeShapeType="1"/>
          </p:cNvSpPr>
          <p:nvPr/>
        </p:nvSpPr>
        <p:spPr bwMode="auto">
          <a:xfrm flipV="1">
            <a:off x="5148263" y="4005263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/>
          <a:lstStyle/>
          <a:p>
            <a:endParaRPr lang="it-IT"/>
          </a:p>
        </p:txBody>
      </p:sp>
      <p:cxnSp>
        <p:nvCxnSpPr>
          <p:cNvPr id="238613" name="AutoShape 21"/>
          <p:cNvCxnSpPr>
            <a:cxnSpLocks noChangeShapeType="1"/>
            <a:stCxn id="238610" idx="2"/>
            <a:endCxn id="0" idx="1"/>
          </p:cNvCxnSpPr>
          <p:nvPr/>
        </p:nvCxnSpPr>
        <p:spPr bwMode="auto">
          <a:xfrm rot="16200000" flipH="1">
            <a:off x="5092700" y="4924425"/>
            <a:ext cx="685800" cy="4318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238614" name="AutoShape 22"/>
          <p:cNvCxnSpPr>
            <a:cxnSpLocks noChangeShapeType="1"/>
            <a:stCxn id="238607" idx="2"/>
            <a:endCxn id="0" idx="0"/>
          </p:cNvCxnSpPr>
          <p:nvPr/>
        </p:nvCxnSpPr>
        <p:spPr bwMode="auto">
          <a:xfrm flipH="1">
            <a:off x="7200900" y="3141663"/>
            <a:ext cx="1079500" cy="1943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38615" name="Text Box 23"/>
          <p:cNvSpPr txBox="1">
            <a:spLocks noChangeArrowheads="1"/>
          </p:cNvSpPr>
          <p:nvPr/>
        </p:nvSpPr>
        <p:spPr bwMode="auto">
          <a:xfrm>
            <a:off x="6200775" y="5253038"/>
            <a:ext cx="19716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0" hangingPunct="0"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</a:pPr>
            <a:r>
              <a:rPr lang="it-IT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External World</a:t>
            </a:r>
          </a:p>
        </p:txBody>
      </p:sp>
      <p:sp>
        <p:nvSpPr>
          <p:cNvPr id="238616" name="Text Box 24"/>
          <p:cNvSpPr txBox="1">
            <a:spLocks noChangeArrowheads="1"/>
          </p:cNvSpPr>
          <p:nvPr/>
        </p:nvSpPr>
        <p:spPr bwMode="auto">
          <a:xfrm>
            <a:off x="2482850" y="1801813"/>
            <a:ext cx="1257300" cy="403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0" hangingPunct="0">
              <a:lnSpc>
                <a:spcPct val="70000"/>
              </a:lnSpc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  <a:buFontTx/>
              <a:buChar char="•"/>
            </a:pPr>
            <a:r>
              <a:rPr lang="it-IT" sz="1200"/>
              <a:t> Initial process </a:t>
            </a:r>
          </a:p>
          <a:p>
            <a:pPr eaLnBrk="0" hangingPunct="0">
              <a:lnSpc>
                <a:spcPct val="70000"/>
              </a:lnSpc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  <a:buFontTx/>
              <a:buChar char="•"/>
            </a:pPr>
            <a:r>
              <a:rPr lang="it-IT" sz="1200"/>
              <a:t> initial context</a:t>
            </a:r>
          </a:p>
        </p:txBody>
      </p:sp>
      <p:sp>
        <p:nvSpPr>
          <p:cNvPr id="238617" name="Text Box 25"/>
          <p:cNvSpPr txBox="1">
            <a:spLocks noChangeArrowheads="1"/>
          </p:cNvSpPr>
          <p:nvPr/>
        </p:nvSpPr>
        <p:spPr bwMode="auto">
          <a:xfrm>
            <a:off x="6176963" y="1763713"/>
            <a:ext cx="1435100" cy="5857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  <a:buFontTx/>
              <a:buChar char="•"/>
            </a:pPr>
            <a:r>
              <a:rPr lang="it-IT" sz="1200"/>
              <a:t> Task assignment</a:t>
            </a:r>
          </a:p>
          <a:p>
            <a:pPr algn="ctr" eaLnBrk="0" hangingPunct="0">
              <a:lnSpc>
                <a:spcPct val="70000"/>
              </a:lnSpc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  <a:buFontTx/>
              <a:buChar char="•"/>
            </a:pPr>
            <a:r>
              <a:rPr lang="it-IT" sz="1200"/>
              <a:t> Input &amp; Output</a:t>
            </a:r>
          </a:p>
          <a:p>
            <a:pPr algn="ctr" eaLnBrk="0" hangingPunct="0">
              <a:lnSpc>
                <a:spcPct val="70000"/>
              </a:lnSpc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</a:pPr>
            <a:r>
              <a:rPr lang="it-IT" sz="1200"/>
              <a:t>Data</a:t>
            </a:r>
          </a:p>
        </p:txBody>
      </p:sp>
      <p:sp>
        <p:nvSpPr>
          <p:cNvPr id="238618" name="Text Box 26"/>
          <p:cNvSpPr txBox="1">
            <a:spLocks noChangeArrowheads="1"/>
          </p:cNvSpPr>
          <p:nvPr/>
        </p:nvSpPr>
        <p:spPr bwMode="auto">
          <a:xfrm>
            <a:off x="6588125" y="3203575"/>
            <a:ext cx="1627188" cy="585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0" hangingPunct="0">
              <a:lnSpc>
                <a:spcPct val="70000"/>
              </a:lnSpc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  <a:buFontTx/>
              <a:buChar char="•"/>
            </a:pPr>
            <a:r>
              <a:rPr lang="it-IT" sz="1200"/>
              <a:t> Changes in process</a:t>
            </a:r>
          </a:p>
          <a:p>
            <a:pPr eaLnBrk="0" hangingPunct="0">
              <a:lnSpc>
                <a:spcPct val="70000"/>
              </a:lnSpc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</a:pPr>
            <a:r>
              <a:rPr lang="it-IT" sz="1200"/>
              <a:t>and in </a:t>
            </a:r>
          </a:p>
          <a:p>
            <a:pPr eaLnBrk="0" hangingPunct="0">
              <a:lnSpc>
                <a:spcPct val="70000"/>
              </a:lnSpc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</a:pPr>
            <a:r>
              <a:rPr lang="it-IT" sz="1200"/>
              <a:t>mental context</a:t>
            </a:r>
          </a:p>
        </p:txBody>
      </p:sp>
      <p:sp>
        <p:nvSpPr>
          <p:cNvPr id="238619" name="Text Box 27"/>
          <p:cNvSpPr txBox="1">
            <a:spLocks noChangeArrowheads="1"/>
          </p:cNvSpPr>
          <p:nvPr/>
        </p:nvSpPr>
        <p:spPr bwMode="auto">
          <a:xfrm>
            <a:off x="1763713" y="2997200"/>
            <a:ext cx="1628775" cy="768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0" hangingPunct="0">
              <a:lnSpc>
                <a:spcPct val="70000"/>
              </a:lnSpc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  <a:buFontTx/>
              <a:buChar char="•"/>
            </a:pPr>
            <a:r>
              <a:rPr lang="it-IT" sz="1200"/>
              <a:t> Adapted Process</a:t>
            </a:r>
          </a:p>
          <a:p>
            <a:pPr eaLnBrk="0" hangingPunct="0">
              <a:lnSpc>
                <a:spcPct val="70000"/>
              </a:lnSpc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  <a:buFontTx/>
              <a:buChar char="•"/>
            </a:pPr>
            <a:r>
              <a:rPr lang="it-IT" sz="1200"/>
              <a:t> Alignment of mental</a:t>
            </a:r>
          </a:p>
          <a:p>
            <a:pPr eaLnBrk="0" hangingPunct="0">
              <a:lnSpc>
                <a:spcPct val="70000"/>
              </a:lnSpc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</a:pPr>
            <a:r>
              <a:rPr lang="it-IT" sz="1200"/>
              <a:t>context with sensed</a:t>
            </a:r>
          </a:p>
          <a:p>
            <a:pPr eaLnBrk="0" hangingPunct="0">
              <a:lnSpc>
                <a:spcPct val="70000"/>
              </a:lnSpc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</a:pPr>
            <a:r>
              <a:rPr lang="it-IT" sz="1200"/>
              <a:t>data</a:t>
            </a:r>
          </a:p>
        </p:txBody>
      </p:sp>
      <p:sp>
        <p:nvSpPr>
          <p:cNvPr id="238620" name="AutoShape 28"/>
          <p:cNvSpPr>
            <a:spLocks noChangeArrowheads="1"/>
          </p:cNvSpPr>
          <p:nvPr/>
        </p:nvSpPr>
        <p:spPr bwMode="auto">
          <a:xfrm flipH="1">
            <a:off x="539750" y="3716338"/>
            <a:ext cx="2087563" cy="1800225"/>
          </a:xfrm>
          <a:prstGeom prst="wedgeRoundRectCallout">
            <a:avLst>
              <a:gd name="adj1" fmla="val 7259"/>
              <a:gd name="adj2" fmla="val -111556"/>
              <a:gd name="adj3" fmla="val 16667"/>
            </a:avLst>
          </a:prstGeom>
          <a:solidFill>
            <a:srgbClr val="FFFF00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eaLnBrk="0" hangingPunct="0"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</a:pPr>
            <a:r>
              <a:rPr lang="en-US" sz="1800" b="1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It’s the interface used by designers to define the process schema</a:t>
            </a:r>
          </a:p>
        </p:txBody>
      </p:sp>
      <p:sp>
        <p:nvSpPr>
          <p:cNvPr id="238621" name="AutoShape 29"/>
          <p:cNvSpPr>
            <a:spLocks noChangeArrowheads="1"/>
          </p:cNvSpPr>
          <p:nvPr/>
        </p:nvSpPr>
        <p:spPr bwMode="auto">
          <a:xfrm flipH="1">
            <a:off x="684213" y="4005263"/>
            <a:ext cx="2087562" cy="1871662"/>
          </a:xfrm>
          <a:prstGeom prst="wedgeRoundRectCallout">
            <a:avLst>
              <a:gd name="adj1" fmla="val -118444"/>
              <a:gd name="adj2" fmla="val -105981"/>
              <a:gd name="adj3" fmla="val 16667"/>
            </a:avLst>
          </a:prstGeom>
          <a:solidFill>
            <a:srgbClr val="FFFF00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eaLnBrk="0" hangingPunct="0"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</a:pPr>
            <a:r>
              <a:rPr lang="en-US" sz="1600" b="1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APMS modules assigning tasks to actors, considering context and actors’ capability</a:t>
            </a:r>
          </a:p>
        </p:txBody>
      </p:sp>
      <p:sp>
        <p:nvSpPr>
          <p:cNvPr id="238622" name="AutoShape 30"/>
          <p:cNvSpPr>
            <a:spLocks noChangeArrowheads="1"/>
          </p:cNvSpPr>
          <p:nvPr/>
        </p:nvSpPr>
        <p:spPr bwMode="auto">
          <a:xfrm flipH="1">
            <a:off x="161412" y="3789048"/>
            <a:ext cx="3816350" cy="1728787"/>
          </a:xfrm>
          <a:prstGeom prst="wedgeRoundRectCallout">
            <a:avLst>
              <a:gd name="adj1" fmla="val -52454"/>
              <a:gd name="adj2" fmla="val -64024"/>
              <a:gd name="adj3" fmla="val 16667"/>
            </a:avLst>
          </a:prstGeom>
          <a:solidFill>
            <a:srgbClr val="FFFF00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eaLnBrk="0" hangingPunct="0"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</a:pPr>
            <a:r>
              <a:rPr lang="en-US" sz="1600" b="1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For each execution step, it aligns the mental world in “PMS” mind with reality and data retrieved from external world by sensors, possibly adapting the process to unforeseen exogenous events</a:t>
            </a:r>
          </a:p>
        </p:txBody>
      </p:sp>
      <p:sp>
        <p:nvSpPr>
          <p:cNvPr id="238623" name="AutoShape 31"/>
          <p:cNvSpPr>
            <a:spLocks noChangeArrowheads="1"/>
          </p:cNvSpPr>
          <p:nvPr/>
        </p:nvSpPr>
        <p:spPr bwMode="auto">
          <a:xfrm flipH="1">
            <a:off x="6011863" y="2636838"/>
            <a:ext cx="2879725" cy="1728787"/>
          </a:xfrm>
          <a:prstGeom prst="wedgeRoundRectCallout">
            <a:avLst>
              <a:gd name="adj1" fmla="val 79106"/>
              <a:gd name="adj2" fmla="val 57713"/>
              <a:gd name="adj3" fmla="val 16667"/>
            </a:avLst>
          </a:prstGeom>
          <a:solidFill>
            <a:srgbClr val="FFFF00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eaLnBrk="0" hangingPunct="0"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</a:pPr>
            <a:r>
              <a:rPr lang="en-US" sz="1600" b="1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Sensors are intended as any software and/or hardware component able to get contextual information from the external world.</a:t>
            </a:r>
          </a:p>
        </p:txBody>
      </p:sp>
      <p:sp>
        <p:nvSpPr>
          <p:cNvPr id="35" name="Segnaposto numero diapositiva 2"/>
          <p:cNvSpPr>
            <a:spLocks noGrp="1"/>
          </p:cNvSpPr>
          <p:nvPr>
            <p:ph type="sldNum" sz="quarter" idx="10"/>
          </p:nvPr>
        </p:nvSpPr>
        <p:spPr>
          <a:xfrm>
            <a:off x="8243888" y="6572119"/>
            <a:ext cx="609600" cy="187325"/>
          </a:xfrm>
        </p:spPr>
        <p:txBody>
          <a:bodyPr/>
          <a:lstStyle/>
          <a:p>
            <a:pPr>
              <a:defRPr/>
            </a:pPr>
            <a:r>
              <a:rPr lang="nl-NL" dirty="0" smtClean="0"/>
              <a:t>PAGE </a:t>
            </a:r>
            <a:fld id="{28B2062D-CA0A-4B29-BBB4-D4860030C260}" type="slidenum">
              <a:rPr lang="nl-NL" smtClean="0"/>
              <a:pPr>
                <a:defRPr/>
              </a:pPr>
              <a:t>30</a:t>
            </a:fld>
            <a:endParaRPr lang="nl-NL" dirty="0"/>
          </a:p>
        </p:txBody>
      </p:sp>
      <p:sp>
        <p:nvSpPr>
          <p:cNvPr id="36" name="Rectangle 3"/>
          <p:cNvSpPr>
            <a:spLocks noChangeArrowheads="1"/>
          </p:cNvSpPr>
          <p:nvPr/>
        </p:nvSpPr>
        <p:spPr bwMode="auto">
          <a:xfrm>
            <a:off x="0" y="5750744"/>
            <a:ext cx="583216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/>
            <a:r>
              <a:rPr lang="en-US" sz="1400" dirty="0" smtClean="0">
                <a:solidFill>
                  <a:srgbClr val="333333"/>
                </a:solidFill>
              </a:rPr>
              <a:t>M. de Leoni et al, </a:t>
            </a:r>
            <a:r>
              <a:rPr lang="en-US" sz="1400" i="1" dirty="0" smtClean="0">
                <a:solidFill>
                  <a:srgbClr val="333333"/>
                </a:solidFill>
              </a:rPr>
              <a:t>Highly Dynamic Adaptation in Process Management Systems Through Execution Monitoring,</a:t>
            </a:r>
            <a:r>
              <a:rPr lang="en-US" sz="1400" dirty="0" smtClean="0">
                <a:solidFill>
                  <a:srgbClr val="333333"/>
                </a:solidFill>
              </a:rPr>
              <a:t> Proceedings of BPM 2007</a:t>
            </a:r>
            <a:endParaRPr lang="en-US" sz="1400" dirty="0">
              <a:solidFill>
                <a:srgbClr val="333333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8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386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38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2386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38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386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8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2386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620" grpId="0" animBg="1"/>
      <p:bldP spid="238620" grpId="1" animBg="1"/>
      <p:bldP spid="238621" grpId="0" animBg="1"/>
      <p:bldP spid="238621" grpId="1" animBg="1"/>
      <p:bldP spid="238622" grpId="0" animBg="1"/>
      <p:bldP spid="238622" grpId="1" animBg="1"/>
      <p:bldP spid="238623" grpId="0" animBg="1"/>
      <p:bldP spid="238623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The WORKPAD Project</a:t>
            </a:r>
            <a:endParaRPr lang="it-IT" dirty="0" smtClean="0"/>
          </a:p>
        </p:txBody>
      </p:sp>
      <p:sp>
        <p:nvSpPr>
          <p:cNvPr id="19968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development of an Adaptive Peer-to-Peer Software Infrastructure for Supporting Collaborative Work of Human Operators in Emergency/Disaster Scenarios.</a:t>
            </a:r>
          </a:p>
          <a:p>
            <a:r>
              <a:rPr lang="en-US" dirty="0" smtClean="0"/>
              <a:t>The tools’ development has been following an user-centered design methodology</a:t>
            </a:r>
          </a:p>
          <a:p>
            <a:pPr lvl="1"/>
            <a:r>
              <a:rPr lang="en-US" dirty="0" smtClean="0"/>
              <a:t>Guarantee the architecture and the resulting system has met the end-user requirements</a:t>
            </a:r>
          </a:p>
          <a:p>
            <a:endParaRPr lang="it-IT" dirty="0" smtClean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5049216"/>
            <a:ext cx="817248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333333"/>
                </a:solidFill>
              </a:rPr>
              <a:t> T. Catarci et al. </a:t>
            </a:r>
            <a:r>
              <a:rPr lang="en-US" sz="1400" i="1" dirty="0" smtClean="0">
                <a:solidFill>
                  <a:srgbClr val="333333"/>
                </a:solidFill>
              </a:rPr>
              <a:t>Pervasive Software Environments for Supporting Disaster Responses,</a:t>
            </a:r>
            <a:r>
              <a:rPr lang="en-US" sz="1400" dirty="0" smtClean="0">
                <a:solidFill>
                  <a:srgbClr val="333333"/>
                </a:solidFill>
              </a:rPr>
              <a:t> IEEE Internet Computing 12(1): 26-37 (2008)</a:t>
            </a:r>
          </a:p>
          <a:p>
            <a:pPr lvl="1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333333"/>
                </a:solidFill>
              </a:rPr>
              <a:t> T. Catarci et al. </a:t>
            </a:r>
            <a:r>
              <a:rPr lang="en-US" sz="1400" i="1" dirty="0" smtClean="0">
                <a:solidFill>
                  <a:srgbClr val="333333"/>
                </a:solidFill>
              </a:rPr>
              <a:t>The WORKPAD Project Experience: Improving the Disaster Response through Process Management and Geo Collaboration</a:t>
            </a:r>
            <a:r>
              <a:rPr lang="en-US" sz="1400" dirty="0" smtClean="0">
                <a:solidFill>
                  <a:srgbClr val="333333"/>
                </a:solidFill>
              </a:rPr>
              <a:t>, In Proc. of the 7th International Conference on Information Systems for Crisis Response and Management (ISCRAM), 2010</a:t>
            </a:r>
            <a:endParaRPr lang="en-US" sz="1400" dirty="0">
              <a:solidFill>
                <a:srgbClr val="3333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The showcase/drill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 goodness of the WORKPAD outcomes to manage emergencies is proven by a showcase held in June, 2009.</a:t>
            </a:r>
          </a:p>
          <a:p>
            <a:pPr lvl="1"/>
            <a:r>
              <a:rPr lang="en-US" smtClean="0"/>
              <a:t>Simulation of an emergency and its management </a:t>
            </a:r>
          </a:p>
          <a:p>
            <a:pPr lvl="1"/>
            <a:r>
              <a:rPr lang="en-US" smtClean="0"/>
              <a:t>Comparing of the efficiency/effectiveness when dealing with an emergency with and without WORKPAD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4900" y="-24"/>
            <a:ext cx="7354888" cy="684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ROME4EU: Roman </a:t>
            </a:r>
            <a:r>
              <a:rPr lang="it-IT" dirty="0" err="1" smtClean="0"/>
              <a:t>Orchestration</a:t>
            </a:r>
            <a:r>
              <a:rPr lang="it-IT" dirty="0" smtClean="0"/>
              <a:t> Mobile </a:t>
            </a:r>
            <a:r>
              <a:rPr lang="it-IT" dirty="0" err="1" smtClean="0"/>
              <a:t>Engine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Emergency</a:t>
            </a:r>
            <a:r>
              <a:rPr lang="it-IT" dirty="0" smtClean="0"/>
              <a:t> </a:t>
            </a:r>
            <a:r>
              <a:rPr lang="it-IT" dirty="0" err="1" smtClean="0"/>
              <a:t>Unit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ROME4EU </a:t>
            </a:r>
            <a:r>
              <a:rPr lang="it-IT" dirty="0" err="1" smtClean="0"/>
              <a:t>is</a:t>
            </a:r>
            <a:r>
              <a:rPr lang="it-IT" dirty="0" smtClean="0"/>
              <a:t> the PMS </a:t>
            </a:r>
            <a:r>
              <a:rPr lang="it-IT" dirty="0" err="1" smtClean="0"/>
              <a:t>developed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WORKPAD</a:t>
            </a:r>
          </a:p>
          <a:p>
            <a:r>
              <a:rPr lang="it-IT" dirty="0" smtClean="0"/>
              <a:t>The </a:t>
            </a:r>
            <a:r>
              <a:rPr lang="it-IT" dirty="0" err="1" smtClean="0"/>
              <a:t>engine</a:t>
            </a:r>
            <a:r>
              <a:rPr lang="it-IT" dirty="0" smtClean="0"/>
              <a:t> </a:t>
            </a:r>
            <a:r>
              <a:rPr lang="it-IT" dirty="0" err="1" smtClean="0"/>
              <a:t>running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the leader’s PDA</a:t>
            </a:r>
          </a:p>
          <a:p>
            <a:r>
              <a:rPr lang="it-IT" dirty="0" smtClean="0"/>
              <a:t>The </a:t>
            </a:r>
            <a:r>
              <a:rPr lang="it-IT" dirty="0" err="1" smtClean="0"/>
              <a:t>operators</a:t>
            </a:r>
            <a:r>
              <a:rPr lang="it-IT" dirty="0" smtClean="0"/>
              <a:t> </a:t>
            </a:r>
            <a:r>
              <a:rPr lang="it-IT" dirty="0" err="1" smtClean="0"/>
              <a:t>host</a:t>
            </a:r>
            <a:r>
              <a:rPr lang="it-IT" dirty="0" smtClean="0"/>
              <a:t> the client </a:t>
            </a:r>
            <a:r>
              <a:rPr lang="it-IT" dirty="0" err="1" smtClean="0"/>
              <a:t>named</a:t>
            </a:r>
            <a:r>
              <a:rPr lang="it-IT" dirty="0" smtClean="0"/>
              <a:t> </a:t>
            </a:r>
            <a:r>
              <a:rPr lang="it-IT" i="1" dirty="0" smtClean="0"/>
              <a:t>Task </a:t>
            </a:r>
            <a:r>
              <a:rPr lang="it-IT" i="1" dirty="0" err="1" smtClean="0"/>
              <a:t>Handler</a:t>
            </a:r>
            <a:endParaRPr lang="it-IT" i="1" dirty="0" smtClean="0"/>
          </a:p>
          <a:p>
            <a:r>
              <a:rPr lang="it-IT" dirty="0" err="1" smtClean="0"/>
              <a:t>When</a:t>
            </a:r>
            <a:r>
              <a:rPr lang="it-IT" dirty="0" smtClean="0"/>
              <a:t> the </a:t>
            </a:r>
            <a:r>
              <a:rPr lang="it-IT" dirty="0" err="1" smtClean="0"/>
              <a:t>engine</a:t>
            </a:r>
            <a:r>
              <a:rPr lang="it-IT" dirty="0" smtClean="0"/>
              <a:t> </a:t>
            </a:r>
            <a:r>
              <a:rPr lang="it-IT" dirty="0" err="1" smtClean="0"/>
              <a:t>finds</a:t>
            </a:r>
            <a:r>
              <a:rPr lang="it-IT" dirty="0" smtClean="0"/>
              <a:t> </a:t>
            </a:r>
            <a:r>
              <a:rPr lang="it-IT" dirty="0" err="1" smtClean="0"/>
              <a:t>tasks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assign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connects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Task </a:t>
            </a:r>
            <a:r>
              <a:rPr lang="it-IT" dirty="0" err="1" smtClean="0"/>
              <a:t>Handler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given</a:t>
            </a:r>
            <a:r>
              <a:rPr lang="it-IT" dirty="0" smtClean="0"/>
              <a:t> </a:t>
            </a:r>
            <a:r>
              <a:rPr lang="it-IT" dirty="0" err="1" smtClean="0"/>
              <a:t>member</a:t>
            </a:r>
            <a:endParaRPr lang="it-IT" dirty="0" smtClean="0"/>
          </a:p>
          <a:p>
            <a:pPr lvl="1"/>
            <a:r>
              <a:rPr lang="it-IT" dirty="0" smtClean="0"/>
              <a:t>Task </a:t>
            </a:r>
            <a:r>
              <a:rPr lang="it-IT" dirty="0" err="1" smtClean="0"/>
              <a:t>Handlers</a:t>
            </a:r>
            <a:r>
              <a:rPr lang="it-IT" dirty="0" smtClean="0"/>
              <a:t> are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generally</a:t>
            </a:r>
            <a:r>
              <a:rPr lang="it-IT" dirty="0" smtClean="0"/>
              <a:t> </a:t>
            </a:r>
            <a:r>
              <a:rPr lang="it-IT" dirty="0" err="1" smtClean="0"/>
              <a:t>used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execute</a:t>
            </a:r>
            <a:r>
              <a:rPr lang="it-IT" dirty="0" smtClean="0"/>
              <a:t> </a:t>
            </a:r>
            <a:r>
              <a:rPr lang="it-IT" dirty="0" err="1" smtClean="0"/>
              <a:t>tasks</a:t>
            </a:r>
            <a:r>
              <a:rPr lang="it-IT" dirty="0" smtClean="0"/>
              <a:t>.</a:t>
            </a:r>
          </a:p>
          <a:p>
            <a:pPr lvl="1"/>
            <a:r>
              <a:rPr lang="it-IT" dirty="0" smtClean="0"/>
              <a:t>Task </a:t>
            </a:r>
            <a:r>
              <a:rPr lang="it-IT" dirty="0" err="1" smtClean="0"/>
              <a:t>Handlers</a:t>
            </a:r>
            <a:r>
              <a:rPr lang="it-IT" dirty="0" smtClean="0"/>
              <a:t> are </a:t>
            </a:r>
            <a:r>
              <a:rPr lang="it-IT" dirty="0" err="1" smtClean="0"/>
              <a:t>only</a:t>
            </a:r>
            <a:r>
              <a:rPr lang="it-IT" dirty="0" smtClean="0"/>
              <a:t> </a:t>
            </a:r>
            <a:r>
              <a:rPr lang="it-IT" dirty="0" err="1" smtClean="0"/>
              <a:t>meant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run</a:t>
            </a:r>
            <a:r>
              <a:rPr lang="it-IT" dirty="0" smtClean="0"/>
              <a:t> the </a:t>
            </a:r>
            <a:r>
              <a:rPr lang="it-IT" dirty="0" err="1" smtClean="0"/>
              <a:t>applications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execute</a:t>
            </a:r>
            <a:r>
              <a:rPr lang="it-IT" dirty="0" smtClean="0"/>
              <a:t> </a:t>
            </a:r>
            <a:r>
              <a:rPr lang="it-IT" dirty="0" err="1" smtClean="0"/>
              <a:t>tasks</a:t>
            </a:r>
            <a:r>
              <a:rPr lang="it-IT" dirty="0" smtClean="0"/>
              <a:t>. </a:t>
            </a:r>
          </a:p>
          <a:p>
            <a:endParaRPr lang="it-IT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5606140"/>
            <a:ext cx="87125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/>
            <a:r>
              <a:rPr lang="en-US" sz="1400" dirty="0" smtClean="0">
                <a:solidFill>
                  <a:srgbClr val="333333"/>
                </a:solidFill>
              </a:rPr>
              <a:t>M. de Leoni et al., </a:t>
            </a:r>
            <a:r>
              <a:rPr lang="en-US" sz="1400" i="1" dirty="0" smtClean="0">
                <a:solidFill>
                  <a:srgbClr val="333333"/>
                </a:solidFill>
              </a:rPr>
              <a:t>Mobile Process Management through Web Services, </a:t>
            </a:r>
            <a:br>
              <a:rPr lang="en-US" sz="1400" i="1" dirty="0" smtClean="0">
                <a:solidFill>
                  <a:srgbClr val="333333"/>
                </a:solidFill>
              </a:rPr>
            </a:br>
            <a:r>
              <a:rPr lang="en-US" sz="1400" dirty="0" smtClean="0">
                <a:solidFill>
                  <a:srgbClr val="333333"/>
                </a:solidFill>
              </a:rPr>
              <a:t>Proc. of the 7th IEEE 2010 International Conference on Services Computing (SCC),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Some </a:t>
            </a:r>
            <a:r>
              <a:rPr lang="it-IT" dirty="0" err="1" smtClean="0"/>
              <a:t>screenshots</a:t>
            </a:r>
            <a:endParaRPr lang="it-IT" dirty="0"/>
          </a:p>
        </p:txBody>
      </p:sp>
      <p:pic>
        <p:nvPicPr>
          <p:cNvPr id="5" name="Segnaposto contenuto 4" descr="1.eps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916832"/>
            <a:ext cx="3059832" cy="4764369"/>
          </a:xfrm>
        </p:spPr>
      </p:pic>
      <p:pic>
        <p:nvPicPr>
          <p:cNvPr id="7" name="Immagine 6" descr="2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9261" y="1916832"/>
            <a:ext cx="3164707" cy="4941168"/>
          </a:xfrm>
          <a:prstGeom prst="rect">
            <a:avLst/>
          </a:prstGeom>
        </p:spPr>
      </p:pic>
      <p:pic>
        <p:nvPicPr>
          <p:cNvPr id="8" name="Immagine 7" descr="3.eps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54000" y="1916832"/>
            <a:ext cx="3182096" cy="4941168"/>
          </a:xfrm>
          <a:prstGeom prst="rect">
            <a:avLst/>
          </a:prstGeom>
        </p:spPr>
      </p:pic>
      <p:pic>
        <p:nvPicPr>
          <p:cNvPr id="11" name="Picture 1" descr="screenshot_GIS"/>
          <p:cNvPicPr>
            <a:picLocks noChangeAspect="1" noChangeArrowheads="1"/>
          </p:cNvPicPr>
          <p:nvPr/>
        </p:nvPicPr>
        <p:blipFill>
          <a:blip r:embed="rId5" cstate="print"/>
          <a:srcRect l="2214" t="390" r="2599"/>
          <a:stretch>
            <a:fillRect/>
          </a:stretch>
        </p:blipFill>
        <p:spPr bwMode="auto">
          <a:xfrm>
            <a:off x="3563888" y="1875604"/>
            <a:ext cx="3168352" cy="4982396"/>
          </a:xfrm>
          <a:prstGeom prst="rect">
            <a:avLst/>
          </a:prstGeom>
          <a:noFill/>
        </p:spPr>
      </p:pic>
      <p:pic>
        <p:nvPicPr>
          <p:cNvPr id="9" name="Immagine 8" descr="4.eps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34582" y="1844824"/>
            <a:ext cx="3237818" cy="5013176"/>
          </a:xfrm>
          <a:prstGeom prst="rect">
            <a:avLst/>
          </a:prstGeom>
        </p:spPr>
      </p:pic>
      <p:pic>
        <p:nvPicPr>
          <p:cNvPr id="10" name="Immagine 9" descr="5.eps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898336" y="1844824"/>
            <a:ext cx="3245664" cy="5013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The ROME4EU </a:t>
            </a:r>
            <a:r>
              <a:rPr lang="it-IT" dirty="0" err="1" smtClean="0"/>
              <a:t>Internal</a:t>
            </a:r>
            <a:endParaRPr lang="it-IT" dirty="0"/>
          </a:p>
        </p:txBody>
      </p:sp>
      <p:pic>
        <p:nvPicPr>
          <p:cNvPr id="8" name="Segnaposto contenuto 7" descr="ArchitectureJournal.eps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348880"/>
            <a:ext cx="8229600" cy="3696333"/>
          </a:xfrm>
        </p:spPr>
      </p:pic>
      <p:sp>
        <p:nvSpPr>
          <p:cNvPr id="4" name="AutoShape 75"/>
          <p:cNvSpPr>
            <a:spLocks noChangeArrowheads="1"/>
          </p:cNvSpPr>
          <p:nvPr/>
        </p:nvSpPr>
        <p:spPr bwMode="auto">
          <a:xfrm>
            <a:off x="467544" y="5733256"/>
            <a:ext cx="4644008" cy="908720"/>
          </a:xfrm>
          <a:prstGeom prst="wedgeRoundRectCallout">
            <a:avLst>
              <a:gd name="adj1" fmla="val 16370"/>
              <a:gd name="adj2" fmla="val -247257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/>
            <a:r>
              <a:rPr lang="en-GB" sz="1600" b="1" dirty="0" smtClean="0">
                <a:solidFill>
                  <a:srgbClr val="FF0000"/>
                </a:solidFill>
                <a:latin typeface="Comic Sans MS" pitchFamily="66" charset="0"/>
              </a:rPr>
              <a:t>ROME4EU is based on our own implementation of a WS-BPEL engine running on PDA</a:t>
            </a:r>
            <a:endParaRPr lang="en-GB" sz="16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" name="AutoShape 75"/>
          <p:cNvSpPr>
            <a:spLocks noChangeArrowheads="1"/>
          </p:cNvSpPr>
          <p:nvPr/>
        </p:nvSpPr>
        <p:spPr bwMode="auto">
          <a:xfrm>
            <a:off x="4499992" y="1556792"/>
            <a:ext cx="4644008" cy="620688"/>
          </a:xfrm>
          <a:prstGeom prst="wedgeRoundRectCallout">
            <a:avLst>
              <a:gd name="adj1" fmla="val -48278"/>
              <a:gd name="adj2" fmla="val 91513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/>
            <a:r>
              <a:rPr lang="en-GB" sz="1600" b="1" dirty="0" smtClean="0">
                <a:solidFill>
                  <a:srgbClr val="FF0000"/>
                </a:solidFill>
                <a:latin typeface="Comic Sans MS" pitchFamily="66" charset="0"/>
              </a:rPr>
              <a:t>Process schemas are given as WS-BPEL specifications</a:t>
            </a:r>
          </a:p>
        </p:txBody>
      </p:sp>
      <p:sp>
        <p:nvSpPr>
          <p:cNvPr id="6" name="AutoShape 75"/>
          <p:cNvSpPr>
            <a:spLocks noChangeArrowheads="1"/>
          </p:cNvSpPr>
          <p:nvPr/>
        </p:nvSpPr>
        <p:spPr bwMode="auto">
          <a:xfrm>
            <a:off x="1043608" y="548680"/>
            <a:ext cx="6912768" cy="620688"/>
          </a:xfrm>
          <a:prstGeom prst="wedgeRoundRectCallout">
            <a:avLst>
              <a:gd name="adj1" fmla="val -43414"/>
              <a:gd name="adj2" fmla="val 398352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/>
            <a:r>
              <a:rPr lang="en-GB" sz="1600" b="1" dirty="0" smtClean="0">
                <a:solidFill>
                  <a:srgbClr val="FF0000"/>
                </a:solidFill>
                <a:latin typeface="Comic Sans MS" pitchFamily="66" charset="0"/>
              </a:rPr>
              <a:t>Both automatic services (e.g. web services) and human GUI-based tools are abstract out as BPEL-compliant services.</a:t>
            </a:r>
          </a:p>
        </p:txBody>
      </p:sp>
      <p:sp>
        <p:nvSpPr>
          <p:cNvPr id="7" name="AutoShape 75"/>
          <p:cNvSpPr>
            <a:spLocks noChangeArrowheads="1"/>
          </p:cNvSpPr>
          <p:nvPr/>
        </p:nvSpPr>
        <p:spPr bwMode="auto">
          <a:xfrm>
            <a:off x="1196008" y="701080"/>
            <a:ext cx="6912768" cy="620688"/>
          </a:xfrm>
          <a:prstGeom prst="wedgeRoundRectCallout">
            <a:avLst>
              <a:gd name="adj1" fmla="val -25066"/>
              <a:gd name="adj2" fmla="val 391224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/>
            <a:r>
              <a:rPr lang="en-GB" sz="1600" b="1" dirty="0" smtClean="0">
                <a:solidFill>
                  <a:srgbClr val="FF0000"/>
                </a:solidFill>
                <a:latin typeface="Comic Sans MS" pitchFamily="66" charset="0"/>
              </a:rPr>
              <a:t>The communication between the ROME4EU engine and the services happen on top of a web-service middleware running on PDAs </a:t>
            </a:r>
          </a:p>
        </p:txBody>
      </p:sp>
      <p:sp>
        <p:nvSpPr>
          <p:cNvPr id="9" name="AutoShape 75"/>
          <p:cNvSpPr>
            <a:spLocks noChangeArrowheads="1"/>
          </p:cNvSpPr>
          <p:nvPr/>
        </p:nvSpPr>
        <p:spPr bwMode="auto">
          <a:xfrm>
            <a:off x="1979712" y="4005064"/>
            <a:ext cx="2664296" cy="620688"/>
          </a:xfrm>
          <a:prstGeom prst="wedgeRoundRectCallout">
            <a:avLst>
              <a:gd name="adj1" fmla="val 74191"/>
              <a:gd name="adj2" fmla="val 96265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/>
            <a:r>
              <a:rPr lang="en-GB" sz="1600" b="1" dirty="0" smtClean="0">
                <a:solidFill>
                  <a:srgbClr val="FF0000"/>
                </a:solidFill>
                <a:latin typeface="Comic Sans MS" pitchFamily="66" charset="0"/>
              </a:rPr>
              <a:t>Layer to sense occurring contingencies</a:t>
            </a:r>
          </a:p>
        </p:txBody>
      </p:sp>
      <p:sp>
        <p:nvSpPr>
          <p:cNvPr id="10" name="AutoShape 75"/>
          <p:cNvSpPr>
            <a:spLocks noChangeArrowheads="1"/>
          </p:cNvSpPr>
          <p:nvPr/>
        </p:nvSpPr>
        <p:spPr bwMode="auto">
          <a:xfrm>
            <a:off x="1115616" y="2636912"/>
            <a:ext cx="2664296" cy="620688"/>
          </a:xfrm>
          <a:prstGeom prst="wedgeRoundRectCallout">
            <a:avLst>
              <a:gd name="adj1" fmla="val 82494"/>
              <a:gd name="adj2" fmla="val 103393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/>
            <a:r>
              <a:rPr lang="en-GB" sz="1600" b="1" dirty="0" smtClean="0">
                <a:solidFill>
                  <a:srgbClr val="FF0000"/>
                </a:solidFill>
                <a:latin typeface="Comic Sans MS" pitchFamily="66" charset="0"/>
              </a:rPr>
              <a:t>Layer to manage and mitigate consequences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Infrastruct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714488"/>
            <a:ext cx="4287838" cy="377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 zoom </a:t>
            </a:r>
            <a:r>
              <a:rPr lang="it-IT" dirty="0" err="1" smtClean="0"/>
              <a:t>into</a:t>
            </a:r>
            <a:r>
              <a:rPr lang="it-IT" dirty="0" smtClean="0"/>
              <a:t> </a:t>
            </a:r>
            <a:r>
              <a:rPr lang="it-IT" dirty="0" err="1" smtClean="0"/>
              <a:t>front-end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5429256" y="1641475"/>
            <a:ext cx="3429024" cy="4430731"/>
          </a:xfrm>
        </p:spPr>
        <p:txBody>
          <a:bodyPr>
            <a:normAutofit/>
          </a:bodyPr>
          <a:lstStyle/>
          <a:p>
            <a:r>
              <a:rPr lang="it-IT" dirty="0" err="1" smtClean="0"/>
              <a:t>Front-end</a:t>
            </a:r>
            <a:r>
              <a:rPr lang="it-IT" dirty="0" smtClean="0"/>
              <a:t> </a:t>
            </a:r>
            <a:r>
              <a:rPr lang="it-IT" dirty="0" err="1" smtClean="0"/>
              <a:t>users</a:t>
            </a:r>
            <a:r>
              <a:rPr lang="it-IT" dirty="0" smtClean="0"/>
              <a:t> break down </a:t>
            </a:r>
            <a:r>
              <a:rPr lang="it-IT" dirty="0" err="1" smtClean="0"/>
              <a:t>into</a:t>
            </a:r>
            <a:r>
              <a:rPr lang="it-IT" dirty="0" smtClean="0"/>
              <a:t>:</a:t>
            </a:r>
          </a:p>
          <a:p>
            <a:pPr lvl="1"/>
            <a:r>
              <a:rPr lang="it-IT" u="sng" dirty="0" err="1" smtClean="0"/>
              <a:t>Leaders</a:t>
            </a:r>
            <a:r>
              <a:rPr lang="it-IT" u="sng" dirty="0" smtClean="0"/>
              <a:t> </a:t>
            </a:r>
            <a:r>
              <a:rPr lang="it-IT" dirty="0" smtClean="0"/>
              <a:t>hosting the ROME4EU server</a:t>
            </a:r>
          </a:p>
          <a:p>
            <a:pPr lvl="2"/>
            <a:r>
              <a:rPr lang="it-IT" dirty="0" err="1" smtClean="0"/>
              <a:t>Exactly</a:t>
            </a:r>
            <a:r>
              <a:rPr lang="it-IT" dirty="0" smtClean="0"/>
              <a:t> </a:t>
            </a:r>
            <a:r>
              <a:rPr lang="it-IT" dirty="0" err="1" smtClean="0"/>
              <a:t>one</a:t>
            </a:r>
            <a:r>
              <a:rPr lang="it-IT" dirty="0" smtClean="0"/>
              <a:t> leader per team</a:t>
            </a:r>
          </a:p>
          <a:p>
            <a:pPr lvl="1"/>
            <a:r>
              <a:rPr lang="it-IT" u="sng" dirty="0" err="1" smtClean="0"/>
              <a:t>Generic</a:t>
            </a:r>
            <a:r>
              <a:rPr lang="it-IT" u="sng" dirty="0" smtClean="0"/>
              <a:t> </a:t>
            </a:r>
            <a:r>
              <a:rPr lang="it-IT" u="sng" dirty="0" err="1" smtClean="0"/>
              <a:t>Operators</a:t>
            </a:r>
            <a:r>
              <a:rPr lang="it-IT" dirty="0" smtClean="0"/>
              <a:t> </a:t>
            </a:r>
            <a:r>
              <a:rPr lang="it-IT" dirty="0" err="1" smtClean="0"/>
              <a:t>acting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client </a:t>
            </a:r>
            <a:r>
              <a:rPr lang="it-IT" dirty="0" err="1" smtClean="0"/>
              <a:t>receiving</a:t>
            </a:r>
            <a:r>
              <a:rPr lang="it-IT" dirty="0" smtClean="0"/>
              <a:t> </a:t>
            </a:r>
            <a:r>
              <a:rPr lang="it-IT" dirty="0" err="1" smtClean="0"/>
              <a:t>activities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carry</a:t>
            </a:r>
            <a:r>
              <a:rPr lang="it-IT" dirty="0" smtClean="0"/>
              <a:t> on </a:t>
            </a:r>
            <a:r>
              <a:rPr lang="it-IT" dirty="0" err="1" smtClean="0"/>
              <a:t>from</a:t>
            </a:r>
            <a:r>
              <a:rPr lang="it-IT" dirty="0" smtClean="0"/>
              <a:t> </a:t>
            </a:r>
            <a:r>
              <a:rPr lang="it-IT" dirty="0" err="1" smtClean="0"/>
              <a:t>respective</a:t>
            </a:r>
            <a:r>
              <a:rPr lang="it-IT" dirty="0" smtClean="0"/>
              <a:t> </a:t>
            </a:r>
            <a:r>
              <a:rPr lang="it-IT" dirty="0" err="1" smtClean="0"/>
              <a:t>leaders</a:t>
            </a:r>
            <a:r>
              <a:rPr lang="it-IT" dirty="0" smtClean="0"/>
              <a:t> </a:t>
            </a:r>
            <a:endParaRPr lang="it-IT" u="sn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31448" y="188568"/>
            <a:ext cx="6038850" cy="1211262"/>
          </a:xfrm>
        </p:spPr>
        <p:txBody>
          <a:bodyPr/>
          <a:lstStyle/>
          <a:p>
            <a:r>
              <a:rPr lang="it-IT" dirty="0" smtClean="0"/>
              <a:t>A zoom </a:t>
            </a:r>
            <a:r>
              <a:rPr lang="it-IT" dirty="0" err="1" smtClean="0"/>
              <a:t>into</a:t>
            </a:r>
            <a:r>
              <a:rPr lang="it-IT" dirty="0" smtClean="0"/>
              <a:t> the </a:t>
            </a:r>
            <a:r>
              <a:rPr lang="it-IT" dirty="0" err="1" smtClean="0"/>
              <a:t>back-end</a:t>
            </a:r>
            <a:endParaRPr lang="it-IT" dirty="0"/>
          </a:p>
        </p:txBody>
      </p:sp>
      <p:sp>
        <p:nvSpPr>
          <p:cNvPr id="11243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258844"/>
            <a:ext cx="3805238" cy="4578350"/>
          </a:xfrm>
        </p:spPr>
        <p:txBody>
          <a:bodyPr>
            <a:normAutofit fontScale="77500" lnSpcReduction="20000"/>
          </a:bodyPr>
          <a:lstStyle/>
          <a:p>
            <a:r>
              <a:rPr lang="it-IT" dirty="0" err="1" smtClean="0"/>
              <a:t>Each</a:t>
            </a:r>
            <a:r>
              <a:rPr lang="it-IT" dirty="0" smtClean="0"/>
              <a:t> </a:t>
            </a:r>
            <a:r>
              <a:rPr lang="it-IT" dirty="0" err="1" smtClean="0"/>
              <a:t>Peer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a </a:t>
            </a:r>
            <a:r>
              <a:rPr lang="it-IT" dirty="0" err="1" smtClean="0"/>
              <a:t>Semantic</a:t>
            </a:r>
            <a:r>
              <a:rPr lang="it-IT" dirty="0" smtClean="0"/>
              <a:t> Data </a:t>
            </a:r>
            <a:r>
              <a:rPr lang="it-IT" dirty="0" err="1" smtClean="0"/>
              <a:t>Integration</a:t>
            </a:r>
            <a:r>
              <a:rPr lang="it-IT" dirty="0" smtClean="0"/>
              <a:t> System </a:t>
            </a:r>
            <a:r>
              <a:rPr lang="it-IT" dirty="0" err="1" smtClean="0"/>
              <a:t>wich</a:t>
            </a:r>
            <a:endParaRPr lang="it-IT" dirty="0" smtClean="0"/>
          </a:p>
          <a:p>
            <a:pPr lvl="1"/>
            <a:r>
              <a:rPr lang="it-IT" dirty="0" err="1" smtClean="0"/>
              <a:t>Has</a:t>
            </a:r>
            <a:r>
              <a:rPr lang="it-IT" dirty="0" smtClean="0"/>
              <a:t> </a:t>
            </a:r>
            <a:r>
              <a:rPr lang="it-IT" dirty="0" err="1" smtClean="0"/>
              <a:t>an</a:t>
            </a:r>
            <a:r>
              <a:rPr lang="it-IT" dirty="0" smtClean="0"/>
              <a:t> </a:t>
            </a:r>
            <a:r>
              <a:rPr lang="it-IT" dirty="0" err="1" smtClean="0"/>
              <a:t>own</a:t>
            </a:r>
            <a:r>
              <a:rPr lang="it-IT" dirty="0" smtClean="0"/>
              <a:t> </a:t>
            </a:r>
            <a:r>
              <a:rPr lang="it-IT" dirty="0" err="1" smtClean="0"/>
              <a:t>ontology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global schema</a:t>
            </a:r>
          </a:p>
          <a:p>
            <a:pPr lvl="1"/>
            <a:r>
              <a:rPr lang="it-IT" dirty="0" err="1" smtClean="0"/>
              <a:t>Integrates</a:t>
            </a:r>
            <a:r>
              <a:rPr lang="it-IT" dirty="0" smtClean="0"/>
              <a:t> </a:t>
            </a:r>
            <a:r>
              <a:rPr lang="it-IT" dirty="0" err="1" smtClean="0"/>
              <a:t>heterogeneous</a:t>
            </a:r>
            <a:r>
              <a:rPr lang="it-IT" dirty="0" smtClean="0"/>
              <a:t> </a:t>
            </a:r>
            <a:r>
              <a:rPr lang="it-IT" dirty="0" err="1" smtClean="0"/>
              <a:t>sources</a:t>
            </a:r>
            <a:r>
              <a:rPr lang="it-IT" dirty="0" smtClean="0"/>
              <a:t> </a:t>
            </a:r>
            <a:r>
              <a:rPr lang="it-IT" dirty="0" err="1" smtClean="0"/>
              <a:t>through</a:t>
            </a:r>
            <a:r>
              <a:rPr lang="it-IT" dirty="0" smtClean="0"/>
              <a:t> </a:t>
            </a:r>
            <a:r>
              <a:rPr lang="it-IT" dirty="0" err="1" smtClean="0"/>
              <a:t>mapping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the </a:t>
            </a:r>
            <a:r>
              <a:rPr lang="it-IT" dirty="0" err="1" smtClean="0"/>
              <a:t>local</a:t>
            </a:r>
            <a:r>
              <a:rPr lang="it-IT" dirty="0" smtClean="0"/>
              <a:t> </a:t>
            </a:r>
            <a:r>
              <a:rPr lang="it-IT" dirty="0" err="1" smtClean="0"/>
              <a:t>ontology</a:t>
            </a:r>
            <a:endParaRPr lang="it-IT" dirty="0" smtClean="0"/>
          </a:p>
          <a:p>
            <a:pPr lvl="1"/>
            <a:r>
              <a:rPr lang="it-IT" dirty="0" err="1" smtClean="0"/>
              <a:t>Integrates</a:t>
            </a:r>
            <a:r>
              <a:rPr lang="it-IT" dirty="0" smtClean="0"/>
              <a:t> </a:t>
            </a:r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 smtClean="0"/>
              <a:t>peers</a:t>
            </a:r>
            <a:r>
              <a:rPr lang="it-IT" dirty="0" smtClean="0"/>
              <a:t> </a:t>
            </a:r>
            <a:r>
              <a:rPr lang="it-IT" dirty="0" err="1" smtClean="0"/>
              <a:t>through</a:t>
            </a:r>
            <a:r>
              <a:rPr lang="it-IT" dirty="0" smtClean="0"/>
              <a:t> </a:t>
            </a:r>
            <a:r>
              <a:rPr lang="it-IT" dirty="0" err="1" smtClean="0"/>
              <a:t>mappings</a:t>
            </a:r>
            <a:r>
              <a:rPr lang="it-IT" dirty="0" smtClean="0"/>
              <a:t> </a:t>
            </a:r>
            <a:r>
              <a:rPr lang="it-IT" dirty="0" err="1" smtClean="0"/>
              <a:t>between</a:t>
            </a:r>
            <a:r>
              <a:rPr lang="it-IT" dirty="0" smtClean="0"/>
              <a:t> </a:t>
            </a:r>
            <a:r>
              <a:rPr lang="it-IT" dirty="0" err="1" smtClean="0"/>
              <a:t>ontologies</a:t>
            </a:r>
            <a:endParaRPr lang="it-IT" dirty="0" smtClean="0"/>
          </a:p>
          <a:p>
            <a:pPr lvl="1"/>
            <a:endParaRPr lang="it-IT" dirty="0" smtClean="0"/>
          </a:p>
          <a:p>
            <a:r>
              <a:rPr lang="it-IT" dirty="0" smtClean="0"/>
              <a:t>A Client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able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</a:p>
          <a:p>
            <a:pPr lvl="1"/>
            <a:r>
              <a:rPr lang="it-IT" dirty="0" err="1" smtClean="0"/>
              <a:t>Perform</a:t>
            </a:r>
            <a:r>
              <a:rPr lang="it-IT" dirty="0" smtClean="0"/>
              <a:t> </a:t>
            </a:r>
            <a:r>
              <a:rPr lang="it-IT" dirty="0" err="1" smtClean="0"/>
              <a:t>semantic</a:t>
            </a:r>
            <a:r>
              <a:rPr lang="it-IT" dirty="0" smtClean="0"/>
              <a:t> </a:t>
            </a:r>
            <a:r>
              <a:rPr lang="it-IT" dirty="0" err="1" smtClean="0"/>
              <a:t>conjunctive</a:t>
            </a:r>
            <a:r>
              <a:rPr lang="it-IT" dirty="0" smtClean="0"/>
              <a:t> </a:t>
            </a:r>
            <a:r>
              <a:rPr lang="it-IT" dirty="0" err="1" smtClean="0"/>
              <a:t>queries</a:t>
            </a:r>
            <a:endParaRPr lang="it-IT" dirty="0" smtClean="0"/>
          </a:p>
          <a:p>
            <a:pPr lvl="1"/>
            <a:r>
              <a:rPr lang="it-IT" dirty="0" err="1" smtClean="0"/>
              <a:t>Receive</a:t>
            </a:r>
            <a:r>
              <a:rPr lang="it-IT" dirty="0" smtClean="0"/>
              <a:t> </a:t>
            </a:r>
            <a:r>
              <a:rPr lang="it-IT" dirty="0" err="1" smtClean="0"/>
              <a:t>notifications</a:t>
            </a:r>
            <a:r>
              <a:rPr lang="it-IT" dirty="0" smtClean="0"/>
              <a:t> </a:t>
            </a:r>
            <a:r>
              <a:rPr lang="it-IT" dirty="0" err="1" smtClean="0"/>
              <a:t>about</a:t>
            </a:r>
            <a:r>
              <a:rPr lang="it-IT" dirty="0" smtClean="0"/>
              <a:t> </a:t>
            </a:r>
            <a:r>
              <a:rPr lang="it-IT" dirty="0" err="1" smtClean="0"/>
              <a:t>relevant</a:t>
            </a:r>
            <a:r>
              <a:rPr lang="it-IT" dirty="0" smtClean="0"/>
              <a:t> data </a:t>
            </a:r>
            <a:r>
              <a:rPr lang="it-IT" dirty="0" err="1" smtClean="0"/>
              <a:t>changes</a:t>
            </a:r>
            <a:r>
              <a:rPr lang="it-IT" dirty="0" smtClean="0"/>
              <a:t> (</a:t>
            </a:r>
            <a:r>
              <a:rPr lang="it-IT" dirty="0" err="1" smtClean="0"/>
              <a:t>Add</a:t>
            </a:r>
            <a:r>
              <a:rPr lang="it-IT" dirty="0" smtClean="0"/>
              <a:t> and </a:t>
            </a:r>
            <a:r>
              <a:rPr lang="it-IT" dirty="0" err="1" smtClean="0"/>
              <a:t>Remove</a:t>
            </a:r>
            <a:r>
              <a:rPr lang="it-IT" dirty="0" smtClean="0"/>
              <a:t> </a:t>
            </a:r>
            <a:r>
              <a:rPr lang="it-IT" dirty="0" err="1" smtClean="0"/>
              <a:t>subscriptions</a:t>
            </a:r>
            <a:r>
              <a:rPr lang="it-IT" dirty="0" smtClean="0"/>
              <a:t>)</a:t>
            </a:r>
            <a:endParaRPr lang="it-IT" dirty="0"/>
          </a:p>
        </p:txBody>
      </p:sp>
      <p:pic>
        <p:nvPicPr>
          <p:cNvPr id="62468" name="Picture 4" descr="BE_overview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3438" y="2509678"/>
            <a:ext cx="3806825" cy="2841943"/>
          </a:xfrm>
        </p:spPr>
      </p:pic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276225" y="1412875"/>
            <a:ext cx="8631238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/>
            <a:r>
              <a:rPr lang="it-IT" sz="2000" b="0">
                <a:latin typeface="Comic Sans MS" pitchFamily="66" charset="0"/>
              </a:rPr>
              <a:t>The WORKPAD’s Back-End network is a Peer-to-Peer Semantic Data Integration System (P2P-DIS)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-108624" y="5750744"/>
            <a:ext cx="628222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/>
            <a:r>
              <a:rPr lang="en-US" sz="1400" dirty="0" smtClean="0">
                <a:solidFill>
                  <a:srgbClr val="333333"/>
                </a:solidFill>
              </a:rPr>
              <a:t>J. </a:t>
            </a:r>
            <a:r>
              <a:rPr lang="en-US" sz="1400" dirty="0" err="1" smtClean="0">
                <a:solidFill>
                  <a:srgbClr val="333333"/>
                </a:solidFill>
              </a:rPr>
              <a:t>Franke</a:t>
            </a:r>
            <a:r>
              <a:rPr lang="en-US" sz="1400" dirty="0" smtClean="0">
                <a:solidFill>
                  <a:srgbClr val="333333"/>
                </a:solidFill>
              </a:rPr>
              <a:t> et al. </a:t>
            </a:r>
            <a:r>
              <a:rPr lang="en-US" sz="1400" i="1" dirty="0" smtClean="0">
                <a:solidFill>
                  <a:srgbClr val="333333"/>
                </a:solidFill>
              </a:rPr>
              <a:t>A Model for Temporal Coordination of Disaster Response Activities</a:t>
            </a:r>
            <a:r>
              <a:rPr lang="en-US" sz="1400" dirty="0" smtClean="0">
                <a:solidFill>
                  <a:srgbClr val="333333"/>
                </a:solidFill>
              </a:rPr>
              <a:t>, 7th International Conference on Information Systems for Crisis Response and Management (ISCRAM), 2010. </a:t>
            </a:r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WORKPAD </a:t>
            </a:r>
            <a:r>
              <a:rPr lang="it-IT" dirty="0" err="1" smtClean="0"/>
              <a:t>does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deal </a:t>
            </a:r>
            <a:r>
              <a:rPr lang="it-IT" dirty="0" err="1" smtClean="0"/>
              <a:t>with</a:t>
            </a:r>
            <a:r>
              <a:rPr lang="it-IT" dirty="0" smtClean="0"/>
              <a:t> no </a:t>
            </a:r>
            <a:r>
              <a:rPr lang="it-IT" dirty="0" err="1" smtClean="0"/>
              <a:t>coordination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diverse </a:t>
            </a:r>
            <a:r>
              <a:rPr lang="it-IT" dirty="0" err="1" smtClean="0"/>
              <a:t>response</a:t>
            </a:r>
            <a:r>
              <a:rPr lang="it-IT" dirty="0" smtClean="0"/>
              <a:t> </a:t>
            </a:r>
            <a:r>
              <a:rPr lang="it-IT" dirty="0" err="1" smtClean="0"/>
              <a:t>units</a:t>
            </a:r>
            <a:endParaRPr lang="it-IT" dirty="0"/>
          </a:p>
        </p:txBody>
      </p:sp>
      <p:sp>
        <p:nvSpPr>
          <p:cNvPr id="8" name="Segnaposto contenuto 7"/>
          <p:cNvSpPr>
            <a:spLocks noGrp="1"/>
          </p:cNvSpPr>
          <p:nvPr>
            <p:ph idx="1"/>
          </p:nvPr>
        </p:nvSpPr>
        <p:spPr>
          <a:xfrm>
            <a:off x="6102204" y="1600200"/>
            <a:ext cx="2790372" cy="4529160"/>
          </a:xfrm>
        </p:spPr>
        <p:txBody>
          <a:bodyPr>
            <a:normAutofit fontScale="92500" lnSpcReduction="10000"/>
          </a:bodyPr>
          <a:lstStyle/>
          <a:p>
            <a:r>
              <a:rPr lang="en-US" smtClean="0"/>
              <a:t>Synchronization of activities of different processes executed by different team units</a:t>
            </a:r>
          </a:p>
          <a:p>
            <a:r>
              <a:rPr lang="en-US" smtClean="0"/>
              <a:t>Activities can be in different states</a:t>
            </a:r>
          </a:p>
          <a:p>
            <a:r>
              <a:rPr lang="en-US" smtClean="0"/>
              <a:t>Providing synchronization between the statuses of pairs of activities.</a:t>
            </a:r>
            <a:endParaRPr lang="en-US"/>
          </a:p>
        </p:txBody>
      </p:sp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58724"/>
            <a:ext cx="4648173" cy="2880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3093" y="1313046"/>
            <a:ext cx="4029075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User-</a:t>
            </a:r>
            <a:r>
              <a:rPr lang="de-DE" dirty="0" err="1" smtClean="0"/>
              <a:t>centered</a:t>
            </a:r>
            <a:r>
              <a:rPr lang="de-DE" dirty="0" smtClean="0"/>
              <a:t> Design</a:t>
            </a:r>
          </a:p>
        </p:txBody>
      </p:sp>
      <p:pic>
        <p:nvPicPr>
          <p:cNvPr id="106498" name="Oggetto 3"/>
          <p:cNvPicPr>
            <a:picLocks noChangeArrowheads="1"/>
          </p:cNvPicPr>
          <p:nvPr/>
        </p:nvPicPr>
        <p:blipFill>
          <a:blip r:embed="rId2" cstate="print"/>
          <a:srcRect b="-145"/>
          <a:stretch>
            <a:fillRect/>
          </a:stretch>
        </p:blipFill>
        <p:spPr bwMode="auto">
          <a:xfrm>
            <a:off x="1714480" y="1571612"/>
            <a:ext cx="5805488" cy="440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smtClean="0"/>
              <a:t>First Showcase without WORKPAD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41475"/>
            <a:ext cx="7764463" cy="423545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600" smtClean="0"/>
              <a:t>In the scope of the 100th anniversary of the Messina earthquake event of PCRC</a:t>
            </a:r>
          </a:p>
          <a:p>
            <a:pPr lvl="1">
              <a:lnSpc>
                <a:spcPct val="90000"/>
              </a:lnSpc>
              <a:defRPr/>
            </a:pPr>
            <a:endParaRPr lang="en-US" sz="2400" smtClean="0"/>
          </a:p>
          <a:p>
            <a:pPr>
              <a:lnSpc>
                <a:spcPct val="90000"/>
              </a:lnSpc>
              <a:defRPr/>
            </a:pPr>
            <a:r>
              <a:rPr lang="en-US" sz="2600" smtClean="0"/>
              <a:t>Intention of the WORKPAD team: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smtClean="0"/>
              <a:t>Better understanding of real world activities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smtClean="0"/>
              <a:t>Verifying if storyboards are feasible and realistic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smtClean="0"/>
              <a:t>Become familiar with the showcase site Pentidattilo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smtClean="0"/>
              <a:t>Practical issues (logistics, power, toilets etc)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Showcase </a:t>
            </a:r>
            <a:r>
              <a:rPr lang="de-DE" dirty="0" err="1" smtClean="0"/>
              <a:t>with</a:t>
            </a:r>
            <a:r>
              <a:rPr lang="de-DE" dirty="0" smtClean="0"/>
              <a:t> WORKPAD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>
          <a:xfrm>
            <a:off x="5072035" y="1643050"/>
            <a:ext cx="4071965" cy="4214842"/>
          </a:xfrm>
        </p:spPr>
        <p:txBody>
          <a:bodyPr>
            <a:normAutofit/>
          </a:bodyPr>
          <a:lstStyle/>
          <a:p>
            <a:r>
              <a:rPr lang="en-US" dirty="0" smtClean="0"/>
              <a:t>Goal:</a:t>
            </a:r>
          </a:p>
          <a:p>
            <a:pPr lvl="1"/>
            <a:r>
              <a:rPr lang="en-US" dirty="0" smtClean="0"/>
              <a:t>Show and evaluate the prototypical implementation of the reference architecture proposed in the project WORKPAD</a:t>
            </a:r>
          </a:p>
          <a:p>
            <a:r>
              <a:rPr lang="en-US" dirty="0" smtClean="0"/>
              <a:t>Six end-user </a:t>
            </a:r>
            <a:r>
              <a:rPr lang="en-US" dirty="0" err="1" smtClean="0"/>
              <a:t>organisations</a:t>
            </a:r>
            <a:endParaRPr lang="en-US" dirty="0" smtClean="0"/>
          </a:p>
          <a:p>
            <a:r>
              <a:rPr lang="en-US" dirty="0" smtClean="0"/>
              <a:t>Four storyboards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85926"/>
            <a:ext cx="4926509" cy="375919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 </a:t>
            </a:r>
            <a:r>
              <a:rPr lang="it-IT" dirty="0" err="1" smtClean="0"/>
              <a:t>storyboard</a:t>
            </a:r>
            <a:r>
              <a:rPr lang="it-IT" dirty="0" smtClean="0"/>
              <a:t>: </a:t>
            </a:r>
            <a:r>
              <a:rPr lang="en-US" dirty="0" smtClean="0"/>
              <a:t>“Establishing a medical point”</a:t>
            </a:r>
            <a:r>
              <a:rPr lang="it-IT" dirty="0" smtClean="0"/>
              <a:t> </a:t>
            </a:r>
            <a:endParaRPr lang="it-IT" dirty="0"/>
          </a:p>
        </p:txBody>
      </p:sp>
      <p:pic>
        <p:nvPicPr>
          <p:cNvPr id="104450" name="Picture 2" descr="TheProce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1500174"/>
            <a:ext cx="5572164" cy="4436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smtClean="0"/>
              <a:t>Some Impressions…</a:t>
            </a:r>
          </a:p>
        </p:txBody>
      </p:sp>
      <p:pic>
        <p:nvPicPr>
          <p:cNvPr id="327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13013"/>
          <a:stretch>
            <a:fillRect/>
          </a:stretch>
        </p:blipFill>
        <p:spPr>
          <a:xfrm>
            <a:off x="785786" y="1214421"/>
            <a:ext cx="6858048" cy="4481951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smtClean="0"/>
              <a:t>Some Impressions…</a:t>
            </a:r>
          </a:p>
        </p:txBody>
      </p:sp>
      <p:pic>
        <p:nvPicPr>
          <p:cNvPr id="337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12022"/>
          <a:stretch>
            <a:fillRect/>
          </a:stretch>
        </p:blipFill>
        <p:spPr>
          <a:xfrm>
            <a:off x="827088" y="1268413"/>
            <a:ext cx="6192837" cy="4089413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smtClean="0"/>
              <a:t>Documentation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484313"/>
            <a:ext cx="7631113" cy="3732212"/>
          </a:xfrm>
        </p:spPr>
        <p:txBody>
          <a:bodyPr/>
          <a:lstStyle/>
          <a:p>
            <a:pPr marL="342900" indent="-342900">
              <a:defRPr/>
            </a:pPr>
            <a:r>
              <a:rPr lang="de-DE" smtClean="0"/>
              <a:t>Task execution forms</a:t>
            </a:r>
          </a:p>
          <a:p>
            <a:pPr marL="342900" indent="-342900">
              <a:defRPr/>
            </a:pPr>
            <a:r>
              <a:rPr lang="de-DE" smtClean="0"/>
              <a:t>Interview questionnaires</a:t>
            </a:r>
          </a:p>
          <a:p>
            <a:pPr marL="342900" indent="-342900">
              <a:defRPr/>
            </a:pPr>
            <a:r>
              <a:rPr lang="de-DE" smtClean="0"/>
              <a:t>Video recording, e.g.: Oregon Action Cam</a:t>
            </a:r>
          </a:p>
        </p:txBody>
      </p:sp>
      <p:pic>
        <p:nvPicPr>
          <p:cNvPr id="47108" name="Picture 9" descr="action-cam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3438" y="2704694"/>
            <a:ext cx="3806825" cy="2451911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smtClean="0"/>
              <a:t>Selected Analysis Results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41475"/>
            <a:ext cx="7764463" cy="4308475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sz="3000" dirty="0" smtClean="0"/>
              <a:t>Evaluation is based on task execution forms and interviews</a:t>
            </a:r>
          </a:p>
          <a:p>
            <a:pPr>
              <a:lnSpc>
                <a:spcPct val="80000"/>
              </a:lnSpc>
              <a:defRPr/>
            </a:pPr>
            <a:r>
              <a:rPr lang="en-US" sz="3000" dirty="0" smtClean="0"/>
              <a:t>Trial and “real” execution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800" dirty="0" smtClean="0"/>
              <a:t>Comparing the effectiveness factors after the 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(after training the users) and 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(real demo) usage of WORKPAD 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800" dirty="0" smtClean="0"/>
              <a:t>For interesting conclusions: all mean values dropped meaning that users get used to the WORKPAD system quickly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err="1" smtClean="0"/>
              <a:t>Results</a:t>
            </a:r>
            <a:r>
              <a:rPr lang="de-DE" dirty="0" smtClean="0"/>
              <a:t> / 1</a:t>
            </a:r>
          </a:p>
        </p:txBody>
      </p:sp>
      <p:pic>
        <p:nvPicPr>
          <p:cNvPr id="5" name="Picture 6" descr="Immagin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00174"/>
            <a:ext cx="841502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AutoShape 31"/>
          <p:cNvSpPr>
            <a:spLocks noChangeArrowheads="1"/>
          </p:cNvSpPr>
          <p:nvPr/>
        </p:nvSpPr>
        <p:spPr bwMode="auto">
          <a:xfrm flipH="1">
            <a:off x="4571999" y="638628"/>
            <a:ext cx="4139893" cy="1728787"/>
          </a:xfrm>
          <a:prstGeom prst="wedgeRoundRectCallout">
            <a:avLst>
              <a:gd name="adj1" fmla="val 59631"/>
              <a:gd name="adj2" fmla="val 106374"/>
              <a:gd name="adj3" fmla="val 16667"/>
            </a:avLst>
          </a:prstGeom>
          <a:solidFill>
            <a:srgbClr val="FFFF00"/>
          </a:solidFill>
          <a:ln w="9525" algn="ctr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eaLnBrk="0" hangingPunct="0"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</a:pPr>
            <a:r>
              <a:rPr lang="en-US" sz="16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Good usability: end users can easily learn how to use the system</a:t>
            </a:r>
          </a:p>
          <a:p>
            <a:pPr eaLnBrk="0" hangingPunct="0">
              <a:spcBef>
                <a:spcPct val="15000"/>
              </a:spcBef>
              <a:spcAft>
                <a:spcPct val="15000"/>
              </a:spcAft>
              <a:buClr>
                <a:srgbClr val="CC6600"/>
              </a:buClr>
              <a:buSzPct val="120000"/>
            </a:pPr>
            <a:r>
              <a:rPr lang="en-US" sz="16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(even expert users would tend to forget every system since not used on daily basis</a:t>
            </a:r>
            <a:endParaRPr lang="en-US" sz="1600" b="1" dirty="0">
              <a:solidFill>
                <a:srgbClr val="A5002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err="1" smtClean="0"/>
              <a:t>Results</a:t>
            </a:r>
            <a:r>
              <a:rPr lang="de-DE" dirty="0" smtClean="0"/>
              <a:t> / 1</a:t>
            </a:r>
          </a:p>
        </p:txBody>
      </p:sp>
      <p:sp>
        <p:nvSpPr>
          <p:cNvPr id="51204" name="Rectangle 6"/>
          <p:cNvSpPr>
            <a:spLocks noChangeArrowheads="1"/>
          </p:cNvSpPr>
          <p:nvPr/>
        </p:nvSpPr>
        <p:spPr bwMode="auto">
          <a:xfrm>
            <a:off x="828675" y="5026025"/>
            <a:ext cx="7847013" cy="850900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92160" tIns="46080" rIns="92160" bIns="46080"/>
          <a:lstStyle/>
          <a:p>
            <a:pPr marL="342900" indent="-342900">
              <a:spcBef>
                <a:spcPct val="20000"/>
              </a:spcBef>
              <a:buClr>
                <a:srgbClr val="000000"/>
              </a:buClr>
            </a:pPr>
            <a:r>
              <a:rPr lang="de-DE" dirty="0" smtClean="0">
                <a:solidFill>
                  <a:srgbClr val="000000"/>
                </a:solidFill>
                <a:latin typeface="Arial" charset="0"/>
              </a:rPr>
              <a:t>The WORKPAD </a:t>
            </a:r>
            <a:r>
              <a:rPr lang="de-DE" dirty="0" err="1" smtClean="0">
                <a:solidFill>
                  <a:srgbClr val="000000"/>
                </a:solidFill>
                <a:latin typeface="Arial" charset="0"/>
              </a:rPr>
              <a:t>system</a:t>
            </a:r>
            <a:r>
              <a:rPr lang="de-DE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latin typeface="Arial" charset="0"/>
              </a:rPr>
              <a:t>is</a:t>
            </a:r>
            <a:r>
              <a:rPr lang="de-DE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DE" dirty="0">
                <a:solidFill>
                  <a:srgbClr val="000000"/>
                </a:solidFill>
                <a:latin typeface="Arial" charset="0"/>
              </a:rPr>
              <a:t>easy </a:t>
            </a:r>
            <a:r>
              <a:rPr lang="de-DE" dirty="0" err="1">
                <a:solidFill>
                  <a:srgbClr val="000000"/>
                </a:solidFill>
                <a:latin typeface="Arial" charset="0"/>
              </a:rPr>
              <a:t>and</a:t>
            </a:r>
            <a:r>
              <a:rPr lang="de-DE" dirty="0">
                <a:solidFill>
                  <a:srgbClr val="000000"/>
                </a:solidFill>
                <a:latin typeface="Arial" charset="0"/>
              </a:rPr>
              <a:t> intuitive </a:t>
            </a:r>
            <a:r>
              <a:rPr lang="de-DE" dirty="0" err="1">
                <a:solidFill>
                  <a:srgbClr val="000000"/>
                </a:solidFill>
                <a:latin typeface="Arial" charset="0"/>
              </a:rPr>
              <a:t>to</a:t>
            </a:r>
            <a:r>
              <a:rPr lang="de-DE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latin typeface="Arial" charset="0"/>
              </a:rPr>
              <a:t>use</a:t>
            </a:r>
            <a:r>
              <a:rPr lang="de-DE" dirty="0" smtClean="0">
                <a:solidFill>
                  <a:srgbClr val="000000"/>
                </a:solidFill>
                <a:latin typeface="Arial" charset="0"/>
              </a:rPr>
              <a:t>?</a:t>
            </a:r>
            <a:endParaRPr lang="de-DE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2" cstate="print"/>
          <a:srcRect l="3680" t="3000" r="4166" b="9799"/>
          <a:stretch>
            <a:fillRect/>
          </a:stretch>
        </p:blipFill>
        <p:spPr bwMode="auto">
          <a:xfrm>
            <a:off x="1571604" y="1428736"/>
            <a:ext cx="4857784" cy="3447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err="1" smtClean="0"/>
              <a:t>Results</a:t>
            </a:r>
            <a:r>
              <a:rPr lang="de-DE" dirty="0" smtClean="0"/>
              <a:t> / 2</a:t>
            </a:r>
          </a:p>
        </p:txBody>
      </p:sp>
      <p:sp>
        <p:nvSpPr>
          <p:cNvPr id="52227" name="Rectangle 4"/>
          <p:cNvSpPr>
            <a:spLocks noChangeArrowheads="1"/>
          </p:cNvSpPr>
          <p:nvPr/>
        </p:nvSpPr>
        <p:spPr bwMode="auto">
          <a:xfrm>
            <a:off x="828675" y="5026025"/>
            <a:ext cx="7847013" cy="850900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92160" tIns="46080" rIns="92160" bIns="46080"/>
          <a:lstStyle/>
          <a:p>
            <a:pPr marL="342900" indent="-342900">
              <a:spcBef>
                <a:spcPct val="20000"/>
              </a:spcBef>
              <a:buClr>
                <a:srgbClr val="000000"/>
              </a:buClr>
            </a:pPr>
            <a:r>
              <a:rPr lang="de-DE" dirty="0" err="1" smtClean="0">
                <a:solidFill>
                  <a:srgbClr val="000000"/>
                </a:solidFill>
                <a:latin typeface="Arial" charset="0"/>
              </a:rPr>
              <a:t>Does</a:t>
            </a:r>
            <a:r>
              <a:rPr lang="de-DE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latin typeface="Arial" charset="0"/>
              </a:rPr>
              <a:t>the</a:t>
            </a:r>
            <a:r>
              <a:rPr lang="de-DE" dirty="0" smtClean="0">
                <a:solidFill>
                  <a:srgbClr val="000000"/>
                </a:solidFill>
                <a:latin typeface="Arial" charset="0"/>
              </a:rPr>
              <a:t> WORKPAD </a:t>
            </a:r>
            <a:r>
              <a:rPr lang="de-DE" dirty="0" err="1" smtClean="0">
                <a:solidFill>
                  <a:srgbClr val="000000"/>
                </a:solidFill>
                <a:latin typeface="Arial" charset="0"/>
              </a:rPr>
              <a:t>system</a:t>
            </a:r>
            <a:r>
              <a:rPr lang="de-DE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latin typeface="Arial" charset="0"/>
              </a:rPr>
              <a:t>improve</a:t>
            </a:r>
            <a:r>
              <a:rPr lang="de-DE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latin typeface="Arial" charset="0"/>
              </a:rPr>
              <a:t>emergency</a:t>
            </a:r>
            <a:r>
              <a:rPr lang="de-DE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latin typeface="Arial" charset="0"/>
              </a:rPr>
              <a:t>management</a:t>
            </a:r>
            <a:r>
              <a:rPr lang="de-DE" dirty="0" smtClean="0">
                <a:solidFill>
                  <a:srgbClr val="000000"/>
                </a:solidFill>
                <a:latin typeface="Arial" charset="0"/>
              </a:rPr>
              <a:t>?</a:t>
            </a:r>
            <a:endParaRPr lang="de-DE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2" cstate="print"/>
          <a:srcRect l="13081" t="6642" r="8452" b="8792"/>
          <a:stretch>
            <a:fillRect/>
          </a:stretch>
        </p:blipFill>
        <p:spPr bwMode="auto">
          <a:xfrm>
            <a:off x="1142976" y="1571612"/>
            <a:ext cx="3929090" cy="3098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err="1" smtClean="0"/>
              <a:t>Results</a:t>
            </a:r>
            <a:r>
              <a:rPr lang="de-DE" dirty="0" smtClean="0"/>
              <a:t> / 3</a:t>
            </a:r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828675" y="5026025"/>
            <a:ext cx="7847013" cy="850900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92160" tIns="46080" rIns="92160" bIns="46080"/>
          <a:lstStyle/>
          <a:p>
            <a:pPr marL="342900" indent="-342900">
              <a:spcBef>
                <a:spcPct val="20000"/>
              </a:spcBef>
              <a:buClr>
                <a:srgbClr val="000000"/>
              </a:buClr>
            </a:pPr>
            <a:r>
              <a:rPr lang="de-DE">
                <a:solidFill>
                  <a:srgbClr val="000000"/>
                </a:solidFill>
                <a:latin typeface="Arial" charset="0"/>
              </a:rPr>
              <a:t>Which aspects do you consider as very useful?</a:t>
            </a:r>
          </a:p>
        </p:txBody>
      </p:sp>
      <p:pic>
        <p:nvPicPr>
          <p:cNvPr id="54277" name="Picture 5"/>
          <p:cNvPicPr>
            <a:picLocks noChangeAspect="1" noChangeArrowheads="1"/>
          </p:cNvPicPr>
          <p:nvPr/>
        </p:nvPicPr>
        <p:blipFill>
          <a:blip r:embed="rId2" cstate="print"/>
          <a:srcRect l="9770" t="11331" r="9795" b="13219"/>
          <a:stretch>
            <a:fillRect/>
          </a:stretch>
        </p:blipFill>
        <p:spPr bwMode="auto">
          <a:xfrm>
            <a:off x="1071538" y="1500174"/>
            <a:ext cx="6143668" cy="3207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Lesson learned / 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dirty="0" smtClean="0"/>
              <a:t>PAISs useful during emergency management to improve the effectiveness</a:t>
            </a:r>
          </a:p>
          <a:p>
            <a:pPr lvl="1"/>
            <a:r>
              <a:rPr lang="en-US" dirty="0" smtClean="0"/>
              <a:t>The process metaphor well understood by end users.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PAISs forced civil protection depts. to systemize the procedures to manage emergencies</a:t>
            </a:r>
          </a:p>
          <a:p>
            <a:pPr lvl="1"/>
            <a:r>
              <a:rPr lang="en-US" dirty="0" smtClean="0"/>
              <a:t>Hidden inefficiencies found and partially solved.</a:t>
            </a:r>
          </a:p>
          <a:p>
            <a:pPr lvl="1"/>
            <a:r>
              <a:rPr lang="en-US" dirty="0" smtClean="0"/>
              <a:t>Finally, the improvement of the response time was also due to such a process reengineering. </a:t>
            </a: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Lesson learned / 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188" y="1600200"/>
            <a:ext cx="7994650" cy="4619172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US" dirty="0" smtClean="0"/>
              <a:t>PDAs need to be use on the spot under the direct sunbeams and in extreme conditions</a:t>
            </a:r>
          </a:p>
          <a:p>
            <a:pPr lvl="1"/>
            <a:r>
              <a:rPr lang="en-US" dirty="0" smtClean="0"/>
              <a:t>Highly-contrasting colors are important (e.g., white on black, yellow on blue). </a:t>
            </a:r>
          </a:p>
          <a:p>
            <a:pPr lvl="1"/>
            <a:r>
              <a:rPr lang="en-US" dirty="0" smtClean="0"/>
              <a:t>Users might not have free hands to use PDA’s stylus: buttons should be sized for being touchable by hands</a:t>
            </a:r>
          </a:p>
          <a:p>
            <a:pPr marL="457200" lvl="0" indent="-457200">
              <a:buFont typeface="+mj-lt"/>
              <a:buAutoNum type="arabicPeriod" startAt="3"/>
            </a:pPr>
            <a:r>
              <a:rPr lang="en-US" dirty="0" smtClean="0"/>
              <a:t>Geo-referenced Information Systems necessary to become aware of the current situation.</a:t>
            </a:r>
          </a:p>
          <a:p>
            <a:pPr marL="457200" lvl="0" indent="-457200">
              <a:buFont typeface="+mj-lt"/>
              <a:buAutoNum type="arabicPeriod" startAt="3"/>
            </a:pPr>
            <a:r>
              <a:rPr lang="en-US" dirty="0" smtClean="0"/>
              <a:t>Data integration of systems of diverse headquarters cannot rely on a hierarchical infrastructure and a global ontology</a:t>
            </a:r>
          </a:p>
          <a:p>
            <a:pPr lvl="1"/>
            <a:r>
              <a:rPr lang="en-US" dirty="0" smtClean="0"/>
              <a:t>Different local </a:t>
            </a:r>
            <a:r>
              <a:rPr lang="en-US" dirty="0" err="1" smtClean="0"/>
              <a:t>ontologies</a:t>
            </a:r>
            <a:r>
              <a:rPr lang="en-US" dirty="0" smtClean="0"/>
              <a:t> should be integrated and mapped each other</a:t>
            </a:r>
          </a:p>
          <a:p>
            <a:pPr lvl="1"/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Ue standard blue">
  <a:themeElements>
    <a:clrScheme name="TUe standard blue 1">
      <a:dk1>
        <a:srgbClr val="101073"/>
      </a:dk1>
      <a:lt1>
        <a:srgbClr val="0066CC"/>
      </a:lt1>
      <a:dk2>
        <a:srgbClr val="FFFFFF"/>
      </a:dk2>
      <a:lt2>
        <a:srgbClr val="FF9A00"/>
      </a:lt2>
      <a:accent1>
        <a:srgbClr val="00AEEF"/>
      </a:accent1>
      <a:accent2>
        <a:srgbClr val="D6004A"/>
      </a:accent2>
      <a:accent3>
        <a:srgbClr val="AAB8E2"/>
      </a:accent3>
      <a:accent4>
        <a:srgbClr val="0C0C61"/>
      </a:accent4>
      <a:accent5>
        <a:srgbClr val="AAD3F6"/>
      </a:accent5>
      <a:accent6>
        <a:srgbClr val="C20042"/>
      </a:accent6>
      <a:hlink>
        <a:srgbClr val="AD20AD"/>
      </a:hlink>
      <a:folHlink>
        <a:srgbClr val="7FC241"/>
      </a:folHlink>
    </a:clrScheme>
    <a:fontScheme name="TUe standard blu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Ue standard blue 1">
        <a:dk1>
          <a:srgbClr val="101073"/>
        </a:dk1>
        <a:lt1>
          <a:srgbClr val="0066CC"/>
        </a:lt1>
        <a:dk2>
          <a:srgbClr val="FFFFFF"/>
        </a:dk2>
        <a:lt2>
          <a:srgbClr val="FF9A00"/>
        </a:lt2>
        <a:accent1>
          <a:srgbClr val="00AEEF"/>
        </a:accent1>
        <a:accent2>
          <a:srgbClr val="D6004A"/>
        </a:accent2>
        <a:accent3>
          <a:srgbClr val="AAB8E2"/>
        </a:accent3>
        <a:accent4>
          <a:srgbClr val="0C0C61"/>
        </a:accent4>
        <a:accent5>
          <a:srgbClr val="AAD3F6"/>
        </a:accent5>
        <a:accent6>
          <a:srgbClr val="C20042"/>
        </a:accent6>
        <a:hlink>
          <a:srgbClr val="AD20AD"/>
        </a:hlink>
        <a:folHlink>
          <a:srgbClr val="7FC24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 photo">
  <a:themeElements>
    <a:clrScheme name="Blue photo 1">
      <a:dk1>
        <a:srgbClr val="101073"/>
      </a:dk1>
      <a:lt1>
        <a:srgbClr val="0066CC"/>
      </a:lt1>
      <a:dk2>
        <a:srgbClr val="FFFFFF"/>
      </a:dk2>
      <a:lt2>
        <a:srgbClr val="FF9A00"/>
      </a:lt2>
      <a:accent1>
        <a:srgbClr val="00AEEF"/>
      </a:accent1>
      <a:accent2>
        <a:srgbClr val="D6004A"/>
      </a:accent2>
      <a:accent3>
        <a:srgbClr val="AAB8E2"/>
      </a:accent3>
      <a:accent4>
        <a:srgbClr val="0C0C61"/>
      </a:accent4>
      <a:accent5>
        <a:srgbClr val="AAD3F6"/>
      </a:accent5>
      <a:accent6>
        <a:srgbClr val="C20042"/>
      </a:accent6>
      <a:hlink>
        <a:srgbClr val="AD20AD"/>
      </a:hlink>
      <a:folHlink>
        <a:srgbClr val="7FC241"/>
      </a:folHlink>
    </a:clrScheme>
    <a:fontScheme name="Blue phot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ue photo 1">
        <a:dk1>
          <a:srgbClr val="101073"/>
        </a:dk1>
        <a:lt1>
          <a:srgbClr val="0066CC"/>
        </a:lt1>
        <a:dk2>
          <a:srgbClr val="FFFFFF"/>
        </a:dk2>
        <a:lt2>
          <a:srgbClr val="FF9A00"/>
        </a:lt2>
        <a:accent1>
          <a:srgbClr val="00AEEF"/>
        </a:accent1>
        <a:accent2>
          <a:srgbClr val="D6004A"/>
        </a:accent2>
        <a:accent3>
          <a:srgbClr val="AAB8E2"/>
        </a:accent3>
        <a:accent4>
          <a:srgbClr val="0C0C61"/>
        </a:accent4>
        <a:accent5>
          <a:srgbClr val="AAD3F6"/>
        </a:accent5>
        <a:accent6>
          <a:srgbClr val="C20042"/>
        </a:accent6>
        <a:hlink>
          <a:srgbClr val="AD20AD"/>
        </a:hlink>
        <a:folHlink>
          <a:srgbClr val="7FC24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lue bullets">
  <a:themeElements>
    <a:clrScheme name="Blue bullets 1">
      <a:dk1>
        <a:srgbClr val="101073"/>
      </a:dk1>
      <a:lt1>
        <a:srgbClr val="0066CC"/>
      </a:lt1>
      <a:dk2>
        <a:srgbClr val="FFFFFF"/>
      </a:dk2>
      <a:lt2>
        <a:srgbClr val="FF9A00"/>
      </a:lt2>
      <a:accent1>
        <a:srgbClr val="00AEEF"/>
      </a:accent1>
      <a:accent2>
        <a:srgbClr val="D6004A"/>
      </a:accent2>
      <a:accent3>
        <a:srgbClr val="AAB8E2"/>
      </a:accent3>
      <a:accent4>
        <a:srgbClr val="0C0C61"/>
      </a:accent4>
      <a:accent5>
        <a:srgbClr val="AAD3F6"/>
      </a:accent5>
      <a:accent6>
        <a:srgbClr val="C20042"/>
      </a:accent6>
      <a:hlink>
        <a:srgbClr val="AD20AD"/>
      </a:hlink>
      <a:folHlink>
        <a:srgbClr val="7FC241"/>
      </a:folHlink>
    </a:clrScheme>
    <a:fontScheme name="Blue bulle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ue bullets 1">
        <a:dk1>
          <a:srgbClr val="101073"/>
        </a:dk1>
        <a:lt1>
          <a:srgbClr val="0066CC"/>
        </a:lt1>
        <a:dk2>
          <a:srgbClr val="FFFFFF"/>
        </a:dk2>
        <a:lt2>
          <a:srgbClr val="FF9A00"/>
        </a:lt2>
        <a:accent1>
          <a:srgbClr val="00AEEF"/>
        </a:accent1>
        <a:accent2>
          <a:srgbClr val="D6004A"/>
        </a:accent2>
        <a:accent3>
          <a:srgbClr val="AAB8E2"/>
        </a:accent3>
        <a:accent4>
          <a:srgbClr val="0C0C61"/>
        </a:accent4>
        <a:accent5>
          <a:srgbClr val="AAD3F6"/>
        </a:accent5>
        <a:accent6>
          <a:srgbClr val="C20042"/>
        </a:accent6>
        <a:hlink>
          <a:srgbClr val="AD20AD"/>
        </a:hlink>
        <a:folHlink>
          <a:srgbClr val="7FC24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TUe standard blue</Template>
  <TotalTime>7809</TotalTime>
  <Words>3141</Words>
  <Application>Microsoft Office PowerPoint</Application>
  <PresentationFormat>Presentazione su schermo (4:3)</PresentationFormat>
  <Paragraphs>418</Paragraphs>
  <Slides>54</Slides>
  <Notes>12</Notes>
  <HiddenSlides>0</HiddenSlides>
  <MMClips>0</MMClips>
  <ScaleCrop>false</ScaleCrop>
  <HeadingPairs>
    <vt:vector size="6" baseType="variant">
      <vt:variant>
        <vt:lpstr>Tema</vt:lpstr>
      </vt:variant>
      <vt:variant>
        <vt:i4>3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54</vt:i4>
      </vt:variant>
    </vt:vector>
  </HeadingPairs>
  <TitlesOfParts>
    <vt:vector size="59" baseType="lpstr">
      <vt:lpstr>TUe standard blue</vt:lpstr>
      <vt:lpstr>Blue photo</vt:lpstr>
      <vt:lpstr>Blue bullets</vt:lpstr>
      <vt:lpstr>Visio</vt:lpstr>
      <vt:lpstr>PHOTO-PAINT</vt:lpstr>
      <vt:lpstr>Process-aware Information Systems for Emergency Management</vt:lpstr>
      <vt:lpstr>Fundamentals</vt:lpstr>
      <vt:lpstr>Process Model for Emergency Management</vt:lpstr>
      <vt:lpstr>BPM Life-Cycle</vt:lpstr>
      <vt:lpstr>The life-cycle of Emergency Management</vt:lpstr>
      <vt:lpstr>Emergency-Management Systems as Process-aware Information Systems</vt:lpstr>
      <vt:lpstr>Summary</vt:lpstr>
      <vt:lpstr>Emergency Management Requirements</vt:lpstr>
      <vt:lpstr>Classification in three calamity types</vt:lpstr>
      <vt:lpstr>Response and Communication Infrastructure</vt:lpstr>
      <vt:lpstr>Support for context awareness</vt:lpstr>
      <vt:lpstr>Support for flexible behaviours</vt:lpstr>
      <vt:lpstr>Support for design-time process configuration flexibility</vt:lpstr>
      <vt:lpstr>PAIS Client Tools must be extremely usable and intuitive</vt:lpstr>
      <vt:lpstr>Domain-driven Process Adaptation in Emergency Scenarios</vt:lpstr>
      <vt:lpstr>Reference process models in the process lifecycle</vt:lpstr>
      <vt:lpstr>Variation points</vt:lpstr>
      <vt:lpstr>Application of the approach </vt:lpstr>
      <vt:lpstr>Overview of Quaestion</vt:lpstr>
      <vt:lpstr>Design-time synthesis from scenarios</vt:lpstr>
      <vt:lpstr>Design-time synthestis from scenarios</vt:lpstr>
      <vt:lpstr>Adaptive Process Management</vt:lpstr>
      <vt:lpstr>Adaptive Process Management</vt:lpstr>
      <vt:lpstr>Two ways for adapting… </vt:lpstr>
      <vt:lpstr>Two ways for adapting…</vt:lpstr>
      <vt:lpstr>Related Work on Adaptiveness</vt:lpstr>
      <vt:lpstr>Comparison of Existing Approaches</vt:lpstr>
      <vt:lpstr>A case study: AristaFlow BPM Suite</vt:lpstr>
      <vt:lpstr>AristaFlow</vt:lpstr>
      <vt:lpstr>Execution Monitoring</vt:lpstr>
      <vt:lpstr>Automatic Adaptation of Processes </vt:lpstr>
      <vt:lpstr>The WORKPAD Project</vt:lpstr>
      <vt:lpstr>The showcase/drill</vt:lpstr>
      <vt:lpstr>Diapositiva 33</vt:lpstr>
      <vt:lpstr>ROME4EU: Roman Orchestration Mobile Engine for Emergency Unit</vt:lpstr>
      <vt:lpstr>Some screenshots</vt:lpstr>
      <vt:lpstr>The ROME4EU Internal</vt:lpstr>
      <vt:lpstr>A zoom into front-end</vt:lpstr>
      <vt:lpstr>A zoom into the back-end</vt:lpstr>
      <vt:lpstr>WORKPAD does not deal with no coordination of diverse response units</vt:lpstr>
      <vt:lpstr>User-centered Design</vt:lpstr>
      <vt:lpstr>First Showcase without WORKPAD</vt:lpstr>
      <vt:lpstr>Showcase with WORKPAD</vt:lpstr>
      <vt:lpstr>A storyboard: “Establishing a medical point” </vt:lpstr>
      <vt:lpstr>Some Impressions…</vt:lpstr>
      <vt:lpstr>Some Impressions…</vt:lpstr>
      <vt:lpstr>Documentation</vt:lpstr>
      <vt:lpstr>Selected Analysis Results</vt:lpstr>
      <vt:lpstr>Results / 1</vt:lpstr>
      <vt:lpstr>Results / 1</vt:lpstr>
      <vt:lpstr>Results / 2</vt:lpstr>
      <vt:lpstr>Results / 3</vt:lpstr>
      <vt:lpstr>Lesson learned / 1</vt:lpstr>
      <vt:lpstr>Lesson learned / 2</vt:lpstr>
    </vt:vector>
  </TitlesOfParts>
  <Company>Technische Universiteit Eindhoven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0</dc:title>
  <dc:creator>TM</dc:creator>
  <cp:lastModifiedBy>Massimiliano de Leoni</cp:lastModifiedBy>
  <cp:revision>447</cp:revision>
  <dcterms:created xsi:type="dcterms:W3CDTF">2009-02-04T09:36:01Z</dcterms:created>
  <dcterms:modified xsi:type="dcterms:W3CDTF">2010-12-27T16:47:38Z</dcterms:modified>
</cp:coreProperties>
</file>