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75" r:id="rId2"/>
    <p:sldId id="276" r:id="rId3"/>
    <p:sldId id="277" r:id="rId4"/>
    <p:sldId id="278" r:id="rId5"/>
    <p:sldId id="281" r:id="rId6"/>
    <p:sldId id="257" r:id="rId7"/>
    <p:sldId id="258" r:id="rId8"/>
    <p:sldId id="259" r:id="rId9"/>
    <p:sldId id="279" r:id="rId10"/>
    <p:sldId id="261" r:id="rId11"/>
    <p:sldId id="262" r:id="rId12"/>
    <p:sldId id="260" r:id="rId13"/>
    <p:sldId id="264" r:id="rId14"/>
    <p:sldId id="283" r:id="rId15"/>
    <p:sldId id="265" r:id="rId16"/>
    <p:sldId id="266" r:id="rId17"/>
    <p:sldId id="282" r:id="rId18"/>
    <p:sldId id="268" r:id="rId19"/>
    <p:sldId id="269" r:id="rId20"/>
    <p:sldId id="270" r:id="rId21"/>
    <p:sldId id="271" r:id="rId22"/>
    <p:sldId id="280" r:id="rId23"/>
    <p:sldId id="274" r:id="rId24"/>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34606" autoAdjust="0"/>
    <p:restoredTop sz="86370" autoAdjust="0"/>
  </p:normalViewPr>
  <p:slideViewPr>
    <p:cSldViewPr snapToGrid="0" snapToObjects="1">
      <p:cViewPr>
        <p:scale>
          <a:sx n="99" d="100"/>
          <a:sy n="99" d="100"/>
        </p:scale>
        <p:origin x="-888" y="-1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interSettings" Target="printerSettings/printerSettings1.bin"/><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CBBEB5-74EF-4741-9F68-7EC2C6E481E6}" type="datetimeFigureOut">
              <a:rPr lang="it-IT" smtClean="0"/>
              <a:pPr/>
              <a:t>13/04/16</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A8B7B0-9887-A249-9414-15199B7B3F00}" type="slidenum">
              <a:rPr lang="it-IT" smtClean="0"/>
              <a:pPr/>
              <a:t>‹n.›</a:t>
            </a:fld>
            <a:endParaRPr lang="it-IT"/>
          </a:p>
        </p:txBody>
      </p:sp>
    </p:spTree>
    <p:extLst>
      <p:ext uri="{BB962C8B-B14F-4D97-AF65-F5344CB8AC3E}">
        <p14:creationId xmlns:p14="http://schemas.microsoft.com/office/powerpoint/2010/main" val="333774545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EAA8B7B0-9887-A249-9414-15199B7B3F00}" type="slidenum">
              <a:rPr lang="it-IT" smtClean="0"/>
              <a:pPr/>
              <a:t>2</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EAA8B7B0-9887-A249-9414-15199B7B3F00}" type="slidenum">
              <a:rPr lang="it-IT" smtClean="0"/>
              <a:pPr/>
              <a:t>7</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8147A17C-6AB3-4B4A-A423-25D88D95527E}" type="datetimeFigureOut">
              <a:rPr lang="it-IT" smtClean="0"/>
              <a:pPr/>
              <a:t>13/04/16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72DD3CC-A369-AE44-B808-7EFF5CF74D64}"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8147A17C-6AB3-4B4A-A423-25D88D95527E}" type="datetimeFigureOut">
              <a:rPr lang="it-IT" smtClean="0"/>
              <a:pPr/>
              <a:t>13/04/16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72DD3CC-A369-AE44-B808-7EFF5CF74D64}"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8147A17C-6AB3-4B4A-A423-25D88D95527E}" type="datetimeFigureOut">
              <a:rPr lang="it-IT" smtClean="0"/>
              <a:pPr/>
              <a:t>13/04/16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72DD3CC-A369-AE44-B808-7EFF5CF74D64}"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8147A17C-6AB3-4B4A-A423-25D88D95527E}" type="datetimeFigureOut">
              <a:rPr lang="it-IT" smtClean="0"/>
              <a:pPr/>
              <a:t>13/04/16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72DD3CC-A369-AE44-B808-7EFF5CF74D64}"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p>
            <a:fld id="{8147A17C-6AB3-4B4A-A423-25D88D95527E}" type="datetimeFigureOut">
              <a:rPr lang="it-IT" smtClean="0"/>
              <a:pPr/>
              <a:t>13/04/16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72DD3CC-A369-AE44-B808-7EFF5CF74D64}"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8147A17C-6AB3-4B4A-A423-25D88D95527E}" type="datetimeFigureOut">
              <a:rPr lang="it-IT" smtClean="0"/>
              <a:pPr/>
              <a:t>13/04/16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72DD3CC-A369-AE44-B808-7EFF5CF74D64}"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8147A17C-6AB3-4B4A-A423-25D88D95527E}" type="datetimeFigureOut">
              <a:rPr lang="it-IT" smtClean="0"/>
              <a:pPr/>
              <a:t>13/04/16</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B72DD3CC-A369-AE44-B808-7EFF5CF74D64}"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a:lstStyle/>
          <a:p>
            <a:fld id="{8147A17C-6AB3-4B4A-A423-25D88D95527E}" type="datetimeFigureOut">
              <a:rPr lang="it-IT" smtClean="0"/>
              <a:pPr/>
              <a:t>13/04/16</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B72DD3CC-A369-AE44-B808-7EFF5CF74D64}"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8147A17C-6AB3-4B4A-A423-25D88D95527E}" type="datetimeFigureOut">
              <a:rPr lang="it-IT" smtClean="0"/>
              <a:pPr/>
              <a:t>13/04/16</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B72DD3CC-A369-AE44-B808-7EFF5CF74D64}"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8147A17C-6AB3-4B4A-A423-25D88D95527E}" type="datetimeFigureOut">
              <a:rPr lang="it-IT" smtClean="0"/>
              <a:pPr/>
              <a:t>13/04/16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72DD3CC-A369-AE44-B808-7EFF5CF74D64}"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8147A17C-6AB3-4B4A-A423-25D88D95527E}" type="datetimeFigureOut">
              <a:rPr lang="it-IT" smtClean="0"/>
              <a:pPr/>
              <a:t>13/04/16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72DD3CC-A369-AE44-B808-7EFF5CF74D64}"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stile</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47A17C-6AB3-4B4A-A423-25D88D95527E}" type="datetimeFigureOut">
              <a:rPr lang="it-IT" smtClean="0"/>
              <a:pPr/>
              <a:t>13/04/16</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2DD3CC-A369-AE44-B808-7EFF5CF74D64}"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endParaRPr lang="it-IT" dirty="0"/>
          </a:p>
        </p:txBody>
      </p:sp>
      <p:pic>
        <p:nvPicPr>
          <p:cNvPr id="4" name="Immagine 3"/>
          <p:cNvPicPr>
            <a:picLocks noChangeAspect="1"/>
          </p:cNvPicPr>
          <p:nvPr/>
        </p:nvPicPr>
        <p:blipFill>
          <a:blip r:embed="rId2"/>
          <a:stretch>
            <a:fillRect/>
          </a:stretch>
        </p:blipFill>
        <p:spPr>
          <a:xfrm>
            <a:off x="115689" y="1305163"/>
            <a:ext cx="9028311" cy="4980494"/>
          </a:xfrm>
          <a:prstGeom prst="rect">
            <a:avLst/>
          </a:prstGeom>
        </p:spPr>
      </p:pic>
      <p:sp>
        <p:nvSpPr>
          <p:cNvPr id="5" name="CasellaDiTesto 4"/>
          <p:cNvSpPr txBox="1"/>
          <p:nvPr/>
        </p:nvSpPr>
        <p:spPr>
          <a:xfrm>
            <a:off x="457200" y="48049"/>
            <a:ext cx="8524501" cy="1846659"/>
          </a:xfrm>
          <a:prstGeom prst="rect">
            <a:avLst/>
          </a:prstGeom>
          <a:noFill/>
        </p:spPr>
        <p:txBody>
          <a:bodyPr wrap="none" rtlCol="0">
            <a:spAutoFit/>
          </a:bodyPr>
          <a:lstStyle/>
          <a:p>
            <a:r>
              <a:rPr lang="it-IT" sz="2400" dirty="0" smtClean="0"/>
              <a:t>Melodia di riferimento : due rappresentazioni</a:t>
            </a:r>
          </a:p>
          <a:p>
            <a:r>
              <a:rPr lang="it-IT" dirty="0" smtClean="0"/>
              <a:t>In ascisse il tempo, in ordinate l’</a:t>
            </a:r>
            <a:r>
              <a:rPr lang="it-IT" i="1" dirty="0" smtClean="0"/>
              <a:t>altezza</a:t>
            </a:r>
            <a:r>
              <a:rPr lang="it-IT" dirty="0" smtClean="0"/>
              <a:t> del suono (logaritmo della frequenza)</a:t>
            </a:r>
          </a:p>
          <a:p>
            <a:endParaRPr lang="it-IT" dirty="0" smtClean="0"/>
          </a:p>
          <a:p>
            <a:r>
              <a:rPr lang="it-IT" dirty="0" smtClean="0"/>
              <a:t>N.B.  Le note = frequenze della scala di Do maggiore (tasti bianchi) non sono equidistanti:</a:t>
            </a:r>
          </a:p>
          <a:p>
            <a:r>
              <a:rPr lang="it-IT" dirty="0" smtClean="0"/>
              <a:t>Do -------- Re -------- Mi----Fa –------ Sol -------- La -------- Si ---- Do</a:t>
            </a:r>
          </a:p>
          <a:p>
            <a:r>
              <a:rPr lang="it-IT" dirty="0"/>
              <a:t> </a:t>
            </a:r>
            <a:r>
              <a:rPr lang="it-IT" dirty="0" smtClean="0"/>
              <a:t>      tono                  semi-tono                                            </a:t>
            </a:r>
            <a:r>
              <a:rPr lang="it-IT" dirty="0"/>
              <a:t>semi-tono </a:t>
            </a:r>
            <a:endParaRPr lang="it-IT" dirty="0" smtClean="0"/>
          </a:p>
        </p:txBody>
      </p:sp>
      <p:sp>
        <p:nvSpPr>
          <p:cNvPr id="6" name="CasellaDiTesto 5"/>
          <p:cNvSpPr txBox="1"/>
          <p:nvPr/>
        </p:nvSpPr>
        <p:spPr>
          <a:xfrm>
            <a:off x="2180961" y="6144534"/>
            <a:ext cx="4418435" cy="646331"/>
          </a:xfrm>
          <a:prstGeom prst="rect">
            <a:avLst/>
          </a:prstGeom>
          <a:noFill/>
        </p:spPr>
        <p:txBody>
          <a:bodyPr wrap="none" rtlCol="0">
            <a:spAutoFit/>
          </a:bodyPr>
          <a:lstStyle/>
          <a:p>
            <a:r>
              <a:rPr lang="it-IT" dirty="0"/>
              <a:t>Nel pentagramma si adotta la chiave di basso</a:t>
            </a:r>
          </a:p>
          <a:p>
            <a:endParaRPr lang="it-IT"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3" name="Segnaposto contenuto 2"/>
          <p:cNvSpPr>
            <a:spLocks noGrp="1"/>
          </p:cNvSpPr>
          <p:nvPr>
            <p:ph idx="1"/>
          </p:nvPr>
        </p:nvSpPr>
        <p:spPr/>
        <p:txBody>
          <a:bodyPr/>
          <a:lstStyle/>
          <a:p>
            <a:endParaRPr lang="it-IT"/>
          </a:p>
        </p:txBody>
      </p:sp>
      <p:pic>
        <p:nvPicPr>
          <p:cNvPr id="4" name="Immagine 3"/>
          <p:cNvPicPr>
            <a:picLocks noChangeAspect="1"/>
          </p:cNvPicPr>
          <p:nvPr/>
        </p:nvPicPr>
        <p:blipFill>
          <a:blip r:embed="rId2"/>
          <a:stretch>
            <a:fillRect/>
          </a:stretch>
        </p:blipFill>
        <p:spPr>
          <a:xfrm>
            <a:off x="295071" y="1763985"/>
            <a:ext cx="9031745" cy="2542479"/>
          </a:xfrm>
          <a:prstGeom prst="rect">
            <a:avLst/>
          </a:prstGeom>
        </p:spPr>
      </p:pic>
      <p:sp>
        <p:nvSpPr>
          <p:cNvPr id="5" name="CasellaDiTesto 4"/>
          <p:cNvSpPr txBox="1"/>
          <p:nvPr/>
        </p:nvSpPr>
        <p:spPr>
          <a:xfrm>
            <a:off x="2042610" y="4728212"/>
            <a:ext cx="6180898" cy="553998"/>
          </a:xfrm>
          <a:prstGeom prst="rect">
            <a:avLst/>
          </a:prstGeom>
          <a:noFill/>
        </p:spPr>
        <p:txBody>
          <a:bodyPr wrap="square" rtlCol="0">
            <a:spAutoFit/>
          </a:bodyPr>
          <a:lstStyle/>
          <a:p>
            <a:r>
              <a:rPr lang="it-IT" dirty="0" smtClean="0"/>
              <a:t>Altro dettaglio della pagina precedente (Strasburgo)</a:t>
            </a:r>
          </a:p>
          <a:p>
            <a:endParaRPr lang="it-IT" sz="1200" dirty="0" smtClean="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3" name="Segnaposto contenuto 2"/>
          <p:cNvSpPr>
            <a:spLocks noGrp="1"/>
          </p:cNvSpPr>
          <p:nvPr>
            <p:ph idx="1"/>
          </p:nvPr>
        </p:nvSpPr>
        <p:spPr/>
        <p:txBody>
          <a:bodyPr/>
          <a:lstStyle/>
          <a:p>
            <a:endParaRPr lang="it-IT" dirty="0"/>
          </a:p>
        </p:txBody>
      </p:sp>
      <p:pic>
        <p:nvPicPr>
          <p:cNvPr id="4" name="Immagine 3"/>
          <p:cNvPicPr>
            <a:picLocks noChangeAspect="1"/>
          </p:cNvPicPr>
          <p:nvPr/>
        </p:nvPicPr>
        <p:blipFill>
          <a:blip r:embed="rId2"/>
          <a:stretch>
            <a:fillRect/>
          </a:stretch>
        </p:blipFill>
        <p:spPr>
          <a:xfrm>
            <a:off x="0" y="-687402"/>
            <a:ext cx="6214302" cy="8815402"/>
          </a:xfrm>
          <a:prstGeom prst="rect">
            <a:avLst/>
          </a:prstGeom>
        </p:spPr>
      </p:pic>
      <p:sp>
        <p:nvSpPr>
          <p:cNvPr id="5" name="CasellaDiTesto 4"/>
          <p:cNvSpPr txBox="1"/>
          <p:nvPr/>
        </p:nvSpPr>
        <p:spPr>
          <a:xfrm>
            <a:off x="5441016" y="0"/>
            <a:ext cx="3064732" cy="7725194"/>
          </a:xfrm>
          <a:prstGeom prst="rect">
            <a:avLst/>
          </a:prstGeom>
          <a:noFill/>
        </p:spPr>
        <p:txBody>
          <a:bodyPr wrap="square" rtlCol="0">
            <a:spAutoFit/>
          </a:bodyPr>
          <a:lstStyle/>
          <a:p>
            <a:r>
              <a:rPr lang="it-IT" dirty="0" smtClean="0"/>
              <a:t>Dettaglio della pagina precedente:</a:t>
            </a:r>
          </a:p>
          <a:p>
            <a:endParaRPr lang="it-IT" dirty="0"/>
          </a:p>
          <a:p>
            <a:pPr marL="342900" indent="-342900">
              <a:buAutoNum type="arabicPeriod"/>
            </a:pPr>
            <a:r>
              <a:rPr lang="it-IT" b="1" dirty="0" smtClean="0"/>
              <a:t>Canon simplex</a:t>
            </a:r>
          </a:p>
          <a:p>
            <a:r>
              <a:rPr lang="it-IT" sz="1600" dirty="0" smtClean="0"/>
              <a:t>La frazione 2/4 riflessa ( alla fine della riga ) indica una riflessione</a:t>
            </a:r>
          </a:p>
          <a:p>
            <a:endParaRPr lang="it-IT" sz="1600" dirty="0" smtClean="0"/>
          </a:p>
          <a:p>
            <a:r>
              <a:rPr lang="it-IT" sz="1600" dirty="0" smtClean="0"/>
              <a:t>2</a:t>
            </a:r>
            <a:r>
              <a:rPr lang="it-IT" b="1" dirty="0" smtClean="0"/>
              <a:t>.  all’</a:t>
            </a:r>
            <a:r>
              <a:rPr lang="it-IT" b="1" dirty="0" err="1" smtClean="0"/>
              <a:t>roverscio</a:t>
            </a:r>
            <a:endParaRPr lang="it-IT" b="1" dirty="0"/>
          </a:p>
          <a:p>
            <a:r>
              <a:rPr lang="it-IT" sz="1600" dirty="0" smtClean="0"/>
              <a:t>E’ Il precedente riflesso su</a:t>
            </a:r>
          </a:p>
          <a:p>
            <a:r>
              <a:rPr lang="it-IT" sz="1600" dirty="0"/>
              <a:t>u</a:t>
            </a:r>
            <a:r>
              <a:rPr lang="it-IT" sz="1600" dirty="0" smtClean="0"/>
              <a:t>n asse orizzontale</a:t>
            </a:r>
          </a:p>
          <a:p>
            <a:endParaRPr lang="it-IT" sz="1600" dirty="0"/>
          </a:p>
          <a:p>
            <a:r>
              <a:rPr lang="it-IT" sz="1600" b="1" dirty="0" smtClean="0"/>
              <a:t>3.  </a:t>
            </a:r>
            <a:r>
              <a:rPr lang="it-IT" sz="1600" b="1" dirty="0" err="1" smtClean="0"/>
              <a:t>Beede</a:t>
            </a:r>
            <a:r>
              <a:rPr lang="it-IT" sz="1600" b="1" dirty="0" smtClean="0"/>
              <a:t> </a:t>
            </a:r>
            <a:r>
              <a:rPr lang="it-IT" sz="1600" b="1" dirty="0" err="1" smtClean="0"/>
              <a:t>vorigen</a:t>
            </a:r>
            <a:r>
              <a:rPr lang="it-IT" sz="1600" b="1" dirty="0" smtClean="0"/>
              <a:t> </a:t>
            </a:r>
            <a:r>
              <a:rPr lang="it-IT" sz="1600" b="1" dirty="0" err="1" smtClean="0"/>
              <a:t>Canones</a:t>
            </a:r>
            <a:r>
              <a:rPr lang="it-IT" sz="1600" b="1" dirty="0" smtClean="0"/>
              <a:t> </a:t>
            </a:r>
            <a:r>
              <a:rPr lang="it-IT" sz="1600" b="1" dirty="0" err="1" smtClean="0"/>
              <a:t>zugleigh</a:t>
            </a:r>
            <a:r>
              <a:rPr lang="it-IT" sz="1600" b="1" dirty="0" smtClean="0"/>
              <a:t> </a:t>
            </a:r>
            <a:r>
              <a:rPr lang="it-IT" sz="1600" b="1" dirty="0" err="1" smtClean="0"/>
              <a:t>motu</a:t>
            </a:r>
            <a:r>
              <a:rPr lang="it-IT" sz="1600" b="1" dirty="0" smtClean="0"/>
              <a:t> recto et contrario</a:t>
            </a:r>
            <a:endParaRPr lang="it-IT" sz="1600" b="1" dirty="0"/>
          </a:p>
          <a:p>
            <a:r>
              <a:rPr lang="it-IT" sz="1600" dirty="0" smtClean="0"/>
              <a:t>(=Entrambi i canoni precedenti, insieme)</a:t>
            </a:r>
          </a:p>
          <a:p>
            <a:r>
              <a:rPr lang="it-IT" sz="1600" dirty="0" smtClean="0"/>
              <a:t>Le parole latine indicano la riflessione orizzontale</a:t>
            </a:r>
          </a:p>
          <a:p>
            <a:r>
              <a:rPr lang="it-IT" sz="1600" dirty="0" smtClean="0"/>
              <a:t>Le due chiavi iniziali indicano la traslazione verticale. </a:t>
            </a:r>
          </a:p>
          <a:p>
            <a:r>
              <a:rPr lang="it-IT" sz="1600" dirty="0" smtClean="0"/>
              <a:t> Il segno </a:t>
            </a:r>
            <a:r>
              <a:rPr lang="it-IT" sz="2000" dirty="0" smtClean="0"/>
              <a:t>.$.</a:t>
            </a:r>
            <a:r>
              <a:rPr lang="it-IT" sz="1600" dirty="0" smtClean="0"/>
              <a:t> Indica la traslazione orizzontale, cioè l’ingresso della 2.a voce</a:t>
            </a:r>
          </a:p>
          <a:p>
            <a:endParaRPr lang="it-IT" sz="1600" dirty="0"/>
          </a:p>
          <a:p>
            <a:pPr marL="342900" indent="-342900">
              <a:buAutoNum type="arabicPeriod" startAt="4"/>
            </a:pPr>
            <a:r>
              <a:rPr lang="it-IT" sz="1600" b="1" dirty="0" smtClean="0"/>
              <a:t>Motu contrario et recto</a:t>
            </a:r>
          </a:p>
          <a:p>
            <a:r>
              <a:rPr lang="it-IT" sz="1600" dirty="0" smtClean="0"/>
              <a:t> E’ Il precedente riflesso</a:t>
            </a:r>
          </a:p>
          <a:p>
            <a:r>
              <a:rPr lang="it-IT" sz="1600" dirty="0" smtClean="0"/>
              <a:t>orizzontalmente ma produce la stessa musica</a:t>
            </a:r>
            <a:endParaRPr lang="it-IT" sz="1600" dirty="0"/>
          </a:p>
          <a:p>
            <a:endParaRPr lang="it-IT" sz="1600" dirty="0"/>
          </a:p>
          <a:p>
            <a:endParaRPr lang="it-IT" sz="1600"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3" name="Segnaposto contenuto 2"/>
          <p:cNvSpPr>
            <a:spLocks noGrp="1"/>
          </p:cNvSpPr>
          <p:nvPr>
            <p:ph idx="1"/>
          </p:nvPr>
        </p:nvSpPr>
        <p:spPr/>
        <p:txBody>
          <a:bodyPr/>
          <a:lstStyle/>
          <a:p>
            <a:endParaRPr lang="it-IT"/>
          </a:p>
        </p:txBody>
      </p:sp>
      <p:pic>
        <p:nvPicPr>
          <p:cNvPr id="4" name="Immagine 3"/>
          <p:cNvPicPr>
            <a:picLocks noChangeAspect="1"/>
          </p:cNvPicPr>
          <p:nvPr/>
        </p:nvPicPr>
        <p:blipFill>
          <a:blip r:embed="rId2"/>
          <a:stretch>
            <a:fillRect/>
          </a:stretch>
        </p:blipFill>
        <p:spPr>
          <a:xfrm>
            <a:off x="241921" y="0"/>
            <a:ext cx="6108826" cy="7418487"/>
          </a:xfrm>
          <a:prstGeom prst="rect">
            <a:avLst/>
          </a:prstGeom>
        </p:spPr>
      </p:pic>
      <p:sp>
        <p:nvSpPr>
          <p:cNvPr id="5" name="CasellaDiTesto 4"/>
          <p:cNvSpPr txBox="1"/>
          <p:nvPr/>
        </p:nvSpPr>
        <p:spPr>
          <a:xfrm>
            <a:off x="6513231" y="564084"/>
            <a:ext cx="2268351" cy="6340197"/>
          </a:xfrm>
          <a:prstGeom prst="rect">
            <a:avLst/>
          </a:prstGeom>
          <a:noFill/>
        </p:spPr>
        <p:txBody>
          <a:bodyPr wrap="square" rtlCol="0">
            <a:spAutoFit/>
          </a:bodyPr>
          <a:lstStyle/>
          <a:p>
            <a:r>
              <a:rPr lang="it-IT" dirty="0" smtClean="0"/>
              <a:t>Canone 1</a:t>
            </a:r>
          </a:p>
          <a:p>
            <a:r>
              <a:rPr lang="it-IT" sz="1400" dirty="0" smtClean="0"/>
              <a:t>Le </a:t>
            </a:r>
            <a:r>
              <a:rPr lang="it-IT" sz="1400" i="1" dirty="0" smtClean="0"/>
              <a:t>prime otto note fondamentali</a:t>
            </a:r>
          </a:p>
          <a:p>
            <a:r>
              <a:rPr lang="it-IT" sz="1400" dirty="0"/>
              <a:t>s</a:t>
            </a:r>
            <a:r>
              <a:rPr lang="it-IT" sz="1400" dirty="0" smtClean="0"/>
              <a:t>ono il tracciato verde </a:t>
            </a:r>
          </a:p>
          <a:p>
            <a:r>
              <a:rPr lang="it-IT" sz="1400" dirty="0" smtClean="0"/>
              <a:t>Il tracciato rosso è ottenuto invertendo</a:t>
            </a:r>
          </a:p>
          <a:p>
            <a:r>
              <a:rPr lang="it-IT" sz="1400" dirty="0" smtClean="0"/>
              <a:t>L’asse dei tempi</a:t>
            </a:r>
          </a:p>
          <a:p>
            <a:endParaRPr lang="it-IT" sz="1600" dirty="0" smtClean="0"/>
          </a:p>
          <a:p>
            <a:endParaRPr lang="it-IT" sz="1600" dirty="0" smtClean="0"/>
          </a:p>
          <a:p>
            <a:r>
              <a:rPr lang="it-IT" sz="1600" dirty="0" smtClean="0"/>
              <a:t>Canone 2</a:t>
            </a:r>
            <a:endParaRPr lang="it-IT" sz="1600" dirty="0"/>
          </a:p>
          <a:p>
            <a:r>
              <a:rPr lang="it-IT" sz="1200" dirty="0"/>
              <a:t>o</a:t>
            </a:r>
            <a:r>
              <a:rPr lang="it-IT" sz="1200" dirty="0" smtClean="0"/>
              <a:t>ttenuto dal precedente per riflessione nelle altezze</a:t>
            </a:r>
            <a:endParaRPr lang="it-IT" sz="1400" dirty="0"/>
          </a:p>
          <a:p>
            <a:endParaRPr lang="it-IT" sz="1600" dirty="0" smtClean="0"/>
          </a:p>
          <a:p>
            <a:endParaRPr lang="it-IT" sz="1600" dirty="0"/>
          </a:p>
          <a:p>
            <a:endParaRPr lang="it-IT" sz="1600" dirty="0" smtClean="0"/>
          </a:p>
          <a:p>
            <a:r>
              <a:rPr lang="it-IT" sz="1600" dirty="0" smtClean="0"/>
              <a:t>Canone 3</a:t>
            </a:r>
            <a:endParaRPr lang="it-IT" sz="1600" dirty="0"/>
          </a:p>
          <a:p>
            <a:r>
              <a:rPr lang="it-IT" sz="1200" dirty="0" smtClean="0"/>
              <a:t>Il tracciato rosso si ottiene</a:t>
            </a:r>
          </a:p>
          <a:p>
            <a:r>
              <a:rPr lang="it-IT" sz="1200" dirty="0" smtClean="0"/>
              <a:t>dal verde con una</a:t>
            </a:r>
          </a:p>
          <a:p>
            <a:r>
              <a:rPr lang="it-IT" sz="1200" i="1" dirty="0" err="1"/>
              <a:t>g</a:t>
            </a:r>
            <a:r>
              <a:rPr lang="it-IT" sz="1200" i="1" dirty="0" err="1" smtClean="0"/>
              <a:t>lissoriflessione</a:t>
            </a:r>
            <a:endParaRPr lang="it-IT" sz="1200" i="1" dirty="0" smtClean="0"/>
          </a:p>
          <a:p>
            <a:r>
              <a:rPr lang="it-IT" sz="1200" dirty="0" smtClean="0"/>
              <a:t>(traslazione nel tempo</a:t>
            </a:r>
          </a:p>
          <a:p>
            <a:r>
              <a:rPr lang="it-IT" sz="1200" dirty="0" smtClean="0"/>
              <a:t>+ riflessione nelle altezze)</a:t>
            </a:r>
          </a:p>
          <a:p>
            <a:endParaRPr lang="it-IT" sz="1400" dirty="0"/>
          </a:p>
          <a:p>
            <a:endParaRPr lang="it-IT" sz="1600" dirty="0" smtClean="0"/>
          </a:p>
          <a:p>
            <a:r>
              <a:rPr lang="it-IT" sz="1600" dirty="0" smtClean="0"/>
              <a:t>Canone 4</a:t>
            </a:r>
            <a:endParaRPr lang="it-IT" sz="1600" dirty="0"/>
          </a:p>
          <a:p>
            <a:r>
              <a:rPr lang="it-IT" sz="1200" dirty="0" smtClean="0"/>
              <a:t>si ottiene dal 3 con una traslazione temporale di tutte le voci  (quindi il grafico è lo stesso)</a:t>
            </a:r>
          </a:p>
          <a:p>
            <a:r>
              <a:rPr lang="it-IT" sz="1400" dirty="0" smtClean="0"/>
              <a:t> </a:t>
            </a:r>
            <a:endParaRPr lang="it-IT" sz="1400" dirty="0"/>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4546181" cy="1008130"/>
          </a:xfrm>
        </p:spPr>
        <p:txBody>
          <a:bodyPr/>
          <a:lstStyle/>
          <a:p>
            <a:endParaRPr lang="it-IT" dirty="0"/>
          </a:p>
        </p:txBody>
      </p:sp>
      <p:sp>
        <p:nvSpPr>
          <p:cNvPr id="3" name="Segnaposto contenuto 2"/>
          <p:cNvSpPr>
            <a:spLocks noGrp="1"/>
          </p:cNvSpPr>
          <p:nvPr>
            <p:ph idx="1"/>
          </p:nvPr>
        </p:nvSpPr>
        <p:spPr/>
        <p:txBody>
          <a:bodyPr/>
          <a:lstStyle/>
          <a:p>
            <a:endParaRPr lang="it-IT" dirty="0"/>
          </a:p>
        </p:txBody>
      </p:sp>
      <p:pic>
        <p:nvPicPr>
          <p:cNvPr id="4" name="Immagine 3"/>
          <p:cNvPicPr>
            <a:picLocks noChangeAspect="1"/>
          </p:cNvPicPr>
          <p:nvPr/>
        </p:nvPicPr>
        <p:blipFill>
          <a:blip r:embed="rId2"/>
          <a:stretch>
            <a:fillRect/>
          </a:stretch>
        </p:blipFill>
        <p:spPr>
          <a:xfrm>
            <a:off x="-1132029" y="-164615"/>
            <a:ext cx="6962251" cy="9417649"/>
          </a:xfrm>
          <a:prstGeom prst="rect">
            <a:avLst/>
          </a:prstGeom>
        </p:spPr>
      </p:pic>
      <p:sp>
        <p:nvSpPr>
          <p:cNvPr id="5" name="CasellaDiTesto 4"/>
          <p:cNvSpPr txBox="1"/>
          <p:nvPr/>
        </p:nvSpPr>
        <p:spPr>
          <a:xfrm>
            <a:off x="5280378" y="486286"/>
            <a:ext cx="3406422" cy="6309421"/>
          </a:xfrm>
          <a:prstGeom prst="rect">
            <a:avLst/>
          </a:prstGeom>
          <a:noFill/>
        </p:spPr>
        <p:txBody>
          <a:bodyPr wrap="square" rtlCol="0">
            <a:spAutoFit/>
          </a:bodyPr>
          <a:lstStyle/>
          <a:p>
            <a:r>
              <a:rPr lang="it-IT" sz="1600" dirty="0" smtClean="0"/>
              <a:t>Frontespizio delle</a:t>
            </a:r>
          </a:p>
          <a:p>
            <a:r>
              <a:rPr lang="it-IT" sz="2000" b="1" dirty="0" smtClean="0"/>
              <a:t>Variazioni </a:t>
            </a:r>
            <a:r>
              <a:rPr lang="it-IT" sz="2000" b="1" dirty="0" err="1" smtClean="0"/>
              <a:t>Goldberg</a:t>
            </a:r>
            <a:r>
              <a:rPr lang="it-IT" sz="2000" b="1" dirty="0" smtClean="0"/>
              <a:t> (</a:t>
            </a:r>
            <a:r>
              <a:rPr lang="it-IT" b="1" dirty="0" smtClean="0"/>
              <a:t>BWV 988)</a:t>
            </a:r>
          </a:p>
          <a:p>
            <a:r>
              <a:rPr lang="it-IT" sz="1600" dirty="0"/>
              <a:t>n</a:t>
            </a:r>
            <a:r>
              <a:rPr lang="it-IT" sz="1600" dirty="0" smtClean="0"/>
              <a:t>ell’edizione del 1741-2</a:t>
            </a:r>
          </a:p>
          <a:p>
            <a:endParaRPr lang="it-IT" b="1" dirty="0" smtClean="0"/>
          </a:p>
          <a:p>
            <a:r>
              <a:rPr lang="it-IT" sz="1600" dirty="0"/>
              <a:t>C</a:t>
            </a:r>
            <a:r>
              <a:rPr lang="it-IT" sz="1600" dirty="0" smtClean="0"/>
              <a:t>ostituiscono il volume n° 4 e ultimo</a:t>
            </a:r>
          </a:p>
          <a:p>
            <a:r>
              <a:rPr lang="it-IT" sz="1600" dirty="0" smtClean="0"/>
              <a:t>dell’opera  </a:t>
            </a:r>
            <a:r>
              <a:rPr lang="it-IT" sz="2000" i="1" dirty="0" err="1" smtClean="0"/>
              <a:t>Klavier</a:t>
            </a:r>
            <a:r>
              <a:rPr lang="it-IT" sz="2000" i="1" dirty="0" smtClean="0"/>
              <a:t> </a:t>
            </a:r>
            <a:r>
              <a:rPr lang="it-IT" sz="2000" i="1" dirty="0" err="1" smtClean="0"/>
              <a:t>Übungen</a:t>
            </a:r>
            <a:endParaRPr lang="it-IT" sz="2000" i="1" dirty="0" smtClean="0"/>
          </a:p>
          <a:p>
            <a:r>
              <a:rPr lang="it-IT" dirty="0" smtClean="0"/>
              <a:t>(esercizi alla tastiera)</a:t>
            </a:r>
          </a:p>
          <a:p>
            <a:endParaRPr lang="it-IT" dirty="0"/>
          </a:p>
          <a:p>
            <a:r>
              <a:rPr lang="it-IT" sz="1600" dirty="0" smtClean="0"/>
              <a:t>I precedenti volumi (pubblicati dal 1731) contengono</a:t>
            </a:r>
          </a:p>
          <a:p>
            <a:r>
              <a:rPr lang="it-IT" sz="1600" dirty="0"/>
              <a:t>l</a:t>
            </a:r>
            <a:r>
              <a:rPr lang="it-IT" sz="1600" dirty="0" smtClean="0"/>
              <a:t>e </a:t>
            </a:r>
            <a:r>
              <a:rPr lang="it-IT" sz="1600" i="1" dirty="0" smtClean="0"/>
              <a:t>Partite, l’Ouverture francese, il Concerto italiano, vari preludi per organo e Duetti</a:t>
            </a:r>
          </a:p>
          <a:p>
            <a:r>
              <a:rPr lang="it-IT" i="1" dirty="0" smtClean="0"/>
              <a:t>________________________</a:t>
            </a:r>
          </a:p>
          <a:p>
            <a:endParaRPr lang="it-IT" i="1" dirty="0" smtClean="0"/>
          </a:p>
          <a:p>
            <a:r>
              <a:rPr lang="it-IT" sz="1600" i="1" dirty="0" smtClean="0"/>
              <a:t>VI SI LEGGE:</a:t>
            </a:r>
            <a:endParaRPr lang="it-IT" sz="1600" i="1" dirty="0"/>
          </a:p>
          <a:p>
            <a:r>
              <a:rPr lang="it-IT" sz="1600" i="1" dirty="0" smtClean="0"/>
              <a:t>Esercizi per la tastiera che consistono di un’Aria  e diverse variazioni per clavicembalo a due tastiere, per il piacere dei dilettanti</a:t>
            </a:r>
          </a:p>
          <a:p>
            <a:endParaRPr lang="it-IT" i="1" dirty="0"/>
          </a:p>
          <a:p>
            <a:r>
              <a:rPr lang="it-IT" sz="1600" i="1" dirty="0" smtClean="0"/>
              <a:t>Composte da Johann Sebastian Bach …compositore, maestro di cappella e direttore del coro musicale in Lipsia</a:t>
            </a:r>
            <a:endParaRPr lang="it-IT" sz="1600" i="1" dirty="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a:xfrm>
            <a:off x="623979" y="1035782"/>
            <a:ext cx="8229600" cy="4525963"/>
          </a:xfrm>
        </p:spPr>
        <p:txBody>
          <a:bodyPr>
            <a:normAutofit fontScale="85000" lnSpcReduction="10000"/>
          </a:bodyPr>
          <a:lstStyle/>
          <a:p>
            <a:r>
              <a:rPr lang="it-IT" sz="3000" dirty="0" smtClean="0"/>
              <a:t>Variazioni </a:t>
            </a:r>
            <a:r>
              <a:rPr lang="it-IT" sz="3000" dirty="0" err="1" smtClean="0"/>
              <a:t>Goldberg</a:t>
            </a:r>
            <a:r>
              <a:rPr lang="it-IT" sz="3000" dirty="0" smtClean="0"/>
              <a:t>: schema dell’opera (Indice) </a:t>
            </a:r>
            <a:endParaRPr lang="it-IT" dirty="0"/>
          </a:p>
          <a:p>
            <a:endParaRPr lang="it-IT" dirty="0" smtClean="0"/>
          </a:p>
          <a:p>
            <a:r>
              <a:rPr lang="it-IT" sz="2000" b="1" dirty="0" smtClean="0"/>
              <a:t>Aria</a:t>
            </a:r>
          </a:p>
          <a:p>
            <a:r>
              <a:rPr lang="it-IT" sz="2000" dirty="0" smtClean="0"/>
              <a:t>Var.1						Var.2			Var.3 	(canone all’</a:t>
            </a:r>
            <a:r>
              <a:rPr lang="it-IT" sz="2000" dirty="0" err="1"/>
              <a:t>U</a:t>
            </a:r>
            <a:r>
              <a:rPr lang="it-IT" sz="2000" dirty="0" err="1" smtClean="0"/>
              <a:t>nisuono</a:t>
            </a:r>
            <a:r>
              <a:rPr lang="it-IT" sz="2000" dirty="0" smtClean="0"/>
              <a:t>)</a:t>
            </a:r>
          </a:p>
          <a:p>
            <a:r>
              <a:rPr lang="it-IT" sz="2000" dirty="0" smtClean="0"/>
              <a:t>Var.4						Var.5			Var.6	(canone alla Seconda)</a:t>
            </a:r>
          </a:p>
          <a:p>
            <a:r>
              <a:rPr lang="it-IT" sz="2000" b="1" dirty="0" smtClean="0"/>
              <a:t>Var.7	 (al tempo di Giga)	</a:t>
            </a:r>
            <a:r>
              <a:rPr lang="it-IT" sz="2000" dirty="0" smtClean="0"/>
              <a:t>	Var.8			Var.9 	(canone alla Terza)</a:t>
            </a:r>
          </a:p>
          <a:p>
            <a:r>
              <a:rPr lang="it-IT" sz="2000" dirty="0" smtClean="0"/>
              <a:t>Var.10 (Fughetta)			Var.11			</a:t>
            </a:r>
            <a:r>
              <a:rPr lang="it-IT" sz="2000" b="1" dirty="0" smtClean="0"/>
              <a:t>Var.12 	(canone alla Quarta)</a:t>
            </a:r>
          </a:p>
          <a:p>
            <a:r>
              <a:rPr lang="it-IT" sz="2000" dirty="0" smtClean="0"/>
              <a:t>Var.13					Var.14			Var.15 	(canone alla Quinta)</a:t>
            </a:r>
          </a:p>
          <a:p>
            <a:r>
              <a:rPr lang="it-IT" sz="2000" dirty="0" smtClean="0"/>
              <a:t>Var.16  (Ouverture)			Var.17			</a:t>
            </a:r>
            <a:r>
              <a:rPr lang="it-IT" sz="2000" b="1" dirty="0" smtClean="0"/>
              <a:t>Var.18 	(canone alla Sesta)</a:t>
            </a:r>
          </a:p>
          <a:p>
            <a:r>
              <a:rPr lang="it-IT" sz="2000" b="1" dirty="0" smtClean="0"/>
              <a:t>Var.19</a:t>
            </a:r>
            <a:r>
              <a:rPr lang="it-IT" sz="2000" dirty="0" smtClean="0"/>
              <a:t>					Var.20			Var.21 	(canone alla Settima)</a:t>
            </a:r>
          </a:p>
          <a:p>
            <a:r>
              <a:rPr lang="it-IT" sz="2000" dirty="0" smtClean="0"/>
              <a:t>Var.22					Var.23			Var.24 	(canone all’Ottava)</a:t>
            </a:r>
          </a:p>
          <a:p>
            <a:r>
              <a:rPr lang="it-IT" sz="2000" b="1" dirty="0" smtClean="0"/>
              <a:t>Var.25</a:t>
            </a:r>
            <a:r>
              <a:rPr lang="it-IT" sz="2000" dirty="0" smtClean="0"/>
              <a:t>					Var.26			Var.27 	(canone alla Nona)</a:t>
            </a:r>
          </a:p>
          <a:p>
            <a:r>
              <a:rPr lang="it-IT" sz="2000" dirty="0" smtClean="0"/>
              <a:t>Var.28					Var.29			</a:t>
            </a:r>
            <a:r>
              <a:rPr lang="it-IT" sz="2000" b="1" dirty="0" smtClean="0"/>
              <a:t>Var.30 	(</a:t>
            </a:r>
            <a:r>
              <a:rPr lang="it-IT" sz="2000" b="1" dirty="0" err="1"/>
              <a:t>Q</a:t>
            </a:r>
            <a:r>
              <a:rPr lang="it-IT" sz="2000" b="1" dirty="0" err="1" smtClean="0"/>
              <a:t>uodlibet</a:t>
            </a:r>
            <a:r>
              <a:rPr lang="it-IT" sz="2000" b="1" dirty="0" smtClean="0"/>
              <a:t>)</a:t>
            </a:r>
          </a:p>
          <a:p>
            <a:r>
              <a:rPr lang="it-IT" sz="2000" b="1" dirty="0" smtClean="0"/>
              <a:t>Aria</a:t>
            </a:r>
            <a:endParaRPr lang="it-IT" sz="2000" b="1" dirty="0"/>
          </a:p>
        </p:txBody>
      </p:sp>
    </p:spTree>
    <p:extLst>
      <p:ext uri="{BB962C8B-B14F-4D97-AF65-F5344CB8AC3E}">
        <p14:creationId xmlns:p14="http://schemas.microsoft.com/office/powerpoint/2010/main" val="117613635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r>
              <a:rPr lang="it-IT" dirty="0" err="1" smtClean="0"/>
              <a:t>RRiassunto</a:t>
            </a:r>
            <a:endParaRPr lang="it-IT" dirty="0"/>
          </a:p>
        </p:txBody>
      </p:sp>
      <p:pic>
        <p:nvPicPr>
          <p:cNvPr id="4" name="Immagine 3"/>
          <p:cNvPicPr>
            <a:picLocks noChangeAspect="1"/>
          </p:cNvPicPr>
          <p:nvPr/>
        </p:nvPicPr>
        <p:blipFill>
          <a:blip r:embed="rId2"/>
          <a:stretch>
            <a:fillRect/>
          </a:stretch>
        </p:blipFill>
        <p:spPr>
          <a:xfrm>
            <a:off x="565661" y="0"/>
            <a:ext cx="4733146" cy="6714283"/>
          </a:xfrm>
          <a:prstGeom prst="rect">
            <a:avLst/>
          </a:prstGeom>
        </p:spPr>
      </p:pic>
      <p:sp>
        <p:nvSpPr>
          <p:cNvPr id="5" name="CasellaDiTesto 4"/>
          <p:cNvSpPr txBox="1"/>
          <p:nvPr/>
        </p:nvSpPr>
        <p:spPr>
          <a:xfrm>
            <a:off x="5290594" y="639245"/>
            <a:ext cx="3396206" cy="4299414"/>
          </a:xfrm>
          <a:prstGeom prst="rect">
            <a:avLst/>
          </a:prstGeom>
          <a:noFill/>
        </p:spPr>
        <p:txBody>
          <a:bodyPr wrap="square" rtlCol="0">
            <a:spAutoFit/>
          </a:bodyPr>
          <a:lstStyle/>
          <a:p>
            <a:r>
              <a:rPr lang="it-IT" dirty="0" smtClean="0"/>
              <a:t>Andamento (completo) del basso (note </a:t>
            </a:r>
            <a:r>
              <a:rPr lang="it-IT" i="1" dirty="0" smtClean="0"/>
              <a:t>fondamentali</a:t>
            </a:r>
            <a:r>
              <a:rPr lang="it-IT" dirty="0" smtClean="0"/>
              <a:t> )</a:t>
            </a:r>
          </a:p>
          <a:p>
            <a:endParaRPr lang="it-IT" dirty="0" smtClean="0"/>
          </a:p>
          <a:p>
            <a:r>
              <a:rPr lang="it-IT" sz="1600" dirty="0"/>
              <a:t>c</a:t>
            </a:r>
            <a:r>
              <a:rPr lang="it-IT" sz="1600" dirty="0" smtClean="0"/>
              <a:t>omune a tutte le variazioni</a:t>
            </a:r>
          </a:p>
          <a:p>
            <a:r>
              <a:rPr lang="it-IT" sz="1400" dirty="0" smtClean="0"/>
              <a:t>(con piccole licenze eccezionali)</a:t>
            </a:r>
          </a:p>
          <a:p>
            <a:endParaRPr lang="it-IT" dirty="0"/>
          </a:p>
          <a:p>
            <a:r>
              <a:rPr lang="it-IT" sz="1600" dirty="0" smtClean="0"/>
              <a:t>In qualche caso  il basso è presente </a:t>
            </a:r>
          </a:p>
          <a:p>
            <a:r>
              <a:rPr lang="it-IT" sz="1600" dirty="0" smtClean="0"/>
              <a:t> (lo si sente)</a:t>
            </a:r>
          </a:p>
          <a:p>
            <a:endParaRPr lang="it-IT" sz="1600" dirty="0"/>
          </a:p>
          <a:p>
            <a:r>
              <a:rPr lang="it-IT" sz="1600" dirty="0" smtClean="0"/>
              <a:t>In altri casi è sottinteso</a:t>
            </a:r>
          </a:p>
          <a:p>
            <a:r>
              <a:rPr lang="it-IT" sz="1600" dirty="0" smtClean="0"/>
              <a:t>(è suggerito dall’armonia)</a:t>
            </a:r>
          </a:p>
          <a:p>
            <a:endParaRPr lang="it-IT" sz="1600" dirty="0"/>
          </a:p>
          <a:p>
            <a:r>
              <a:rPr lang="it-IT" sz="1600" dirty="0" smtClean="0"/>
              <a:t>Le </a:t>
            </a:r>
            <a:r>
              <a:rPr lang="it-IT" sz="1600" dirty="0" err="1" smtClean="0"/>
              <a:t>var</a:t>
            </a:r>
            <a:r>
              <a:rPr lang="it-IT" sz="1600" dirty="0" smtClean="0"/>
              <a:t>. 15, 21, 25 sono nel modo minore: gli intervalli tra le note cambiano in corrispondenza</a:t>
            </a:r>
          </a:p>
          <a:p>
            <a:endParaRPr lang="it-IT" dirty="0"/>
          </a:p>
        </p:txBody>
      </p:sp>
      <p:sp>
        <p:nvSpPr>
          <p:cNvPr id="6" name="CasellaDiTesto 5"/>
          <p:cNvSpPr txBox="1"/>
          <p:nvPr/>
        </p:nvSpPr>
        <p:spPr>
          <a:xfrm>
            <a:off x="5658428" y="5095496"/>
            <a:ext cx="1755609" cy="707886"/>
          </a:xfrm>
          <a:prstGeom prst="rect">
            <a:avLst/>
          </a:prstGeom>
          <a:noFill/>
        </p:spPr>
        <p:txBody>
          <a:bodyPr wrap="none" rtlCol="0">
            <a:spAutoFit/>
          </a:bodyPr>
          <a:lstStyle/>
          <a:p>
            <a:pPr marL="342900" indent="-342900">
              <a:buFont typeface="Wingdings" charset="0"/>
              <a:buChar char="ß"/>
            </a:pPr>
            <a:r>
              <a:rPr lang="it-IT" sz="2000" dirty="0" smtClean="0"/>
              <a:t>Riassunto</a:t>
            </a:r>
          </a:p>
          <a:p>
            <a:r>
              <a:rPr lang="it-IT" sz="2000" dirty="0" smtClean="0"/>
              <a:t>      dello stesso</a:t>
            </a:r>
            <a:endParaRPr lang="it-IT" sz="2000"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3" name="Segnaposto contenuto 2"/>
          <p:cNvSpPr>
            <a:spLocks noGrp="1"/>
          </p:cNvSpPr>
          <p:nvPr>
            <p:ph idx="1"/>
          </p:nvPr>
        </p:nvSpPr>
        <p:spPr/>
        <p:txBody>
          <a:bodyPr/>
          <a:lstStyle/>
          <a:p>
            <a:endParaRPr lang="it-IT"/>
          </a:p>
        </p:txBody>
      </p:sp>
      <p:pic>
        <p:nvPicPr>
          <p:cNvPr id="4" name="Immagine 3"/>
          <p:cNvPicPr>
            <a:picLocks noChangeAspect="1"/>
          </p:cNvPicPr>
          <p:nvPr/>
        </p:nvPicPr>
        <p:blipFill>
          <a:blip r:embed="rId2"/>
          <a:stretch>
            <a:fillRect/>
          </a:stretch>
        </p:blipFill>
        <p:spPr>
          <a:xfrm>
            <a:off x="457200" y="274638"/>
            <a:ext cx="4903319" cy="6955686"/>
          </a:xfrm>
          <a:prstGeom prst="rect">
            <a:avLst/>
          </a:prstGeom>
        </p:spPr>
      </p:pic>
      <p:sp>
        <p:nvSpPr>
          <p:cNvPr id="5" name="CasellaDiTesto 4"/>
          <p:cNvSpPr txBox="1"/>
          <p:nvPr/>
        </p:nvSpPr>
        <p:spPr>
          <a:xfrm>
            <a:off x="5763635" y="274638"/>
            <a:ext cx="3239254" cy="8710075"/>
          </a:xfrm>
          <a:prstGeom prst="rect">
            <a:avLst/>
          </a:prstGeom>
          <a:noFill/>
        </p:spPr>
        <p:txBody>
          <a:bodyPr wrap="square" rtlCol="0">
            <a:spAutoFit/>
          </a:bodyPr>
          <a:lstStyle/>
          <a:p>
            <a:r>
              <a:rPr lang="it-IT" sz="1400" dirty="0" smtClean="0"/>
              <a:t>Le variazioni con numero d’ordine  </a:t>
            </a:r>
            <a:r>
              <a:rPr lang="it-IT" sz="1400" i="1" dirty="0" smtClean="0"/>
              <a:t>multiplo di 3  </a:t>
            </a:r>
            <a:r>
              <a:rPr lang="it-IT" sz="1400" dirty="0" smtClean="0"/>
              <a:t>sono tutte </a:t>
            </a:r>
            <a:r>
              <a:rPr lang="it-IT" sz="1400" b="1" dirty="0" smtClean="0"/>
              <a:t>canoni</a:t>
            </a:r>
          </a:p>
          <a:p>
            <a:r>
              <a:rPr lang="it-IT" sz="1400" dirty="0"/>
              <a:t>c</a:t>
            </a:r>
            <a:r>
              <a:rPr lang="it-IT" sz="1400" dirty="0" smtClean="0"/>
              <a:t>he </a:t>
            </a:r>
            <a:r>
              <a:rPr lang="it-IT" sz="1400" dirty="0" err="1" smtClean="0"/>
              <a:t>utilizzan</a:t>
            </a:r>
            <a:r>
              <a:rPr lang="it-IT" sz="1400" dirty="0" smtClean="0"/>
              <a:t>  </a:t>
            </a:r>
            <a:r>
              <a:rPr lang="it-IT" sz="1600" i="1" dirty="0" smtClean="0"/>
              <a:t>traslazioni oblique </a:t>
            </a:r>
          </a:p>
          <a:p>
            <a:r>
              <a:rPr lang="it-IT" sz="1600" dirty="0" smtClean="0"/>
              <a:t>composte di</a:t>
            </a:r>
          </a:p>
          <a:p>
            <a:endParaRPr lang="it-IT" sz="1600" dirty="0"/>
          </a:p>
          <a:p>
            <a:r>
              <a:rPr lang="it-IT" sz="1600" dirty="0" smtClean="0"/>
              <a:t>una traslazione orizzontale </a:t>
            </a:r>
          </a:p>
          <a:p>
            <a:r>
              <a:rPr lang="it-IT" sz="1600" dirty="0" smtClean="0"/>
              <a:t>(un ritardo), sempre presente</a:t>
            </a:r>
          </a:p>
          <a:p>
            <a:endParaRPr lang="it-IT" dirty="0"/>
          </a:p>
          <a:p>
            <a:r>
              <a:rPr lang="it-IT" sz="1600" dirty="0" smtClean="0"/>
              <a:t>e una traslazione verticale</a:t>
            </a:r>
          </a:p>
          <a:p>
            <a:r>
              <a:rPr lang="it-IT" sz="1600" dirty="0" smtClean="0"/>
              <a:t>(in altezza) di ampiezza crescente:</a:t>
            </a:r>
          </a:p>
          <a:p>
            <a:r>
              <a:rPr lang="it-IT" sz="1600" dirty="0" err="1" smtClean="0"/>
              <a:t>Var</a:t>
            </a:r>
            <a:r>
              <a:rPr lang="it-IT" sz="1600" dirty="0" smtClean="0"/>
              <a:t>. n° 3  :  0   (</a:t>
            </a:r>
            <a:r>
              <a:rPr lang="it-IT" sz="1200" dirty="0" smtClean="0"/>
              <a:t>in musica</a:t>
            </a:r>
            <a:r>
              <a:rPr lang="it-IT" sz="1600" dirty="0" smtClean="0"/>
              <a:t>: </a:t>
            </a:r>
            <a:r>
              <a:rPr lang="it-IT" sz="1200" i="1" dirty="0" smtClean="0"/>
              <a:t>all’unisono</a:t>
            </a:r>
            <a:r>
              <a:rPr lang="it-IT" sz="1600" dirty="0" smtClean="0"/>
              <a:t>)</a:t>
            </a:r>
          </a:p>
          <a:p>
            <a:r>
              <a:rPr lang="it-IT" sz="1600" dirty="0" err="1"/>
              <a:t>Var</a:t>
            </a:r>
            <a:r>
              <a:rPr lang="it-IT" sz="1600" dirty="0"/>
              <a:t>. n</a:t>
            </a:r>
            <a:r>
              <a:rPr lang="it-IT" sz="1600" dirty="0" smtClean="0"/>
              <a:t>° 6  :  1   (</a:t>
            </a:r>
            <a:r>
              <a:rPr lang="it-IT" sz="1200" dirty="0" smtClean="0"/>
              <a:t>in musica :  </a:t>
            </a:r>
            <a:r>
              <a:rPr lang="it-IT" sz="1200" i="1" dirty="0" smtClean="0"/>
              <a:t>alla 2.a )</a:t>
            </a:r>
          </a:p>
          <a:p>
            <a:r>
              <a:rPr lang="it-IT" sz="1200" i="1" dirty="0"/>
              <a:t> </a:t>
            </a:r>
            <a:r>
              <a:rPr lang="it-IT" sz="1200" i="1" dirty="0" smtClean="0"/>
              <a:t>   perché si conta sia l’inizio che la fine</a:t>
            </a:r>
            <a:r>
              <a:rPr lang="it-IT" sz="1600" dirty="0" smtClean="0"/>
              <a:t>)</a:t>
            </a:r>
          </a:p>
          <a:p>
            <a:r>
              <a:rPr lang="it-IT" sz="1600" dirty="0" err="1"/>
              <a:t>Var</a:t>
            </a:r>
            <a:r>
              <a:rPr lang="it-IT" sz="1600" dirty="0"/>
              <a:t>. </a:t>
            </a:r>
            <a:r>
              <a:rPr lang="it-IT" sz="1600" dirty="0" smtClean="0"/>
              <a:t>n° 9 :   2  (</a:t>
            </a:r>
            <a:r>
              <a:rPr lang="it-IT" sz="1200" dirty="0"/>
              <a:t>in musica :  </a:t>
            </a:r>
            <a:r>
              <a:rPr lang="it-IT" sz="1200" i="1" dirty="0"/>
              <a:t>alla </a:t>
            </a:r>
            <a:r>
              <a:rPr lang="it-IT" sz="1200" i="1" dirty="0" smtClean="0"/>
              <a:t>3.a )</a:t>
            </a:r>
          </a:p>
          <a:p>
            <a:r>
              <a:rPr lang="it-IT" sz="1600" dirty="0" err="1"/>
              <a:t>Var</a:t>
            </a:r>
            <a:r>
              <a:rPr lang="it-IT" sz="1600" dirty="0"/>
              <a:t>. n</a:t>
            </a:r>
            <a:r>
              <a:rPr lang="it-IT" sz="1600" dirty="0" smtClean="0"/>
              <a:t>°18 </a:t>
            </a:r>
            <a:r>
              <a:rPr lang="it-IT" sz="1600" dirty="0"/>
              <a:t>: </a:t>
            </a:r>
            <a:r>
              <a:rPr lang="it-IT" sz="1600" dirty="0" smtClean="0"/>
              <a:t> 5 </a:t>
            </a:r>
            <a:r>
              <a:rPr lang="it-IT" sz="1600" dirty="0"/>
              <a:t>(</a:t>
            </a:r>
            <a:r>
              <a:rPr lang="it-IT" sz="1200" dirty="0"/>
              <a:t>in musica :  </a:t>
            </a:r>
            <a:r>
              <a:rPr lang="it-IT" sz="1200" i="1" dirty="0"/>
              <a:t>alla </a:t>
            </a:r>
            <a:r>
              <a:rPr lang="it-IT" sz="1200" i="1" dirty="0" smtClean="0"/>
              <a:t>6.</a:t>
            </a:r>
            <a:r>
              <a:rPr lang="it-IT" sz="1200" i="1" dirty="0"/>
              <a:t>a )</a:t>
            </a:r>
            <a:endParaRPr lang="it-IT" sz="1600" i="1" dirty="0"/>
          </a:p>
          <a:p>
            <a:r>
              <a:rPr lang="it-IT" sz="1600" dirty="0" err="1"/>
              <a:t>Var</a:t>
            </a:r>
            <a:r>
              <a:rPr lang="it-IT" sz="1600" dirty="0"/>
              <a:t>. n</a:t>
            </a:r>
            <a:r>
              <a:rPr lang="it-IT" sz="1600" dirty="0" smtClean="0"/>
              <a:t>°21 </a:t>
            </a:r>
            <a:r>
              <a:rPr lang="it-IT" sz="1600" dirty="0"/>
              <a:t>:  </a:t>
            </a:r>
            <a:r>
              <a:rPr lang="it-IT" sz="1600" dirty="0" smtClean="0"/>
              <a:t>6 </a:t>
            </a:r>
            <a:r>
              <a:rPr lang="it-IT" sz="1600" dirty="0"/>
              <a:t>(</a:t>
            </a:r>
            <a:r>
              <a:rPr lang="it-IT" sz="1200" dirty="0"/>
              <a:t>in musica :  </a:t>
            </a:r>
            <a:r>
              <a:rPr lang="it-IT" sz="1200" i="1" dirty="0"/>
              <a:t>alla </a:t>
            </a:r>
            <a:r>
              <a:rPr lang="it-IT" sz="1200" i="1" dirty="0" smtClean="0"/>
              <a:t>7.</a:t>
            </a:r>
            <a:r>
              <a:rPr lang="it-IT" sz="1200" i="1" dirty="0"/>
              <a:t>a</a:t>
            </a:r>
            <a:r>
              <a:rPr lang="it-IT" sz="1600" i="1" dirty="0"/>
              <a:t> </a:t>
            </a:r>
            <a:r>
              <a:rPr lang="it-IT" sz="1600" i="1" dirty="0" smtClean="0"/>
              <a:t>)</a:t>
            </a:r>
          </a:p>
          <a:p>
            <a:r>
              <a:rPr lang="it-IT" sz="1600" dirty="0" err="1"/>
              <a:t>Var</a:t>
            </a:r>
            <a:r>
              <a:rPr lang="it-IT" sz="1600" dirty="0"/>
              <a:t>. n</a:t>
            </a:r>
            <a:r>
              <a:rPr lang="it-IT" sz="1600" dirty="0" smtClean="0"/>
              <a:t>°24 </a:t>
            </a:r>
            <a:r>
              <a:rPr lang="it-IT" sz="1600" dirty="0"/>
              <a:t>:  7</a:t>
            </a:r>
            <a:r>
              <a:rPr lang="it-IT" sz="1600" dirty="0" smtClean="0"/>
              <a:t> (</a:t>
            </a:r>
            <a:r>
              <a:rPr lang="it-IT" sz="1200" dirty="0"/>
              <a:t>in musica :  </a:t>
            </a:r>
            <a:r>
              <a:rPr lang="it-IT" sz="1200" i="1" dirty="0"/>
              <a:t>alla </a:t>
            </a:r>
            <a:r>
              <a:rPr lang="it-IT" sz="1200" i="1" dirty="0" smtClean="0"/>
              <a:t>8.</a:t>
            </a:r>
            <a:r>
              <a:rPr lang="it-IT" sz="1200" i="1" dirty="0"/>
              <a:t>a </a:t>
            </a:r>
            <a:r>
              <a:rPr lang="it-IT" sz="1600" i="1" dirty="0"/>
              <a:t>)</a:t>
            </a:r>
          </a:p>
          <a:p>
            <a:r>
              <a:rPr lang="it-IT" sz="1600" dirty="0" err="1"/>
              <a:t>Var</a:t>
            </a:r>
            <a:r>
              <a:rPr lang="it-IT" sz="1600" dirty="0"/>
              <a:t>. n</a:t>
            </a:r>
            <a:r>
              <a:rPr lang="it-IT" sz="1600" dirty="0" smtClean="0"/>
              <a:t>°27 </a:t>
            </a:r>
            <a:r>
              <a:rPr lang="it-IT" sz="1600" dirty="0"/>
              <a:t>:  </a:t>
            </a:r>
            <a:r>
              <a:rPr lang="it-IT" sz="1600" dirty="0" smtClean="0"/>
              <a:t>8 </a:t>
            </a:r>
            <a:r>
              <a:rPr lang="it-IT" sz="1200" dirty="0"/>
              <a:t>(in musica :  </a:t>
            </a:r>
            <a:r>
              <a:rPr lang="it-IT" sz="1200" i="1" dirty="0"/>
              <a:t>alla </a:t>
            </a:r>
            <a:r>
              <a:rPr lang="it-IT" sz="1200" i="1" dirty="0" smtClean="0"/>
              <a:t>9.</a:t>
            </a:r>
            <a:r>
              <a:rPr lang="it-IT" sz="1200" i="1" dirty="0"/>
              <a:t>a </a:t>
            </a:r>
            <a:r>
              <a:rPr lang="it-IT" sz="1600" i="1" dirty="0" smtClean="0"/>
              <a:t>)</a:t>
            </a:r>
          </a:p>
          <a:p>
            <a:endParaRPr lang="it-IT" i="1" dirty="0"/>
          </a:p>
          <a:p>
            <a:r>
              <a:rPr lang="it-IT" sz="1600" i="1" dirty="0" smtClean="0"/>
              <a:t>oppure</a:t>
            </a:r>
          </a:p>
          <a:p>
            <a:r>
              <a:rPr lang="it-IT" sz="1600" i="1" dirty="0" smtClean="0"/>
              <a:t> </a:t>
            </a:r>
            <a:r>
              <a:rPr lang="it-IT" sz="1600" dirty="0" smtClean="0"/>
              <a:t>una  riflessione orizzontale</a:t>
            </a:r>
          </a:p>
          <a:p>
            <a:r>
              <a:rPr lang="it-IT" sz="1600" dirty="0" err="1"/>
              <a:t>Var</a:t>
            </a:r>
            <a:r>
              <a:rPr lang="it-IT" sz="1600" dirty="0"/>
              <a:t>. n</a:t>
            </a:r>
            <a:r>
              <a:rPr lang="it-IT" sz="1600" dirty="0" smtClean="0"/>
              <a:t>°12 e n°15 </a:t>
            </a:r>
          </a:p>
          <a:p>
            <a:endParaRPr lang="it-IT" sz="1600" i="1" dirty="0"/>
          </a:p>
          <a:p>
            <a:r>
              <a:rPr lang="it-IT" sz="1600" dirty="0" smtClean="0"/>
              <a:t>La </a:t>
            </a:r>
            <a:r>
              <a:rPr lang="it-IT" sz="1600" dirty="0" err="1" smtClean="0"/>
              <a:t>Var.n</a:t>
            </a:r>
            <a:r>
              <a:rPr lang="it-IT" sz="1600" dirty="0" smtClean="0"/>
              <a:t>° 30  </a:t>
            </a:r>
            <a:r>
              <a:rPr lang="it-IT" sz="1600" i="1" dirty="0" smtClean="0"/>
              <a:t>(</a:t>
            </a:r>
            <a:r>
              <a:rPr lang="it-IT" sz="1600" i="1" dirty="0" err="1" smtClean="0"/>
              <a:t>quodlibet</a:t>
            </a:r>
            <a:r>
              <a:rPr lang="it-IT" sz="1600" i="1" dirty="0" smtClean="0"/>
              <a:t>)</a:t>
            </a:r>
          </a:p>
          <a:p>
            <a:r>
              <a:rPr lang="it-IT" sz="1600" dirty="0"/>
              <a:t>è</a:t>
            </a:r>
            <a:r>
              <a:rPr lang="it-IT" sz="1600" dirty="0" smtClean="0"/>
              <a:t> un caso ….  misto</a:t>
            </a:r>
            <a:endParaRPr lang="it-IT" sz="1600" dirty="0"/>
          </a:p>
          <a:p>
            <a:endParaRPr lang="it-IT" i="1" dirty="0"/>
          </a:p>
          <a:p>
            <a:endParaRPr lang="it-IT" i="1" dirty="0"/>
          </a:p>
          <a:p>
            <a:endParaRPr lang="it-IT" dirty="0" smtClean="0"/>
          </a:p>
          <a:p>
            <a:r>
              <a:rPr lang="it-IT" dirty="0" smtClean="0"/>
              <a:t>18.a</a:t>
            </a:r>
          </a:p>
          <a:p>
            <a:endParaRPr lang="it-IT" dirty="0" smtClean="0"/>
          </a:p>
          <a:p>
            <a:endParaRPr lang="it-IT" dirty="0"/>
          </a:p>
          <a:p>
            <a:endParaRPr lang="it-IT" dirty="0" smtClean="0"/>
          </a:p>
          <a:p>
            <a:endParaRPr lang="it-IT" dirty="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6" name="Immagine 5"/>
          <p:cNvPicPr>
            <a:picLocks noChangeAspect="1"/>
          </p:cNvPicPr>
          <p:nvPr/>
        </p:nvPicPr>
        <p:blipFill>
          <a:blip r:embed="rId2"/>
          <a:stretch>
            <a:fillRect/>
          </a:stretch>
        </p:blipFill>
        <p:spPr>
          <a:xfrm>
            <a:off x="457200" y="-725474"/>
            <a:ext cx="5514548" cy="12094322"/>
          </a:xfrm>
          <a:prstGeom prst="rect">
            <a:avLst/>
          </a:prstGeom>
        </p:spPr>
      </p:pic>
      <p:sp>
        <p:nvSpPr>
          <p:cNvPr id="7" name="Segnaposto contenuto 6"/>
          <p:cNvSpPr>
            <a:spLocks noGrp="1"/>
          </p:cNvSpPr>
          <p:nvPr>
            <p:ph idx="1"/>
          </p:nvPr>
        </p:nvSpPr>
        <p:spPr/>
        <p:txBody>
          <a:bodyPr/>
          <a:lstStyle/>
          <a:p>
            <a:endParaRPr lang="it-IT"/>
          </a:p>
        </p:txBody>
      </p:sp>
      <p:sp>
        <p:nvSpPr>
          <p:cNvPr id="8" name="CasellaDiTesto 7"/>
          <p:cNvSpPr txBox="1"/>
          <p:nvPr/>
        </p:nvSpPr>
        <p:spPr>
          <a:xfrm>
            <a:off x="5565815" y="1600200"/>
            <a:ext cx="3641053" cy="4062651"/>
          </a:xfrm>
          <a:prstGeom prst="rect">
            <a:avLst/>
          </a:prstGeom>
          <a:noFill/>
        </p:spPr>
        <p:txBody>
          <a:bodyPr wrap="none" rtlCol="0">
            <a:spAutoFit/>
          </a:bodyPr>
          <a:lstStyle/>
          <a:p>
            <a:r>
              <a:rPr lang="it-IT" sz="2400" b="1" dirty="0" smtClean="0"/>
              <a:t>Variazione n.18 </a:t>
            </a:r>
            <a:r>
              <a:rPr lang="it-IT" dirty="0" smtClean="0"/>
              <a:t>(completa)</a:t>
            </a:r>
          </a:p>
          <a:p>
            <a:r>
              <a:rPr lang="it-IT" dirty="0" smtClean="0"/>
              <a:t>Canone </a:t>
            </a:r>
            <a:r>
              <a:rPr lang="it-IT" i="1" dirty="0" smtClean="0"/>
              <a:t>alla sesta</a:t>
            </a:r>
          </a:p>
          <a:p>
            <a:endParaRPr lang="it-IT" dirty="0"/>
          </a:p>
          <a:p>
            <a:r>
              <a:rPr lang="it-IT" dirty="0" smtClean="0"/>
              <a:t>La trasformazione è una</a:t>
            </a:r>
          </a:p>
          <a:p>
            <a:r>
              <a:rPr lang="it-IT" dirty="0"/>
              <a:t>t</a:t>
            </a:r>
            <a:r>
              <a:rPr lang="it-IT" dirty="0" smtClean="0"/>
              <a:t>raslazione</a:t>
            </a:r>
            <a:r>
              <a:rPr lang="it-IT" i="1" dirty="0" smtClean="0"/>
              <a:t> obliqua </a:t>
            </a:r>
            <a:r>
              <a:rPr lang="it-IT" dirty="0" smtClean="0"/>
              <a:t>ottenuta</a:t>
            </a:r>
          </a:p>
          <a:p>
            <a:r>
              <a:rPr lang="it-IT" dirty="0"/>
              <a:t>c</a:t>
            </a:r>
            <a:r>
              <a:rPr lang="it-IT" dirty="0" smtClean="0"/>
              <a:t>omponendo :</a:t>
            </a:r>
          </a:p>
          <a:p>
            <a:endParaRPr lang="it-IT" dirty="0" smtClean="0"/>
          </a:p>
          <a:p>
            <a:r>
              <a:rPr lang="it-IT" dirty="0"/>
              <a:t>u</a:t>
            </a:r>
            <a:r>
              <a:rPr lang="it-IT" dirty="0" smtClean="0"/>
              <a:t>na traslazione orizzontale</a:t>
            </a:r>
          </a:p>
          <a:p>
            <a:r>
              <a:rPr lang="it-IT" dirty="0" smtClean="0"/>
              <a:t> (di una </a:t>
            </a:r>
            <a:r>
              <a:rPr lang="it-IT" i="1" dirty="0" smtClean="0"/>
              <a:t>battuta </a:t>
            </a:r>
            <a:r>
              <a:rPr lang="it-IT" dirty="0" smtClean="0"/>
              <a:t>)</a:t>
            </a:r>
          </a:p>
          <a:p>
            <a:r>
              <a:rPr lang="it-IT" dirty="0"/>
              <a:t> </a:t>
            </a:r>
            <a:r>
              <a:rPr lang="it-IT" dirty="0" smtClean="0"/>
              <a:t>  cioè la seconda voce è </a:t>
            </a:r>
            <a:r>
              <a:rPr lang="it-IT" i="1" dirty="0" smtClean="0"/>
              <a:t>posticipata</a:t>
            </a:r>
          </a:p>
          <a:p>
            <a:endParaRPr lang="it-IT" i="1" dirty="0" smtClean="0"/>
          </a:p>
          <a:p>
            <a:r>
              <a:rPr lang="it-IT" dirty="0"/>
              <a:t>e</a:t>
            </a:r>
            <a:r>
              <a:rPr lang="it-IT" dirty="0" smtClean="0"/>
              <a:t> una </a:t>
            </a:r>
            <a:r>
              <a:rPr lang="it-IT" dirty="0" err="1" smtClean="0"/>
              <a:t>traslazioneverticale</a:t>
            </a:r>
            <a:r>
              <a:rPr lang="it-IT" dirty="0" smtClean="0"/>
              <a:t> </a:t>
            </a:r>
          </a:p>
          <a:p>
            <a:r>
              <a:rPr lang="it-IT" dirty="0" smtClean="0"/>
              <a:t>(di sei </a:t>
            </a:r>
            <a:r>
              <a:rPr lang="it-IT" i="1" dirty="0" smtClean="0"/>
              <a:t>note)</a:t>
            </a:r>
          </a:p>
          <a:p>
            <a:r>
              <a:rPr lang="it-IT" i="1" dirty="0"/>
              <a:t> </a:t>
            </a:r>
            <a:r>
              <a:rPr lang="it-IT" i="1" dirty="0" smtClean="0"/>
              <a:t> </a:t>
            </a:r>
            <a:r>
              <a:rPr lang="it-IT" dirty="0" smtClean="0"/>
              <a:t> cioè la seconda voce è</a:t>
            </a:r>
            <a:r>
              <a:rPr lang="it-IT" i="1" dirty="0" smtClean="0"/>
              <a:t> più alta</a:t>
            </a:r>
            <a:endParaRPr lang="it-IT" dirty="0"/>
          </a:p>
        </p:txBody>
      </p:sp>
    </p:spTree>
    <p:extLst>
      <p:ext uri="{BB962C8B-B14F-4D97-AF65-F5344CB8AC3E}">
        <p14:creationId xmlns:p14="http://schemas.microsoft.com/office/powerpoint/2010/main" val="184924128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dirty="0"/>
          </a:p>
        </p:txBody>
      </p:sp>
      <p:pic>
        <p:nvPicPr>
          <p:cNvPr id="4" name="Immagine 3"/>
          <p:cNvPicPr>
            <a:picLocks noChangeAspect="1"/>
          </p:cNvPicPr>
          <p:nvPr/>
        </p:nvPicPr>
        <p:blipFill>
          <a:blip r:embed="rId2"/>
          <a:stretch>
            <a:fillRect/>
          </a:stretch>
        </p:blipFill>
        <p:spPr>
          <a:xfrm>
            <a:off x="-289821" y="0"/>
            <a:ext cx="6398640" cy="9355638"/>
          </a:xfrm>
          <a:prstGeom prst="rect">
            <a:avLst/>
          </a:prstGeom>
        </p:spPr>
      </p:pic>
      <p:sp>
        <p:nvSpPr>
          <p:cNvPr id="5" name="CasellaDiTesto 4"/>
          <p:cNvSpPr txBox="1"/>
          <p:nvPr/>
        </p:nvSpPr>
        <p:spPr>
          <a:xfrm>
            <a:off x="5502274" y="2203523"/>
            <a:ext cx="3184526" cy="1785104"/>
          </a:xfrm>
          <a:prstGeom prst="rect">
            <a:avLst/>
          </a:prstGeom>
          <a:noFill/>
        </p:spPr>
        <p:txBody>
          <a:bodyPr wrap="square" rtlCol="0">
            <a:spAutoFit/>
          </a:bodyPr>
          <a:lstStyle/>
          <a:p>
            <a:r>
              <a:rPr lang="it-IT" b="1" dirty="0"/>
              <a:t>V</a:t>
            </a:r>
            <a:r>
              <a:rPr lang="it-IT" sz="2000" b="1" dirty="0" smtClean="0"/>
              <a:t>ariazioni n. 12  e n.15</a:t>
            </a:r>
          </a:p>
          <a:p>
            <a:r>
              <a:rPr lang="it-IT" dirty="0" smtClean="0"/>
              <a:t>(frasi iniziali)</a:t>
            </a:r>
          </a:p>
          <a:p>
            <a:r>
              <a:rPr lang="it-IT" dirty="0" smtClean="0"/>
              <a:t> le trasformazioni applicate</a:t>
            </a:r>
          </a:p>
          <a:p>
            <a:r>
              <a:rPr lang="it-IT" dirty="0" smtClean="0"/>
              <a:t>sono il prodotto di</a:t>
            </a:r>
          </a:p>
          <a:p>
            <a:r>
              <a:rPr lang="it-IT" dirty="0" smtClean="0"/>
              <a:t>una </a:t>
            </a:r>
            <a:r>
              <a:rPr lang="it-IT" b="1" dirty="0" smtClean="0"/>
              <a:t>traslazione </a:t>
            </a:r>
            <a:r>
              <a:rPr lang="it-IT" dirty="0" smtClean="0"/>
              <a:t>temporale</a:t>
            </a:r>
          </a:p>
          <a:p>
            <a:r>
              <a:rPr lang="it-IT" dirty="0"/>
              <a:t>e</a:t>
            </a:r>
            <a:r>
              <a:rPr lang="it-IT" dirty="0" smtClean="0"/>
              <a:t> una </a:t>
            </a:r>
            <a:r>
              <a:rPr lang="it-IT" b="1" dirty="0" smtClean="0"/>
              <a:t>riflessione</a:t>
            </a:r>
            <a:r>
              <a:rPr lang="it-IT" dirty="0" smtClean="0"/>
              <a:t> orizzontale</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89308" y="1194803"/>
            <a:ext cx="2948077" cy="4449964"/>
          </a:xfrm>
        </p:spPr>
        <p:txBody>
          <a:bodyPr>
            <a:normAutofit/>
          </a:bodyPr>
          <a:lstStyle/>
          <a:p>
            <a:r>
              <a:rPr lang="it-IT" sz="2000" dirty="0" smtClean="0"/>
              <a:t>Le due voci producono un’armonia piacevole</a:t>
            </a:r>
            <a:br>
              <a:rPr lang="it-IT" sz="2000" dirty="0" smtClean="0"/>
            </a:br>
            <a:r>
              <a:rPr lang="it-IT" sz="2000" dirty="0" smtClean="0"/>
              <a:t>ma le simmetrie non si avvertono facilmente</a:t>
            </a:r>
            <a:br>
              <a:rPr lang="it-IT" sz="2000" dirty="0" smtClean="0"/>
            </a:br>
            <a:r>
              <a:rPr lang="it-IT" sz="2000" dirty="0" smtClean="0"/>
              <a:t>né visivamente </a:t>
            </a:r>
            <a:br>
              <a:rPr lang="it-IT" sz="2000" dirty="0" smtClean="0"/>
            </a:br>
            <a:r>
              <a:rPr lang="it-IT" sz="2000" dirty="0" smtClean="0"/>
              <a:t>né (tanto meno) all’ascolto</a:t>
            </a:r>
            <a:endParaRPr lang="it-IT" sz="2000" dirty="0"/>
          </a:p>
        </p:txBody>
      </p:sp>
      <p:sp>
        <p:nvSpPr>
          <p:cNvPr id="3" name="Segnaposto contenuto 2"/>
          <p:cNvSpPr>
            <a:spLocks noGrp="1"/>
          </p:cNvSpPr>
          <p:nvPr>
            <p:ph idx="1"/>
          </p:nvPr>
        </p:nvSpPr>
        <p:spPr>
          <a:xfrm>
            <a:off x="5189308" y="910284"/>
            <a:ext cx="3527476" cy="4954002"/>
          </a:xfrm>
        </p:spPr>
        <p:txBody>
          <a:bodyPr>
            <a:normAutofit/>
          </a:bodyPr>
          <a:lstStyle/>
          <a:p>
            <a:r>
              <a:rPr lang="it-IT" sz="2400" dirty="0" smtClean="0"/>
              <a:t>Variazione n.12 </a:t>
            </a:r>
            <a:r>
              <a:rPr lang="it-IT" sz="1800" dirty="0" smtClean="0"/>
              <a:t>(completa)</a:t>
            </a:r>
            <a:endParaRPr lang="it-IT" sz="1800" dirty="0"/>
          </a:p>
        </p:txBody>
      </p:sp>
      <p:pic>
        <p:nvPicPr>
          <p:cNvPr id="4" name="Immagine 3"/>
          <p:cNvPicPr>
            <a:picLocks noChangeAspect="1"/>
          </p:cNvPicPr>
          <p:nvPr/>
        </p:nvPicPr>
        <p:blipFill>
          <a:blip r:embed="rId2"/>
          <a:stretch>
            <a:fillRect/>
          </a:stretch>
        </p:blipFill>
        <p:spPr>
          <a:xfrm>
            <a:off x="457199" y="0"/>
            <a:ext cx="4542925" cy="644444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420065" y="723607"/>
            <a:ext cx="8229600" cy="1143000"/>
          </a:xfrm>
        </p:spPr>
        <p:txBody>
          <a:bodyPr/>
          <a:lstStyle/>
          <a:p>
            <a:r>
              <a:rPr lang="it-IT" dirty="0" smtClean="0"/>
              <a:t> </a:t>
            </a:r>
            <a:endParaRPr lang="it-IT" dirty="0"/>
          </a:p>
        </p:txBody>
      </p:sp>
      <p:sp>
        <p:nvSpPr>
          <p:cNvPr id="3" name="Segnaposto contenuto 2"/>
          <p:cNvSpPr>
            <a:spLocks noGrp="1"/>
          </p:cNvSpPr>
          <p:nvPr>
            <p:ph idx="1"/>
          </p:nvPr>
        </p:nvSpPr>
        <p:spPr/>
        <p:txBody>
          <a:bodyPr/>
          <a:lstStyle/>
          <a:p>
            <a:endParaRPr lang="it-IT" dirty="0"/>
          </a:p>
        </p:txBody>
      </p:sp>
      <p:pic>
        <p:nvPicPr>
          <p:cNvPr id="4" name="Immagine 3"/>
          <p:cNvPicPr>
            <a:picLocks noChangeAspect="1"/>
          </p:cNvPicPr>
          <p:nvPr/>
        </p:nvPicPr>
        <p:blipFill>
          <a:blip r:embed="rId3"/>
          <a:stretch>
            <a:fillRect/>
          </a:stretch>
        </p:blipFill>
        <p:spPr>
          <a:xfrm>
            <a:off x="0" y="1395501"/>
            <a:ext cx="9020724" cy="4730662"/>
          </a:xfrm>
          <a:prstGeom prst="rect">
            <a:avLst/>
          </a:prstGeom>
        </p:spPr>
      </p:pic>
      <p:sp>
        <p:nvSpPr>
          <p:cNvPr id="5" name="CasellaDiTesto 4"/>
          <p:cNvSpPr txBox="1"/>
          <p:nvPr/>
        </p:nvSpPr>
        <p:spPr>
          <a:xfrm>
            <a:off x="662467" y="276851"/>
            <a:ext cx="7047872" cy="1477328"/>
          </a:xfrm>
          <a:prstGeom prst="rect">
            <a:avLst/>
          </a:prstGeom>
          <a:noFill/>
        </p:spPr>
        <p:txBody>
          <a:bodyPr wrap="square" rtlCol="0">
            <a:spAutoFit/>
          </a:bodyPr>
          <a:lstStyle/>
          <a:p>
            <a:r>
              <a:rPr lang="it-IT" dirty="0"/>
              <a:t>Effetto di una </a:t>
            </a:r>
            <a:r>
              <a:rPr lang="it-IT" b="1" dirty="0" smtClean="0"/>
              <a:t>rotazione di 180°  </a:t>
            </a:r>
            <a:r>
              <a:rPr lang="it-IT" dirty="0" smtClean="0"/>
              <a:t>della melodia originaria</a:t>
            </a:r>
            <a:endParaRPr lang="it-IT" dirty="0"/>
          </a:p>
          <a:p>
            <a:r>
              <a:rPr lang="it-IT" dirty="0" smtClean="0"/>
              <a:t>(mezzo giro attorno al centro del foglio = simmetria puntuale )</a:t>
            </a:r>
          </a:p>
          <a:p>
            <a:endParaRPr lang="it-IT" dirty="0"/>
          </a:p>
          <a:p>
            <a:r>
              <a:rPr lang="it-IT" dirty="0" smtClean="0"/>
              <a:t>L’orecchio musicale “pensa” questa melodia nella scala di La minore </a:t>
            </a:r>
          </a:p>
          <a:p>
            <a:r>
              <a:rPr lang="it-IT" dirty="0" smtClean="0"/>
              <a:t>La --------  Si ---- Do -------- Re -------- Mi --- Fa -------- Sol -------- La</a:t>
            </a:r>
            <a:endParaRPr lang="it-IT" dirty="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a:xfrm>
            <a:off x="849861" y="5155051"/>
            <a:ext cx="8294139" cy="1428311"/>
          </a:xfrm>
        </p:spPr>
        <p:txBody>
          <a:bodyPr>
            <a:noAutofit/>
          </a:bodyPr>
          <a:lstStyle/>
          <a:p>
            <a:r>
              <a:rPr lang="it-IT" sz="2400" dirty="0" smtClean="0"/>
              <a:t>Prima parte della Variazione n.12</a:t>
            </a:r>
            <a:r>
              <a:rPr lang="it-IT" sz="1800" dirty="0" smtClean="0"/>
              <a:t>:</a:t>
            </a:r>
          </a:p>
          <a:p>
            <a:r>
              <a:rPr lang="it-IT" sz="1800" dirty="0" smtClean="0"/>
              <a:t>Effettuando</a:t>
            </a:r>
            <a:r>
              <a:rPr lang="it-IT" sz="1800" dirty="0" smtClean="0"/>
              <a:t> un’opportuna traslazione di una voce rispetto all’altra</a:t>
            </a:r>
          </a:p>
          <a:p>
            <a:r>
              <a:rPr lang="it-IT" sz="1800" dirty="0" smtClean="0"/>
              <a:t>si rendono evidenti le simmetrie</a:t>
            </a:r>
          </a:p>
          <a:p>
            <a:r>
              <a:rPr lang="it-IT" sz="1800" dirty="0" smtClean="0"/>
              <a:t>Ma questa sovrapposizione è armonicamente intollerabile</a:t>
            </a:r>
            <a:endParaRPr lang="it-IT" sz="1800" dirty="0"/>
          </a:p>
        </p:txBody>
      </p:sp>
      <p:pic>
        <p:nvPicPr>
          <p:cNvPr id="4" name="Immagine 3"/>
          <p:cNvPicPr>
            <a:picLocks noChangeAspect="1"/>
          </p:cNvPicPr>
          <p:nvPr/>
        </p:nvPicPr>
        <p:blipFill>
          <a:blip r:embed="rId2"/>
          <a:stretch>
            <a:fillRect/>
          </a:stretch>
        </p:blipFill>
        <p:spPr>
          <a:xfrm>
            <a:off x="-1" y="0"/>
            <a:ext cx="8805643" cy="515505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dirty="0"/>
          </a:p>
        </p:txBody>
      </p:sp>
      <p:pic>
        <p:nvPicPr>
          <p:cNvPr id="4" name="Immagine 3"/>
          <p:cNvPicPr>
            <a:picLocks noChangeAspect="1"/>
          </p:cNvPicPr>
          <p:nvPr/>
        </p:nvPicPr>
        <p:blipFill>
          <a:blip r:embed="rId2"/>
          <a:stretch>
            <a:fillRect/>
          </a:stretch>
        </p:blipFill>
        <p:spPr>
          <a:xfrm>
            <a:off x="119530" y="274638"/>
            <a:ext cx="10100235" cy="4874364"/>
          </a:xfrm>
          <a:prstGeom prst="rect">
            <a:avLst/>
          </a:prstGeom>
        </p:spPr>
      </p:pic>
      <p:sp>
        <p:nvSpPr>
          <p:cNvPr id="5" name="CasellaDiTesto 4"/>
          <p:cNvSpPr txBox="1"/>
          <p:nvPr/>
        </p:nvSpPr>
        <p:spPr>
          <a:xfrm flipH="1">
            <a:off x="248024" y="5463380"/>
            <a:ext cx="8686800" cy="1292662"/>
          </a:xfrm>
          <a:prstGeom prst="rect">
            <a:avLst/>
          </a:prstGeom>
          <a:noFill/>
        </p:spPr>
        <p:txBody>
          <a:bodyPr wrap="square" rtlCol="0">
            <a:spAutoFit/>
          </a:bodyPr>
          <a:lstStyle/>
          <a:p>
            <a:r>
              <a:rPr lang="it-IT" sz="2400" dirty="0" smtClean="0"/>
              <a:t>Seconda parte della Variazione n.12</a:t>
            </a:r>
          </a:p>
          <a:p>
            <a:r>
              <a:rPr lang="it-IT" dirty="0" smtClean="0"/>
              <a:t>Effettuando la traslazione </a:t>
            </a:r>
            <a:r>
              <a:rPr lang="it-IT" i="1" dirty="0" smtClean="0"/>
              <a:t>opposta</a:t>
            </a:r>
            <a:r>
              <a:rPr lang="it-IT" dirty="0" smtClean="0"/>
              <a:t> della precedente,</a:t>
            </a:r>
          </a:p>
          <a:p>
            <a:r>
              <a:rPr lang="it-IT" dirty="0" smtClean="0"/>
              <a:t>la simmetria risulta evidente</a:t>
            </a:r>
          </a:p>
          <a:p>
            <a:r>
              <a:rPr lang="it-IT" dirty="0" smtClean="0"/>
              <a:t>ma anche questa sovrapposizione è musicalmente intollerabile</a:t>
            </a:r>
            <a:endParaRPr lang="it-IT"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4" name="Segnaposto contenuto 3" descr="BWV988-IchBinSoLang.jpg"/>
          <p:cNvPicPr>
            <a:picLocks noGrp="1" noChangeAspect="1"/>
          </p:cNvPicPr>
          <p:nvPr>
            <p:ph idx="1"/>
          </p:nvPr>
        </p:nvPicPr>
        <p:blipFill>
          <a:blip r:embed="rId2"/>
          <a:srcRect l="-11338" r="-11338"/>
          <a:stretch>
            <a:fillRect/>
          </a:stretch>
        </p:blipFill>
        <p:spPr>
          <a:xfrm>
            <a:off x="0" y="274638"/>
            <a:ext cx="9144000" cy="4944680"/>
          </a:xfrm>
        </p:spPr>
      </p:pic>
      <p:sp>
        <p:nvSpPr>
          <p:cNvPr id="3" name="CasellaDiTesto 2"/>
          <p:cNvSpPr txBox="1"/>
          <p:nvPr/>
        </p:nvSpPr>
        <p:spPr>
          <a:xfrm>
            <a:off x="1425222" y="5346889"/>
            <a:ext cx="6477000" cy="954107"/>
          </a:xfrm>
          <a:prstGeom prst="rect">
            <a:avLst/>
          </a:prstGeom>
          <a:noFill/>
        </p:spPr>
        <p:txBody>
          <a:bodyPr wrap="square" rtlCol="0">
            <a:spAutoFit/>
          </a:bodyPr>
          <a:lstStyle/>
          <a:p>
            <a:r>
              <a:rPr lang="it-IT" sz="2000" dirty="0" smtClean="0"/>
              <a:t>La prima riga è una canzone popolare tedesca</a:t>
            </a:r>
          </a:p>
          <a:p>
            <a:r>
              <a:rPr lang="it-IT" sz="2000" i="1" dirty="0" smtClean="0"/>
              <a:t>Per tanto tempo non sono stato da te, corri qui, corri qui</a:t>
            </a:r>
          </a:p>
          <a:p>
            <a:r>
              <a:rPr lang="it-IT" sz="1600" dirty="0" smtClean="0"/>
              <a:t>Le altre righe sono varianti</a:t>
            </a:r>
            <a:r>
              <a:rPr lang="it-IT" sz="1600" i="1" dirty="0" smtClean="0"/>
              <a:t> </a:t>
            </a:r>
            <a:endParaRPr lang="it-IT" sz="1600" i="1"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2264650"/>
            <a:ext cx="8229600" cy="1143000"/>
          </a:xfrm>
        </p:spPr>
        <p:txBody>
          <a:bodyPr>
            <a:normAutofit/>
          </a:bodyPr>
          <a:lstStyle/>
          <a:p>
            <a:r>
              <a:rPr lang="it-IT" sz="3600" dirty="0" err="1" smtClean="0"/>
              <a:t>Goldberg</a:t>
            </a:r>
            <a:r>
              <a:rPr lang="it-IT" sz="3600" dirty="0" smtClean="0"/>
              <a:t> var.n°30 (</a:t>
            </a:r>
            <a:r>
              <a:rPr lang="it-IT" sz="3600" dirty="0" err="1" smtClean="0"/>
              <a:t>quodlibet</a:t>
            </a:r>
            <a:r>
              <a:rPr lang="it-IT" sz="3600" dirty="0" smtClean="0"/>
              <a:t>)</a:t>
            </a:r>
            <a:endParaRPr lang="it-IT" sz="3600" dirty="0"/>
          </a:p>
        </p:txBody>
      </p:sp>
      <p:pic>
        <p:nvPicPr>
          <p:cNvPr id="4" name="Segnaposto contenuto 3" descr="BWV988-Krautund.jpg"/>
          <p:cNvPicPr>
            <a:picLocks noGrp="1" noChangeAspect="1"/>
          </p:cNvPicPr>
          <p:nvPr>
            <p:ph idx="1"/>
          </p:nvPr>
        </p:nvPicPr>
        <p:blipFill>
          <a:blip r:embed="rId2"/>
          <a:srcRect t="-19674" b="-19674"/>
          <a:stretch>
            <a:fillRect/>
          </a:stretch>
        </p:blipFill>
        <p:spPr>
          <a:xfrm>
            <a:off x="-62904" y="0"/>
            <a:ext cx="9206904" cy="5078321"/>
          </a:xfrm>
        </p:spPr>
      </p:pic>
      <p:sp>
        <p:nvSpPr>
          <p:cNvPr id="3" name="CasellaDiTesto 2"/>
          <p:cNvSpPr txBox="1"/>
          <p:nvPr/>
        </p:nvSpPr>
        <p:spPr>
          <a:xfrm>
            <a:off x="1778922" y="3914915"/>
            <a:ext cx="6252145" cy="1877437"/>
          </a:xfrm>
          <a:prstGeom prst="rect">
            <a:avLst/>
          </a:prstGeom>
          <a:noFill/>
        </p:spPr>
        <p:txBody>
          <a:bodyPr wrap="square" rtlCol="0">
            <a:spAutoFit/>
          </a:bodyPr>
          <a:lstStyle/>
          <a:p>
            <a:r>
              <a:rPr lang="it-IT" dirty="0" smtClean="0"/>
              <a:t>Una canzone popolare:</a:t>
            </a:r>
          </a:p>
          <a:p>
            <a:endParaRPr lang="it-IT" dirty="0" smtClean="0"/>
          </a:p>
          <a:p>
            <a:r>
              <a:rPr lang="it-IT" sz="2000" i="1" dirty="0" smtClean="0"/>
              <a:t>Crauti e rape mi hanno allontanato</a:t>
            </a:r>
          </a:p>
          <a:p>
            <a:endParaRPr lang="it-IT" sz="2000" i="1" dirty="0" smtClean="0"/>
          </a:p>
          <a:p>
            <a:r>
              <a:rPr lang="it-IT" sz="2000" i="1" dirty="0" smtClean="0"/>
              <a:t>Se mia madre avesse cotto la carne</a:t>
            </a:r>
          </a:p>
          <a:p>
            <a:r>
              <a:rPr lang="it-IT" sz="2000" i="1" dirty="0"/>
              <a:t>m</a:t>
            </a:r>
            <a:r>
              <a:rPr lang="it-IT" sz="2000" i="1" dirty="0" smtClean="0"/>
              <a:t>i sarei fermato più a lungo</a:t>
            </a:r>
            <a:endParaRPr lang="it-IT" sz="2000" i="1"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368177" y="1740762"/>
            <a:ext cx="9345398" cy="5016250"/>
          </a:xfrm>
          <a:prstGeom prst="rect">
            <a:avLst/>
          </a:prstGeom>
        </p:spPr>
      </p:pic>
      <p:sp>
        <p:nvSpPr>
          <p:cNvPr id="5" name="CasellaDiTesto 4"/>
          <p:cNvSpPr txBox="1"/>
          <p:nvPr/>
        </p:nvSpPr>
        <p:spPr>
          <a:xfrm>
            <a:off x="283315" y="817432"/>
            <a:ext cx="8693906" cy="923330"/>
          </a:xfrm>
          <a:prstGeom prst="rect">
            <a:avLst/>
          </a:prstGeom>
          <a:noFill/>
        </p:spPr>
        <p:txBody>
          <a:bodyPr wrap="none" rtlCol="0">
            <a:spAutoFit/>
          </a:bodyPr>
          <a:lstStyle/>
          <a:p>
            <a:r>
              <a:rPr lang="it-IT" dirty="0"/>
              <a:t>Effetto di una </a:t>
            </a:r>
            <a:r>
              <a:rPr lang="it-IT" b="1" dirty="0" smtClean="0"/>
              <a:t>riflessione </a:t>
            </a:r>
            <a:r>
              <a:rPr lang="it-IT" dirty="0" smtClean="0"/>
              <a:t>(simmetria assiale ) della melodia originaria su un asse </a:t>
            </a:r>
            <a:r>
              <a:rPr lang="it-IT" b="1" dirty="0" smtClean="0"/>
              <a:t>orizzontale </a:t>
            </a:r>
          </a:p>
          <a:p>
            <a:r>
              <a:rPr lang="it-IT" dirty="0" smtClean="0"/>
              <a:t>(equivale alla riflessione su un asse verticale della melodia precedente)</a:t>
            </a:r>
          </a:p>
          <a:p>
            <a:r>
              <a:rPr lang="it-IT" dirty="0" smtClean="0"/>
              <a:t>Anche questa melodia viene percepita nel modo minore</a:t>
            </a:r>
            <a:endParaRPr lang="it-IT"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218096" y="1450935"/>
            <a:ext cx="9168892" cy="4819901"/>
          </a:xfrm>
          <a:prstGeom prst="rect">
            <a:avLst/>
          </a:prstGeom>
        </p:spPr>
      </p:pic>
      <p:sp>
        <p:nvSpPr>
          <p:cNvPr id="9" name="CasellaDiTesto 8"/>
          <p:cNvSpPr txBox="1"/>
          <p:nvPr/>
        </p:nvSpPr>
        <p:spPr>
          <a:xfrm>
            <a:off x="1048591" y="743049"/>
            <a:ext cx="7306758" cy="707886"/>
          </a:xfrm>
          <a:prstGeom prst="rect">
            <a:avLst/>
          </a:prstGeom>
          <a:noFill/>
        </p:spPr>
        <p:txBody>
          <a:bodyPr wrap="none" rtlCol="0">
            <a:spAutoFit/>
          </a:bodyPr>
          <a:lstStyle/>
          <a:p>
            <a:r>
              <a:rPr lang="it-IT" sz="2000" dirty="0" smtClean="0"/>
              <a:t>Effetto di una </a:t>
            </a:r>
            <a:r>
              <a:rPr lang="it-IT" sz="2000" b="1" dirty="0" smtClean="0"/>
              <a:t>riflessione</a:t>
            </a:r>
            <a:r>
              <a:rPr lang="it-IT" sz="2000" dirty="0" smtClean="0"/>
              <a:t> della melodia originaria su un asse </a:t>
            </a:r>
            <a:r>
              <a:rPr lang="it-IT" sz="2000" b="1" dirty="0" smtClean="0"/>
              <a:t>verticale</a:t>
            </a:r>
          </a:p>
          <a:p>
            <a:r>
              <a:rPr lang="it-IT" sz="2000" dirty="0" smtClean="0"/>
              <a:t>Si ritorna al modo maggiore</a:t>
            </a:r>
            <a:endParaRPr lang="it-IT" sz="2000"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512253" y="0"/>
            <a:ext cx="2482467" cy="6858000"/>
          </a:xfrm>
        </p:spPr>
        <p:txBody>
          <a:bodyPr>
            <a:normAutofit fontScale="90000"/>
          </a:bodyPr>
          <a:lstStyle/>
          <a:p>
            <a:r>
              <a:rPr lang="it-IT" sz="2800" dirty="0" smtClean="0"/>
              <a:t>Canone a 4 voci</a:t>
            </a:r>
            <a:br>
              <a:rPr lang="it-IT" sz="2800" dirty="0" smtClean="0"/>
            </a:br>
            <a:r>
              <a:rPr lang="it-IT" sz="2800" dirty="0" smtClean="0"/>
              <a:t/>
            </a:r>
            <a:br>
              <a:rPr lang="it-IT" sz="2800" dirty="0" smtClean="0"/>
            </a:br>
            <a:r>
              <a:rPr lang="it-IT" sz="1600" dirty="0" smtClean="0"/>
              <a:t>La prima voce attacca. </a:t>
            </a:r>
            <a:br>
              <a:rPr lang="it-IT" sz="1600" dirty="0" smtClean="0"/>
            </a:br>
            <a:r>
              <a:rPr lang="it-IT" sz="1600" dirty="0" smtClean="0"/>
              <a:t>La 2.a, la 3.a e la 4.a</a:t>
            </a:r>
            <a:br>
              <a:rPr lang="it-IT" sz="1600" dirty="0" smtClean="0"/>
            </a:br>
            <a:r>
              <a:rPr lang="it-IT" sz="1600" dirty="0" smtClean="0"/>
              <a:t> traslate solo nel tempo</a:t>
            </a:r>
            <a:br>
              <a:rPr lang="it-IT" sz="1600" dirty="0" smtClean="0"/>
            </a:br>
            <a:r>
              <a:rPr lang="it-IT" sz="1600" dirty="0" smtClean="0"/>
              <a:t> si sovrappongono alla prima</a:t>
            </a:r>
            <a:r>
              <a:rPr lang="it-IT" sz="1600" dirty="0"/>
              <a:t/>
            </a:r>
            <a:br>
              <a:rPr lang="it-IT" sz="1600" dirty="0"/>
            </a:br>
            <a:r>
              <a:rPr lang="it-IT" sz="1600" dirty="0" smtClean="0"/>
              <a:t> in corrispondenza ai segni </a:t>
            </a:r>
            <a:r>
              <a:rPr lang="it-IT" sz="1800" dirty="0" smtClean="0"/>
              <a:t/>
            </a:r>
            <a:br>
              <a:rPr lang="it-IT" sz="1800" dirty="0" smtClean="0"/>
            </a:br>
            <a:r>
              <a:rPr lang="it-IT" sz="2000" dirty="0" smtClean="0"/>
              <a:t> *$*</a:t>
            </a:r>
            <a:br>
              <a:rPr lang="it-IT" sz="2000" dirty="0" smtClean="0"/>
            </a:br>
            <a:r>
              <a:rPr lang="it-IT" sz="1600" dirty="0" smtClean="0"/>
              <a:t>Quando </a:t>
            </a:r>
            <a:r>
              <a:rPr lang="it-IT" sz="1600" dirty="0"/>
              <a:t>la prima voce ha </a:t>
            </a:r>
            <a:r>
              <a:rPr lang="it-IT" sz="1600" dirty="0" smtClean="0"/>
              <a:t>finito, può riprendere dall’inizio</a:t>
            </a:r>
            <a:r>
              <a:rPr lang="it-IT" sz="1600" dirty="0"/>
              <a:t/>
            </a:r>
            <a:br>
              <a:rPr lang="it-IT" sz="1600" dirty="0"/>
            </a:br>
            <a:r>
              <a:rPr lang="it-IT" sz="1600" dirty="0" smtClean="0"/>
              <a:t>e </a:t>
            </a:r>
            <a:r>
              <a:rPr lang="it-IT" sz="1600" dirty="0"/>
              <a:t>tutto si </a:t>
            </a:r>
            <a:r>
              <a:rPr lang="it-IT" sz="1600" dirty="0" smtClean="0"/>
              <a:t>ripete quanto si vuole </a:t>
            </a:r>
            <a:r>
              <a:rPr lang="it-IT" sz="1600" dirty="0"/>
              <a:t>(Canone </a:t>
            </a:r>
            <a:r>
              <a:rPr lang="it-IT" sz="1600" dirty="0" smtClean="0"/>
              <a:t>perpetuo)</a:t>
            </a:r>
            <a:r>
              <a:rPr lang="it-IT" sz="2000" dirty="0"/>
              <a:t/>
            </a:r>
            <a:br>
              <a:rPr lang="it-IT" sz="2000" dirty="0"/>
            </a:br>
            <a:r>
              <a:rPr lang="it-IT" sz="1600" dirty="0" smtClean="0"/>
              <a:t/>
            </a:r>
            <a:br>
              <a:rPr lang="it-IT" sz="1600" dirty="0" smtClean="0"/>
            </a:br>
            <a:r>
              <a:rPr lang="it-IT" sz="1600" dirty="0" smtClean="0"/>
              <a:t>La perizia del compositore consiste nello scegliere la melodia di partenza in modo che la sovrapposizione produca </a:t>
            </a:r>
            <a:r>
              <a:rPr lang="it-IT" sz="1600" dirty="0"/>
              <a:t>un effetto </a:t>
            </a:r>
            <a:r>
              <a:rPr lang="it-IT" sz="1600" dirty="0" smtClean="0"/>
              <a:t>complessivo "</a:t>
            </a:r>
            <a:r>
              <a:rPr lang="it-IT" sz="1600" i="1" dirty="0" smtClean="0"/>
              <a:t>armonico</a:t>
            </a:r>
            <a:r>
              <a:rPr lang="it-IT" sz="1600" dirty="0" smtClean="0"/>
              <a:t>” </a:t>
            </a:r>
            <a:br>
              <a:rPr lang="it-IT" sz="1600" dirty="0" smtClean="0"/>
            </a:br>
            <a:r>
              <a:rPr lang="it-IT" sz="1600" dirty="0" smtClean="0"/>
              <a:t>(</a:t>
            </a:r>
            <a:r>
              <a:rPr lang="it-IT" sz="1600" dirty="0"/>
              <a:t>in sostanza: piacevole </a:t>
            </a:r>
            <a:r>
              <a:rPr lang="it-IT" sz="1600" dirty="0" smtClean="0"/>
              <a:t>all'ascolto)</a:t>
            </a:r>
            <a:br>
              <a:rPr lang="it-IT" sz="1600" dirty="0" smtClean="0"/>
            </a:br>
            <a:r>
              <a:rPr lang="it-IT" sz="2000" dirty="0"/>
              <a:t/>
            </a:r>
            <a:br>
              <a:rPr lang="it-IT" sz="2000" dirty="0"/>
            </a:br>
            <a:r>
              <a:rPr lang="it-IT" sz="1600" dirty="0" smtClean="0"/>
              <a:t>Qui si usa l’ultima melodia</a:t>
            </a:r>
            <a:br>
              <a:rPr lang="it-IT" sz="1600" dirty="0" smtClean="0"/>
            </a:br>
            <a:r>
              <a:rPr lang="it-IT" sz="1600" dirty="0" smtClean="0"/>
              <a:t> (fra Martino) </a:t>
            </a:r>
            <a:br>
              <a:rPr lang="it-IT" sz="1600" dirty="0" smtClean="0"/>
            </a:br>
            <a:r>
              <a:rPr lang="it-IT" sz="1600" dirty="0" smtClean="0"/>
              <a:t>ma si potrebbero usare anche</a:t>
            </a:r>
            <a:br>
              <a:rPr lang="it-IT" sz="1600" dirty="0" smtClean="0"/>
            </a:br>
            <a:r>
              <a:rPr lang="it-IT" sz="1600" dirty="0" smtClean="0"/>
              <a:t> le varianti  precedenti,</a:t>
            </a:r>
            <a:br>
              <a:rPr lang="it-IT" sz="1600" dirty="0" smtClean="0"/>
            </a:br>
            <a:r>
              <a:rPr lang="it-IT" sz="1600" dirty="0" smtClean="0"/>
              <a:t> creando altri 3 canoni</a:t>
            </a:r>
            <a:br>
              <a:rPr lang="it-IT" sz="1600" dirty="0" smtClean="0"/>
            </a:br>
            <a:r>
              <a:rPr lang="it-IT" sz="1600" dirty="0" smtClean="0"/>
              <a:t>che </a:t>
            </a:r>
            <a:r>
              <a:rPr lang="it-IT" sz="1600" i="1" dirty="0" smtClean="0"/>
              <a:t>automaticamente </a:t>
            </a:r>
            <a:r>
              <a:rPr lang="it-IT" sz="1600" dirty="0" smtClean="0"/>
              <a:t>risultano</a:t>
            </a:r>
            <a:r>
              <a:rPr lang="it-IT" sz="1600" i="1" dirty="0" smtClean="0"/>
              <a:t> </a:t>
            </a:r>
            <a:r>
              <a:rPr lang="it-IT" sz="1600" dirty="0" smtClean="0"/>
              <a:t>musicalmente accettabili</a:t>
            </a:r>
            <a:br>
              <a:rPr lang="it-IT" sz="1600" dirty="0" smtClean="0"/>
            </a:br>
            <a:r>
              <a:rPr lang="it-IT" sz="1600" dirty="0" smtClean="0"/>
              <a:t>(è un …. teorema musicale) </a:t>
            </a:r>
            <a:endParaRPr lang="it-IT" sz="2200" dirty="0"/>
          </a:p>
        </p:txBody>
      </p:sp>
      <p:sp>
        <p:nvSpPr>
          <p:cNvPr id="3" name="Segnaposto contenuto 2"/>
          <p:cNvSpPr>
            <a:spLocks noGrp="1"/>
          </p:cNvSpPr>
          <p:nvPr>
            <p:ph idx="1"/>
          </p:nvPr>
        </p:nvSpPr>
        <p:spPr/>
        <p:txBody>
          <a:bodyPr/>
          <a:lstStyle/>
          <a:p>
            <a:r>
              <a:rPr lang="it-IT" dirty="0" err="1" smtClean="0"/>
              <a:t>F</a:t>
            </a:r>
            <a:endParaRPr lang="it-IT" dirty="0" smtClean="0"/>
          </a:p>
          <a:p>
            <a:pPr marL="0" indent="0">
              <a:buNone/>
            </a:pPr>
            <a:endParaRPr lang="it-IT" dirty="0" smtClean="0"/>
          </a:p>
          <a:p>
            <a:pPr marL="0" indent="0">
              <a:buNone/>
            </a:pPr>
            <a:endParaRPr lang="it-IT" dirty="0"/>
          </a:p>
        </p:txBody>
      </p:sp>
      <p:pic>
        <p:nvPicPr>
          <p:cNvPr id="4" name="Immagine 3"/>
          <p:cNvPicPr>
            <a:picLocks noChangeAspect="1"/>
          </p:cNvPicPr>
          <p:nvPr/>
        </p:nvPicPr>
        <p:blipFill>
          <a:blip r:embed="rId2"/>
          <a:stretch>
            <a:fillRect/>
          </a:stretch>
        </p:blipFill>
        <p:spPr>
          <a:xfrm>
            <a:off x="0" y="0"/>
            <a:ext cx="6578600" cy="9332183"/>
          </a:xfrm>
          <a:prstGeom prst="rect">
            <a:avLst/>
          </a:prstGeom>
        </p:spPr>
      </p:pic>
      <p:sp>
        <p:nvSpPr>
          <p:cNvPr id="6" name="CasellaDiTesto 5"/>
          <p:cNvSpPr txBox="1"/>
          <p:nvPr/>
        </p:nvSpPr>
        <p:spPr>
          <a:xfrm>
            <a:off x="579606" y="759482"/>
            <a:ext cx="2563544" cy="1169551"/>
          </a:xfrm>
          <a:prstGeom prst="rect">
            <a:avLst/>
          </a:prstGeom>
          <a:noFill/>
        </p:spPr>
        <p:txBody>
          <a:bodyPr wrap="square" rtlCol="0">
            <a:spAutoFit/>
          </a:bodyPr>
          <a:lstStyle/>
          <a:p>
            <a:r>
              <a:rPr lang="it-IT" sz="1400" dirty="0"/>
              <a:t>In questo grafico le 4 voci sono rappresentate a livelli diversi solo per poterle distinguere </a:t>
            </a:r>
            <a:r>
              <a:rPr lang="it-IT" sz="1400" dirty="0" smtClean="0"/>
              <a:t>: </a:t>
            </a:r>
          </a:p>
          <a:p>
            <a:r>
              <a:rPr lang="it-IT" sz="1400" dirty="0" smtClean="0"/>
              <a:t>nel grafico fedele sarebbero sovrapposte</a:t>
            </a:r>
            <a:endParaRPr lang="it-IT" sz="1400" dirty="0"/>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BACH ritratto Hausmann.pdf"/>
          <p:cNvPicPr>
            <a:picLocks noGrp="1" noChangeAspect="1"/>
          </p:cNvPicPr>
          <p:nvPr>
            <p:ph idx="1"/>
          </p:nvPr>
        </p:nvPicPr>
        <p:blipFill>
          <a:blip r:embed="rId2"/>
          <a:srcRect l="-79041" r="-79041"/>
          <a:stretch>
            <a:fillRect/>
          </a:stretch>
        </p:blipFill>
        <p:spPr>
          <a:xfrm>
            <a:off x="-4322647" y="0"/>
            <a:ext cx="13466647" cy="6886020"/>
          </a:xfrm>
        </p:spPr>
      </p:pic>
      <p:sp>
        <p:nvSpPr>
          <p:cNvPr id="2" name="Titolo 1"/>
          <p:cNvSpPr>
            <a:spLocks noGrp="1"/>
          </p:cNvSpPr>
          <p:nvPr>
            <p:ph type="title"/>
          </p:nvPr>
        </p:nvSpPr>
        <p:spPr>
          <a:xfrm>
            <a:off x="4857993" y="452208"/>
            <a:ext cx="4286007" cy="4774528"/>
          </a:xfrm>
        </p:spPr>
        <p:txBody>
          <a:bodyPr>
            <a:normAutofit/>
          </a:bodyPr>
          <a:lstStyle/>
          <a:p>
            <a:r>
              <a:rPr lang="it-IT" sz="1600" dirty="0" smtClean="0"/>
              <a:t>Elias </a:t>
            </a:r>
            <a:r>
              <a:rPr lang="it-IT" sz="1600" dirty="0" err="1" smtClean="0"/>
              <a:t>G.Hausmann</a:t>
            </a:r>
            <a:r>
              <a:rPr lang="it-IT" sz="1600" dirty="0" smtClean="0"/>
              <a:t> </a:t>
            </a:r>
            <a:r>
              <a:rPr lang="it-IT" sz="1600" dirty="0" smtClean="0"/>
              <a:t>(1746)</a:t>
            </a:r>
            <a:r>
              <a:rPr lang="it-IT" sz="1600" dirty="0" smtClean="0"/>
              <a:t>:</a:t>
            </a:r>
            <a:br>
              <a:rPr lang="it-IT" sz="1600" dirty="0" smtClean="0"/>
            </a:br>
            <a:r>
              <a:rPr lang="it-IT" sz="1800" b="1" dirty="0" smtClean="0"/>
              <a:t> </a:t>
            </a:r>
            <a:r>
              <a:rPr lang="it-IT" sz="1800" b="1" dirty="0" smtClean="0"/>
              <a:t>ritratto di </a:t>
            </a:r>
            <a:r>
              <a:rPr lang="it-IT" sz="1800" b="1" dirty="0" smtClean="0"/>
              <a:t>Johann Sebastian Bach </a:t>
            </a:r>
            <a:r>
              <a:rPr lang="it-IT" sz="1600" dirty="0" smtClean="0"/>
              <a:t/>
            </a:r>
            <a:br>
              <a:rPr lang="it-IT" sz="1600" dirty="0" smtClean="0"/>
            </a:br>
            <a:r>
              <a:rPr lang="it-IT" sz="1600" dirty="0" smtClean="0"/>
              <a:t/>
            </a:r>
            <a:br>
              <a:rPr lang="it-IT" sz="1600" dirty="0" smtClean="0"/>
            </a:br>
            <a:r>
              <a:rPr lang="it-IT" sz="1600" dirty="0" smtClean="0"/>
              <a:t>eseguito </a:t>
            </a:r>
            <a:r>
              <a:rPr lang="it-IT" sz="1600" dirty="0" smtClean="0"/>
              <a:t>in occasione della </a:t>
            </a:r>
            <a:r>
              <a:rPr lang="it-IT" sz="1600" dirty="0" smtClean="0"/>
              <a:t>sua adesione</a:t>
            </a:r>
            <a:br>
              <a:rPr lang="it-IT" sz="1600" dirty="0" smtClean="0"/>
            </a:br>
            <a:r>
              <a:rPr lang="it-IT" sz="1600" dirty="0" smtClean="0"/>
              <a:t> come </a:t>
            </a:r>
            <a:r>
              <a:rPr lang="it-IT" sz="1600" dirty="0" smtClean="0"/>
              <a:t>Socio corrispondente n° 14 </a:t>
            </a:r>
            <a:r>
              <a:rPr lang="it-IT" sz="1600" dirty="0" smtClean="0"/>
              <a:t>alla </a:t>
            </a:r>
            <a:br>
              <a:rPr lang="it-IT" sz="1600" dirty="0" smtClean="0"/>
            </a:br>
            <a:r>
              <a:rPr lang="it-IT" sz="1600" dirty="0" smtClean="0"/>
              <a:t> </a:t>
            </a:r>
            <a:r>
              <a:rPr lang="it-IT" sz="1600" dirty="0" smtClean="0"/>
              <a:t>Società di Scienze musicali </a:t>
            </a:r>
            <a:r>
              <a:rPr lang="it-IT" sz="1600" dirty="0" smtClean="0"/>
              <a:t/>
            </a:r>
            <a:br>
              <a:rPr lang="it-IT" sz="1600" dirty="0" smtClean="0"/>
            </a:br>
            <a:r>
              <a:rPr lang="it-IT" sz="1600" dirty="0" smtClean="0"/>
              <a:t> </a:t>
            </a:r>
            <a:r>
              <a:rPr lang="it-IT" sz="1600" dirty="0" smtClean="0"/>
              <a:t>( </a:t>
            </a:r>
            <a:r>
              <a:rPr lang="it-IT" sz="1600" i="1" dirty="0" err="1" smtClean="0"/>
              <a:t>musicalischen</a:t>
            </a:r>
            <a:r>
              <a:rPr lang="it-IT" sz="1600" i="1" dirty="0" smtClean="0"/>
              <a:t> </a:t>
            </a:r>
            <a:r>
              <a:rPr lang="it-IT" sz="1600" i="1" dirty="0" err="1" smtClean="0"/>
              <a:t>Wissenschaften</a:t>
            </a:r>
            <a:r>
              <a:rPr lang="it-IT" sz="1600" i="1" dirty="0" smtClean="0"/>
              <a:t> )</a:t>
            </a:r>
            <a:r>
              <a:rPr lang="it-IT" sz="1600" dirty="0" smtClean="0"/>
              <a:t> </a:t>
            </a:r>
            <a:br>
              <a:rPr lang="it-IT" sz="1600" dirty="0" smtClean="0"/>
            </a:br>
            <a:r>
              <a:rPr lang="it-IT" sz="1600" dirty="0" smtClean="0"/>
              <a:t/>
            </a:r>
            <a:br>
              <a:rPr lang="it-IT" sz="1600" dirty="0" smtClean="0"/>
            </a:br>
            <a:r>
              <a:rPr lang="it-IT" sz="1600" dirty="0" smtClean="0"/>
              <a:t>fondata </a:t>
            </a:r>
            <a:r>
              <a:rPr lang="it-IT" sz="1600" dirty="0" smtClean="0"/>
              <a:t>da Lorenz </a:t>
            </a:r>
            <a:r>
              <a:rPr lang="it-IT" sz="1600" dirty="0" err="1" smtClean="0"/>
              <a:t>C.Mizler</a:t>
            </a:r>
            <a:r>
              <a:rPr lang="it-IT" sz="1600" dirty="0" smtClean="0"/>
              <a:t>,</a:t>
            </a:r>
            <a:br>
              <a:rPr lang="it-IT" sz="1600" dirty="0" smtClean="0"/>
            </a:br>
            <a:r>
              <a:rPr lang="it-IT" sz="1600" dirty="0" smtClean="0"/>
              <a:t> </a:t>
            </a:r>
            <a:r>
              <a:rPr lang="it-IT" sz="1600" dirty="0" smtClean="0"/>
              <a:t>medico, matematico, </a:t>
            </a:r>
            <a:r>
              <a:rPr lang="it-IT" sz="1600" dirty="0"/>
              <a:t/>
            </a:r>
            <a:br>
              <a:rPr lang="it-IT" sz="1600" dirty="0"/>
            </a:br>
            <a:r>
              <a:rPr lang="it-IT" sz="1600" dirty="0" smtClean="0"/>
              <a:t>musicista </a:t>
            </a:r>
            <a:r>
              <a:rPr lang="it-IT" sz="1600" dirty="0" smtClean="0"/>
              <a:t>ex allievo di Bach </a:t>
            </a:r>
            <a:r>
              <a:rPr lang="it-IT" sz="1600" dirty="0"/>
              <a:t/>
            </a:r>
            <a:br>
              <a:rPr lang="it-IT" sz="1600" dirty="0"/>
            </a:br>
            <a:r>
              <a:rPr lang="it-IT" sz="1600" dirty="0" smtClean="0"/>
              <a:t/>
            </a:r>
            <a:br>
              <a:rPr lang="it-IT" sz="1600" dirty="0" smtClean="0"/>
            </a:br>
            <a:r>
              <a:rPr lang="it-IT" sz="1600" dirty="0" smtClean="0"/>
              <a:t>Altri </a:t>
            </a:r>
            <a:r>
              <a:rPr lang="it-IT" sz="1600" dirty="0" smtClean="0"/>
              <a:t>soci invitati da </a:t>
            </a:r>
            <a:r>
              <a:rPr lang="it-IT" sz="1600" dirty="0" err="1" smtClean="0"/>
              <a:t>Mizler</a:t>
            </a:r>
            <a:r>
              <a:rPr lang="it-IT" sz="1600" dirty="0" smtClean="0"/>
              <a:t> </a:t>
            </a:r>
            <a:r>
              <a:rPr lang="it-IT" sz="1600" dirty="0" smtClean="0"/>
              <a:t>nella sua società: </a:t>
            </a:r>
            <a:br>
              <a:rPr lang="it-IT" sz="1600" dirty="0" smtClean="0"/>
            </a:br>
            <a:r>
              <a:rPr lang="it-IT" sz="1600" dirty="0" err="1" smtClean="0"/>
              <a:t>Händel</a:t>
            </a:r>
            <a:r>
              <a:rPr lang="it-IT" sz="1600" dirty="0" smtClean="0"/>
              <a:t>, </a:t>
            </a:r>
            <a:r>
              <a:rPr lang="it-IT" sz="1600" dirty="0" err="1" smtClean="0"/>
              <a:t>Telemann</a:t>
            </a:r>
            <a:r>
              <a:rPr lang="it-IT" sz="1600" dirty="0" smtClean="0"/>
              <a:t>, </a:t>
            </a:r>
            <a:r>
              <a:rPr lang="it-IT" sz="1600" dirty="0" err="1" smtClean="0"/>
              <a:t>Schröter</a:t>
            </a:r>
            <a:r>
              <a:rPr lang="it-IT" sz="1600" dirty="0"/>
              <a:t> </a:t>
            </a:r>
            <a:endParaRPr lang="it-IT" sz="2000" dirty="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025891" y="846138"/>
            <a:ext cx="2837220" cy="1143000"/>
          </a:xfrm>
        </p:spPr>
        <p:txBody>
          <a:bodyPr>
            <a:normAutofit/>
          </a:bodyPr>
          <a:lstStyle/>
          <a:p>
            <a:r>
              <a:rPr lang="it-IT" sz="2200" dirty="0" smtClean="0"/>
              <a:t>Canon</a:t>
            </a:r>
            <a:r>
              <a:rPr lang="it-IT" sz="2200" baseline="0" dirty="0" smtClean="0"/>
              <a:t> triplex a 6 </a:t>
            </a:r>
            <a:r>
              <a:rPr lang="it-IT" sz="2400" baseline="0" dirty="0" smtClean="0"/>
              <a:t>voci</a:t>
            </a:r>
            <a:br>
              <a:rPr lang="it-IT" sz="2400" baseline="0" dirty="0" smtClean="0"/>
            </a:br>
            <a:r>
              <a:rPr lang="it-IT" sz="1600" dirty="0" smtClean="0"/>
              <a:t>da un’altra versione del ritratto di </a:t>
            </a:r>
            <a:r>
              <a:rPr lang="it-IT" sz="1600" dirty="0" err="1" smtClean="0"/>
              <a:t>Hausmann</a:t>
            </a:r>
            <a:endParaRPr lang="it-IT" sz="1600" dirty="0"/>
          </a:p>
        </p:txBody>
      </p:sp>
      <p:sp>
        <p:nvSpPr>
          <p:cNvPr id="3" name="Segnaposto contenuto 2"/>
          <p:cNvSpPr>
            <a:spLocks noGrp="1"/>
          </p:cNvSpPr>
          <p:nvPr>
            <p:ph idx="1"/>
          </p:nvPr>
        </p:nvSpPr>
        <p:spPr>
          <a:xfrm>
            <a:off x="6179841" y="2354480"/>
            <a:ext cx="2837220" cy="3600367"/>
          </a:xfrm>
        </p:spPr>
        <p:txBody>
          <a:bodyPr>
            <a:normAutofit/>
          </a:bodyPr>
          <a:lstStyle/>
          <a:p>
            <a:pPr>
              <a:buNone/>
            </a:pPr>
            <a:r>
              <a:rPr lang="it-IT" sz="1600" dirty="0" smtClean="0"/>
              <a:t>E’ </a:t>
            </a:r>
            <a:r>
              <a:rPr lang="it-IT" sz="1600" dirty="0" smtClean="0"/>
              <a:t>un </a:t>
            </a:r>
            <a:r>
              <a:rPr lang="it-IT" sz="1600" dirty="0" smtClean="0"/>
              <a:t>saggio </a:t>
            </a:r>
            <a:r>
              <a:rPr lang="it-IT" sz="1600" dirty="0" smtClean="0"/>
              <a:t>di</a:t>
            </a:r>
          </a:p>
          <a:p>
            <a:pPr>
              <a:buNone/>
            </a:pPr>
            <a:r>
              <a:rPr lang="it-IT" sz="1600" dirty="0" smtClean="0"/>
              <a:t> </a:t>
            </a:r>
            <a:r>
              <a:rPr lang="it-IT" sz="1600" dirty="0" smtClean="0"/>
              <a:t>"</a:t>
            </a:r>
            <a:r>
              <a:rPr lang="it-IT" sz="1600" dirty="0" smtClean="0"/>
              <a:t>scienza musicale”</a:t>
            </a:r>
          </a:p>
          <a:p>
            <a:pPr>
              <a:buNone/>
            </a:pPr>
            <a:r>
              <a:rPr lang="it-IT" sz="1600" dirty="0" smtClean="0"/>
              <a:t>contributo </a:t>
            </a:r>
            <a:r>
              <a:rPr lang="it-IT" sz="1600" dirty="0" smtClean="0"/>
              <a:t>di Bach (assieme al ritratto) per divenire </a:t>
            </a:r>
            <a:r>
              <a:rPr lang="it-IT" sz="1600" dirty="0" smtClean="0"/>
              <a:t>socio corrispondente </a:t>
            </a:r>
            <a:r>
              <a:rPr lang="it-IT" sz="1600" dirty="0" smtClean="0"/>
              <a:t>della Società </a:t>
            </a:r>
            <a:r>
              <a:rPr lang="it-IT" sz="1600" dirty="0" err="1" smtClean="0"/>
              <a:t>Mizler</a:t>
            </a:r>
            <a:r>
              <a:rPr lang="it-IT" sz="1600" dirty="0" smtClean="0"/>
              <a:t>.    </a:t>
            </a:r>
            <a:endParaRPr lang="it-IT" sz="1600" dirty="0" smtClean="0"/>
          </a:p>
          <a:p>
            <a:pPr>
              <a:buNone/>
            </a:pPr>
            <a:endParaRPr lang="it-IT" sz="1600" dirty="0" smtClean="0"/>
          </a:p>
          <a:p>
            <a:pPr>
              <a:buNone/>
            </a:pPr>
            <a:r>
              <a:rPr lang="it-IT" sz="1600" dirty="0" smtClean="0"/>
              <a:t>Qui si sovrappongono tre diverse melodie, ciascuna delle quali è un canone</a:t>
            </a:r>
          </a:p>
          <a:p>
            <a:pPr>
              <a:buNone/>
            </a:pPr>
            <a:endParaRPr lang="it-IT" sz="1600" dirty="0"/>
          </a:p>
          <a:p>
            <a:pPr>
              <a:buNone/>
            </a:pPr>
            <a:r>
              <a:rPr lang="it-IT" sz="1600" dirty="0" smtClean="0"/>
              <a:t>Ritroveremo questo canone nella pagina che segue </a:t>
            </a:r>
            <a:endParaRPr lang="it-IT" sz="1600" dirty="0" smtClean="0"/>
          </a:p>
        </p:txBody>
      </p:sp>
      <p:pic>
        <p:nvPicPr>
          <p:cNvPr id="5" name="Immagine 4"/>
          <p:cNvPicPr>
            <a:picLocks noChangeAspect="1"/>
          </p:cNvPicPr>
          <p:nvPr/>
        </p:nvPicPr>
        <p:blipFill>
          <a:blip r:embed="rId3"/>
          <a:stretch>
            <a:fillRect/>
          </a:stretch>
        </p:blipFill>
        <p:spPr>
          <a:xfrm>
            <a:off x="759177" y="846138"/>
            <a:ext cx="4821518" cy="495666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845513" y="274638"/>
            <a:ext cx="8229600" cy="1143000"/>
          </a:xfrm>
        </p:spPr>
        <p:txBody>
          <a:bodyPr/>
          <a:lstStyle/>
          <a:p>
            <a:endParaRPr lang="it-IT" dirty="0"/>
          </a:p>
        </p:txBody>
      </p:sp>
      <p:sp>
        <p:nvSpPr>
          <p:cNvPr id="3" name="Segnaposto contenuto 2"/>
          <p:cNvSpPr>
            <a:spLocks noGrp="1"/>
          </p:cNvSpPr>
          <p:nvPr>
            <p:ph idx="1"/>
          </p:nvPr>
        </p:nvSpPr>
        <p:spPr>
          <a:xfrm>
            <a:off x="9144000" y="-6626260"/>
            <a:ext cx="8229600" cy="4525963"/>
          </a:xfrm>
        </p:spPr>
        <p:txBody>
          <a:bodyPr/>
          <a:lstStyle/>
          <a:p>
            <a:endParaRPr lang="it-IT" dirty="0"/>
          </a:p>
        </p:txBody>
      </p:sp>
      <p:pic>
        <p:nvPicPr>
          <p:cNvPr id="5" name="Immagine 4"/>
          <p:cNvPicPr>
            <a:picLocks noChangeAspect="1"/>
          </p:cNvPicPr>
          <p:nvPr/>
        </p:nvPicPr>
        <p:blipFill>
          <a:blip r:embed="rId2"/>
          <a:stretch>
            <a:fillRect/>
          </a:stretch>
        </p:blipFill>
        <p:spPr>
          <a:xfrm>
            <a:off x="0" y="-197526"/>
            <a:ext cx="4825273" cy="7183803"/>
          </a:xfrm>
          <a:prstGeom prst="rect">
            <a:avLst/>
          </a:prstGeom>
        </p:spPr>
      </p:pic>
      <p:sp>
        <p:nvSpPr>
          <p:cNvPr id="4" name="CasellaDiTesto 3"/>
          <p:cNvSpPr txBox="1"/>
          <p:nvPr/>
        </p:nvSpPr>
        <p:spPr>
          <a:xfrm>
            <a:off x="7426794" y="3962827"/>
            <a:ext cx="184666" cy="369332"/>
          </a:xfrm>
          <a:prstGeom prst="rect">
            <a:avLst/>
          </a:prstGeom>
          <a:noFill/>
        </p:spPr>
        <p:txBody>
          <a:bodyPr wrap="none" rtlCol="0">
            <a:spAutoFit/>
          </a:bodyPr>
          <a:lstStyle/>
          <a:p>
            <a:endParaRPr lang="it-IT" dirty="0"/>
          </a:p>
        </p:txBody>
      </p:sp>
      <p:sp>
        <p:nvSpPr>
          <p:cNvPr id="6" name="CasellaDiTesto 5"/>
          <p:cNvSpPr txBox="1"/>
          <p:nvPr/>
        </p:nvSpPr>
        <p:spPr>
          <a:xfrm flipH="1">
            <a:off x="5256226" y="15544"/>
            <a:ext cx="3685714" cy="5663090"/>
          </a:xfrm>
          <a:prstGeom prst="rect">
            <a:avLst/>
          </a:prstGeom>
          <a:noFill/>
        </p:spPr>
        <p:txBody>
          <a:bodyPr wrap="square" rtlCol="0">
            <a:spAutoFit/>
          </a:bodyPr>
          <a:lstStyle/>
          <a:p>
            <a:r>
              <a:rPr lang="it-IT" sz="1600" dirty="0" smtClean="0"/>
              <a:t>Nel 1975 fu trovato a Strasburgo </a:t>
            </a:r>
          </a:p>
          <a:p>
            <a:r>
              <a:rPr lang="it-IT" sz="1600" dirty="0" smtClean="0"/>
              <a:t>un quaderno di lavoro di Bach.</a:t>
            </a:r>
          </a:p>
          <a:p>
            <a:r>
              <a:rPr lang="it-IT" sz="1600" dirty="0" smtClean="0"/>
              <a:t> Nel retro della copertina  compariva questa pagina  (poi classificata BWV 1087)</a:t>
            </a:r>
          </a:p>
          <a:p>
            <a:r>
              <a:rPr lang="it-IT" sz="1600" dirty="0" smtClean="0"/>
              <a:t> intitolata</a:t>
            </a:r>
          </a:p>
          <a:p>
            <a:endParaRPr lang="it-IT" dirty="0" smtClean="0"/>
          </a:p>
          <a:p>
            <a:r>
              <a:rPr lang="it-IT" i="1" dirty="0" smtClean="0"/>
              <a:t> Canoni vari sulle prime otto note fondamentali dell’Aria precedente</a:t>
            </a:r>
          </a:p>
          <a:p>
            <a:endParaRPr lang="it-IT" i="1" dirty="0"/>
          </a:p>
          <a:p>
            <a:r>
              <a:rPr lang="it-IT" sz="1600" dirty="0" smtClean="0"/>
              <a:t>L’ Aria è quella che compare</a:t>
            </a:r>
          </a:p>
          <a:p>
            <a:r>
              <a:rPr lang="it-IT" sz="1600" dirty="0"/>
              <a:t>a</a:t>
            </a:r>
            <a:r>
              <a:rPr lang="it-IT" sz="1600" dirty="0" smtClean="0"/>
              <a:t>ll’inizio e alla fine</a:t>
            </a:r>
          </a:p>
          <a:p>
            <a:r>
              <a:rPr lang="it-IT" sz="1600" dirty="0"/>
              <a:t>d</a:t>
            </a:r>
            <a:r>
              <a:rPr lang="it-IT" sz="1600" dirty="0" smtClean="0"/>
              <a:t>elle </a:t>
            </a:r>
            <a:r>
              <a:rPr lang="it-IT" sz="1600" b="1" dirty="0" smtClean="0"/>
              <a:t>Variazioni </a:t>
            </a:r>
            <a:r>
              <a:rPr lang="it-IT" sz="1600" b="1" dirty="0" err="1" smtClean="0"/>
              <a:t>Goldberg</a:t>
            </a:r>
            <a:endParaRPr lang="it-IT" sz="1600" b="1" dirty="0" smtClean="0"/>
          </a:p>
          <a:p>
            <a:r>
              <a:rPr lang="it-IT" sz="1600" dirty="0" smtClean="0"/>
              <a:t>Le sue note </a:t>
            </a:r>
            <a:r>
              <a:rPr lang="it-IT" sz="1600" i="1" dirty="0" smtClean="0"/>
              <a:t>fondamentali  </a:t>
            </a:r>
            <a:r>
              <a:rPr lang="it-IT" sz="1600" dirty="0" smtClean="0"/>
              <a:t>non si trovano nella melodia; si chiamano così perché formano la base dell’armonia, cioè le nota più profonde dell’accompagnamento </a:t>
            </a:r>
          </a:p>
          <a:p>
            <a:endParaRPr lang="it-IT" sz="1600" i="1" dirty="0" smtClean="0"/>
          </a:p>
          <a:p>
            <a:r>
              <a:rPr lang="it-IT" sz="1600" dirty="0" smtClean="0"/>
              <a:t>Il penultimo di questi canoni è quello che compare nei ritratti di </a:t>
            </a:r>
            <a:r>
              <a:rPr lang="it-IT" sz="1600" dirty="0" err="1" smtClean="0"/>
              <a:t>Hausmann</a:t>
            </a:r>
            <a:r>
              <a:rPr lang="it-IT" sz="1600" dirty="0" smtClean="0"/>
              <a:t>.  </a:t>
            </a:r>
          </a:p>
          <a:p>
            <a:r>
              <a:rPr lang="it-IT" sz="1600" dirty="0" smtClean="0"/>
              <a:t>I primi quattro saranno esaminati in dettaglio</a:t>
            </a:r>
          </a:p>
          <a:p>
            <a:endParaRPr lang="it-IT" dirty="0"/>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normAutofit/>
          </a:bodyPr>
          <a:lstStyle/>
          <a:p>
            <a:r>
              <a:rPr lang="it-IT" sz="2000" dirty="0" smtClean="0"/>
              <a:t>                   Dettaglio della pagina precedente (Strasburgo)</a:t>
            </a:r>
            <a:endParaRPr lang="it-IT" sz="2000" dirty="0"/>
          </a:p>
        </p:txBody>
      </p:sp>
      <p:pic>
        <p:nvPicPr>
          <p:cNvPr id="4" name="Immagine 3"/>
          <p:cNvPicPr>
            <a:picLocks noChangeAspect="1"/>
          </p:cNvPicPr>
          <p:nvPr/>
        </p:nvPicPr>
        <p:blipFill>
          <a:blip r:embed="rId2"/>
          <a:stretch>
            <a:fillRect/>
          </a:stretch>
        </p:blipFill>
        <p:spPr>
          <a:xfrm>
            <a:off x="1881239" y="2293572"/>
            <a:ext cx="5488857" cy="2773362"/>
          </a:xfrm>
          <a:prstGeom prst="rect">
            <a:avLst/>
          </a:prstGeom>
        </p:spPr>
      </p:pic>
      <p:sp>
        <p:nvSpPr>
          <p:cNvPr id="5" name="CasellaDiTesto 4"/>
          <p:cNvSpPr txBox="1"/>
          <p:nvPr/>
        </p:nvSpPr>
        <p:spPr>
          <a:xfrm>
            <a:off x="1929434" y="5321081"/>
            <a:ext cx="5646648" cy="923330"/>
          </a:xfrm>
          <a:prstGeom prst="rect">
            <a:avLst/>
          </a:prstGeom>
          <a:noFill/>
        </p:spPr>
        <p:txBody>
          <a:bodyPr wrap="none" rtlCol="0">
            <a:spAutoFit/>
          </a:bodyPr>
          <a:lstStyle/>
          <a:p>
            <a:r>
              <a:rPr lang="it-IT" dirty="0" smtClean="0"/>
              <a:t>Si riconosce il Canone che compare ni ritratti di </a:t>
            </a:r>
            <a:r>
              <a:rPr lang="it-IT" dirty="0" err="1" smtClean="0"/>
              <a:t>Hausmann</a:t>
            </a:r>
            <a:endParaRPr lang="it-IT" dirty="0" smtClean="0"/>
          </a:p>
          <a:p>
            <a:r>
              <a:rPr lang="it-IT" dirty="0" smtClean="0"/>
              <a:t>La terza riga consiste delle prime 8 note fondamentali </a:t>
            </a:r>
          </a:p>
          <a:p>
            <a:r>
              <a:rPr lang="it-IT" dirty="0" smtClean="0"/>
              <a:t> (+  3 ripetute) dell’</a:t>
            </a:r>
            <a:r>
              <a:rPr lang="it-IT" i="1" dirty="0" smtClean="0"/>
              <a:t>Aria</a:t>
            </a:r>
            <a:r>
              <a:rPr lang="it-IT" dirty="0" smtClean="0"/>
              <a:t> delle Variazioni </a:t>
            </a:r>
            <a:r>
              <a:rPr lang="it-IT" dirty="0" err="1" smtClean="0"/>
              <a:t>Goldberg</a:t>
            </a:r>
            <a:endParaRPr lang="it-IT" dirty="0"/>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13989</TotalTime>
  <Words>1226</Words>
  <Application>Microsoft Macintosh PowerPoint</Application>
  <PresentationFormat>Presentazione su schermo (4:3)</PresentationFormat>
  <Paragraphs>208</Paragraphs>
  <Slides>23</Slides>
  <Notes>2</Notes>
  <HiddenSlides>0</HiddenSlides>
  <MMClips>0</MMClips>
  <ScaleCrop>false</ScaleCrop>
  <HeadingPairs>
    <vt:vector size="4" baseType="variant">
      <vt:variant>
        <vt:lpstr>Tema</vt:lpstr>
      </vt:variant>
      <vt:variant>
        <vt:i4>1</vt:i4>
      </vt:variant>
      <vt:variant>
        <vt:lpstr>Titoli diapositive</vt:lpstr>
      </vt:variant>
      <vt:variant>
        <vt:i4>23</vt:i4>
      </vt:variant>
    </vt:vector>
  </HeadingPairs>
  <TitlesOfParts>
    <vt:vector size="24" baseType="lpstr">
      <vt:lpstr>Tema di Office</vt:lpstr>
      <vt:lpstr>Presentazione di PowerPoint</vt:lpstr>
      <vt:lpstr> </vt:lpstr>
      <vt:lpstr>Presentazione di PowerPoint</vt:lpstr>
      <vt:lpstr>Presentazione di PowerPoint</vt:lpstr>
      <vt:lpstr>Canone a 4 voci  La prima voce attacca.  La 2.a, la 3.a e la 4.a  traslate solo nel tempo  si sovrappongono alla prima  in corrispondenza ai segni   *$* Quando la prima voce ha finito, può riprendere dall’inizio e tutto si ripete quanto si vuole (Canone perpetuo)  La perizia del compositore consiste nello scegliere la melodia di partenza in modo che la sovrapposizione produca un effetto complessivo "armonico”  (in sostanza: piacevole all'ascolto)  Qui si usa l’ultima melodia  (fra Martino)  ma si potrebbero usare anche  le varianti  precedenti,  creando altri 3 canoni che automaticamente risultano musicalmente accettabili (è un …. teorema musicale) </vt:lpstr>
      <vt:lpstr>Elias G.Hausmann (1746):  ritratto di Johann Sebastian Bach   eseguito in occasione della sua adesione  come Socio corrispondente n° 14 alla   Società di Scienze musicali   ( musicalischen Wissenschaften )   fondata da Lorenz C.Mizler,  medico, matematico,  musicista ex allievo di Bach   Altri soci invitati da Mizler nella sua società:  Händel, Telemann, Schröter </vt:lpstr>
      <vt:lpstr>Canon triplex a 6 voci da un’altra versione del ritratto di Hausmann</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Le due voci producono un’armonia piacevole ma le simmetrie non si avvertono facilmente né visivamente  né (tanto meno) all’ascolto</vt:lpstr>
      <vt:lpstr>Presentazione di PowerPoint</vt:lpstr>
      <vt:lpstr>Presentazione di PowerPoint</vt:lpstr>
      <vt:lpstr>Presentazione di PowerPoint</vt:lpstr>
      <vt:lpstr>Goldberg var.n°30 (quodlibet)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Simmetrie musicali</dc:title>
  <dc:creator>Benedetto Scimemi</dc:creator>
  <cp:lastModifiedBy>Benedetto Scimemi</cp:lastModifiedBy>
  <cp:revision>56</cp:revision>
  <dcterms:created xsi:type="dcterms:W3CDTF">2016-04-12T09:08:35Z</dcterms:created>
  <dcterms:modified xsi:type="dcterms:W3CDTF">2016-04-14T09:41:13Z</dcterms:modified>
</cp:coreProperties>
</file>