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Microsoft_Equation1.bin" ContentType="application/vnd.openxmlformats-officedocument.oleObject"/>
  <Override PartName="/ppt/embeddings/Microsoft_Equation2.bin" ContentType="application/vnd.openxmlformats-officedocument.oleObject"/>
  <Override PartName="/ppt/embeddings/oleObject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81" r:id="rId2"/>
    <p:sldId id="268" r:id="rId3"/>
    <p:sldId id="282" r:id="rId4"/>
    <p:sldId id="300" r:id="rId5"/>
    <p:sldId id="274" r:id="rId6"/>
    <p:sldId id="291" r:id="rId7"/>
    <p:sldId id="283" r:id="rId8"/>
    <p:sldId id="270" r:id="rId9"/>
    <p:sldId id="271" r:id="rId10"/>
    <p:sldId id="272" r:id="rId11"/>
    <p:sldId id="273" r:id="rId12"/>
    <p:sldId id="292" r:id="rId13"/>
    <p:sldId id="290" r:id="rId14"/>
    <p:sldId id="276" r:id="rId15"/>
    <p:sldId id="294" r:id="rId16"/>
    <p:sldId id="275" r:id="rId17"/>
    <p:sldId id="295" r:id="rId18"/>
    <p:sldId id="287" r:id="rId19"/>
    <p:sldId id="305" r:id="rId20"/>
    <p:sldId id="296" r:id="rId21"/>
    <p:sldId id="298" r:id="rId22"/>
    <p:sldId id="302" r:id="rId23"/>
    <p:sldId id="303" r:id="rId24"/>
    <p:sldId id="289" r:id="rId25"/>
    <p:sldId id="299" r:id="rId26"/>
    <p:sldId id="288" r:id="rId27"/>
    <p:sldId id="284" r:id="rId28"/>
    <p:sldId id="297" r:id="rId29"/>
    <p:sldId id="304" r:id="rId30"/>
    <p:sldId id="293" r:id="rId31"/>
    <p:sldId id="285" r:id="rId32"/>
    <p:sldId id="286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Relationship Id="rId2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Relationship Id="rId2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Relationship Id="rId2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387C5-8331-D146-8796-0423E579112F}" type="datetimeFigureOut">
              <a:rPr lang="en-US" smtClean="0"/>
              <a:pPr/>
              <a:t>22/01/2014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375B5E-EB1E-F042-AEDD-7CDCCB15C4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8694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DBE58-CD77-405B-AB8A-85BE67BAF8A4}" type="datetimeFigureOut">
              <a:rPr lang="ru-RU" smtClean="0"/>
              <a:pPr/>
              <a:t>22/01/2014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926FEC-2ECD-4A5D-8254-5DC3E3AC72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4204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47F258C-FE34-7D4D-85DD-E5A9FA9183A0}" type="slidenum">
              <a:rPr lang="en-US" sz="1200" i="0">
                <a:latin typeface="Arial" charset="0"/>
              </a:rPr>
              <a:pPr/>
              <a:t>1</a:t>
            </a:fld>
            <a:endParaRPr lang="en-US" sz="1200" i="0">
              <a:latin typeface="Arial" charset="0"/>
            </a:endParaRPr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203A0-8991-3449-B353-6718E78174A9}" type="datetime1">
              <a:rPr lang="el-GR" smtClean="0"/>
              <a:pPr/>
              <a:t>22/01/2014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9B7A-B00B-284B-A8A0-3DEA7E451DA9}" type="datetime1">
              <a:rPr lang="el-GR" smtClean="0"/>
              <a:pPr/>
              <a:t>22/01/2014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4C69-B7AF-664F-9395-7086C44AF0BC}" type="datetime1">
              <a:rPr lang="el-GR" smtClean="0"/>
              <a:pPr/>
              <a:t>22/01/2014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700B8-7BA2-D54B-BB56-0825300D2D17}" type="datetime1">
              <a:rPr lang="el-GR" smtClean="0"/>
              <a:pPr/>
              <a:t>22/01/2014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D764-71AB-EE48-BB76-E7210FCDF841}" type="datetime1">
              <a:rPr lang="el-GR" smtClean="0"/>
              <a:pPr/>
              <a:t>22/01/2014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BA9B0-013A-EB48-BF07-6C32BE11759C}" type="datetime1">
              <a:rPr lang="el-GR" smtClean="0"/>
              <a:pPr/>
              <a:t>22/01/2014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AF0F-73E2-FC41-832B-03731CC3C27C}" type="datetime1">
              <a:rPr lang="el-GR" smtClean="0"/>
              <a:pPr/>
              <a:t>22/01/2014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3104-EDBF-C04B-B102-ED00C5896F24}" type="datetime1">
              <a:rPr lang="el-GR" smtClean="0"/>
              <a:pPr/>
              <a:t>22/01/2014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DB4A2-C250-AC4E-A0F2-AD8CB13C5EC2}" type="datetime1">
              <a:rPr lang="el-GR" smtClean="0"/>
              <a:pPr/>
              <a:t>22/01/2014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5C07-A69B-0C4D-8094-D89D42A0FE49}" type="datetime1">
              <a:rPr lang="el-GR" smtClean="0"/>
              <a:pPr/>
              <a:t>22/01/2014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797A-161B-2F4E-93BC-B6BC629FD86D}" type="datetime1">
              <a:rPr lang="el-GR" smtClean="0"/>
              <a:pPr/>
              <a:t>22/01/2014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AF367-C184-D347-8ABE-DBD9724BD120}" type="datetime1">
              <a:rPr lang="el-GR" smtClean="0"/>
              <a:pPr/>
              <a:t>22/01/2014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6ACE6-709A-4375-B0FC-90EC8D22C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7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8.e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9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image" Target="../media/image10.emf"/><Relationship Id="rId5" Type="http://schemas.openxmlformats.org/officeDocument/2006/relationships/oleObject" Target="../embeddings/Microsoft_Equation2.bin"/><Relationship Id="rId6" Type="http://schemas.openxmlformats.org/officeDocument/2006/relationships/image" Target="../media/image11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12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908050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1004FF"/>
                </a:solidFill>
                <a:latin typeface="+mn-lt"/>
                <a:ea typeface="+mj-ea"/>
                <a:cs typeface="+mj-cs"/>
              </a:rPr>
              <a:t> Plurality Voting with Truth-biased Agents</a:t>
            </a:r>
            <a:endParaRPr lang="en-US" dirty="0" smtClean="0">
              <a:latin typeface="+mn-lt"/>
              <a:ea typeface="+mj-ea"/>
              <a:cs typeface="+mj-cs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39975" y="2708275"/>
            <a:ext cx="3967163" cy="1092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solidFill>
                  <a:srgbClr val="1004FF"/>
                </a:solidFill>
              </a:rPr>
              <a:t>Vangelis Markakis</a:t>
            </a:r>
            <a:endParaRPr lang="en-US" dirty="0">
              <a:solidFill>
                <a:srgbClr val="1004FF"/>
              </a:solidFill>
            </a:endParaRPr>
          </a:p>
        </p:txBody>
      </p:sp>
      <p:sp>
        <p:nvSpPr>
          <p:cNvPr id="16387" name="Rectangle 3"/>
          <p:cNvSpPr txBox="1">
            <a:spLocks noChangeArrowheads="1"/>
          </p:cNvSpPr>
          <p:nvPr/>
        </p:nvSpPr>
        <p:spPr bwMode="auto">
          <a:xfrm>
            <a:off x="395288" y="4221163"/>
            <a:ext cx="82089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800" i="0" dirty="0">
                <a:solidFill>
                  <a:srgbClr val="1004FF"/>
                </a:solidFill>
                <a:latin typeface="+mn-lt"/>
              </a:rPr>
              <a:t>Joint work with:</a:t>
            </a:r>
          </a:p>
          <a:p>
            <a:pPr>
              <a:spcBef>
                <a:spcPct val="20000"/>
              </a:spcBef>
            </a:pPr>
            <a:r>
              <a:rPr lang="en-US" sz="2800" i="0" dirty="0" smtClean="0">
                <a:solidFill>
                  <a:srgbClr val="1004FF"/>
                </a:solidFill>
                <a:latin typeface="+mn-lt"/>
              </a:rPr>
              <a:t>Svetlana </a:t>
            </a:r>
            <a:r>
              <a:rPr lang="en-US" sz="2800" i="0" dirty="0" err="1" smtClean="0">
                <a:solidFill>
                  <a:srgbClr val="1004FF"/>
                </a:solidFill>
                <a:latin typeface="+mn-lt"/>
              </a:rPr>
              <a:t>Obraztsova</a:t>
            </a:r>
            <a:r>
              <a:rPr lang="en-US" sz="2800" i="0" dirty="0" smtClean="0">
                <a:solidFill>
                  <a:srgbClr val="1004FF"/>
                </a:solidFill>
                <a:latin typeface="+mn-lt"/>
              </a:rPr>
              <a:t>, David R. M. Thompson</a:t>
            </a:r>
            <a:endParaRPr lang="en-US" sz="2800" i="0" dirty="0">
              <a:solidFill>
                <a:srgbClr val="3366FF"/>
              </a:solidFill>
              <a:latin typeface="+mn-lt"/>
            </a:endParaRPr>
          </a:p>
        </p:txBody>
      </p:sp>
      <p:sp>
        <p:nvSpPr>
          <p:cNvPr id="16388" name="TextBox 1"/>
          <p:cNvSpPr txBox="1">
            <a:spLocks noChangeArrowheads="1"/>
          </p:cNvSpPr>
          <p:nvPr/>
        </p:nvSpPr>
        <p:spPr bwMode="auto">
          <a:xfrm>
            <a:off x="1187450" y="3213100"/>
            <a:ext cx="6840538" cy="120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dirty="0" smtClean="0">
                <a:latin typeface="+mn-lt"/>
              </a:rPr>
              <a:t>Athens University </a:t>
            </a:r>
            <a:r>
              <a:rPr lang="en-US" dirty="0">
                <a:latin typeface="+mn-lt"/>
              </a:rPr>
              <a:t>of </a:t>
            </a:r>
            <a:r>
              <a:rPr lang="en-US" dirty="0" smtClean="0">
                <a:latin typeface="+mn-lt"/>
              </a:rPr>
              <a:t>Economics and Business (AUEB)</a:t>
            </a:r>
          </a:p>
          <a:p>
            <a:pPr algn="ctr"/>
            <a:r>
              <a:rPr lang="en-US" dirty="0" smtClean="0">
                <a:latin typeface="+mn-lt"/>
              </a:rPr>
              <a:t>Dept. of Informatics</a:t>
            </a:r>
            <a:endParaRPr lang="en-US" dirty="0">
              <a:latin typeface="+mn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414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C</a:t>
            </a:r>
            <a:r>
              <a:rPr lang="en-US" dirty="0" smtClean="0">
                <a:solidFill>
                  <a:schemeClr val="tx2"/>
                </a:solidFill>
              </a:rPr>
              <a:t>an we eliminate bad NE?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18864" y="16002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Some ideas:</a:t>
            </a:r>
          </a:p>
          <a:p>
            <a:pPr marL="0" indent="0">
              <a:buNone/>
            </a:pPr>
            <a:endParaRPr lang="en-US" dirty="0" smtClean="0"/>
          </a:p>
          <a:p>
            <a:pPr marL="514350" lvl="1" indent="-514350">
              <a:spcBef>
                <a:spcPts val="900"/>
              </a:spcBef>
              <a:buFont typeface="+mj-lt"/>
              <a:buAutoNum type="arabicPeriod"/>
            </a:pPr>
            <a:r>
              <a:rPr lang="en-US" dirty="0" smtClean="0"/>
              <a:t>Strong NE: No coalition has a profitable </a:t>
            </a:r>
            <a:r>
              <a:rPr lang="en-US" dirty="0" smtClean="0"/>
              <a:t>deviation</a:t>
            </a:r>
            <a:r>
              <a:rPr lang="el-GR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[</a:t>
            </a:r>
            <a:r>
              <a:rPr lang="en-US" dirty="0" err="1">
                <a:solidFill>
                  <a:srgbClr val="FF0000"/>
                </a:solidFill>
              </a:rPr>
              <a:t>Messner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Polborn</a:t>
            </a:r>
            <a:r>
              <a:rPr lang="en-US" dirty="0">
                <a:solidFill>
                  <a:srgbClr val="FF0000"/>
                </a:solidFill>
              </a:rPr>
              <a:t> ’04, </a:t>
            </a:r>
            <a:r>
              <a:rPr lang="en-US" dirty="0" err="1">
                <a:solidFill>
                  <a:srgbClr val="FF0000"/>
                </a:solidFill>
              </a:rPr>
              <a:t>Sertel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Sanver</a:t>
            </a:r>
            <a:r>
              <a:rPr lang="en-US" dirty="0">
                <a:solidFill>
                  <a:srgbClr val="FF0000"/>
                </a:solidFill>
              </a:rPr>
              <a:t> ’04</a:t>
            </a:r>
            <a:r>
              <a:rPr lang="en-US" dirty="0" smtClean="0">
                <a:solidFill>
                  <a:srgbClr val="FF0000"/>
                </a:solidFill>
              </a:rPr>
              <a:t>]</a:t>
            </a:r>
            <a:endParaRPr lang="el-GR" dirty="0" smtClean="0"/>
          </a:p>
          <a:p>
            <a:pPr marL="914400" lvl="1" indent="-514350"/>
            <a:r>
              <a:rPr lang="en-US" dirty="0" smtClean="0">
                <a:solidFill>
                  <a:schemeClr val="accent1"/>
                </a:solidFill>
              </a:rPr>
              <a:t>Drawback</a:t>
            </a:r>
            <a:r>
              <a:rPr lang="en-US" dirty="0" smtClean="0">
                <a:solidFill>
                  <a:schemeClr val="accent1"/>
                </a:solidFill>
              </a:rPr>
              <a:t>:</a:t>
            </a:r>
            <a:r>
              <a:rPr lang="en-US" dirty="0" smtClean="0"/>
              <a:t> too strong requirement, in most cases they do not exist </a:t>
            </a:r>
            <a:endParaRPr lang="el-GR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Voting with abstentions (lazy voters) </a:t>
            </a:r>
            <a:r>
              <a:rPr lang="en-US" dirty="0" smtClean="0">
                <a:solidFill>
                  <a:srgbClr val="FF0000"/>
                </a:solidFill>
              </a:rPr>
              <a:t>[</a:t>
            </a:r>
            <a:r>
              <a:rPr lang="en-US" dirty="0" err="1" smtClean="0">
                <a:solidFill>
                  <a:srgbClr val="FF0000"/>
                </a:solidFill>
              </a:rPr>
              <a:t>Desmedt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Elkind</a:t>
            </a:r>
            <a:r>
              <a:rPr lang="en-US" dirty="0" smtClean="0">
                <a:solidFill>
                  <a:srgbClr val="FF0000"/>
                </a:solidFill>
              </a:rPr>
              <a:t> ’10]</a:t>
            </a:r>
          </a:p>
          <a:p>
            <a:pPr marL="914400" lvl="1" indent="-514350"/>
            <a:r>
              <a:rPr lang="en-US" dirty="0" smtClean="0"/>
              <a:t>Small cost associated with participating in voting</a:t>
            </a:r>
          </a:p>
          <a:p>
            <a:pPr marL="914400" lvl="1" indent="-514350"/>
            <a:r>
              <a:rPr lang="en-US" dirty="0" smtClean="0">
                <a:solidFill>
                  <a:srgbClr val="0F6FC6"/>
                </a:solidFill>
              </a:rPr>
              <a:t>Drawback:</a:t>
            </a:r>
            <a:r>
              <a:rPr lang="en-US" dirty="0" smtClean="0"/>
              <a:t> it </a:t>
            </a:r>
            <a:r>
              <a:rPr lang="en-US" dirty="0" smtClean="0"/>
              <a:t>eliminat</a:t>
            </a:r>
            <a:r>
              <a:rPr lang="en-US" dirty="0" smtClean="0"/>
              <a:t>es some </a:t>
            </a:r>
            <a:r>
              <a:rPr lang="en-US" dirty="0" err="1" smtClean="0"/>
              <a:t>equilibria</a:t>
            </a:r>
            <a:r>
              <a:rPr lang="en-US" dirty="0" smtClean="0"/>
              <a:t>, but there can still exist NE where the winner is undesirable by most players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008112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Truth-biased Voters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23528" y="1336700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Truth-bias refinement:</a:t>
            </a:r>
            <a:r>
              <a:rPr lang="en-US" sz="2400" dirty="0"/>
              <a:t> </a:t>
            </a:r>
            <a:r>
              <a:rPr lang="en-US" sz="2400" dirty="0" smtClean="0"/>
              <a:t>extra utility gain (by </a:t>
            </a:r>
            <a:r>
              <a:rPr lang="en-US" sz="2400" dirty="0" err="1" smtClean="0"/>
              <a:t>ε</a:t>
            </a:r>
            <a:r>
              <a:rPr lang="en-US" sz="2400" dirty="0" smtClean="0"/>
              <a:t>&gt;0) when telling the truth 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if </a:t>
            </a:r>
            <a:r>
              <a:rPr lang="en-US" sz="2400" dirty="0" smtClean="0"/>
              <a:t>a voter cannot </a:t>
            </a:r>
            <a:r>
              <a:rPr lang="en-US" sz="2400" dirty="0"/>
              <a:t>change </a:t>
            </a:r>
            <a:r>
              <a:rPr lang="en-US" sz="2400" dirty="0" smtClean="0"/>
              <a:t>the outcome, he strictly prefers to tell the truth</a:t>
            </a:r>
          </a:p>
          <a:p>
            <a:pPr marL="342900" indent="-342900">
              <a:buFont typeface="Arial"/>
              <a:buChar char="•"/>
            </a:pPr>
            <a:r>
              <a:rPr lang="el-GR" sz="2400" dirty="0" smtClean="0"/>
              <a:t>ε</a:t>
            </a:r>
            <a:r>
              <a:rPr lang="en-US" sz="2400" dirty="0" smtClean="0"/>
              <a:t> is small enough so that voters still have an incentive to manipulate when they are pivotal</a:t>
            </a:r>
            <a:endParaRPr lang="ru-RU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1520" y="371703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More formally: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520" y="4149080"/>
            <a:ext cx="84249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/>
              <a:t>Let c = F(</a:t>
            </a:r>
            <a:r>
              <a:rPr lang="en-US" sz="2400" b="1" dirty="0"/>
              <a:t>b</a:t>
            </a:r>
            <a:r>
              <a:rPr lang="en-US" sz="2400" dirty="0"/>
              <a:t>), for a ballot vector </a:t>
            </a:r>
            <a:r>
              <a:rPr lang="en-GB" sz="2400" b="1" dirty="0"/>
              <a:t>b</a:t>
            </a:r>
            <a:r>
              <a:rPr lang="en-GB" sz="2400" dirty="0"/>
              <a:t> = (b</a:t>
            </a:r>
            <a:r>
              <a:rPr lang="en-GB" sz="2400" baseline="-25000" dirty="0"/>
              <a:t>1</a:t>
            </a:r>
            <a:r>
              <a:rPr lang="en-GB" sz="2400" dirty="0"/>
              <a:t>, b</a:t>
            </a:r>
            <a:r>
              <a:rPr lang="en-GB" sz="2400" baseline="-25000" dirty="0"/>
              <a:t>2</a:t>
            </a:r>
            <a:r>
              <a:rPr lang="en-GB" sz="2400" dirty="0"/>
              <a:t>, …,</a:t>
            </a:r>
            <a:r>
              <a:rPr lang="en-GB" sz="2400" dirty="0" err="1"/>
              <a:t>b</a:t>
            </a:r>
            <a:r>
              <a:rPr lang="en-GB" sz="2400" baseline="-25000" dirty="0" err="1"/>
              <a:t>n</a:t>
            </a:r>
            <a:r>
              <a:rPr lang="en-GB" sz="2400" dirty="0" smtClean="0"/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GB" sz="2400" dirty="0" smtClean="0"/>
              <a:t>Payoff for voter </a:t>
            </a:r>
            <a:r>
              <a:rPr lang="en-GB" sz="2400" dirty="0" err="1" smtClean="0"/>
              <a:t>i</a:t>
            </a:r>
            <a:r>
              <a:rPr lang="en-GB" sz="2400" dirty="0" smtClean="0"/>
              <a:t> is:</a:t>
            </a:r>
            <a:r>
              <a:rPr lang="en-US" sz="2400" dirty="0" smtClean="0"/>
              <a:t> 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err="1" smtClean="0">
                <a:solidFill>
                  <a:srgbClr val="0000FF"/>
                </a:solidFill>
              </a:rPr>
              <a:t>u</a:t>
            </a:r>
            <a:r>
              <a:rPr lang="en-US" sz="24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400" dirty="0" smtClean="0">
                <a:solidFill>
                  <a:srgbClr val="0000FF"/>
                </a:solidFill>
              </a:rPr>
              <a:t>(c)</a:t>
            </a:r>
            <a:r>
              <a:rPr lang="el-GR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+ </a:t>
            </a:r>
            <a:r>
              <a:rPr lang="el-GR" sz="2400" dirty="0">
                <a:solidFill>
                  <a:srgbClr val="0000FF"/>
                </a:solidFill>
              </a:rPr>
              <a:t>ε</a:t>
            </a:r>
            <a:r>
              <a:rPr lang="en-US" sz="2400" dirty="0" smtClean="0">
                <a:solidFill>
                  <a:srgbClr val="0000FF"/>
                </a:solidFill>
              </a:rPr>
              <a:t>,</a:t>
            </a:r>
            <a:r>
              <a:rPr lang="en-US" sz="2400" dirty="0" smtClean="0"/>
              <a:t> if </a:t>
            </a:r>
            <a:r>
              <a:rPr lang="en-US" sz="2400" dirty="0" err="1" smtClean="0"/>
              <a:t>i</a:t>
            </a:r>
            <a:r>
              <a:rPr lang="en-US" sz="2400" dirty="0" smtClean="0"/>
              <a:t> voted truthfully 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err="1">
                <a:solidFill>
                  <a:srgbClr val="0000FF"/>
                </a:solidFill>
              </a:rPr>
              <a:t>u</a:t>
            </a:r>
            <a:r>
              <a:rPr lang="en-US" sz="2400" baseline="-25000" dirty="0" err="1">
                <a:solidFill>
                  <a:srgbClr val="0000FF"/>
                </a:solidFill>
              </a:rPr>
              <a:t>i</a:t>
            </a:r>
            <a:r>
              <a:rPr lang="en-US" sz="2400" dirty="0">
                <a:solidFill>
                  <a:srgbClr val="0000FF"/>
                </a:solidFill>
              </a:rPr>
              <a:t>(c</a:t>
            </a:r>
            <a:r>
              <a:rPr lang="en-US" sz="2400" dirty="0" smtClean="0">
                <a:solidFill>
                  <a:srgbClr val="0000FF"/>
                </a:solidFill>
              </a:rPr>
              <a:t>),</a:t>
            </a:r>
            <a:r>
              <a:rPr lang="en-US" sz="2400" dirty="0" smtClean="0"/>
              <a:t> otherwise</a:t>
            </a:r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008112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Truth-biased Voters</a:t>
            </a: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29" name="Содержимое 28" descr="animation_22_static-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66676" y="3284984"/>
            <a:ext cx="628650" cy="628650"/>
          </a:xfrm>
        </p:spPr>
      </p:pic>
      <p:grpSp>
        <p:nvGrpSpPr>
          <p:cNvPr id="34" name="Группа 33"/>
          <p:cNvGrpSpPr/>
          <p:nvPr/>
        </p:nvGrpSpPr>
        <p:grpSpPr>
          <a:xfrm>
            <a:off x="2739942" y="3212976"/>
            <a:ext cx="628650" cy="2914904"/>
            <a:chOff x="2699792" y="2492896"/>
            <a:chExt cx="628650" cy="2914904"/>
          </a:xfrm>
        </p:grpSpPr>
        <p:pic>
          <p:nvPicPr>
            <p:cNvPr id="35" name="Рисунок 34" descr="animation_24_static-0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99792" y="2492896"/>
              <a:ext cx="628650" cy="628650"/>
            </a:xfrm>
            <a:prstGeom prst="rect">
              <a:avLst/>
            </a:prstGeom>
          </p:spPr>
        </p:pic>
        <p:pic>
          <p:nvPicPr>
            <p:cNvPr id="41" name="Рисунок 40" descr="animation_26_static-0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699792" y="3212976"/>
              <a:ext cx="628650" cy="628650"/>
            </a:xfrm>
            <a:prstGeom prst="rect">
              <a:avLst/>
            </a:prstGeom>
          </p:spPr>
        </p:pic>
        <p:pic>
          <p:nvPicPr>
            <p:cNvPr id="30" name="Содержимое 28" descr="animation_22_static-0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99792" y="4779150"/>
              <a:ext cx="628650" cy="628650"/>
            </a:xfrm>
            <a:prstGeom prst="rect">
              <a:avLst/>
            </a:prstGeom>
          </p:spPr>
        </p:pic>
        <p:pic>
          <p:nvPicPr>
            <p:cNvPr id="37" name="Рисунок 36" descr="animation_21_static-0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699792" y="3933056"/>
              <a:ext cx="628650" cy="628650"/>
            </a:xfrm>
            <a:prstGeom prst="rect">
              <a:avLst/>
            </a:prstGeom>
          </p:spPr>
        </p:pic>
      </p:grpSp>
      <p:pic>
        <p:nvPicPr>
          <p:cNvPr id="42" name="Рисунок 41" descr="animation_57_static-0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739942" y="2420888"/>
            <a:ext cx="648072" cy="648072"/>
          </a:xfrm>
          <a:prstGeom prst="rect">
            <a:avLst/>
          </a:prstGeom>
        </p:spPr>
      </p:pic>
      <p:grpSp>
        <p:nvGrpSpPr>
          <p:cNvPr id="40" name="Группа 39"/>
          <p:cNvGrpSpPr/>
          <p:nvPr/>
        </p:nvGrpSpPr>
        <p:grpSpPr>
          <a:xfrm>
            <a:off x="3501591" y="3212976"/>
            <a:ext cx="628650" cy="2914904"/>
            <a:chOff x="3461441" y="2492896"/>
            <a:chExt cx="628650" cy="2914904"/>
          </a:xfrm>
        </p:grpSpPr>
        <p:pic>
          <p:nvPicPr>
            <p:cNvPr id="36" name="Рисунок 35" descr="animation_26_static-0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61441" y="2492896"/>
              <a:ext cx="628650" cy="628650"/>
            </a:xfrm>
            <a:prstGeom prst="rect">
              <a:avLst/>
            </a:prstGeom>
          </p:spPr>
        </p:pic>
        <p:pic>
          <p:nvPicPr>
            <p:cNvPr id="39" name="Рисунок 38" descr="animation_24_static-0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61441" y="3212976"/>
              <a:ext cx="628650" cy="628650"/>
            </a:xfrm>
            <a:prstGeom prst="rect">
              <a:avLst/>
            </a:prstGeom>
          </p:spPr>
        </p:pic>
        <p:pic>
          <p:nvPicPr>
            <p:cNvPr id="31" name="Содержимое 28" descr="animation_22_static-0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461441" y="4779150"/>
              <a:ext cx="628650" cy="628650"/>
            </a:xfrm>
            <a:prstGeom prst="rect">
              <a:avLst/>
            </a:prstGeom>
          </p:spPr>
        </p:pic>
        <p:pic>
          <p:nvPicPr>
            <p:cNvPr id="38" name="Рисунок 37" descr="animation_21_static-0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461441" y="3933056"/>
              <a:ext cx="628650" cy="628650"/>
            </a:xfrm>
            <a:prstGeom prst="rect">
              <a:avLst/>
            </a:prstGeom>
          </p:spPr>
        </p:pic>
      </p:grpSp>
      <p:pic>
        <p:nvPicPr>
          <p:cNvPr id="44" name="Рисунок 43" descr="animation_21_static-0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27311" y="3284984"/>
            <a:ext cx="628650" cy="628650"/>
          </a:xfrm>
          <a:prstGeom prst="rect">
            <a:avLst/>
          </a:prstGeom>
        </p:spPr>
      </p:pic>
      <p:grpSp>
        <p:nvGrpSpPr>
          <p:cNvPr id="56" name="Группа 55"/>
          <p:cNvGrpSpPr/>
          <p:nvPr/>
        </p:nvGrpSpPr>
        <p:grpSpPr>
          <a:xfrm>
            <a:off x="4266676" y="4005064"/>
            <a:ext cx="1389285" cy="2122816"/>
            <a:chOff x="4226526" y="3284984"/>
            <a:chExt cx="1389285" cy="2122816"/>
          </a:xfrm>
        </p:grpSpPr>
        <p:pic>
          <p:nvPicPr>
            <p:cNvPr id="46" name="Рисунок 45" descr="animation_21_static-0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26526" y="3284984"/>
              <a:ext cx="628650" cy="628650"/>
            </a:xfrm>
            <a:prstGeom prst="rect">
              <a:avLst/>
            </a:prstGeom>
          </p:spPr>
        </p:pic>
        <p:pic>
          <p:nvPicPr>
            <p:cNvPr id="47" name="Рисунок 46" descr="animation_26_static-0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226526" y="4005064"/>
              <a:ext cx="628650" cy="628650"/>
            </a:xfrm>
            <a:prstGeom prst="rect">
              <a:avLst/>
            </a:prstGeom>
          </p:spPr>
        </p:pic>
        <p:pic>
          <p:nvPicPr>
            <p:cNvPr id="48" name="Рисунок 47" descr="animation_24_static-0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26526" y="4779150"/>
              <a:ext cx="628650" cy="628650"/>
            </a:xfrm>
            <a:prstGeom prst="rect">
              <a:avLst/>
            </a:prstGeom>
          </p:spPr>
        </p:pic>
        <p:pic>
          <p:nvPicPr>
            <p:cNvPr id="33" name="Содержимое 28" descr="animation_22_static-0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987161" y="3284984"/>
              <a:ext cx="628650" cy="628650"/>
            </a:xfrm>
            <a:prstGeom prst="rect">
              <a:avLst/>
            </a:prstGeom>
          </p:spPr>
        </p:pic>
        <p:pic>
          <p:nvPicPr>
            <p:cNvPr id="49" name="Рисунок 48" descr="animation_26_static-0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987161" y="4005064"/>
              <a:ext cx="628650" cy="628650"/>
            </a:xfrm>
            <a:prstGeom prst="rect">
              <a:avLst/>
            </a:prstGeom>
          </p:spPr>
        </p:pic>
        <p:pic>
          <p:nvPicPr>
            <p:cNvPr id="50" name="Рисунок 49" descr="animation_24_static-0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87161" y="4779150"/>
              <a:ext cx="628650" cy="628650"/>
            </a:xfrm>
            <a:prstGeom prst="rect">
              <a:avLst/>
            </a:prstGeom>
          </p:spPr>
        </p:pic>
      </p:grpSp>
      <p:grpSp>
        <p:nvGrpSpPr>
          <p:cNvPr id="58" name="Группа 57"/>
          <p:cNvGrpSpPr/>
          <p:nvPr/>
        </p:nvGrpSpPr>
        <p:grpSpPr>
          <a:xfrm>
            <a:off x="3491880" y="2420888"/>
            <a:ext cx="2173792" cy="648072"/>
            <a:chOff x="3451730" y="1700808"/>
            <a:chExt cx="2173792" cy="648072"/>
          </a:xfrm>
        </p:grpSpPr>
        <p:pic>
          <p:nvPicPr>
            <p:cNvPr id="43" name="Рисунок 42" descr="animation_57_static-0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451730" y="1700808"/>
              <a:ext cx="648072" cy="648072"/>
            </a:xfrm>
            <a:prstGeom prst="rect">
              <a:avLst/>
            </a:prstGeom>
          </p:spPr>
        </p:pic>
        <p:pic>
          <p:nvPicPr>
            <p:cNvPr id="53" name="Рисунок 52" descr="animation_57_static-0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216815" y="1700808"/>
              <a:ext cx="648072" cy="648072"/>
            </a:xfrm>
            <a:prstGeom prst="rect">
              <a:avLst/>
            </a:prstGeom>
          </p:spPr>
        </p:pic>
        <p:pic>
          <p:nvPicPr>
            <p:cNvPr id="54" name="Рисунок 53" descr="animation_57_static-0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977450" y="1700808"/>
              <a:ext cx="648072" cy="648072"/>
            </a:xfrm>
            <a:prstGeom prst="rect">
              <a:avLst/>
            </a:prstGeom>
          </p:spPr>
        </p:pic>
      </p:grpSp>
      <p:grpSp>
        <p:nvGrpSpPr>
          <p:cNvPr id="57" name="Группа 56"/>
          <p:cNvGrpSpPr/>
          <p:nvPr/>
        </p:nvGrpSpPr>
        <p:grpSpPr>
          <a:xfrm>
            <a:off x="5855708" y="3284984"/>
            <a:ext cx="628650" cy="2842896"/>
            <a:chOff x="5815558" y="2564904"/>
            <a:chExt cx="628650" cy="2842896"/>
          </a:xfrm>
        </p:grpSpPr>
        <p:pic>
          <p:nvPicPr>
            <p:cNvPr id="45" name="Рисунок 44" descr="animation_21_static-0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815558" y="2564904"/>
              <a:ext cx="628650" cy="628650"/>
            </a:xfrm>
            <a:prstGeom prst="rect">
              <a:avLst/>
            </a:prstGeom>
          </p:spPr>
        </p:pic>
        <p:pic>
          <p:nvPicPr>
            <p:cNvPr id="32" name="Содержимое 28" descr="animation_22_static-0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15558" y="3284984"/>
              <a:ext cx="628650" cy="628650"/>
            </a:xfrm>
            <a:prstGeom prst="rect">
              <a:avLst/>
            </a:prstGeom>
          </p:spPr>
        </p:pic>
        <p:pic>
          <p:nvPicPr>
            <p:cNvPr id="51" name="Рисунок 50" descr="animation_26_static-0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815558" y="4005064"/>
              <a:ext cx="628650" cy="628650"/>
            </a:xfrm>
            <a:prstGeom prst="rect">
              <a:avLst/>
            </a:prstGeom>
          </p:spPr>
        </p:pic>
        <p:pic>
          <p:nvPicPr>
            <p:cNvPr id="52" name="Рисунок 51" descr="animation_24_static-0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815558" y="4779150"/>
              <a:ext cx="628650" cy="628650"/>
            </a:xfrm>
            <a:prstGeom prst="rect">
              <a:avLst/>
            </a:prstGeom>
          </p:spPr>
        </p:pic>
      </p:grpSp>
      <p:pic>
        <p:nvPicPr>
          <p:cNvPr id="55" name="Рисунок 54" descr="animation_57_static-0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836286" y="2420888"/>
            <a:ext cx="648072" cy="648072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323528" y="1124744"/>
            <a:ext cx="8280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/>
              <a:t>T</a:t>
            </a:r>
            <a:r>
              <a:rPr lang="en-US" sz="2000" dirty="0" smtClean="0"/>
              <a:t>he snake can no longer be elected under truth-bias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Each voter would prefer to withdraw support for the snake and vote truthfully</a:t>
            </a:r>
            <a:endParaRPr lang="ru-RU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09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15449E-6 L 3.88889E-6 -0.107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-0.00509 L -0.00399 0.4354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81036E-7 L 1.94444E-6 -0.1049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13506E-6 L 0.00365 0.4354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218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80111E-6 L 0.00122 -0.1154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5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5.08788E-7 L 2.5E-6 -0.1232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2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03608E-6 L -0.00104 -0.1193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13506E-6 L 0.00399 0.4354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21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30342E-6 L -1.38889E-6 -0.1126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008112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Truth-biased Voters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23528" y="1261209"/>
            <a:ext cx="8280920" cy="4955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Truth bias achieves a significant elimination of </a:t>
            </a:r>
            <a:r>
              <a:rPr lang="en-US" sz="2400" dirty="0" smtClean="0"/>
              <a:t>“bad”</a:t>
            </a:r>
            <a:r>
              <a:rPr lang="en-US" sz="2400" dirty="0" smtClean="0"/>
              <a:t> </a:t>
            </a:r>
            <a:r>
              <a:rPr lang="en-US" sz="2400" dirty="0" err="1" smtClean="0"/>
              <a:t>equilibria</a:t>
            </a: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Propos</a:t>
            </a:r>
            <a:r>
              <a:rPr lang="en-US" sz="2400" dirty="0" smtClean="0"/>
              <a:t>ed </a:t>
            </a:r>
            <a:r>
              <a:rPr lang="en-US" sz="2400" dirty="0" smtClean="0"/>
              <a:t>in </a:t>
            </a:r>
            <a:r>
              <a:rPr lang="en-US" sz="2400" dirty="0" smtClean="0">
                <a:solidFill>
                  <a:srgbClr val="FF0000"/>
                </a:solidFill>
              </a:rPr>
              <a:t>[</a:t>
            </a:r>
            <a:r>
              <a:rPr lang="en-US" sz="2400" dirty="0" err="1" smtClean="0">
                <a:solidFill>
                  <a:srgbClr val="FF0000"/>
                </a:solidFill>
              </a:rPr>
              <a:t>Dutta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Laslier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’10</a:t>
            </a:r>
            <a:r>
              <a:rPr lang="en-US" sz="2400" dirty="0" smtClean="0">
                <a:solidFill>
                  <a:srgbClr val="FF0000"/>
                </a:solidFill>
              </a:rPr>
              <a:t>]</a:t>
            </a:r>
            <a:r>
              <a:rPr lang="en-US" sz="2400" dirty="0" smtClean="0"/>
              <a:t> and </a:t>
            </a:r>
            <a:r>
              <a:rPr lang="en-US" sz="2400" dirty="0" smtClean="0">
                <a:solidFill>
                  <a:srgbClr val="FF0000"/>
                </a:solidFill>
              </a:rPr>
              <a:t>[Meir, </a:t>
            </a:r>
            <a:r>
              <a:rPr lang="en-US" sz="2400" dirty="0" err="1" smtClean="0">
                <a:solidFill>
                  <a:srgbClr val="FF0000"/>
                </a:solidFill>
              </a:rPr>
              <a:t>Polukarov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Rosenschein</a:t>
            </a:r>
            <a:r>
              <a:rPr lang="en-US" sz="2400" dirty="0" smtClean="0">
                <a:solidFill>
                  <a:srgbClr val="FF0000"/>
                </a:solidFill>
              </a:rPr>
              <a:t>, Jennings </a:t>
            </a:r>
            <a:r>
              <a:rPr lang="en-US" sz="2400" dirty="0" smtClean="0">
                <a:solidFill>
                  <a:srgbClr val="FF0000"/>
                </a:solidFill>
              </a:rPr>
              <a:t>’10</a:t>
            </a:r>
            <a:r>
              <a:rPr lang="en-US" sz="2400" dirty="0" smtClean="0">
                <a:solidFill>
                  <a:srgbClr val="FF0000"/>
                </a:solidFill>
              </a:rPr>
              <a:t>]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chemeClr val="accent1"/>
                </a:solidFill>
              </a:rPr>
              <a:t>Experimental evaluation:</a:t>
            </a:r>
            <a:r>
              <a:rPr lang="en-US" sz="2400" dirty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[Thompson</a:t>
            </a:r>
            <a:r>
              <a:rPr lang="en-US" sz="2400" dirty="0">
                <a:solidFill>
                  <a:srgbClr val="FF0000"/>
                </a:solidFill>
              </a:rPr>
              <a:t>, Lev, </a:t>
            </a:r>
            <a:r>
              <a:rPr lang="en-US" sz="2400" dirty="0" err="1">
                <a:solidFill>
                  <a:srgbClr val="FF0000"/>
                </a:solidFill>
              </a:rPr>
              <a:t>Leyton</a:t>
            </a:r>
            <a:r>
              <a:rPr lang="en-US" sz="2400" dirty="0">
                <a:solidFill>
                  <a:srgbClr val="FF0000"/>
                </a:solidFill>
              </a:rPr>
              <a:t>-Brown, </a:t>
            </a:r>
            <a:r>
              <a:rPr lang="en-US" sz="2400" dirty="0" err="1">
                <a:solidFill>
                  <a:srgbClr val="FF0000"/>
                </a:solidFill>
              </a:rPr>
              <a:t>Rosenschein</a:t>
            </a:r>
            <a:r>
              <a:rPr lang="en-US" sz="2400" dirty="0">
                <a:solidFill>
                  <a:srgbClr val="FF0000"/>
                </a:solidFill>
              </a:rPr>
              <a:t> ’</a:t>
            </a:r>
            <a:r>
              <a:rPr lang="en-US" sz="2400" dirty="0" smtClean="0">
                <a:solidFill>
                  <a:srgbClr val="FF0000"/>
                </a:solidFill>
              </a:rPr>
              <a:t>13]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Drawback: There are games with no NE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But the experiments reveal that most </a:t>
            </a:r>
            <a:r>
              <a:rPr lang="en-US" sz="2000" dirty="0" smtClean="0">
                <a:solidFill>
                  <a:srgbClr val="000000"/>
                </a:solidFill>
              </a:rPr>
              <a:t>games still possess </a:t>
            </a:r>
            <a:r>
              <a:rPr lang="en-US" sz="2000" dirty="0">
                <a:solidFill>
                  <a:srgbClr val="000000"/>
                </a:solidFill>
              </a:rPr>
              <a:t>a</a:t>
            </a:r>
            <a:r>
              <a:rPr lang="en-US" sz="2000" dirty="0" smtClean="0">
                <a:solidFill>
                  <a:srgbClr val="000000"/>
                </a:solidFill>
              </a:rPr>
              <a:t> NE (&gt;95% of the instances)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Good social welfare properties (“undesirable” candidates not elected at an equilibrium)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L</a:t>
            </a:r>
            <a:r>
              <a:rPr lang="en-US" sz="2400" dirty="0" smtClean="0"/>
              <a:t>ittle theoretical analysis so far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Questions of interest: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Characterization of NE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Complexity of deciding existence or computing NE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30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Complexity </a:t>
            </a:r>
            <a:r>
              <a:rPr lang="en-US" dirty="0" smtClean="0">
                <a:solidFill>
                  <a:schemeClr val="tx2"/>
                </a:solidFill>
              </a:rPr>
              <a:t>Issues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20506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Theorem:</a:t>
            </a:r>
            <a:r>
              <a:rPr lang="en-US" dirty="0" smtClean="0"/>
              <a:t> Given a score </a:t>
            </a:r>
            <a:r>
              <a:rPr lang="en-US" dirty="0" smtClean="0">
                <a:solidFill>
                  <a:schemeClr val="accent1"/>
                </a:solidFill>
              </a:rPr>
              <a:t>s</a:t>
            </a:r>
            <a:r>
              <a:rPr lang="en-US" dirty="0" smtClean="0"/>
              <a:t>, a candidate </a:t>
            </a:r>
            <a:r>
              <a:rPr lang="en-US" dirty="0" err="1" smtClean="0">
                <a:solidFill>
                  <a:schemeClr val="accent1"/>
                </a:solidFill>
              </a:rPr>
              <a:t>c</a:t>
            </a:r>
            <a:r>
              <a:rPr lang="en-US" baseline="-25000" dirty="0" err="1" smtClean="0">
                <a:solidFill>
                  <a:schemeClr val="accent1"/>
                </a:solidFill>
              </a:rPr>
              <a:t>j</a:t>
            </a:r>
            <a:r>
              <a:rPr lang="en-US" dirty="0" smtClean="0"/>
              <a:t> and a profile </a:t>
            </a:r>
            <a:r>
              <a:rPr lang="en-US" b="1" dirty="0" smtClean="0">
                <a:solidFill>
                  <a:schemeClr val="accent1"/>
                </a:solidFill>
              </a:rPr>
              <a:t>a</a:t>
            </a:r>
            <a:r>
              <a:rPr lang="en-US" i="1" dirty="0" smtClean="0">
                <a:solidFill>
                  <a:schemeClr val="accent1"/>
                </a:solidFill>
              </a:rPr>
              <a:t>,</a:t>
            </a:r>
            <a:r>
              <a:rPr lang="en-US" i="1" dirty="0" smtClean="0"/>
              <a:t> </a:t>
            </a:r>
            <a:r>
              <a:rPr lang="en-US" dirty="0" smtClean="0"/>
              <a:t>it</a:t>
            </a:r>
            <a:r>
              <a:rPr lang="en-US" i="1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NP-</a:t>
            </a:r>
            <a:r>
              <a:rPr lang="en-US" dirty="0" smtClean="0"/>
              <a:t>hard to decide if there exists a NE, where </a:t>
            </a:r>
            <a:r>
              <a:rPr lang="en-US" dirty="0" err="1" smtClean="0">
                <a:solidFill>
                  <a:schemeClr val="accent1"/>
                </a:solidFill>
              </a:rPr>
              <a:t>c</a:t>
            </a:r>
            <a:r>
              <a:rPr lang="en-US" baseline="-25000" dirty="0" err="1" smtClean="0">
                <a:solidFill>
                  <a:schemeClr val="accent1"/>
                </a:solidFill>
              </a:rPr>
              <a:t>j</a:t>
            </a:r>
            <a:r>
              <a:rPr lang="en-US" dirty="0" smtClean="0"/>
              <a:t> is the winner with score </a:t>
            </a:r>
            <a:r>
              <a:rPr lang="en-US" dirty="0" smtClean="0">
                <a:solidFill>
                  <a:schemeClr val="accent1"/>
                </a:solidFill>
              </a:rPr>
              <a:t>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u="sng" dirty="0" smtClean="0"/>
          </a:p>
          <a:p>
            <a:pPr>
              <a:spcBef>
                <a:spcPts val="0"/>
              </a:spcBef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Proof:</a:t>
            </a:r>
            <a:r>
              <a:rPr lang="en-US" dirty="0" smtClean="0"/>
              <a:t> Reduction from MAX-INTERSECT </a:t>
            </a:r>
            <a:r>
              <a:rPr lang="en-US" dirty="0" smtClean="0">
                <a:solidFill>
                  <a:srgbClr val="FF0000"/>
                </a:solidFill>
              </a:rPr>
              <a:t>[Clifford, Poppa </a:t>
            </a:r>
            <a:r>
              <a:rPr lang="fr-FR" dirty="0" smtClean="0">
                <a:solidFill>
                  <a:srgbClr val="FF0000"/>
                </a:solidFill>
              </a:rPr>
              <a:t>’</a:t>
            </a:r>
            <a:r>
              <a:rPr lang="en-US" dirty="0" smtClean="0">
                <a:solidFill>
                  <a:srgbClr val="FF0000"/>
                </a:solidFill>
              </a:rPr>
              <a:t>11]</a:t>
            </a:r>
          </a:p>
          <a:p>
            <a:r>
              <a:rPr lang="en-US" dirty="0" smtClean="0"/>
              <a:t>ground set </a:t>
            </a:r>
            <a:r>
              <a:rPr lang="en-US" dirty="0" smtClean="0">
                <a:solidFill>
                  <a:schemeClr val="accent1"/>
                </a:solidFill>
              </a:rPr>
              <a:t>E</a:t>
            </a:r>
            <a:r>
              <a:rPr lang="en-US" dirty="0" smtClean="0"/>
              <a:t>, 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k</a:t>
            </a:r>
            <a:r>
              <a:rPr lang="en-US" dirty="0" smtClean="0"/>
              <a:t> set systems, where each set system is a collection of </a:t>
            </a:r>
            <a:r>
              <a:rPr lang="en-US" dirty="0" smtClean="0">
                <a:solidFill>
                  <a:schemeClr val="accent1"/>
                </a:solidFill>
              </a:rPr>
              <a:t>m</a:t>
            </a:r>
            <a:r>
              <a:rPr lang="en-US" dirty="0" smtClean="0"/>
              <a:t> subsets of </a:t>
            </a:r>
            <a:r>
              <a:rPr lang="en-US" dirty="0" smtClean="0">
                <a:solidFill>
                  <a:schemeClr val="accent1"/>
                </a:solidFill>
              </a:rPr>
              <a:t>E</a:t>
            </a:r>
            <a:r>
              <a:rPr lang="en-US" dirty="0" smtClean="0"/>
              <a:t>, </a:t>
            </a:r>
          </a:p>
          <a:p>
            <a:r>
              <a:rPr lang="en-US" dirty="0" smtClean="0"/>
              <a:t>a parameter </a:t>
            </a:r>
            <a:r>
              <a:rPr lang="en-US" dirty="0" smtClean="0">
                <a:solidFill>
                  <a:schemeClr val="accent1"/>
                </a:solidFill>
              </a:rPr>
              <a:t>q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``Yes''-instance: there exists 1 set from every set system </a:t>
            </a:r>
            <a:r>
              <a:rPr lang="en-US" dirty="0" err="1" smtClean="0"/>
              <a:t>s.t.</a:t>
            </a:r>
            <a:r>
              <a:rPr lang="en-US" dirty="0" smtClean="0"/>
              <a:t> their intersection consists of ≥ </a:t>
            </a:r>
            <a:r>
              <a:rPr lang="en-US" dirty="0" smtClean="0">
                <a:solidFill>
                  <a:schemeClr val="accent1"/>
                </a:solidFill>
              </a:rPr>
              <a:t>q</a:t>
            </a:r>
            <a:r>
              <a:rPr lang="en-US" dirty="0" smtClean="0"/>
              <a:t> elements.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Complexity </a:t>
            </a:r>
            <a:r>
              <a:rPr lang="en-US" dirty="0" smtClean="0">
                <a:solidFill>
                  <a:schemeClr val="tx2"/>
                </a:solidFill>
              </a:rPr>
              <a:t>Issues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5536" y="1628800"/>
            <a:ext cx="77048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Hence:</a:t>
            </a:r>
            <a:r>
              <a:rPr lang="en-US" sz="2800" dirty="0" smtClean="0"/>
              <a:t> </a:t>
            </a:r>
            <a:endParaRPr lang="el-GR" sz="2800" dirty="0" smtClean="0"/>
          </a:p>
          <a:p>
            <a:pPr marL="342900" indent="-342900">
              <a:buFont typeface="Arial"/>
              <a:buChar char="•"/>
            </a:pPr>
            <a:endParaRPr lang="en-US" sz="2800" dirty="0" smtClean="0"/>
          </a:p>
          <a:p>
            <a:pPr marL="342900" indent="-342900">
              <a:buFont typeface="Arial"/>
              <a:buChar char="•"/>
            </a:pPr>
            <a:r>
              <a:rPr lang="en-US" sz="2800" dirty="0" smtClean="0"/>
              <a:t>Characterization not expected to be “easy”</a:t>
            </a:r>
          </a:p>
          <a:p>
            <a:pPr marL="342900" indent="-342900">
              <a:buFont typeface="Arial"/>
              <a:buChar char="•"/>
            </a:pPr>
            <a:endParaRPr lang="en-US" sz="2800" dirty="0" smtClean="0"/>
          </a:p>
          <a:p>
            <a:pPr marL="342900" indent="-342900">
              <a:buFont typeface="Arial"/>
              <a:buChar char="•"/>
            </a:pPr>
            <a:r>
              <a:rPr lang="en-US" sz="2800" dirty="0" smtClean="0"/>
              <a:t>But we can still identify some properties that illustrate the differences with the basic model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54249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An Example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4139952" y="1365736"/>
            <a:ext cx="42484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dirty="0" smtClean="0"/>
              <a:t>Truthful profile </a:t>
            </a:r>
            <a:r>
              <a:rPr lang="en-US" sz="2000" b="1" dirty="0" smtClean="0"/>
              <a:t>a </a:t>
            </a:r>
            <a:r>
              <a:rPr lang="en-US" sz="2000" dirty="0" smtClean="0"/>
              <a:t>= (a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,…,a</a:t>
            </a:r>
            <a:r>
              <a:rPr lang="en-US" sz="2000" baseline="-25000" dirty="0" smtClean="0"/>
              <a:t>6</a:t>
            </a:r>
            <a:r>
              <a:rPr lang="en-US" sz="2000" dirty="0" smtClean="0"/>
              <a:t>) with 3 candidates</a:t>
            </a:r>
          </a:p>
          <a:p>
            <a:pPr>
              <a:buNone/>
            </a:pPr>
            <a:r>
              <a:rPr lang="en-US" sz="2000" u="sng" dirty="0" smtClean="0"/>
              <a:t>Tie-breaking: </a:t>
            </a:r>
            <a:r>
              <a:rPr lang="en-US" sz="2000" dirty="0" smtClean="0"/>
              <a:t>   c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&gt; c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&gt; c</a:t>
            </a:r>
            <a:r>
              <a:rPr lang="en-US" sz="2000" baseline="-25000" dirty="0" smtClean="0"/>
              <a:t>3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c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= F(</a:t>
            </a:r>
            <a:r>
              <a:rPr lang="en-US" sz="2000" b="1" dirty="0" smtClean="0"/>
              <a:t>a</a:t>
            </a:r>
            <a:r>
              <a:rPr lang="en-US" sz="2000" dirty="0" smtClean="0"/>
              <a:t>), but </a:t>
            </a:r>
            <a:r>
              <a:rPr lang="en-US" sz="2000" b="1" dirty="0" smtClean="0"/>
              <a:t>a</a:t>
            </a:r>
            <a:r>
              <a:rPr lang="en-US" sz="2000" dirty="0" smtClean="0"/>
              <a:t> is not a NE  </a:t>
            </a:r>
            <a:endParaRPr lang="en-US" sz="2000" dirty="0"/>
          </a:p>
          <a:p>
            <a:pPr>
              <a:buNone/>
            </a:pPr>
            <a:endParaRPr lang="en-US" sz="2000" u="sng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717331"/>
              </p:ext>
            </p:extLst>
          </p:nvPr>
        </p:nvGraphicFramePr>
        <p:xfrm>
          <a:off x="611560" y="1340768"/>
          <a:ext cx="2808312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"/>
                <a:gridCol w="468052"/>
                <a:gridCol w="468052"/>
                <a:gridCol w="468052"/>
                <a:gridCol w="468052"/>
                <a:gridCol w="468052"/>
              </a:tblGrid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3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3</a:t>
                      </a:r>
                      <a:endParaRPr lang="en-US" dirty="0" smtClean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3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3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2</a:t>
                      </a:r>
                      <a:endParaRPr lang="en-US" dirty="0" smtClean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3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3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1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464548"/>
              </p:ext>
            </p:extLst>
          </p:nvPr>
        </p:nvGraphicFramePr>
        <p:xfrm>
          <a:off x="611560" y="3068960"/>
          <a:ext cx="2808312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"/>
                <a:gridCol w="468052"/>
                <a:gridCol w="468052"/>
                <a:gridCol w="468052"/>
                <a:gridCol w="468052"/>
                <a:gridCol w="468052"/>
              </a:tblGrid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3</a:t>
                      </a:r>
                      <a:endParaRPr lang="en-US" dirty="0" smtClean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3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3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3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2</a:t>
                      </a:r>
                      <a:endParaRPr lang="en-US" dirty="0" smtClean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3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3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1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889460"/>
              </p:ext>
            </p:extLst>
          </p:nvPr>
        </p:nvGraphicFramePr>
        <p:xfrm>
          <a:off x="611560" y="4797152"/>
          <a:ext cx="2808312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"/>
                <a:gridCol w="468052"/>
                <a:gridCol w="468052"/>
                <a:gridCol w="468052"/>
                <a:gridCol w="468052"/>
                <a:gridCol w="468052"/>
              </a:tblGrid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2</a:t>
                      </a:r>
                      <a:endParaRPr lang="en-US" dirty="0" smtClean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3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3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3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3</a:t>
                      </a:r>
                      <a:endParaRPr lang="en-US" dirty="0" smtClean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3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3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1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3491880" y="177281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ym typeface="Symbol"/>
              </a:rPr>
              <a:t></a:t>
            </a:r>
            <a:r>
              <a:rPr lang="en-US" sz="2800" dirty="0"/>
              <a:t>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491880" y="348184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ym typeface="Symbol"/>
              </a:rPr>
              <a:t></a:t>
            </a:r>
            <a:r>
              <a:rPr lang="en-US" sz="2800" dirty="0"/>
              <a:t>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067944" y="3356992"/>
            <a:ext cx="42484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dirty="0" smtClean="0"/>
              <a:t>Non-truthful profile </a:t>
            </a:r>
            <a:r>
              <a:rPr lang="en-US" sz="2000" b="1" dirty="0" smtClean="0"/>
              <a:t>b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c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= F(</a:t>
            </a:r>
            <a:r>
              <a:rPr lang="en-US" sz="2000" b="1" dirty="0" smtClean="0"/>
              <a:t>b</a:t>
            </a:r>
            <a:r>
              <a:rPr lang="en-US" sz="2000" dirty="0" smtClean="0"/>
              <a:t>), and </a:t>
            </a:r>
            <a:r>
              <a:rPr lang="en-US" sz="2000" b="1" dirty="0" smtClean="0"/>
              <a:t>b</a:t>
            </a:r>
            <a:r>
              <a:rPr lang="en-US" sz="2000" dirty="0" smtClean="0"/>
              <a:t> is a NE  </a:t>
            </a:r>
            <a:endParaRPr lang="en-US" sz="2000" dirty="0"/>
          </a:p>
          <a:p>
            <a:pPr>
              <a:buNone/>
            </a:pPr>
            <a:endParaRPr lang="en-US" sz="2000" u="sng" dirty="0" smtClean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491880" y="521003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ym typeface="Symbol"/>
              </a:rPr>
              <a:t></a:t>
            </a:r>
            <a:r>
              <a:rPr lang="en-US" sz="2800" dirty="0"/>
              <a:t>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067944" y="501317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dirty="0" smtClean="0"/>
              <a:t>Non-truthful profile </a:t>
            </a:r>
            <a:r>
              <a:rPr lang="en-US" sz="2000" b="1" dirty="0" smtClean="0"/>
              <a:t>b’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c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= F(</a:t>
            </a:r>
            <a:r>
              <a:rPr lang="en-US" sz="2000" b="1" dirty="0" smtClean="0"/>
              <a:t>b’</a:t>
            </a:r>
            <a:r>
              <a:rPr lang="en-US" sz="2000" dirty="0" smtClean="0"/>
              <a:t>), but </a:t>
            </a:r>
            <a:r>
              <a:rPr lang="en-US" sz="2000" b="1" dirty="0" smtClean="0"/>
              <a:t>b’</a:t>
            </a:r>
            <a:r>
              <a:rPr lang="en-US" sz="2000" dirty="0" smtClean="0"/>
              <a:t> is not a NE</a:t>
            </a:r>
          </a:p>
          <a:p>
            <a:pPr>
              <a:buNone/>
            </a:pPr>
            <a:r>
              <a:rPr lang="en-US" sz="2000" dirty="0" smtClean="0"/>
              <a:t>“too many” non-truthful votes for c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</a:t>
            </a:r>
            <a:endParaRPr lang="en-US" sz="2000" dirty="0"/>
          </a:p>
          <a:p>
            <a:pPr>
              <a:buNone/>
            </a:pPr>
            <a:endParaRPr lang="en-US" sz="2000" u="sng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3" grpId="0"/>
      <p:bldP spid="44" grpId="0"/>
      <p:bldP spid="45" grpId="0"/>
      <p:bldP spid="4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Warmup</a:t>
            </a:r>
            <a:r>
              <a:rPr lang="en-US" dirty="0" smtClean="0">
                <a:solidFill>
                  <a:schemeClr val="tx2"/>
                </a:solidFill>
              </a:rPr>
              <a:t>: Stability of the truthful profile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268760"/>
            <a:ext cx="8568952" cy="10081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u="sng" dirty="0" smtClean="0">
                <a:solidFill>
                  <a:srgbClr val="FF0000"/>
                </a:solidFill>
              </a:rPr>
              <a:t>Theorem</a:t>
            </a:r>
            <a:r>
              <a:rPr lang="en-US" sz="2400" u="sng" dirty="0" smtClean="0">
                <a:solidFill>
                  <a:srgbClr val="FF0000"/>
                </a:solidFill>
              </a:rPr>
              <a:t>:</a:t>
            </a:r>
            <a:r>
              <a:rPr lang="en-US" sz="2400" dirty="0"/>
              <a:t> Let c</a:t>
            </a:r>
            <a:r>
              <a:rPr lang="en-US" sz="2400" baseline="-25000" dirty="0"/>
              <a:t>i</a:t>
            </a:r>
            <a:r>
              <a:rPr lang="en-US" sz="2400" dirty="0"/>
              <a:t> = F(</a:t>
            </a:r>
            <a:r>
              <a:rPr lang="en-US" sz="2400" b="1" dirty="0"/>
              <a:t>a</a:t>
            </a:r>
            <a:r>
              <a:rPr lang="en-US" sz="2400" dirty="0" smtClean="0"/>
              <a:t>), be the winner of the truthful profile</a:t>
            </a:r>
            <a:endParaRPr lang="en-US" sz="2400" dirty="0" smtClean="0"/>
          </a:p>
          <a:p>
            <a:pPr marL="457200" indent="-457200">
              <a:buAutoNum type="arabicParenBoth"/>
            </a:pPr>
            <a:r>
              <a:rPr lang="en-US" sz="2400" dirty="0" smtClean="0"/>
              <a:t>The only possible </a:t>
            </a:r>
            <a:r>
              <a:rPr lang="en-US" sz="2400" dirty="0" smtClean="0"/>
              <a:t>NE with c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as the winner is </a:t>
            </a:r>
            <a:r>
              <a:rPr lang="en-US" sz="2400" b="1" dirty="0" smtClean="0"/>
              <a:t>a</a:t>
            </a:r>
            <a:r>
              <a:rPr lang="en-US" sz="2400" dirty="0" smtClean="0"/>
              <a:t> itself</a:t>
            </a:r>
          </a:p>
          <a:p>
            <a:pPr marL="457200" indent="-457200">
              <a:buAutoNum type="arabicParenBoth"/>
            </a:pPr>
            <a:r>
              <a:rPr lang="en-US" sz="2400" dirty="0" smtClean="0"/>
              <a:t>We can characterize (and check in poly-time) the profiles where </a:t>
            </a:r>
            <a:r>
              <a:rPr lang="en-US" sz="2400" b="1" dirty="0" smtClean="0"/>
              <a:t>a</a:t>
            </a:r>
            <a:r>
              <a:rPr lang="en-US" sz="2400" dirty="0" smtClean="0"/>
              <a:t> is a NE</a:t>
            </a:r>
            <a:endParaRPr lang="en-US" sz="2400" dirty="0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95536" y="2966749"/>
            <a:ext cx="806489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400" u="sng" dirty="0" smtClean="0">
                <a:solidFill>
                  <a:srgbClr val="FF0000"/>
                </a:solidFill>
              </a:rPr>
              <a:t>Proof</a:t>
            </a:r>
            <a:r>
              <a:rPr lang="en-US" sz="2400" u="sng" dirty="0" smtClean="0">
                <a:solidFill>
                  <a:srgbClr val="FF0000"/>
                </a:solidFill>
              </a:rPr>
              <a:t>: </a:t>
            </a:r>
          </a:p>
          <a:p>
            <a:pPr marL="457200" indent="-457200">
              <a:buAutoNum type="arabicParenBoth"/>
            </a:pPr>
            <a:r>
              <a:rPr lang="en-US" sz="2400" dirty="0" smtClean="0">
                <a:solidFill>
                  <a:srgbClr val="000000"/>
                </a:solidFill>
              </a:rPr>
              <a:t>Simply use the definition of truth-bias. If </a:t>
            </a:r>
            <a:r>
              <a:rPr lang="en-US" sz="2400" dirty="0" smtClean="0">
                <a:sym typeface="Symbol"/>
              </a:rPr>
              <a:t></a:t>
            </a:r>
            <a:r>
              <a:rPr lang="en-US" sz="2400" dirty="0" smtClean="0">
                <a:solidFill>
                  <a:srgbClr val="000000"/>
                </a:solidFill>
              </a:rPr>
              <a:t> NE </a:t>
            </a:r>
            <a:r>
              <a:rPr lang="en-US" sz="2400" b="1" dirty="0" smtClean="0">
                <a:solidFill>
                  <a:srgbClr val="000000"/>
                </a:solidFill>
              </a:rPr>
              <a:t>b </a:t>
            </a:r>
            <a:r>
              <a:rPr lang="en-US" sz="2400" dirty="0" smtClean="0">
                <a:solidFill>
                  <a:srgbClr val="000000"/>
                </a:solidFill>
              </a:rPr>
              <a:t>≠ </a:t>
            </a:r>
            <a:r>
              <a:rPr lang="en-US" sz="2400" b="1" dirty="0" smtClean="0">
                <a:solidFill>
                  <a:srgbClr val="000000"/>
                </a:solidFill>
              </a:rPr>
              <a:t>a</a:t>
            </a:r>
            <a:r>
              <a:rPr lang="en-US" sz="2400" dirty="0" smtClean="0">
                <a:solidFill>
                  <a:srgbClr val="000000"/>
                </a:solidFill>
              </a:rPr>
              <a:t>,</a:t>
            </a:r>
            <a:r>
              <a:rPr lang="en-US" sz="2400" b="1" dirty="0" smtClean="0">
                <a:solidFill>
                  <a:srgbClr val="000000"/>
                </a:solidFill>
              </a:rPr>
              <a:t> </a:t>
            </a:r>
          </a:p>
          <a:p>
            <a:pPr marL="800100" lvl="1" indent="-342900">
              <a:buFontTx/>
              <a:buChar char="-"/>
            </a:pPr>
            <a:r>
              <a:rPr lang="en-US" sz="2400" dirty="0" smtClean="0">
                <a:solidFill>
                  <a:srgbClr val="000000"/>
                </a:solidFill>
              </a:rPr>
              <a:t>true </a:t>
            </a:r>
            <a:r>
              <a:rPr lang="en-US" sz="2400" dirty="0">
                <a:solidFill>
                  <a:srgbClr val="000000"/>
                </a:solidFill>
              </a:rPr>
              <a:t>s</a:t>
            </a:r>
            <a:r>
              <a:rPr lang="en-US" sz="2400" dirty="0" smtClean="0">
                <a:solidFill>
                  <a:srgbClr val="000000"/>
                </a:solidFill>
              </a:rPr>
              <a:t>upporters of c</a:t>
            </a:r>
            <a:r>
              <a:rPr lang="en-US" sz="2400" baseline="-25000" dirty="0" smtClean="0">
                <a:solidFill>
                  <a:srgbClr val="000000"/>
                </a:solidFill>
              </a:rPr>
              <a:t>i</a:t>
            </a:r>
            <a:r>
              <a:rPr lang="en-US" sz="2400" dirty="0" smtClean="0">
                <a:solidFill>
                  <a:srgbClr val="000000"/>
                </a:solidFill>
              </a:rPr>
              <a:t> would strictly prefer to vote truthfully. </a:t>
            </a:r>
          </a:p>
          <a:p>
            <a:pPr marL="800100" lvl="1" indent="-342900">
              <a:buFontTx/>
              <a:buChar char="-"/>
            </a:pPr>
            <a:r>
              <a:rPr lang="en-US" sz="2400" dirty="0">
                <a:solidFill>
                  <a:srgbClr val="000000"/>
                </a:solidFill>
              </a:rPr>
              <a:t>n</a:t>
            </a:r>
            <a:r>
              <a:rPr lang="en-US" sz="2400" dirty="0" smtClean="0">
                <a:solidFill>
                  <a:srgbClr val="000000"/>
                </a:solidFill>
              </a:rPr>
              <a:t>on-supporters </a:t>
            </a:r>
            <a:r>
              <a:rPr lang="en-US" sz="2400" dirty="0">
                <a:solidFill>
                  <a:srgbClr val="000000"/>
                </a:solidFill>
              </a:rPr>
              <a:t>of </a:t>
            </a:r>
            <a:r>
              <a:rPr lang="en-US" sz="2400" dirty="0" smtClean="0">
                <a:solidFill>
                  <a:srgbClr val="000000"/>
                </a:solidFill>
              </a:rPr>
              <a:t>c</a:t>
            </a:r>
            <a:r>
              <a:rPr lang="en-US" sz="2400" baseline="-25000" dirty="0" smtClean="0">
                <a:solidFill>
                  <a:srgbClr val="000000"/>
                </a:solidFill>
              </a:rPr>
              <a:t>i</a:t>
            </a:r>
            <a:r>
              <a:rPr lang="en-US" sz="2400" dirty="0" smtClean="0">
                <a:solidFill>
                  <a:srgbClr val="000000"/>
                </a:solidFill>
              </a:rPr>
              <a:t> also do not gain by lying in </a:t>
            </a:r>
            <a:r>
              <a:rPr lang="en-US" sz="2400" b="1" dirty="0" smtClean="0">
                <a:solidFill>
                  <a:srgbClr val="000000"/>
                </a:solidFill>
              </a:rPr>
              <a:t>b</a:t>
            </a:r>
            <a:r>
              <a:rPr lang="en-US" sz="2400" dirty="0" smtClean="0">
                <a:solidFill>
                  <a:srgbClr val="000000"/>
                </a:solidFill>
              </a:rPr>
              <a:t>, hence they prefer to be truthful as well</a:t>
            </a:r>
          </a:p>
          <a:p>
            <a:pPr>
              <a:buNone/>
            </a:pPr>
            <a:endParaRPr lang="en-US" sz="2400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(2) The possible threats to c</a:t>
            </a:r>
            <a:r>
              <a:rPr lang="en-US" sz="2400" baseline="-25000" dirty="0" smtClean="0">
                <a:solidFill>
                  <a:srgbClr val="000000"/>
                </a:solidFill>
              </a:rPr>
              <a:t>i</a:t>
            </a:r>
            <a:r>
              <a:rPr lang="en-US" sz="2400" dirty="0" smtClean="0">
                <a:solidFill>
                  <a:srgbClr val="000000"/>
                </a:solidFill>
              </a:rPr>
              <a:t> in </a:t>
            </a:r>
            <a:r>
              <a:rPr lang="en-US" sz="2400" b="1" dirty="0" smtClean="0">
                <a:solidFill>
                  <a:srgbClr val="000000"/>
                </a:solidFill>
              </a:rPr>
              <a:t>a</a:t>
            </a:r>
            <a:r>
              <a:rPr lang="en-US" sz="2400" dirty="0" smtClean="0">
                <a:solidFill>
                  <a:srgbClr val="000000"/>
                </a:solidFill>
              </a:rPr>
              <a:t> are only from candidates who have equal score or are behind by one vote. Both are checkable in poly-time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545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Non-truthful NE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Goal:</a:t>
            </a:r>
            <a:r>
              <a:rPr lang="en-US" dirty="0" smtClean="0"/>
              <a:t> Given </a:t>
            </a:r>
          </a:p>
          <a:p>
            <a:r>
              <a:rPr lang="en-US" dirty="0" smtClean="0"/>
              <a:t>a candidate </a:t>
            </a:r>
            <a:r>
              <a:rPr lang="en-US" dirty="0" err="1" smtClean="0">
                <a:solidFill>
                  <a:schemeClr val="accent1"/>
                </a:solidFill>
              </a:rPr>
              <a:t>c</a:t>
            </a:r>
            <a:r>
              <a:rPr lang="en-US" baseline="-25000" dirty="0" err="1" smtClean="0">
                <a:solidFill>
                  <a:schemeClr val="accent1"/>
                </a:solidFill>
              </a:rPr>
              <a:t>j</a:t>
            </a:r>
            <a:r>
              <a:rPr lang="en-US" dirty="0" smtClean="0"/>
              <a:t>, </a:t>
            </a:r>
          </a:p>
          <a:p>
            <a:r>
              <a:rPr lang="en-US" dirty="0" smtClean="0"/>
              <a:t>a score </a:t>
            </a:r>
            <a:r>
              <a:rPr lang="en-US" dirty="0" smtClean="0">
                <a:solidFill>
                  <a:schemeClr val="accent1"/>
                </a:solidFill>
              </a:rPr>
              <a:t>s</a:t>
            </a:r>
            <a:r>
              <a:rPr lang="en-US" dirty="0" smtClean="0"/>
              <a:t>, </a:t>
            </a:r>
          </a:p>
          <a:p>
            <a:r>
              <a:rPr lang="en-US" dirty="0"/>
              <a:t>t</a:t>
            </a:r>
            <a:r>
              <a:rPr lang="en-US" dirty="0" smtClean="0"/>
              <a:t>he truthful profile </a:t>
            </a:r>
            <a:r>
              <a:rPr lang="en-US" b="1" dirty="0" smtClean="0"/>
              <a:t>a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smtClean="0"/>
              <a:t>Identify how can a </a:t>
            </a:r>
            <a:r>
              <a:rPr lang="en-US" dirty="0" smtClean="0"/>
              <a:t>non</a:t>
            </a:r>
            <a:r>
              <a:rPr lang="en-US" dirty="0" smtClean="0"/>
              <a:t>-</a:t>
            </a:r>
            <a:r>
              <a:rPr lang="en-US" dirty="0" smtClean="0"/>
              <a:t>truthful </a:t>
            </a:r>
            <a:r>
              <a:rPr lang="en-US" dirty="0" smtClean="0"/>
              <a:t>NE</a:t>
            </a:r>
            <a:r>
              <a:rPr lang="el-GR" dirty="0" smtClean="0"/>
              <a:t> </a:t>
            </a:r>
            <a:r>
              <a:rPr lang="en-US" b="1" dirty="0" smtClean="0"/>
              <a:t>b</a:t>
            </a:r>
            <a:r>
              <a:rPr lang="en-US" dirty="0" smtClean="0"/>
              <a:t> arise, </a:t>
            </a:r>
            <a:r>
              <a:rPr lang="en-US" dirty="0" smtClean="0"/>
              <a:t>with </a:t>
            </a:r>
            <a:r>
              <a:rPr lang="en-US" dirty="0" err="1" smtClean="0">
                <a:solidFill>
                  <a:schemeClr val="accent1"/>
                </a:solidFill>
              </a:rPr>
              <a:t>c</a:t>
            </a:r>
            <a:r>
              <a:rPr lang="en-US" baseline="-25000" dirty="0" err="1" smtClean="0">
                <a:solidFill>
                  <a:schemeClr val="accent1"/>
                </a:solidFill>
              </a:rPr>
              <a:t>j</a:t>
            </a:r>
            <a:r>
              <a:rPr lang="en-US" dirty="0" smtClean="0"/>
              <a:t> = F(</a:t>
            </a:r>
            <a:r>
              <a:rPr lang="en-US" b="1" dirty="0" smtClean="0"/>
              <a:t>b</a:t>
            </a:r>
            <a:r>
              <a:rPr lang="en-US" dirty="0" smtClean="0"/>
              <a:t>), and score(</a:t>
            </a:r>
            <a:r>
              <a:rPr lang="en-US" dirty="0" err="1" smtClean="0">
                <a:solidFill>
                  <a:schemeClr val="accent1"/>
                </a:solidFill>
              </a:rPr>
              <a:t>c</a:t>
            </a:r>
            <a:r>
              <a:rPr lang="en-US" baseline="-25000" dirty="0" err="1" smtClean="0">
                <a:solidFill>
                  <a:schemeClr val="accent1"/>
                </a:solidFill>
              </a:rPr>
              <a:t>j</a:t>
            </a:r>
            <a:r>
              <a:rPr lang="en-US" dirty="0" smtClean="0"/>
              <a:t>, </a:t>
            </a:r>
            <a:r>
              <a:rPr lang="en-US" b="1" dirty="0" smtClean="0"/>
              <a:t>b</a:t>
            </a:r>
            <a:r>
              <a:rPr lang="en-US" dirty="0" smtClean="0"/>
              <a:t>) = </a:t>
            </a:r>
            <a:r>
              <a:rPr lang="en-US" dirty="0" smtClean="0">
                <a:solidFill>
                  <a:schemeClr val="accent1"/>
                </a:solidFill>
              </a:rPr>
              <a:t>s</a:t>
            </a:r>
            <a:endParaRPr lang="en-US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en-US" u="sn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344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Key Properties under Truth-bias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8568952" cy="10081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u="sng" dirty="0" smtClean="0">
                <a:solidFill>
                  <a:srgbClr val="FF0000"/>
                </a:solidFill>
              </a:rPr>
              <a:t>Lemma 1:</a:t>
            </a:r>
            <a:r>
              <a:rPr lang="en-US" sz="2400" dirty="0" smtClean="0"/>
              <a:t> </a:t>
            </a:r>
            <a:r>
              <a:rPr lang="en-US" sz="2400" dirty="0"/>
              <a:t>If a non-truthful profile is a NE then all liars in this </a:t>
            </a:r>
            <a:r>
              <a:rPr lang="en-US" sz="2400" dirty="0" smtClean="0"/>
              <a:t>profile vote </a:t>
            </a:r>
            <a:r>
              <a:rPr lang="en-US" sz="2400" dirty="0"/>
              <a:t>for the current </a:t>
            </a:r>
            <a:r>
              <a:rPr lang="en-US" sz="2400" dirty="0" smtClean="0"/>
              <a:t>winner (not true for the basic model)</a:t>
            </a:r>
            <a:endParaRPr lang="en-US" sz="2400" u="sng" dirty="0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395536" y="2444696"/>
            <a:ext cx="7992888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400" u="sng" dirty="0">
                <a:solidFill>
                  <a:srgbClr val="FF0000"/>
                </a:solidFill>
              </a:rPr>
              <a:t>Definition:</a:t>
            </a:r>
            <a:r>
              <a:rPr lang="en-US" sz="2400" dirty="0"/>
              <a:t> A </a:t>
            </a:r>
            <a:r>
              <a:rPr lang="en-US" sz="2400" dirty="0">
                <a:solidFill>
                  <a:schemeClr val="accent1"/>
                </a:solidFill>
              </a:rPr>
              <a:t>threshold candidate</a:t>
            </a:r>
            <a:r>
              <a:rPr lang="en-US" sz="2400" dirty="0"/>
              <a:t> </a:t>
            </a:r>
            <a:r>
              <a:rPr lang="en-US" sz="2400" dirty="0" err="1" smtClean="0"/>
              <a:t>w.r.t</a:t>
            </a:r>
            <a:r>
              <a:rPr lang="en-US" sz="2400" dirty="0" smtClean="0"/>
              <a:t>. a given profile </a:t>
            </a:r>
            <a:r>
              <a:rPr lang="en-US" sz="2400" b="1" dirty="0" smtClean="0"/>
              <a:t>b,</a:t>
            </a:r>
            <a:r>
              <a:rPr lang="en-US" sz="2400" dirty="0" smtClean="0"/>
              <a:t> is </a:t>
            </a:r>
            <a:r>
              <a:rPr lang="en-US" sz="2400" dirty="0"/>
              <a:t>a candidate who would win the election if he had 1 additional </a:t>
            </a:r>
            <a:r>
              <a:rPr lang="en-US" sz="2400" dirty="0" smtClean="0"/>
              <a:t>vote</a:t>
            </a:r>
            <a:endParaRPr lang="en-US" sz="2400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3704832"/>
            <a:ext cx="8064896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400" u="sng" dirty="0">
                <a:solidFill>
                  <a:srgbClr val="FF0000"/>
                </a:solidFill>
              </a:rPr>
              <a:t>Lemma 2:</a:t>
            </a:r>
            <a:r>
              <a:rPr lang="en-US" sz="2400" dirty="0"/>
              <a:t> If a non-truthful profile </a:t>
            </a:r>
            <a:r>
              <a:rPr lang="en-US" sz="2400" b="1" dirty="0" smtClean="0"/>
              <a:t>b</a:t>
            </a:r>
            <a:r>
              <a:rPr lang="en-US" sz="2400" dirty="0" smtClean="0"/>
              <a:t> is </a:t>
            </a:r>
            <a:r>
              <a:rPr lang="en-US" sz="2400" dirty="0"/>
              <a:t>a NE, then </a:t>
            </a: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there </a:t>
            </a:r>
            <a:r>
              <a:rPr lang="en-US" sz="2400" dirty="0"/>
              <a:t>always exists ≥ 1 threshold </a:t>
            </a:r>
            <a:r>
              <a:rPr lang="en-US" sz="2400" dirty="0" smtClean="0"/>
              <a:t>candidate (not necessarily the truthful winner)</a:t>
            </a: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s</a:t>
            </a:r>
            <a:r>
              <a:rPr lang="en-US" sz="2400" dirty="0" smtClean="0"/>
              <a:t>uch </a:t>
            </a:r>
            <a:r>
              <a:rPr lang="en-US" sz="2400" dirty="0" smtClean="0"/>
              <a:t>candidates have the same supporters in </a:t>
            </a:r>
            <a:r>
              <a:rPr lang="en-US" sz="2400" b="1" dirty="0" smtClean="0"/>
              <a:t>b</a:t>
            </a:r>
            <a:r>
              <a:rPr lang="en-US" sz="2400" dirty="0" smtClean="0"/>
              <a:t> as in </a:t>
            </a:r>
            <a:r>
              <a:rPr lang="en-US" sz="2400" b="1" dirty="0" smtClean="0"/>
              <a:t>a</a:t>
            </a:r>
          </a:p>
          <a:p>
            <a:pPr>
              <a:spcBef>
                <a:spcPts val="1200"/>
              </a:spcBef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Intuition</a:t>
            </a:r>
            <a:r>
              <a:rPr lang="en-US" sz="2400" dirty="0" smtClean="0">
                <a:solidFill>
                  <a:srgbClr val="0000FF"/>
                </a:solidFill>
              </a:rPr>
              <a:t>:</a:t>
            </a:r>
            <a:r>
              <a:rPr lang="en-US" sz="2400" dirty="0" smtClean="0"/>
              <a:t> In any non-truthful NE, the winner should have “just enough” votes to win, otherwise there are non-pivotal liars </a:t>
            </a:r>
          </a:p>
          <a:p>
            <a:pPr>
              <a:buNone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501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Talk Outline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800" dirty="0" smtClean="0"/>
              <a:t>Elections – Plurality Voting</a:t>
            </a:r>
          </a:p>
          <a:p>
            <a:endParaRPr lang="en-GB" sz="2800" dirty="0" smtClean="0"/>
          </a:p>
          <a:p>
            <a:r>
              <a:rPr lang="en-GB" sz="2800" dirty="0" smtClean="0"/>
              <a:t>Game-theoretic approaches in voting</a:t>
            </a:r>
          </a:p>
          <a:p>
            <a:endParaRPr lang="en-GB" sz="2800" dirty="0" smtClean="0"/>
          </a:p>
          <a:p>
            <a:r>
              <a:rPr lang="en-GB" sz="2800" dirty="0" smtClean="0"/>
              <a:t>Truth-bias: towards more realistic models</a:t>
            </a:r>
          </a:p>
          <a:p>
            <a:endParaRPr lang="en-GB" sz="2800" dirty="0" smtClean="0"/>
          </a:p>
          <a:p>
            <a:r>
              <a:rPr lang="en-GB" sz="2800" dirty="0" smtClean="0"/>
              <a:t>Complexity and characterization </a:t>
            </a:r>
            <a:r>
              <a:rPr lang="en-GB" sz="2800" dirty="0" smtClean="0"/>
              <a:t>results </a:t>
            </a:r>
          </a:p>
          <a:p>
            <a:pPr lvl="1"/>
            <a:r>
              <a:rPr lang="en-GB" sz="2400" dirty="0" smtClean="0"/>
              <a:t>Pure Nash </a:t>
            </a:r>
            <a:r>
              <a:rPr lang="en-GB" sz="2400" dirty="0" err="1" smtClean="0"/>
              <a:t>Equilibria</a:t>
            </a:r>
            <a:endParaRPr lang="en-GB" sz="2400" dirty="0" smtClean="0"/>
          </a:p>
          <a:p>
            <a:pPr lvl="1"/>
            <a:r>
              <a:rPr lang="en-GB" sz="2400" dirty="0" smtClean="0"/>
              <a:t>Strong Nash </a:t>
            </a:r>
            <a:r>
              <a:rPr lang="en-GB" sz="2400" dirty="0" err="1" smtClean="0"/>
              <a:t>Equilibria</a:t>
            </a:r>
            <a:endParaRPr lang="en-GB" sz="2400" dirty="0" smtClean="0"/>
          </a:p>
          <a:p>
            <a:endParaRPr lang="en-GB" sz="2800" dirty="0" smtClean="0"/>
          </a:p>
          <a:p>
            <a:r>
              <a:rPr lang="en-GB" sz="2800" dirty="0" smtClean="0"/>
              <a:t>Conclusions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Conditions for existence of NE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77071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F6FC6"/>
                </a:solidFill>
              </a:rPr>
              <a:t>n</a:t>
            </a:r>
            <a:r>
              <a:rPr lang="en-US" baseline="-25000" dirty="0" err="1" smtClean="0">
                <a:solidFill>
                  <a:srgbClr val="0F6FC6"/>
                </a:solidFill>
              </a:rPr>
              <a:t>j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:= </a:t>
            </a:r>
            <a:r>
              <a:rPr lang="en-US" dirty="0" smtClean="0">
                <a:solidFill>
                  <a:srgbClr val="000000"/>
                </a:solidFill>
              </a:rPr>
              <a:t>score of </a:t>
            </a:r>
            <a:r>
              <a:rPr lang="en-US" dirty="0" err="1" smtClean="0">
                <a:solidFill>
                  <a:srgbClr val="000000"/>
                </a:solidFill>
              </a:rPr>
              <a:t>c</a:t>
            </a:r>
            <a:r>
              <a:rPr lang="en-US" baseline="-25000" dirty="0" err="1" smtClean="0">
                <a:solidFill>
                  <a:srgbClr val="000000"/>
                </a:solidFill>
              </a:rPr>
              <a:t>j</a:t>
            </a:r>
            <a:r>
              <a:rPr lang="en-US" dirty="0" smtClean="0">
                <a:solidFill>
                  <a:srgbClr val="000000"/>
                </a:solidFill>
              </a:rPr>
              <a:t> in the truthful profile </a:t>
            </a:r>
            <a:r>
              <a:rPr lang="en-US" b="1" dirty="0" smtClean="0">
                <a:solidFill>
                  <a:srgbClr val="000000"/>
                </a:solidFill>
              </a:rPr>
              <a:t>a</a:t>
            </a:r>
          </a:p>
          <a:p>
            <a:r>
              <a:rPr lang="en-US" dirty="0" smtClean="0">
                <a:solidFill>
                  <a:srgbClr val="0F6FC6"/>
                </a:solidFill>
              </a:rPr>
              <a:t>c</a:t>
            </a:r>
            <a:r>
              <a:rPr lang="en-US" dirty="0">
                <a:solidFill>
                  <a:srgbClr val="0F6FC6"/>
                </a:solidFill>
              </a:rPr>
              <a:t>*</a:t>
            </a:r>
            <a:r>
              <a:rPr lang="en-US" baseline="-25000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:= winner in </a:t>
            </a:r>
            <a:r>
              <a:rPr lang="en-US" b="1" dirty="0" smtClean="0">
                <a:solidFill>
                  <a:srgbClr val="000000"/>
                </a:solidFill>
              </a:rPr>
              <a:t>a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smtClean="0">
                <a:solidFill>
                  <a:srgbClr val="0F6FC6"/>
                </a:solidFill>
              </a:rPr>
              <a:t>n*</a:t>
            </a:r>
            <a:r>
              <a:rPr lang="en-US" dirty="0" smtClean="0">
                <a:solidFill>
                  <a:srgbClr val="000000"/>
                </a:solidFill>
              </a:rPr>
              <a:t> = score(</a:t>
            </a:r>
            <a:r>
              <a:rPr lang="en-US" dirty="0" smtClean="0">
                <a:solidFill>
                  <a:srgbClr val="0F6FC6"/>
                </a:solidFill>
              </a:rPr>
              <a:t>c*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b="1" dirty="0" smtClean="0">
                <a:solidFill>
                  <a:srgbClr val="000000"/>
                </a:solidFill>
              </a:rPr>
              <a:t>a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endParaRPr lang="en-US" b="1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Claim:</a:t>
            </a:r>
            <a:r>
              <a:rPr lang="en-US" dirty="0" smtClean="0"/>
              <a:t> If such a NE exists, then  </a:t>
            </a:r>
            <a:r>
              <a:rPr lang="en-US" dirty="0" err="1" smtClean="0">
                <a:solidFill>
                  <a:schemeClr val="accent1"/>
                </a:solidFill>
              </a:rPr>
              <a:t>n</a:t>
            </a:r>
            <a:r>
              <a:rPr lang="en-US" baseline="-25000" dirty="0" err="1" smtClean="0">
                <a:solidFill>
                  <a:schemeClr val="accent1"/>
                </a:solidFill>
              </a:rPr>
              <a:t>j</a:t>
            </a:r>
            <a:r>
              <a:rPr lang="en-US" dirty="0" smtClean="0">
                <a:solidFill>
                  <a:schemeClr val="accent1"/>
                </a:solidFill>
              </a:rPr>
              <a:t> ≤ s ≤ n</a:t>
            </a:r>
            <a:r>
              <a:rPr lang="en-US" dirty="0">
                <a:solidFill>
                  <a:schemeClr val="accent1"/>
                </a:solidFill>
              </a:rPr>
              <a:t>*</a:t>
            </a:r>
            <a:r>
              <a:rPr lang="en-US" dirty="0" smtClean="0">
                <a:solidFill>
                  <a:schemeClr val="accent1"/>
                </a:solidFill>
              </a:rPr>
              <a:t> + 1</a:t>
            </a:r>
            <a:r>
              <a:rPr lang="en-US" dirty="0" smtClean="0"/>
              <a:t>, </a:t>
            </a:r>
          </a:p>
          <a:p>
            <a:r>
              <a:rPr lang="en-US" sz="2800" dirty="0" smtClean="0"/>
              <a:t>Lower bound: </a:t>
            </a:r>
            <a:r>
              <a:rPr lang="en-US" sz="2800" dirty="0" err="1" smtClean="0"/>
              <a:t>c</a:t>
            </a:r>
            <a:r>
              <a:rPr lang="en-US" sz="2800" baseline="-25000" dirty="0" err="1" smtClean="0"/>
              <a:t>j</a:t>
            </a:r>
            <a:r>
              <a:rPr lang="en-US" sz="2800" dirty="0" smtClean="0"/>
              <a:t> cannot lose supporters (Lemma 1)</a:t>
            </a:r>
          </a:p>
          <a:p>
            <a:r>
              <a:rPr lang="en-US" sz="2800" dirty="0" smtClean="0"/>
              <a:t>Upper bound: </a:t>
            </a:r>
            <a:r>
              <a:rPr lang="en-US" sz="2800" dirty="0" smtClean="0"/>
              <a:t>in worst</a:t>
            </a:r>
            <a:r>
              <a:rPr lang="en-US" sz="2800" dirty="0" smtClean="0"/>
              <a:t>-</a:t>
            </a:r>
            <a:r>
              <a:rPr lang="en-US" sz="2800" dirty="0" smtClean="0"/>
              <a:t>case, </a:t>
            </a:r>
            <a:r>
              <a:rPr lang="en-US" sz="2800" dirty="0" smtClean="0"/>
              <a:t>c</a:t>
            </a:r>
            <a:r>
              <a:rPr lang="en-US" sz="2800" dirty="0"/>
              <a:t>*</a:t>
            </a:r>
            <a:r>
              <a:rPr lang="en-US" sz="2800" dirty="0" smtClean="0"/>
              <a:t> is the threshold candidate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117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Conditions for existence of NE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</a:rPr>
              <a:t>Votes in favor of </a:t>
            </a:r>
            <a:r>
              <a:rPr lang="en-US" dirty="0" err="1" smtClean="0">
                <a:solidFill>
                  <a:srgbClr val="000000"/>
                </a:solidFill>
              </a:rPr>
              <a:t>c</a:t>
            </a:r>
            <a:r>
              <a:rPr lang="en-US" baseline="-25000" dirty="0" err="1" smtClean="0">
                <a:solidFill>
                  <a:srgbClr val="000000"/>
                </a:solidFill>
              </a:rPr>
              <a:t>j</a:t>
            </a:r>
            <a:r>
              <a:rPr lang="en-US" dirty="0" smtClean="0">
                <a:solidFill>
                  <a:srgbClr val="000000"/>
                </a:solidFill>
              </a:rPr>
              <a:t> in </a:t>
            </a:r>
            <a:r>
              <a:rPr lang="en-US" b="1" dirty="0" smtClean="0">
                <a:solidFill>
                  <a:srgbClr val="000000"/>
                </a:solidFill>
              </a:rPr>
              <a:t>b</a:t>
            </a:r>
            <a:r>
              <a:rPr lang="en-US" dirty="0" smtClean="0">
                <a:solidFill>
                  <a:srgbClr val="000000"/>
                </a:solidFill>
              </a:rPr>
              <a:t>:</a:t>
            </a:r>
          </a:p>
          <a:p>
            <a:r>
              <a:rPr lang="en-US" dirty="0" err="1" smtClean="0">
                <a:solidFill>
                  <a:schemeClr val="accent1"/>
                </a:solidFill>
              </a:rPr>
              <a:t>n</a:t>
            </a:r>
            <a:r>
              <a:rPr lang="en-US" baseline="-25000" dirty="0" err="1" smtClean="0">
                <a:solidFill>
                  <a:schemeClr val="accent1"/>
                </a:solidFill>
              </a:rPr>
              <a:t>j</a:t>
            </a:r>
            <a:r>
              <a:rPr lang="en-US" dirty="0" smtClean="0">
                <a:solidFill>
                  <a:srgbClr val="000000"/>
                </a:solidFill>
              </a:rPr>
              <a:t> truthful voters</a:t>
            </a:r>
          </a:p>
          <a:p>
            <a:r>
              <a:rPr lang="en-US" dirty="0" smtClean="0">
                <a:solidFill>
                  <a:srgbClr val="0F6FC6"/>
                </a:solidFill>
              </a:rPr>
              <a:t>s – </a:t>
            </a:r>
            <a:r>
              <a:rPr lang="en-US" dirty="0" err="1" smtClean="0">
                <a:solidFill>
                  <a:srgbClr val="0F6FC6"/>
                </a:solidFill>
              </a:rPr>
              <a:t>n</a:t>
            </a:r>
            <a:r>
              <a:rPr lang="en-US" baseline="-25000" dirty="0" err="1" smtClean="0">
                <a:solidFill>
                  <a:srgbClr val="0F6FC6"/>
                </a:solidFill>
              </a:rPr>
              <a:t>j</a:t>
            </a:r>
            <a:r>
              <a:rPr lang="en-US" dirty="0" smtClean="0">
                <a:solidFill>
                  <a:srgbClr val="000000"/>
                </a:solidFill>
              </a:rPr>
              <a:t> liars  </a:t>
            </a:r>
          </a:p>
          <a:p>
            <a:pPr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Q:</a:t>
            </a:r>
            <a:r>
              <a:rPr lang="en-US" dirty="0" smtClean="0"/>
              <a:t> </a:t>
            </a:r>
            <a:r>
              <a:rPr lang="en-US" dirty="0"/>
              <a:t>W</a:t>
            </a:r>
            <a:r>
              <a:rPr lang="en-US" dirty="0" smtClean="0"/>
              <a:t>here </a:t>
            </a:r>
            <a:r>
              <a:rPr lang="en-US" dirty="0" smtClean="0"/>
              <a:t>do the extra</a:t>
            </a:r>
            <a:r>
              <a:rPr lang="en-US" dirty="0" smtClean="0">
                <a:solidFill>
                  <a:schemeClr val="accent1"/>
                </a:solidFill>
              </a:rPr>
              <a:t> s – </a:t>
            </a:r>
            <a:r>
              <a:rPr lang="en-US" dirty="0" err="1" smtClean="0">
                <a:solidFill>
                  <a:schemeClr val="accent1"/>
                </a:solidFill>
              </a:rPr>
              <a:t>n</a:t>
            </a:r>
            <a:r>
              <a:rPr lang="en-US" baseline="-25000" dirty="0" err="1" smtClean="0">
                <a:solidFill>
                  <a:schemeClr val="accent1"/>
                </a:solidFill>
              </a:rPr>
              <a:t>j</a:t>
            </a:r>
            <a:r>
              <a:rPr lang="en-US" dirty="0" smtClean="0"/>
              <a:t> </a:t>
            </a:r>
            <a:r>
              <a:rPr lang="en-US" dirty="0" smtClean="0"/>
              <a:t>voters come </a:t>
            </a:r>
            <a:r>
              <a:rPr lang="en-US" dirty="0" smtClean="0"/>
              <a:t>from?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192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Conditions for existence of NE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147248" cy="475252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Eventually we need to argue about candidates with:</a:t>
            </a:r>
          </a:p>
          <a:p>
            <a:pPr lvl="1"/>
            <a:r>
              <a:rPr lang="en-US" dirty="0" err="1" smtClean="0"/>
              <a:t>n</a:t>
            </a:r>
            <a:r>
              <a:rPr lang="en-US" baseline="-25000" dirty="0" err="1" smtClean="0"/>
              <a:t>k</a:t>
            </a:r>
            <a:r>
              <a:rPr lang="en-US" dirty="0" smtClean="0"/>
              <a:t> ≥ s</a:t>
            </a:r>
            <a:endParaRPr lang="en-US" b="1" dirty="0" smtClean="0"/>
          </a:p>
          <a:p>
            <a:pPr lvl="1"/>
            <a:r>
              <a:rPr lang="en-US" dirty="0" err="1" smtClean="0"/>
              <a:t>n</a:t>
            </a:r>
            <a:r>
              <a:rPr lang="en-US" baseline="-25000" dirty="0" err="1" smtClean="0"/>
              <a:t>k</a:t>
            </a:r>
            <a:r>
              <a:rPr lang="en-US" dirty="0" smtClean="0"/>
              <a:t> = s-1 </a:t>
            </a:r>
          </a:p>
          <a:p>
            <a:pPr lvl="1"/>
            <a:r>
              <a:rPr lang="en-US" dirty="0" err="1" smtClean="0"/>
              <a:t>n</a:t>
            </a:r>
            <a:r>
              <a:rPr lang="en-US" baseline="-25000" dirty="0" err="1" smtClean="0"/>
              <a:t>k</a:t>
            </a:r>
            <a:r>
              <a:rPr lang="en-US" dirty="0" smtClean="0"/>
              <a:t> </a:t>
            </a:r>
            <a:r>
              <a:rPr lang="en-US" dirty="0"/>
              <a:t>=</a:t>
            </a:r>
            <a:r>
              <a:rPr lang="en-US" dirty="0" smtClean="0"/>
              <a:t> s-2</a:t>
            </a:r>
          </a:p>
          <a:p>
            <a:r>
              <a:rPr lang="en-US" dirty="0" smtClean="0"/>
              <a:t>All these may have to lose some supporters in </a:t>
            </a:r>
            <a:r>
              <a:rPr lang="en-US" b="1" dirty="0" smtClean="0"/>
              <a:t>b</a:t>
            </a:r>
            <a:r>
              <a:rPr lang="en-US" dirty="0" smtClean="0"/>
              <a:t> towards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j</a:t>
            </a:r>
            <a:endParaRPr lang="en-US" baseline="-25000" dirty="0" smtClean="0"/>
          </a:p>
          <a:p>
            <a:r>
              <a:rPr lang="en-US" dirty="0" smtClean="0"/>
              <a:t>Except those who are threshold candidates (by Lemma 2)</a:t>
            </a:r>
            <a:endParaRPr lang="en-US" dirty="0" smtClean="0"/>
          </a:p>
          <a:p>
            <a:pPr>
              <a:buNone/>
            </a:pPr>
            <a:endParaRPr lang="en-US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Notation</a:t>
            </a:r>
            <a:r>
              <a:rPr lang="en-US" u="sng" dirty="0">
                <a:solidFill>
                  <a:srgbClr val="FF0000"/>
                </a:solidFill>
              </a:rPr>
              <a:t>: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T</a:t>
            </a:r>
            <a:r>
              <a:rPr lang="en-US" dirty="0"/>
              <a:t>: inclusion-maximal </a:t>
            </a:r>
            <a:r>
              <a:rPr lang="en-US" i="1" dirty="0">
                <a:solidFill>
                  <a:schemeClr val="accent1"/>
                </a:solidFill>
              </a:rPr>
              <a:t>s</a:t>
            </a:r>
            <a:r>
              <a:rPr lang="en-US" i="1" dirty="0"/>
              <a:t>-eligible threshold set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i.e., </a:t>
            </a:r>
            <a:r>
              <a:rPr lang="en-US" dirty="0" smtClean="0"/>
              <a:t>the </a:t>
            </a:r>
            <a:r>
              <a:rPr lang="en-US" dirty="0"/>
              <a:t>set of threshold candidates if such a NE exists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can easily determine T, given </a:t>
            </a:r>
            <a:r>
              <a:rPr lang="en-US" dirty="0" err="1" smtClean="0">
                <a:solidFill>
                  <a:schemeClr val="accent1"/>
                </a:solidFill>
              </a:rPr>
              <a:t>c</a:t>
            </a:r>
            <a:r>
              <a:rPr lang="en-US" baseline="-25000" dirty="0" err="1" smtClean="0">
                <a:solidFill>
                  <a:schemeClr val="accent1"/>
                </a:solidFill>
              </a:rPr>
              <a:t>j</a:t>
            </a:r>
            <a:r>
              <a:rPr lang="en-US" dirty="0" smtClean="0"/>
              <a:t>,</a:t>
            </a:r>
            <a:r>
              <a:rPr lang="en-US" dirty="0" smtClean="0">
                <a:solidFill>
                  <a:schemeClr val="accent1"/>
                </a:solidFill>
              </a:rPr>
              <a:t> s</a:t>
            </a:r>
            <a:r>
              <a:rPr lang="en-US" dirty="0" smtClean="0"/>
              <a:t>, and </a:t>
            </a:r>
            <a:r>
              <a:rPr lang="en-US" b="1" dirty="0" smtClean="0">
                <a:solidFill>
                  <a:schemeClr val="accent1"/>
                </a:solidFill>
              </a:rPr>
              <a:t>a</a:t>
            </a:r>
            <a:endParaRPr lang="en-US" b="1" dirty="0"/>
          </a:p>
          <a:p>
            <a:r>
              <a:rPr lang="en-US" dirty="0" err="1">
                <a:solidFill>
                  <a:schemeClr val="accent1"/>
                </a:solidFill>
              </a:rPr>
              <a:t>M</a:t>
            </a:r>
            <a:r>
              <a:rPr lang="en-US" baseline="-25000" dirty="0" err="1" smtClean="0">
                <a:solidFill>
                  <a:schemeClr val="accent1"/>
                </a:solidFill>
              </a:rPr>
              <a:t>≥r</a:t>
            </a:r>
            <a:r>
              <a:rPr lang="en-US" dirty="0" smtClean="0"/>
              <a:t>: </a:t>
            </a:r>
            <a:r>
              <a:rPr lang="en-US" dirty="0"/>
              <a:t>the set of candidates </a:t>
            </a:r>
            <a:r>
              <a:rPr lang="en-US" dirty="0" smtClean="0"/>
              <a:t>whose </a:t>
            </a:r>
            <a:r>
              <a:rPr lang="en-US" dirty="0"/>
              <a:t>score is </a:t>
            </a:r>
            <a:r>
              <a:rPr lang="en-US" dirty="0">
                <a:solidFill>
                  <a:schemeClr val="accent1"/>
                </a:solidFill>
              </a:rPr>
              <a:t>≥</a:t>
            </a:r>
            <a:r>
              <a:rPr lang="en-US" dirty="0"/>
              <a:t> </a:t>
            </a:r>
            <a:r>
              <a:rPr lang="en-US" dirty="0" smtClean="0">
                <a:solidFill>
                  <a:schemeClr val="accent1"/>
                </a:solidFill>
              </a:rPr>
              <a:t>r </a:t>
            </a:r>
            <a:r>
              <a:rPr lang="en-US" dirty="0"/>
              <a:t>in </a:t>
            </a:r>
            <a:r>
              <a:rPr lang="en-US" b="1" dirty="0"/>
              <a:t>a</a:t>
            </a:r>
            <a:endParaRPr lang="ru-RU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168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Conditions for existence of NE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7787208" cy="47525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Main results:</a:t>
            </a:r>
          </a:p>
          <a:p>
            <a:r>
              <a:rPr lang="en-US" dirty="0" smtClean="0"/>
              <a:t>Full characterization for having a NE </a:t>
            </a:r>
            <a:r>
              <a:rPr lang="en-US" b="1" dirty="0" smtClean="0"/>
              <a:t>b</a:t>
            </a:r>
            <a:r>
              <a:rPr lang="en-US" dirty="0" smtClean="0"/>
              <a:t> with:</a:t>
            </a:r>
          </a:p>
          <a:p>
            <a:pPr lvl="1"/>
            <a:r>
              <a:rPr lang="en-US" dirty="0" err="1" smtClean="0"/>
              <a:t>c</a:t>
            </a:r>
            <a:r>
              <a:rPr lang="en-US" baseline="-25000" dirty="0" err="1" smtClean="0"/>
              <a:t>j</a:t>
            </a:r>
            <a:r>
              <a:rPr lang="en-US" dirty="0" smtClean="0"/>
              <a:t> </a:t>
            </a:r>
            <a:r>
              <a:rPr lang="en-US" dirty="0"/>
              <a:t>=</a:t>
            </a:r>
            <a:r>
              <a:rPr lang="en-US" dirty="0" smtClean="0"/>
              <a:t> F(</a:t>
            </a:r>
            <a:r>
              <a:rPr lang="en-US" b="1" dirty="0" smtClean="0"/>
              <a:t>b</a:t>
            </a:r>
            <a:r>
              <a:rPr lang="en-US" dirty="0" smtClean="0"/>
              <a:t>)</a:t>
            </a:r>
            <a:endParaRPr lang="en-US" b="1" dirty="0" smtClean="0"/>
          </a:p>
          <a:p>
            <a:pPr lvl="1"/>
            <a:r>
              <a:rPr lang="en-US" dirty="0" smtClean="0"/>
              <a:t>Score of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j</a:t>
            </a:r>
            <a:r>
              <a:rPr lang="en-US" dirty="0" smtClean="0"/>
              <a:t> = s </a:t>
            </a:r>
          </a:p>
          <a:p>
            <a:pPr lvl="1"/>
            <a:r>
              <a:rPr lang="en-US" dirty="0" smtClean="0"/>
              <a:t>Threshold candidates </a:t>
            </a:r>
            <a:r>
              <a:rPr lang="en-US" dirty="0" err="1" smtClean="0"/>
              <a:t>w.r.t</a:t>
            </a:r>
            <a:r>
              <a:rPr lang="en-US" dirty="0" smtClean="0"/>
              <a:t>. </a:t>
            </a:r>
            <a:r>
              <a:rPr lang="en-US" b="1" dirty="0" smtClean="0"/>
              <a:t>b</a:t>
            </a:r>
            <a:r>
              <a:rPr lang="en-US" dirty="0" smtClean="0"/>
              <a:t> </a:t>
            </a:r>
            <a:r>
              <a:rPr lang="en-US" dirty="0"/>
              <a:t>=</a:t>
            </a:r>
            <a:r>
              <a:rPr lang="en-US" dirty="0" smtClean="0"/>
              <a:t> T’, for a given T’</a:t>
            </a:r>
          </a:p>
          <a:p>
            <a:pPr>
              <a:buNone/>
            </a:pPr>
            <a:endParaRPr lang="en-US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Implications:</a:t>
            </a:r>
            <a:endParaRPr lang="en-US" u="sng" dirty="0">
              <a:solidFill>
                <a:srgbClr val="FF0000"/>
              </a:solidFill>
            </a:endParaRPr>
          </a:p>
          <a:p>
            <a:r>
              <a:rPr lang="en-US" dirty="0" smtClean="0"/>
              <a:t>Identification of tractable cases for deciding existence</a:t>
            </a:r>
            <a:endParaRPr lang="en-US" dirty="0"/>
          </a:p>
          <a:p>
            <a:r>
              <a:rPr lang="en-US" dirty="0" smtClean="0"/>
              <a:t>Necessary or sufficient conditions </a:t>
            </a:r>
            <a:r>
              <a:rPr lang="en-US" dirty="0" smtClean="0"/>
              <a:t>for the range of </a:t>
            </a:r>
            <a:r>
              <a:rPr lang="en-US" dirty="0" smtClean="0">
                <a:solidFill>
                  <a:schemeClr val="accent1"/>
                </a:solidFill>
              </a:rPr>
              <a:t>s </a:t>
            </a:r>
            <a:r>
              <a:rPr lang="en-US" dirty="0" smtClean="0">
                <a:solidFill>
                  <a:schemeClr val="accent1"/>
                </a:solidFill>
              </a:rPr>
              <a:t>– </a:t>
            </a:r>
            <a:r>
              <a:rPr lang="en-US" dirty="0" err="1" smtClean="0">
                <a:solidFill>
                  <a:schemeClr val="accent1"/>
                </a:solidFill>
              </a:rPr>
              <a:t>n</a:t>
            </a:r>
            <a:r>
              <a:rPr lang="en-US" baseline="-25000" dirty="0" err="1" smtClean="0">
                <a:solidFill>
                  <a:schemeClr val="accent1"/>
                </a:solidFill>
              </a:rPr>
              <a:t>j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467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Conditions for existence of NE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579296" cy="748679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Case 1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r>
              <a:rPr lang="en-US" dirty="0" smtClean="0"/>
              <a:t> All candidates in</a:t>
            </a:r>
            <a:r>
              <a:rPr lang="en-US" dirty="0" smtClean="0">
                <a:solidFill>
                  <a:schemeClr val="accent1"/>
                </a:solidFill>
              </a:rPr>
              <a:t> T </a:t>
            </a:r>
            <a:r>
              <a:rPr lang="en-US" dirty="0" smtClean="0"/>
              <a:t>have score </a:t>
            </a:r>
            <a:r>
              <a:rPr lang="en-US" dirty="0" smtClean="0">
                <a:solidFill>
                  <a:schemeClr val="accent1"/>
                </a:solidFill>
              </a:rPr>
              <a:t>s-1</a:t>
            </a:r>
            <a:r>
              <a:rPr lang="en-US" dirty="0" smtClean="0"/>
              <a:t> in </a:t>
            </a:r>
            <a:r>
              <a:rPr lang="en-US" b="1" dirty="0" smtClean="0"/>
              <a:t>a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0022838"/>
              </p:ext>
            </p:extLst>
          </p:nvPr>
        </p:nvGraphicFramePr>
        <p:xfrm>
          <a:off x="3373279" y="3212976"/>
          <a:ext cx="4799121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3" name="Equation" r:id="rId3" imgW="2184400" imgH="393700" progId="Equation.3">
                  <p:embed/>
                </p:oleObj>
              </mc:Choice>
              <mc:Fallback>
                <p:oleObj name="Equation" r:id="rId3" imgW="21844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73279" y="3212976"/>
                        <a:ext cx="4799121" cy="8640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5231025"/>
              </p:ext>
            </p:extLst>
          </p:nvPr>
        </p:nvGraphicFramePr>
        <p:xfrm>
          <a:off x="3347864" y="4188302"/>
          <a:ext cx="4824535" cy="845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4" name="Equation" r:id="rId5" imgW="2209800" imgH="393700" progId="Equation.3">
                  <p:embed/>
                </p:oleObj>
              </mc:Choice>
              <mc:Fallback>
                <p:oleObj name="Equation" r:id="rId5" imgW="22098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47864" y="4188302"/>
                        <a:ext cx="4824535" cy="8456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95536" y="2780928"/>
            <a:ext cx="367240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/>
              <a:t>W</a:t>
            </a:r>
            <a:r>
              <a:rPr lang="en-US" sz="2800" dirty="0" smtClean="0"/>
              <a:t>e </a:t>
            </a:r>
            <a:r>
              <a:rPr lang="en-US" sz="2800" dirty="0"/>
              <a:t>have a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/>
              <a:t>“no"-instance if</a:t>
            </a:r>
            <a:r>
              <a:rPr lang="en-US" sz="2800" dirty="0" smtClean="0"/>
              <a:t>:</a:t>
            </a:r>
            <a:endParaRPr lang="en-US" sz="2800" dirty="0" smtClean="0">
              <a:cs typeface="Calibri"/>
            </a:endParaRPr>
          </a:p>
          <a:p>
            <a:pPr marL="285750" indent="-285750">
              <a:lnSpc>
                <a:spcPct val="250000"/>
              </a:lnSpc>
              <a:buFont typeface="Arial"/>
              <a:buChar char="•"/>
            </a:pPr>
            <a:r>
              <a:rPr lang="en-US" sz="2800" dirty="0" smtClean="0">
                <a:cs typeface="Calibri"/>
              </a:rPr>
              <a:t>“</a:t>
            </a:r>
            <a:r>
              <a:rPr lang="en-US" sz="2800" dirty="0">
                <a:cs typeface="Calibri"/>
              </a:rPr>
              <a:t>yes”-instance if</a:t>
            </a:r>
            <a:r>
              <a:rPr lang="en-US" sz="2800" dirty="0"/>
              <a:t>: 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10666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Conditions for existence of NE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25</a:t>
            </a:fld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971600" y="3410416"/>
            <a:ext cx="7272808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27584" y="341041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203848" y="3194392"/>
            <a:ext cx="0" cy="432048"/>
          </a:xfrm>
          <a:prstGeom prst="line">
            <a:avLst/>
          </a:prstGeom>
          <a:ln w="25400"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508104" y="3194392"/>
            <a:ext cx="0" cy="432048"/>
          </a:xfrm>
          <a:prstGeom prst="line">
            <a:avLst/>
          </a:prstGeom>
          <a:ln w="25400"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39552" y="1484784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Possible values for </a:t>
            </a:r>
            <a:r>
              <a:rPr lang="en-US" sz="2400" dirty="0" smtClean="0">
                <a:solidFill>
                  <a:schemeClr val="accent1"/>
                </a:solidFill>
              </a:rPr>
              <a:t>s - </a:t>
            </a:r>
            <a:r>
              <a:rPr lang="en-US" sz="2400" dirty="0" err="1" smtClean="0">
                <a:solidFill>
                  <a:schemeClr val="accent1"/>
                </a:solidFill>
              </a:rPr>
              <a:t>n</a:t>
            </a:r>
            <a:r>
              <a:rPr lang="en-US" sz="2400" baseline="-25000" dirty="0" err="1" smtClean="0">
                <a:solidFill>
                  <a:schemeClr val="accent1"/>
                </a:solidFill>
              </a:rPr>
              <a:t>j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043608" y="2555612"/>
            <a:ext cx="2016224" cy="72008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115616" y="2555612"/>
            <a:ext cx="1472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NE </a:t>
            </a:r>
            <a:r>
              <a:rPr lang="en-US" b="1" dirty="0" smtClean="0"/>
              <a:t>b</a:t>
            </a:r>
            <a:r>
              <a:rPr lang="en-US" dirty="0" smtClean="0"/>
              <a:t> with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j</a:t>
            </a:r>
            <a:r>
              <a:rPr lang="en-US" dirty="0" smtClean="0"/>
              <a:t> = F(</a:t>
            </a:r>
            <a:r>
              <a:rPr lang="en-US" b="1" dirty="0" smtClean="0"/>
              <a:t>b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5652120" y="2555612"/>
            <a:ext cx="2088232" cy="7200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835413" y="2627620"/>
            <a:ext cx="1328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Symbol"/>
              </a:rPr>
              <a:t></a:t>
            </a:r>
            <a:r>
              <a:rPr lang="en-US" dirty="0" smtClean="0"/>
              <a:t> NE </a:t>
            </a:r>
            <a:r>
              <a:rPr lang="en-US" b="1" dirty="0" smtClean="0"/>
              <a:t>b</a:t>
            </a:r>
            <a:r>
              <a:rPr lang="en-US" dirty="0" smtClean="0"/>
              <a:t> with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j</a:t>
            </a:r>
            <a:r>
              <a:rPr lang="en-US" dirty="0" smtClean="0"/>
              <a:t> = F(</a:t>
            </a:r>
            <a:r>
              <a:rPr lang="en-US" b="1" dirty="0" smtClean="0"/>
              <a:t>b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3347864" y="3789040"/>
            <a:ext cx="2088232" cy="720080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459149" y="3861048"/>
            <a:ext cx="16889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NP-hard to decide</a:t>
            </a:r>
            <a:endParaRPr lang="en-US" dirty="0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8214560"/>
              </p:ext>
            </p:extLst>
          </p:nvPr>
        </p:nvGraphicFramePr>
        <p:xfrm>
          <a:off x="899592" y="4149080"/>
          <a:ext cx="2195300" cy="5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6" name="Equation" r:id="rId3" imgW="1714500" imgH="393700" progId="Equation.3">
                  <p:embed/>
                </p:oleObj>
              </mc:Choice>
              <mc:Fallback>
                <p:oleObj name="Equation" r:id="rId3" imgW="17145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9592" y="4149080"/>
                        <a:ext cx="2195300" cy="503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3057975"/>
              </p:ext>
            </p:extLst>
          </p:nvPr>
        </p:nvGraphicFramePr>
        <p:xfrm>
          <a:off x="5580112" y="4149080"/>
          <a:ext cx="2232248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7" name="Equation" r:id="rId5" imgW="1752600" imgH="393700" progId="Equation.3">
                  <p:embed/>
                </p:oleObj>
              </mc:Choice>
              <mc:Fallback>
                <p:oleObj name="Equation" r:id="rId5" imgW="17526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80112" y="4149080"/>
                        <a:ext cx="2232248" cy="5040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Straight Arrow Connector 26"/>
          <p:cNvCxnSpPr>
            <a:stCxn id="24" idx="0"/>
          </p:cNvCxnSpPr>
          <p:nvPr/>
        </p:nvCxnSpPr>
        <p:spPr>
          <a:xfrm flipV="1">
            <a:off x="1997242" y="3501008"/>
            <a:ext cx="1134598" cy="64807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5" idx="0"/>
          </p:cNvCxnSpPr>
          <p:nvPr/>
        </p:nvCxnSpPr>
        <p:spPr>
          <a:xfrm flipH="1" flipV="1">
            <a:off x="5580112" y="3501008"/>
            <a:ext cx="1116124" cy="64807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1560" y="5190291"/>
            <a:ext cx="7344816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We can obtain </a:t>
            </a:r>
            <a:r>
              <a:rPr lang="en-US" sz="2400" dirty="0" smtClean="0"/>
              <a:t>much bett</a:t>
            </a:r>
            <a:r>
              <a:rPr lang="en-US" sz="2400" dirty="0" smtClean="0"/>
              <a:t>er </a:t>
            </a:r>
            <a:r>
              <a:rPr lang="en-US" sz="2400" dirty="0" smtClean="0"/>
              <a:t>refinements of these intervals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Details in the paper…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2464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Conditions for existence of NE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457200" y="1340768"/>
            <a:ext cx="8579296" cy="74867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Case 2:</a:t>
            </a:r>
            <a:r>
              <a:rPr lang="en-US" dirty="0" smtClean="0"/>
              <a:t> There </a:t>
            </a:r>
            <a:r>
              <a:rPr lang="en-US" dirty="0"/>
              <a:t>exists a candidate in</a:t>
            </a:r>
            <a:r>
              <a:rPr lang="en-US" dirty="0">
                <a:solidFill>
                  <a:schemeClr val="accent1"/>
                </a:solidFill>
              </a:rPr>
              <a:t> T </a:t>
            </a:r>
            <a:r>
              <a:rPr lang="en-US" dirty="0"/>
              <a:t>whose score in </a:t>
            </a:r>
            <a:r>
              <a:rPr lang="en-US" b="1" dirty="0" smtClean="0"/>
              <a:t>a</a:t>
            </a:r>
            <a:r>
              <a:rPr lang="en-US" dirty="0" smtClean="0"/>
              <a:t> is </a:t>
            </a:r>
            <a:r>
              <a:rPr lang="en-US" dirty="0">
                <a:solidFill>
                  <a:schemeClr val="accent1"/>
                </a:solidFill>
              </a:rPr>
              <a:t>s</a:t>
            </a:r>
            <a:r>
              <a:rPr lang="en-US" dirty="0" smtClean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5536" y="2060848"/>
            <a:ext cx="367240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/>
              <a:t>W</a:t>
            </a:r>
            <a:r>
              <a:rPr lang="en-US" sz="2800" dirty="0" smtClean="0"/>
              <a:t>e </a:t>
            </a:r>
            <a:r>
              <a:rPr lang="en-US" sz="2800" dirty="0"/>
              <a:t>have a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/>
              <a:t>“no"-instance if</a:t>
            </a:r>
            <a:r>
              <a:rPr lang="en-US" sz="2800" dirty="0" smtClean="0"/>
              <a:t>:</a:t>
            </a:r>
            <a:endParaRPr lang="en-US" sz="2800" dirty="0" smtClean="0">
              <a:cs typeface="Calibri"/>
            </a:endParaRPr>
          </a:p>
          <a:p>
            <a:pPr marL="285750" indent="-285750">
              <a:lnSpc>
                <a:spcPct val="250000"/>
              </a:lnSpc>
              <a:buFont typeface="Arial"/>
              <a:buChar char="•"/>
            </a:pPr>
            <a:r>
              <a:rPr lang="en-US" sz="2800" dirty="0" smtClean="0">
                <a:cs typeface="Calibri"/>
              </a:rPr>
              <a:t>“</a:t>
            </a:r>
            <a:r>
              <a:rPr lang="en-US" sz="2800" dirty="0">
                <a:cs typeface="Calibri"/>
              </a:rPr>
              <a:t>yes”-instance if</a:t>
            </a:r>
            <a:r>
              <a:rPr lang="en-US" sz="2800" dirty="0"/>
              <a:t>: </a:t>
            </a:r>
          </a:p>
          <a:p>
            <a:endParaRPr lang="en-US" sz="2800" dirty="0"/>
          </a:p>
          <a:p>
            <a:endParaRPr lang="en-US" sz="28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0806144"/>
              </p:ext>
            </p:extLst>
          </p:nvPr>
        </p:nvGraphicFramePr>
        <p:xfrm>
          <a:off x="3486150" y="2492375"/>
          <a:ext cx="4521200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Equation" r:id="rId3" imgW="2057400" imgH="393700" progId="Equation.3">
                  <p:embed/>
                </p:oleObj>
              </mc:Choice>
              <mc:Fallback>
                <p:oleObj name="Equation" r:id="rId3" imgW="20574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86150" y="2492375"/>
                        <a:ext cx="4521200" cy="865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6032305"/>
              </p:ext>
            </p:extLst>
          </p:nvPr>
        </p:nvGraphicFramePr>
        <p:xfrm>
          <a:off x="3505200" y="3429000"/>
          <a:ext cx="4797425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Equation" r:id="rId5" imgW="2197100" imgH="393700" progId="Equation.3">
                  <p:embed/>
                </p:oleObj>
              </mc:Choice>
              <mc:Fallback>
                <p:oleObj name="Equation" r:id="rId5" imgW="21971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05200" y="3429000"/>
                        <a:ext cx="4797425" cy="846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1457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Strong Nash </a:t>
            </a:r>
            <a:r>
              <a:rPr lang="en-US" dirty="0" err="1" smtClean="0">
                <a:solidFill>
                  <a:schemeClr val="accent1"/>
                </a:solidFill>
              </a:rPr>
              <a:t>Equilibria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u="sng" dirty="0" smtClean="0">
                <a:solidFill>
                  <a:srgbClr val="FF0000"/>
                </a:solidFill>
              </a:rPr>
              <a:t>Definition:</a:t>
            </a:r>
            <a:r>
              <a:rPr lang="en-US" sz="2400" dirty="0" smtClean="0"/>
              <a:t> A profile b is a strong NE if there is no coalitional deviation that makes all its members better off </a:t>
            </a:r>
          </a:p>
          <a:p>
            <a:endParaRPr lang="en-US" sz="2400" dirty="0" smtClean="0"/>
          </a:p>
          <a:p>
            <a:r>
              <a:rPr lang="en-US" sz="2400" dirty="0" smtClean="0"/>
              <a:t>We have obtained analogous characterizations for the existence of strong NE </a:t>
            </a:r>
            <a:endParaRPr lang="en-US" sz="2400" dirty="0" smtClean="0"/>
          </a:p>
          <a:p>
            <a:endParaRPr lang="en-US" sz="2400" u="sng" dirty="0" smtClean="0">
              <a:solidFill>
                <a:srgbClr val="FF0000"/>
              </a:solidFill>
            </a:endParaRPr>
          </a:p>
          <a:p>
            <a:r>
              <a:rPr lang="en-US" sz="2400" u="sng" dirty="0" smtClean="0">
                <a:solidFill>
                  <a:srgbClr val="FF0000"/>
                </a:solidFill>
              </a:rPr>
              <a:t>Corollary </a:t>
            </a:r>
            <a:r>
              <a:rPr lang="en-US" sz="2400" u="sng" dirty="0" smtClean="0">
                <a:solidFill>
                  <a:srgbClr val="FF0000"/>
                </a:solidFill>
              </a:rPr>
              <a:t>1:</a:t>
            </a:r>
            <a:r>
              <a:rPr lang="en-US" sz="2400" dirty="0" smtClean="0"/>
              <a:t> We can </a:t>
            </a:r>
            <a:r>
              <a:rPr lang="en-US" sz="2400" dirty="0" smtClean="0"/>
              <a:t>decide</a:t>
            </a:r>
            <a:r>
              <a:rPr lang="en-US" sz="2400" dirty="0" smtClean="0"/>
              <a:t> </a:t>
            </a:r>
            <a:r>
              <a:rPr lang="en-US" sz="2400" dirty="0" smtClean="0"/>
              <a:t>in polynomial time if a </a:t>
            </a:r>
            <a:r>
              <a:rPr lang="en-US" sz="2400" dirty="0" smtClean="0"/>
              <a:t>strong NE </a:t>
            </a:r>
            <a:r>
              <a:rPr lang="en-US" sz="2400" dirty="0" smtClean="0"/>
              <a:t>exists with </a:t>
            </a:r>
            <a:r>
              <a:rPr lang="en-US" sz="2400" dirty="0" err="1" smtClean="0"/>
              <a:t>c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 as the winner</a:t>
            </a:r>
          </a:p>
          <a:p>
            <a:endParaRPr lang="en-US" sz="2400" u="sng" dirty="0" smtClean="0">
              <a:solidFill>
                <a:srgbClr val="FF0000"/>
              </a:solidFill>
            </a:endParaRPr>
          </a:p>
          <a:p>
            <a:r>
              <a:rPr lang="en-US" sz="2400" u="sng" dirty="0" smtClean="0">
                <a:solidFill>
                  <a:srgbClr val="FF0000"/>
                </a:solidFill>
              </a:rPr>
              <a:t>Corollary </a:t>
            </a:r>
            <a:r>
              <a:rPr lang="en-US" sz="2400" u="sng" dirty="0" smtClean="0">
                <a:solidFill>
                  <a:srgbClr val="FF0000"/>
                </a:solidFill>
              </a:rPr>
              <a:t>2:</a:t>
            </a:r>
            <a:r>
              <a:rPr lang="en-US" sz="2400" dirty="0" smtClean="0"/>
              <a:t> If there exists a strong NE with </a:t>
            </a:r>
            <a:r>
              <a:rPr lang="en-US" sz="2400" dirty="0" err="1" smtClean="0"/>
              <a:t>c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 = F(</a:t>
            </a:r>
            <a:r>
              <a:rPr lang="en-US" sz="2400" b="1" dirty="0" smtClean="0"/>
              <a:t>b</a:t>
            </a:r>
            <a:r>
              <a:rPr lang="en-US" sz="2400" dirty="0" smtClean="0"/>
              <a:t>), then </a:t>
            </a:r>
            <a:r>
              <a:rPr lang="en-US" sz="2400" dirty="0" err="1" smtClean="0"/>
              <a:t>c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 is a Condorcet winner</a:t>
            </a:r>
          </a:p>
          <a:p>
            <a:endParaRPr lang="en-US" sz="2400" dirty="0" smtClean="0">
              <a:solidFill>
                <a:schemeClr val="accent1"/>
              </a:solidFill>
            </a:endParaRPr>
          </a:p>
          <a:p>
            <a:r>
              <a:rPr lang="en-US" sz="2400" dirty="0" smtClean="0">
                <a:solidFill>
                  <a:schemeClr val="accent1"/>
                </a:solidFill>
              </a:rPr>
              <a:t>Overall</a:t>
            </a:r>
            <a:r>
              <a:rPr lang="en-US" sz="2400" dirty="0" smtClean="0">
                <a:solidFill>
                  <a:schemeClr val="accent1"/>
                </a:solidFill>
              </a:rPr>
              <a:t>:</a:t>
            </a:r>
            <a:r>
              <a:rPr lang="en-US" sz="2400" dirty="0" smtClean="0"/>
              <a:t> too strong a </a:t>
            </a:r>
            <a:r>
              <a:rPr lang="en-US" sz="2400" dirty="0" smtClean="0"/>
              <a:t>concept, often does not exist</a:t>
            </a:r>
            <a:endParaRPr lang="ru-RU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00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Conclusions and Current/Future Work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95325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Truth bias:</a:t>
            </a:r>
            <a:r>
              <a:rPr lang="en-US" dirty="0" smtClean="0"/>
              <a:t> a simple yet powerful idea for equilibrium refinement </a:t>
            </a:r>
          </a:p>
          <a:p>
            <a:endParaRPr lang="en-US" dirty="0" smtClean="0"/>
          </a:p>
          <a:p>
            <a:r>
              <a:rPr lang="en-US" dirty="0" smtClean="0"/>
              <a:t>Iterative </a:t>
            </a:r>
            <a:r>
              <a:rPr lang="en-US" dirty="0" smtClean="0"/>
              <a:t>voting: study NE reachable by iterative best/better response </a:t>
            </a:r>
            <a:r>
              <a:rPr lang="en-US" dirty="0" smtClean="0"/>
              <a:t>updates</a:t>
            </a:r>
          </a:p>
          <a:p>
            <a:pPr lvl="1"/>
            <a:r>
              <a:rPr lang="en-US" dirty="0" smtClean="0"/>
              <a:t>Unlike basic model, we cannot guarantee convergence for best-response updates </a:t>
            </a:r>
            <a:r>
              <a:rPr lang="en-US" dirty="0" smtClean="0">
                <a:solidFill>
                  <a:srgbClr val="FF0000"/>
                </a:solidFill>
              </a:rPr>
              <a:t>[</a:t>
            </a:r>
            <a:r>
              <a:rPr lang="en-US" dirty="0" err="1" smtClean="0">
                <a:solidFill>
                  <a:srgbClr val="FF0000"/>
                </a:solidFill>
              </a:rPr>
              <a:t>Rabinovich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Obraztsova</a:t>
            </a:r>
            <a:r>
              <a:rPr lang="en-US" dirty="0" smtClean="0">
                <a:solidFill>
                  <a:srgbClr val="FF0000"/>
                </a:solidFill>
              </a:rPr>
              <a:t>, Lev, Markakis, </a:t>
            </a:r>
            <a:r>
              <a:rPr lang="en-US" dirty="0" err="1" smtClean="0">
                <a:solidFill>
                  <a:srgbClr val="FF0000"/>
                </a:solidFill>
              </a:rPr>
              <a:t>Rosenschein</a:t>
            </a:r>
            <a:r>
              <a:rPr lang="en-US" dirty="0" smtClean="0">
                <a:solidFill>
                  <a:srgbClr val="FF0000"/>
                </a:solidFill>
              </a:rPr>
              <a:t> ’14]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Comparisons </a:t>
            </a:r>
            <a:r>
              <a:rPr lang="en-US" dirty="0" smtClean="0"/>
              <a:t>with </a:t>
            </a:r>
            <a:r>
              <a:rPr lang="en-US" dirty="0" smtClean="0"/>
              <a:t>other refinement models </a:t>
            </a:r>
            <a:r>
              <a:rPr lang="en-US" smtClean="0"/>
              <a:t>(e.g. </a:t>
            </a:r>
            <a:r>
              <a:rPr lang="en-US" dirty="0" smtClean="0"/>
              <a:t>lazy voters) or with using </a:t>
            </a:r>
            <a:r>
              <a:rPr lang="en-US" dirty="0" smtClean="0"/>
              <a:t>other tie-breaking rules?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[</a:t>
            </a:r>
            <a:r>
              <a:rPr lang="en-US" dirty="0" err="1" smtClean="0">
                <a:solidFill>
                  <a:srgbClr val="FF0000"/>
                </a:solidFill>
              </a:rPr>
              <a:t>Elkind</a:t>
            </a:r>
            <a:r>
              <a:rPr lang="en-US" dirty="0" smtClean="0">
                <a:solidFill>
                  <a:srgbClr val="FF0000"/>
                </a:solidFill>
              </a:rPr>
              <a:t>, Markakis, </a:t>
            </a:r>
            <a:r>
              <a:rPr lang="en-US" dirty="0" err="1" smtClean="0">
                <a:solidFill>
                  <a:srgbClr val="FF0000"/>
                </a:solidFill>
              </a:rPr>
              <a:t>Obraztsova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Skowron</a:t>
            </a:r>
            <a:r>
              <a:rPr lang="en-US" dirty="0" smtClean="0">
                <a:solidFill>
                  <a:srgbClr val="FF0000"/>
                </a:solidFill>
              </a:rPr>
              <a:t> ’14]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655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Conditions for existence of NE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579296" cy="36290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Case 1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r>
              <a:rPr lang="en-US" dirty="0" smtClean="0"/>
              <a:t> All candidates in</a:t>
            </a:r>
            <a:r>
              <a:rPr lang="en-US" dirty="0" smtClean="0">
                <a:solidFill>
                  <a:schemeClr val="accent1"/>
                </a:solidFill>
              </a:rPr>
              <a:t> T </a:t>
            </a:r>
            <a:r>
              <a:rPr lang="en-US" dirty="0" smtClean="0"/>
              <a:t>have score </a:t>
            </a:r>
            <a:r>
              <a:rPr lang="en-US" dirty="0" smtClean="0">
                <a:solidFill>
                  <a:schemeClr val="accent1"/>
                </a:solidFill>
              </a:rPr>
              <a:t>s-1</a:t>
            </a:r>
            <a:r>
              <a:rPr lang="en-US" dirty="0" smtClean="0"/>
              <a:t> in </a:t>
            </a:r>
            <a:r>
              <a:rPr lang="en-US" b="1" dirty="0" smtClean="0"/>
              <a:t>a</a:t>
            </a:r>
            <a:r>
              <a:rPr lang="en-US" dirty="0" smtClean="0"/>
              <a:t>. Then we have a</a:t>
            </a:r>
          </a:p>
          <a:p>
            <a:r>
              <a:rPr lang="en-US" dirty="0" smtClean="0"/>
              <a:t>“no"-instance if: s -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j</a:t>
            </a:r>
            <a:r>
              <a:rPr lang="en-US" baseline="-25000" dirty="0" smtClean="0"/>
              <a:t> </a:t>
            </a:r>
            <a:r>
              <a:rPr lang="en-US" dirty="0" smtClean="0"/>
              <a:t>≤ </a:t>
            </a:r>
            <a:r>
              <a:rPr lang="en-US" dirty="0" smtClean="0">
                <a:latin typeface="Calibri"/>
                <a:cs typeface="Calibri"/>
              </a:rPr>
              <a:t>∑ </a:t>
            </a:r>
            <a:r>
              <a:rPr lang="en-US" dirty="0" err="1" smtClean="0">
                <a:latin typeface="Calibri"/>
                <a:cs typeface="Calibri"/>
              </a:rPr>
              <a:t>n</a:t>
            </a:r>
            <a:r>
              <a:rPr lang="en-US" baseline="-25000" dirty="0" err="1" smtClean="0">
                <a:latin typeface="Calibri"/>
                <a:cs typeface="Calibri"/>
              </a:rPr>
              <a:t>k</a:t>
            </a:r>
            <a:r>
              <a:rPr lang="en-US" dirty="0" smtClean="0">
                <a:latin typeface="Calibri"/>
                <a:cs typeface="Calibri"/>
              </a:rPr>
              <a:t> – (s-3)</a:t>
            </a:r>
            <a:r>
              <a:rPr lang="en-US" dirty="0" smtClean="0"/>
              <a:t>|</a:t>
            </a:r>
            <a:r>
              <a:rPr lang="en-US" dirty="0" smtClean="0">
                <a:cs typeface="Calibri"/>
              </a:rPr>
              <a:t>M</a:t>
            </a:r>
            <a:r>
              <a:rPr lang="en-US" baseline="-25000" dirty="0" smtClean="0">
                <a:cs typeface="Calibri"/>
              </a:rPr>
              <a:t>≥s-1</a:t>
            </a:r>
            <a:r>
              <a:rPr lang="en-US" dirty="0" smtClean="0">
                <a:cs typeface="Calibri"/>
              </a:rPr>
              <a:t>\T|</a:t>
            </a:r>
          </a:p>
          <a:p>
            <a:endParaRPr lang="en-US" dirty="0" smtClean="0">
              <a:cs typeface="Calibri"/>
            </a:endParaRPr>
          </a:p>
          <a:p>
            <a:r>
              <a:rPr lang="en-US" dirty="0" smtClean="0">
                <a:cs typeface="Calibri"/>
              </a:rPr>
              <a:t>“yes”-instance if</a:t>
            </a:r>
            <a:r>
              <a:rPr lang="en-US" dirty="0" smtClean="0"/>
              <a:t>: s -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j</a:t>
            </a:r>
            <a:r>
              <a:rPr lang="en-US" baseline="-25000" dirty="0" smtClean="0"/>
              <a:t> </a:t>
            </a:r>
            <a:r>
              <a:rPr lang="en-US" dirty="0" smtClean="0"/>
              <a:t> ≥ </a:t>
            </a:r>
            <a:r>
              <a:rPr lang="en-US" dirty="0" smtClean="0">
                <a:cs typeface="Calibri"/>
              </a:rPr>
              <a:t>∑ </a:t>
            </a:r>
            <a:r>
              <a:rPr lang="en-US" dirty="0" err="1" smtClean="0">
                <a:cs typeface="Calibri"/>
              </a:rPr>
              <a:t>n</a:t>
            </a:r>
            <a:r>
              <a:rPr lang="en-US" baseline="-25000" dirty="0" err="1" smtClean="0">
                <a:cs typeface="Calibri"/>
              </a:rPr>
              <a:t>k</a:t>
            </a:r>
            <a:r>
              <a:rPr lang="en-US" dirty="0" smtClean="0">
                <a:cs typeface="Calibri"/>
              </a:rPr>
              <a:t> – (s-3)</a:t>
            </a:r>
            <a:r>
              <a:rPr lang="en-US" dirty="0" smtClean="0"/>
              <a:t>|</a:t>
            </a:r>
            <a:r>
              <a:rPr lang="en-US" dirty="0" smtClean="0">
                <a:cs typeface="Calibri"/>
              </a:rPr>
              <a:t>M</a:t>
            </a:r>
            <a:r>
              <a:rPr lang="en-US" baseline="-25000" dirty="0" smtClean="0">
                <a:cs typeface="Calibri"/>
              </a:rPr>
              <a:t>≥s-2</a:t>
            </a:r>
            <a:r>
              <a:rPr lang="en-US" dirty="0" smtClean="0">
                <a:cs typeface="Calibri"/>
              </a:rPr>
              <a:t>\T|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499992" y="3172906"/>
            <a:ext cx="13681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</a:t>
            </a:r>
            <a:r>
              <a:rPr lang="en-US" sz="2000" baseline="-25000" dirty="0" err="1" smtClean="0"/>
              <a:t>k</a:t>
            </a:r>
            <a:r>
              <a:rPr lang="el-GR" sz="2000" dirty="0" smtClean="0">
                <a:cs typeface="Calibri"/>
              </a:rPr>
              <a:t>ϵ</a:t>
            </a:r>
            <a:r>
              <a:rPr lang="en-US" sz="2000" dirty="0" smtClean="0">
                <a:cs typeface="Calibri"/>
              </a:rPr>
              <a:t>M</a:t>
            </a:r>
            <a:r>
              <a:rPr lang="en-US" sz="2000" baseline="-25000" dirty="0" smtClean="0">
                <a:cs typeface="Calibri"/>
              </a:rPr>
              <a:t>≥s-1</a:t>
            </a:r>
            <a:r>
              <a:rPr lang="en-US" sz="2000" dirty="0" smtClean="0">
                <a:cs typeface="Calibri"/>
              </a:rPr>
              <a:t>\T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644008" y="4293096"/>
            <a:ext cx="1440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c</a:t>
            </a:r>
            <a:r>
              <a:rPr lang="en-US" sz="2400" baseline="-25000" dirty="0" err="1" smtClean="0"/>
              <a:t>k</a:t>
            </a:r>
            <a:r>
              <a:rPr lang="el-GR" sz="2400" dirty="0" smtClean="0">
                <a:cs typeface="Calibri"/>
              </a:rPr>
              <a:t>ϵ</a:t>
            </a:r>
            <a:r>
              <a:rPr lang="en-US" sz="2400" dirty="0" smtClean="0">
                <a:cs typeface="Calibri"/>
              </a:rPr>
              <a:t>M</a:t>
            </a:r>
            <a:r>
              <a:rPr lang="en-US" sz="2400" baseline="-25000" dirty="0" smtClean="0">
                <a:cs typeface="Calibri"/>
              </a:rPr>
              <a:t>≥s-2</a:t>
            </a:r>
            <a:r>
              <a:rPr lang="en-US" sz="2400" dirty="0" smtClean="0">
                <a:cs typeface="Calibri"/>
              </a:rPr>
              <a:t>\T</a:t>
            </a:r>
            <a:endParaRPr lang="ru-RU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29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9603141"/>
              </p:ext>
            </p:extLst>
          </p:nvPr>
        </p:nvGraphicFramePr>
        <p:xfrm>
          <a:off x="2051719" y="5229200"/>
          <a:ext cx="3553943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8" name="Equation" r:id="rId3" imgW="2159000" imgH="393700" progId="Equation.3">
                  <p:embed/>
                </p:oleObj>
              </mc:Choice>
              <mc:Fallback>
                <p:oleObj name="Equation" r:id="rId3" imgW="21590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1719" y="5229200"/>
                        <a:ext cx="3553943" cy="648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6324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4617B"/>
                </a:solidFill>
              </a:rPr>
              <a:t>Setup</a:t>
            </a:r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r>
              <a:rPr lang="en-GB" sz="2800" dirty="0"/>
              <a:t>E</a:t>
            </a:r>
            <a:r>
              <a:rPr lang="en-GB" sz="2800" dirty="0" smtClean="0"/>
              <a:t>lection</a:t>
            </a:r>
            <a:r>
              <a:rPr lang="en-US" sz="2800" dirty="0" smtClean="0"/>
              <a:t>s:</a:t>
            </a:r>
            <a:endParaRPr lang="en-GB" sz="2800" dirty="0" smtClean="0"/>
          </a:p>
          <a:p>
            <a:pPr lvl="1"/>
            <a:r>
              <a:rPr lang="en-GB" dirty="0" smtClean="0"/>
              <a:t>a set of candidates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C = {c</a:t>
            </a:r>
            <a:r>
              <a:rPr lang="en-GB" baseline="-250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, c</a:t>
            </a:r>
            <a:r>
              <a:rPr lang="en-GB" baseline="-25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,…,c</a:t>
            </a:r>
            <a:r>
              <a:rPr lang="en-GB" baseline="-25000" dirty="0" smtClean="0">
                <a:solidFill>
                  <a:schemeClr val="accent1">
                    <a:lumMod val="75000"/>
                  </a:schemeClr>
                </a:solidFill>
              </a:rPr>
              <a:t>m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}</a:t>
            </a:r>
            <a:endParaRPr lang="en-GB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GB" dirty="0" smtClean="0"/>
              <a:t>a set of voters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V = {1, ..., n}</a:t>
            </a:r>
          </a:p>
          <a:p>
            <a:pPr lvl="1"/>
            <a:r>
              <a:rPr lang="en-GB" dirty="0" smtClean="0"/>
              <a:t>for each voter </a:t>
            </a: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GB" dirty="0" smtClean="0"/>
              <a:t>, a preference order </a:t>
            </a: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n-GB" baseline="-25000" dirty="0" err="1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endParaRPr lang="en-GB" baseline="-25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r>
              <a:rPr lang="en-GB" dirty="0" smtClean="0"/>
              <a:t>each </a:t>
            </a: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n-GB" baseline="-25000" dirty="0" err="1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is a total order over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C</a:t>
            </a:r>
          </a:p>
          <a:p>
            <a:pPr lvl="2"/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 = (a</a:t>
            </a:r>
            <a:r>
              <a:rPr lang="en-GB" baseline="-250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, …, a</a:t>
            </a:r>
            <a:r>
              <a:rPr lang="en-GB" baseline="-25000" dirty="0" smtClean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): truthful profile</a:t>
            </a:r>
          </a:p>
          <a:p>
            <a:pPr lvl="1"/>
            <a:r>
              <a:rPr lang="en-GB" dirty="0" smtClean="0"/>
              <a:t>a voting rule </a:t>
            </a:r>
            <a:r>
              <a:rPr lang="en-GB" dirty="0" smtClean="0">
                <a:solidFill>
                  <a:schemeClr val="accent1"/>
                </a:solidFill>
              </a:rPr>
              <a:t>F</a:t>
            </a:r>
            <a:r>
              <a:rPr lang="en-GB" dirty="0" smtClean="0"/>
              <a:t>:</a:t>
            </a:r>
            <a:endParaRPr lang="en-GB" dirty="0" smtClean="0"/>
          </a:p>
          <a:p>
            <a:pPr lvl="2"/>
            <a:r>
              <a:rPr lang="en-GB" dirty="0"/>
              <a:t>g</a:t>
            </a:r>
            <a:r>
              <a:rPr lang="en-GB" dirty="0" smtClean="0"/>
              <a:t>iven </a:t>
            </a:r>
            <a:r>
              <a:rPr lang="en-GB" dirty="0" smtClean="0"/>
              <a:t>a ballot vector </a:t>
            </a:r>
            <a:r>
              <a:rPr lang="en-GB" b="1" dirty="0" smtClean="0"/>
              <a:t>b</a:t>
            </a:r>
            <a:r>
              <a:rPr lang="en-GB" dirty="0" smtClean="0"/>
              <a:t> = (b</a:t>
            </a:r>
            <a:r>
              <a:rPr lang="en-GB" baseline="-25000" dirty="0" smtClean="0"/>
              <a:t>1</a:t>
            </a:r>
            <a:r>
              <a:rPr lang="en-GB" dirty="0" smtClean="0"/>
              <a:t>, b</a:t>
            </a:r>
            <a:r>
              <a:rPr lang="en-GB" baseline="-25000" dirty="0" smtClean="0"/>
              <a:t>2</a:t>
            </a:r>
            <a:r>
              <a:rPr lang="en-GB" dirty="0" smtClean="0"/>
              <a:t>, …,</a:t>
            </a:r>
            <a:r>
              <a:rPr lang="en-GB" dirty="0" err="1" smtClean="0"/>
              <a:t>b</a:t>
            </a:r>
            <a:r>
              <a:rPr lang="en-GB" baseline="-25000" dirty="0" err="1" smtClean="0"/>
              <a:t>n</a:t>
            </a:r>
            <a:r>
              <a:rPr lang="en-GB" dirty="0" smtClean="0"/>
              <a:t>), F(</a:t>
            </a:r>
            <a:r>
              <a:rPr lang="en-GB" b="1" dirty="0" smtClean="0"/>
              <a:t>b</a:t>
            </a:r>
            <a:r>
              <a:rPr lang="en-GB" dirty="0" smtClean="0"/>
              <a:t>) = election outcome </a:t>
            </a:r>
            <a:endParaRPr lang="en-GB" dirty="0" smtClean="0"/>
          </a:p>
          <a:p>
            <a:pPr lvl="2"/>
            <a:r>
              <a:rPr lang="en-GB" dirty="0"/>
              <a:t>w</a:t>
            </a:r>
            <a:r>
              <a:rPr lang="en-GB" dirty="0" smtClean="0"/>
              <a:t>e consider single</a:t>
            </a:r>
            <a:r>
              <a:rPr lang="en-GB" dirty="0"/>
              <a:t>-winner </a:t>
            </a:r>
            <a:r>
              <a:rPr lang="en-GB" dirty="0" smtClean="0"/>
              <a:t>elections</a:t>
            </a:r>
            <a:endParaRPr lang="en-GB" dirty="0" smtClean="0"/>
          </a:p>
          <a:p>
            <a:endParaRPr lang="en-GB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957967"/>
      </p:ext>
    </p:extLst>
  </p:cSld>
  <p:clrMapOvr>
    <a:masterClrMapping/>
  </p:clrMapOvr>
  <p:transition xmlns:p14="http://schemas.microsoft.com/office/powerpoint/2010/main">
    <p:cut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Key Properties under Truth-bias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2520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u="sng" dirty="0">
                <a:solidFill>
                  <a:srgbClr val="FF0000"/>
                </a:solidFill>
              </a:rPr>
              <a:t>Lemma:</a:t>
            </a:r>
            <a:r>
              <a:rPr lang="en-US" sz="2200" dirty="0"/>
              <a:t> If a non-truthful profile is a NE then all liars in this profile vote for the current </a:t>
            </a:r>
            <a:r>
              <a:rPr lang="en-US" sz="2200" dirty="0" smtClean="0"/>
              <a:t>winner (not true for the basic model)</a:t>
            </a:r>
            <a:endParaRPr lang="en-US" sz="2200" u="sng" dirty="0"/>
          </a:p>
          <a:p>
            <a:pPr>
              <a:buNone/>
            </a:pPr>
            <a:r>
              <a:rPr lang="en-US" sz="2200" u="sng" dirty="0" smtClean="0">
                <a:solidFill>
                  <a:srgbClr val="FF0000"/>
                </a:solidFill>
              </a:rPr>
              <a:t>Definition:</a:t>
            </a:r>
            <a:r>
              <a:rPr lang="en-US" sz="2200" dirty="0" smtClean="0"/>
              <a:t> A </a:t>
            </a:r>
            <a:r>
              <a:rPr lang="en-US" sz="2200" dirty="0">
                <a:solidFill>
                  <a:schemeClr val="accent1"/>
                </a:solidFill>
              </a:rPr>
              <a:t>t</a:t>
            </a:r>
            <a:r>
              <a:rPr lang="en-US" sz="2200" dirty="0" smtClean="0">
                <a:solidFill>
                  <a:schemeClr val="accent1"/>
                </a:solidFill>
              </a:rPr>
              <a:t>hreshold candidate</a:t>
            </a:r>
            <a:r>
              <a:rPr lang="en-US" sz="2200" dirty="0" smtClean="0"/>
              <a:t> for a given set of votes is a candidate who would win the election if he had 1 additional vote</a:t>
            </a:r>
            <a:endParaRPr lang="en-US" sz="2200" u="sng" dirty="0" smtClean="0"/>
          </a:p>
          <a:p>
            <a:pPr>
              <a:buNone/>
            </a:pPr>
            <a:r>
              <a:rPr lang="en-US" sz="2200" u="sng" dirty="0" smtClean="0">
                <a:solidFill>
                  <a:srgbClr val="FF0000"/>
                </a:solidFill>
              </a:rPr>
              <a:t>Lemma:</a:t>
            </a:r>
            <a:r>
              <a:rPr lang="en-US" sz="2200" dirty="0" smtClean="0"/>
              <a:t> If a non-truthful profile is a NE, then there always exists ≥ 1 threshold candidate</a:t>
            </a:r>
          </a:p>
          <a:p>
            <a:pPr>
              <a:buNone/>
            </a:pPr>
            <a:endParaRPr lang="ru-RU" sz="2800" dirty="0"/>
          </a:p>
        </p:txBody>
      </p:sp>
      <p:pic>
        <p:nvPicPr>
          <p:cNvPr id="4" name="Рисунок 3" descr="animation_21_static-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52212" y="3284984"/>
            <a:ext cx="628650" cy="628650"/>
          </a:xfrm>
          <a:prstGeom prst="rect">
            <a:avLst/>
          </a:prstGeom>
        </p:spPr>
      </p:pic>
      <p:grpSp>
        <p:nvGrpSpPr>
          <p:cNvPr id="37" name="Группа 36"/>
          <p:cNvGrpSpPr/>
          <p:nvPr/>
        </p:nvGrpSpPr>
        <p:grpSpPr>
          <a:xfrm>
            <a:off x="2175161" y="3284984"/>
            <a:ext cx="2274548" cy="628650"/>
            <a:chOff x="2175161" y="3284984"/>
            <a:chExt cx="2274548" cy="628650"/>
          </a:xfrm>
        </p:grpSpPr>
        <p:pic>
          <p:nvPicPr>
            <p:cNvPr id="5" name="Рисунок 4" descr="animation_21_static-0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75161" y="3284984"/>
              <a:ext cx="628650" cy="628650"/>
            </a:xfrm>
            <a:prstGeom prst="rect">
              <a:avLst/>
            </a:prstGeom>
          </p:spPr>
        </p:pic>
        <p:pic>
          <p:nvPicPr>
            <p:cNvPr id="6" name="Рисунок 5" descr="animation_21_static-0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98110" y="3284984"/>
              <a:ext cx="628650" cy="628650"/>
            </a:xfrm>
            <a:prstGeom prst="rect">
              <a:avLst/>
            </a:prstGeom>
          </p:spPr>
        </p:pic>
        <p:pic>
          <p:nvPicPr>
            <p:cNvPr id="7" name="Рисунок 6" descr="animation_21_static-0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21059" y="3284984"/>
              <a:ext cx="628650" cy="628650"/>
            </a:xfrm>
            <a:prstGeom prst="rect">
              <a:avLst/>
            </a:prstGeom>
          </p:spPr>
        </p:pic>
      </p:grpSp>
      <p:pic>
        <p:nvPicPr>
          <p:cNvPr id="8" name="Содержимое 28" descr="animation_22_static-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3284984"/>
            <a:ext cx="628650" cy="628650"/>
          </a:xfrm>
          <a:prstGeom prst="rect">
            <a:avLst/>
          </a:prstGeom>
        </p:spPr>
      </p:pic>
      <p:pic>
        <p:nvPicPr>
          <p:cNvPr id="9" name="Содержимое 28" descr="animation_22_static-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66957" y="3284984"/>
            <a:ext cx="628650" cy="628650"/>
          </a:xfrm>
          <a:prstGeom prst="rect">
            <a:avLst/>
          </a:prstGeom>
        </p:spPr>
      </p:pic>
      <p:pic>
        <p:nvPicPr>
          <p:cNvPr id="10" name="Содержимое 28" descr="animation_22_static-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89906" y="3284984"/>
            <a:ext cx="628650" cy="628650"/>
          </a:xfrm>
          <a:prstGeom prst="rect">
            <a:avLst/>
          </a:prstGeom>
        </p:spPr>
      </p:pic>
      <p:pic>
        <p:nvPicPr>
          <p:cNvPr id="11" name="Рисунок 10" descr="animation_26_static-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12852" y="3284984"/>
            <a:ext cx="628650" cy="628650"/>
          </a:xfrm>
          <a:prstGeom prst="rect">
            <a:avLst/>
          </a:prstGeom>
        </p:spPr>
      </p:pic>
      <p:pic>
        <p:nvPicPr>
          <p:cNvPr id="12" name="Рисунок 11" descr="animation_26_static-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52212" y="4005064"/>
            <a:ext cx="628650" cy="628650"/>
          </a:xfrm>
          <a:prstGeom prst="rect">
            <a:avLst/>
          </a:prstGeom>
        </p:spPr>
      </p:pic>
      <p:grpSp>
        <p:nvGrpSpPr>
          <p:cNvPr id="36" name="Группа 35"/>
          <p:cNvGrpSpPr/>
          <p:nvPr/>
        </p:nvGrpSpPr>
        <p:grpSpPr>
          <a:xfrm>
            <a:off x="2175161" y="4005064"/>
            <a:ext cx="2274548" cy="628650"/>
            <a:chOff x="2175161" y="4005064"/>
            <a:chExt cx="2274548" cy="628650"/>
          </a:xfrm>
        </p:grpSpPr>
        <p:pic>
          <p:nvPicPr>
            <p:cNvPr id="13" name="Рисунок 12" descr="animation_26_static-0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75161" y="4005064"/>
              <a:ext cx="628650" cy="628650"/>
            </a:xfrm>
            <a:prstGeom prst="rect">
              <a:avLst/>
            </a:prstGeom>
          </p:spPr>
        </p:pic>
        <p:pic>
          <p:nvPicPr>
            <p:cNvPr id="14" name="Рисунок 13" descr="animation_26_static-0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98110" y="4005064"/>
              <a:ext cx="628650" cy="628650"/>
            </a:xfrm>
            <a:prstGeom prst="rect">
              <a:avLst/>
            </a:prstGeom>
          </p:spPr>
        </p:pic>
        <p:pic>
          <p:nvPicPr>
            <p:cNvPr id="15" name="Рисунок 14" descr="animation_26_static-0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21059" y="4005064"/>
              <a:ext cx="628650" cy="628650"/>
            </a:xfrm>
            <a:prstGeom prst="rect">
              <a:avLst/>
            </a:prstGeom>
          </p:spPr>
        </p:pic>
      </p:grpSp>
      <p:pic>
        <p:nvPicPr>
          <p:cNvPr id="16" name="Рисунок 15" descr="animation_26_static-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4008" y="4005064"/>
            <a:ext cx="628650" cy="628650"/>
          </a:xfrm>
          <a:prstGeom prst="rect">
            <a:avLst/>
          </a:prstGeom>
        </p:spPr>
      </p:pic>
      <p:pic>
        <p:nvPicPr>
          <p:cNvPr id="17" name="Рисунок 16" descr="animation_26_static-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66957" y="4005064"/>
            <a:ext cx="628650" cy="628650"/>
          </a:xfrm>
          <a:prstGeom prst="rect">
            <a:avLst/>
          </a:prstGeom>
        </p:spPr>
      </p:pic>
      <p:pic>
        <p:nvPicPr>
          <p:cNvPr id="18" name="Рисунок 17" descr="animation_26_static-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89906" y="4005064"/>
            <a:ext cx="628650" cy="628650"/>
          </a:xfrm>
          <a:prstGeom prst="rect">
            <a:avLst/>
          </a:prstGeom>
        </p:spPr>
      </p:pic>
      <p:pic>
        <p:nvPicPr>
          <p:cNvPr id="19" name="Рисунок 18" descr="animation_21_static-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12852" y="4005064"/>
            <a:ext cx="628650" cy="628650"/>
          </a:xfrm>
          <a:prstGeom prst="rect">
            <a:avLst/>
          </a:prstGeom>
        </p:spPr>
      </p:pic>
      <p:pic>
        <p:nvPicPr>
          <p:cNvPr id="20" name="Рисунок 19" descr="animation_21_static-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4797152"/>
            <a:ext cx="628650" cy="628650"/>
          </a:xfrm>
          <a:prstGeom prst="rect">
            <a:avLst/>
          </a:prstGeom>
        </p:spPr>
      </p:pic>
      <p:pic>
        <p:nvPicPr>
          <p:cNvPr id="21" name="Рисунок 20" descr="animation_21_static-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66957" y="4797152"/>
            <a:ext cx="628650" cy="628650"/>
          </a:xfrm>
          <a:prstGeom prst="rect">
            <a:avLst/>
          </a:prstGeom>
        </p:spPr>
      </p:pic>
      <p:pic>
        <p:nvPicPr>
          <p:cNvPr id="22" name="Рисунок 21" descr="animation_21_static-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9906" y="4797152"/>
            <a:ext cx="628650" cy="628650"/>
          </a:xfrm>
          <a:prstGeom prst="rect">
            <a:avLst/>
          </a:prstGeom>
        </p:spPr>
      </p:pic>
      <p:pic>
        <p:nvPicPr>
          <p:cNvPr id="23" name="Содержимое 28" descr="animation_22_static-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52212" y="4797152"/>
            <a:ext cx="628650" cy="628650"/>
          </a:xfrm>
          <a:prstGeom prst="rect">
            <a:avLst/>
          </a:prstGeom>
        </p:spPr>
      </p:pic>
      <p:grpSp>
        <p:nvGrpSpPr>
          <p:cNvPr id="35" name="Группа 34"/>
          <p:cNvGrpSpPr/>
          <p:nvPr/>
        </p:nvGrpSpPr>
        <p:grpSpPr>
          <a:xfrm>
            <a:off x="2175161" y="4797152"/>
            <a:ext cx="2274548" cy="628650"/>
            <a:chOff x="2175161" y="4797152"/>
            <a:chExt cx="2274548" cy="628650"/>
          </a:xfrm>
        </p:grpSpPr>
        <p:pic>
          <p:nvPicPr>
            <p:cNvPr id="24" name="Содержимое 28" descr="animation_22_static-0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75161" y="4797152"/>
              <a:ext cx="628650" cy="628650"/>
            </a:xfrm>
            <a:prstGeom prst="rect">
              <a:avLst/>
            </a:prstGeom>
          </p:spPr>
        </p:pic>
        <p:pic>
          <p:nvPicPr>
            <p:cNvPr id="25" name="Содержимое 28" descr="animation_22_static-0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98110" y="4797152"/>
              <a:ext cx="628650" cy="628650"/>
            </a:xfrm>
            <a:prstGeom prst="rect">
              <a:avLst/>
            </a:prstGeom>
          </p:spPr>
        </p:pic>
        <p:pic>
          <p:nvPicPr>
            <p:cNvPr id="26" name="Содержимое 28" descr="animation_22_static-0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21059" y="4797152"/>
              <a:ext cx="628650" cy="628650"/>
            </a:xfrm>
            <a:prstGeom prst="rect">
              <a:avLst/>
            </a:prstGeom>
          </p:spPr>
        </p:pic>
      </p:grpSp>
      <p:pic>
        <p:nvPicPr>
          <p:cNvPr id="27" name="Содержимое 28" descr="animation_22_static-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12852" y="4797152"/>
            <a:ext cx="628650" cy="628650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1187624" y="5949280"/>
            <a:ext cx="1464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Tie-breaking: </a:t>
            </a:r>
            <a:endParaRPr lang="ru-RU" dirty="0"/>
          </a:p>
        </p:txBody>
      </p:sp>
      <p:pic>
        <p:nvPicPr>
          <p:cNvPr id="29" name="Содержимое 28" descr="animation_22_static-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54285" y="5805264"/>
            <a:ext cx="504056" cy="504056"/>
          </a:xfrm>
          <a:prstGeom prst="rect">
            <a:avLst/>
          </a:prstGeom>
        </p:spPr>
      </p:pic>
      <p:pic>
        <p:nvPicPr>
          <p:cNvPr id="30" name="Рисунок 29" descr="animation_21_static-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5805264"/>
            <a:ext cx="504056" cy="504056"/>
          </a:xfrm>
          <a:prstGeom prst="rect">
            <a:avLst/>
          </a:prstGeom>
        </p:spPr>
      </p:pic>
      <p:pic>
        <p:nvPicPr>
          <p:cNvPr id="31" name="Рисунок 30" descr="animation_26_static-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92080" y="5805264"/>
            <a:ext cx="504056" cy="504056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3658709" y="5877272"/>
            <a:ext cx="328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˃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4825170" y="587727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˃</a:t>
            </a:r>
            <a:endParaRPr lang="ru-RU" dirty="0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7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9584E-6 L -3.33333E-6 0.105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2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765E-6 L -3.33333E-6 -0.10107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3" grpId="0"/>
      <p:bldP spid="3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One more example</a:t>
            </a:r>
            <a:endParaRPr lang="ru-RU" dirty="0">
              <a:solidFill>
                <a:schemeClr val="accent1"/>
              </a:solidFill>
            </a:endParaRPr>
          </a:p>
        </p:txBody>
      </p:sp>
      <p:pic>
        <p:nvPicPr>
          <p:cNvPr id="4" name="Рисунок 3" descr="animation_21_static-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28771" y="2420888"/>
            <a:ext cx="628650" cy="628650"/>
          </a:xfrm>
          <a:prstGeom prst="rect">
            <a:avLst/>
          </a:prstGeom>
        </p:spPr>
      </p:pic>
      <p:pic>
        <p:nvPicPr>
          <p:cNvPr id="6" name="Рисунок 5" descr="animation_21_static-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3924" y="2420888"/>
            <a:ext cx="628650" cy="628650"/>
          </a:xfrm>
          <a:prstGeom prst="rect">
            <a:avLst/>
          </a:prstGeom>
        </p:spPr>
      </p:pic>
      <p:pic>
        <p:nvPicPr>
          <p:cNvPr id="7" name="Рисунок 6" descr="animation_21_static-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79077" y="2420888"/>
            <a:ext cx="628650" cy="628650"/>
          </a:xfrm>
          <a:prstGeom prst="rect">
            <a:avLst/>
          </a:prstGeom>
        </p:spPr>
      </p:pic>
      <p:pic>
        <p:nvPicPr>
          <p:cNvPr id="8" name="Рисунок 7" descr="animation_21_static-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73369" y="3104964"/>
            <a:ext cx="628650" cy="628650"/>
          </a:xfrm>
          <a:prstGeom prst="rect">
            <a:avLst/>
          </a:prstGeom>
        </p:spPr>
      </p:pic>
      <p:pic>
        <p:nvPicPr>
          <p:cNvPr id="9" name="Содержимое 28" descr="animation_22_static-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47087" y="4653136"/>
            <a:ext cx="628650" cy="628650"/>
          </a:xfrm>
          <a:prstGeom prst="rect">
            <a:avLst/>
          </a:prstGeom>
        </p:spPr>
      </p:pic>
      <p:pic>
        <p:nvPicPr>
          <p:cNvPr id="10" name="Содержимое 28" descr="animation_22_static-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822" y="2420888"/>
            <a:ext cx="628650" cy="628650"/>
          </a:xfrm>
          <a:prstGeom prst="rect">
            <a:avLst/>
          </a:prstGeom>
        </p:spPr>
      </p:pic>
      <p:pic>
        <p:nvPicPr>
          <p:cNvPr id="11" name="Содержимое 28" descr="animation_22_static-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74544" y="2420888"/>
            <a:ext cx="628650" cy="628650"/>
          </a:xfrm>
          <a:prstGeom prst="rect">
            <a:avLst/>
          </a:prstGeom>
        </p:spPr>
      </p:pic>
      <p:pic>
        <p:nvPicPr>
          <p:cNvPr id="12" name="Рисунок 11" descr="animation_26_static-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20272" y="2420888"/>
            <a:ext cx="628650" cy="628650"/>
          </a:xfrm>
          <a:prstGeom prst="rect">
            <a:avLst/>
          </a:prstGeom>
        </p:spPr>
      </p:pic>
      <p:pic>
        <p:nvPicPr>
          <p:cNvPr id="13" name="Рисунок 12" descr="animation_26_static-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28771" y="3897052"/>
            <a:ext cx="628650" cy="628650"/>
          </a:xfrm>
          <a:prstGeom prst="rect">
            <a:avLst/>
          </a:prstGeom>
        </p:spPr>
      </p:pic>
      <p:pic>
        <p:nvPicPr>
          <p:cNvPr id="15" name="Рисунок 14" descr="animation_26_static-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3924" y="3104964"/>
            <a:ext cx="628650" cy="628650"/>
          </a:xfrm>
          <a:prstGeom prst="rect">
            <a:avLst/>
          </a:prstGeom>
        </p:spPr>
      </p:pic>
      <p:pic>
        <p:nvPicPr>
          <p:cNvPr id="16" name="Рисунок 15" descr="animation_26_static-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79077" y="3104964"/>
            <a:ext cx="628650" cy="628650"/>
          </a:xfrm>
          <a:prstGeom prst="rect">
            <a:avLst/>
          </a:prstGeom>
        </p:spPr>
      </p:pic>
      <p:pic>
        <p:nvPicPr>
          <p:cNvPr id="17" name="Рисунок 16" descr="animation_26_static-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73369" y="3897052"/>
            <a:ext cx="628650" cy="628650"/>
          </a:xfrm>
          <a:prstGeom prst="rect">
            <a:avLst/>
          </a:prstGeom>
        </p:spPr>
      </p:pic>
      <p:pic>
        <p:nvPicPr>
          <p:cNvPr id="18" name="Рисунок 17" descr="animation_26_static-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47087" y="3897052"/>
            <a:ext cx="628650" cy="628650"/>
          </a:xfrm>
          <a:prstGeom prst="rect">
            <a:avLst/>
          </a:prstGeom>
        </p:spPr>
      </p:pic>
      <p:pic>
        <p:nvPicPr>
          <p:cNvPr id="19" name="Рисунок 18" descr="animation_26_static-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64822" y="3897052"/>
            <a:ext cx="628650" cy="628650"/>
          </a:xfrm>
          <a:prstGeom prst="rect">
            <a:avLst/>
          </a:prstGeom>
        </p:spPr>
      </p:pic>
      <p:pic>
        <p:nvPicPr>
          <p:cNvPr id="20" name="Рисунок 19" descr="animation_26_static-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74544" y="3897052"/>
            <a:ext cx="628650" cy="628650"/>
          </a:xfrm>
          <a:prstGeom prst="rect">
            <a:avLst/>
          </a:prstGeom>
        </p:spPr>
      </p:pic>
      <p:pic>
        <p:nvPicPr>
          <p:cNvPr id="21" name="Рисунок 20" descr="animation_21_static-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20272" y="3104964"/>
            <a:ext cx="628650" cy="628650"/>
          </a:xfrm>
          <a:prstGeom prst="rect">
            <a:avLst/>
          </a:prstGeom>
        </p:spPr>
      </p:pic>
      <p:pic>
        <p:nvPicPr>
          <p:cNvPr id="22" name="Рисунок 21" descr="animation_21_static-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47087" y="3104964"/>
            <a:ext cx="628650" cy="628650"/>
          </a:xfrm>
          <a:prstGeom prst="rect">
            <a:avLst/>
          </a:prstGeom>
        </p:spPr>
      </p:pic>
      <p:pic>
        <p:nvPicPr>
          <p:cNvPr id="23" name="Рисунок 22" descr="animation_21_static-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822" y="3104964"/>
            <a:ext cx="628650" cy="628650"/>
          </a:xfrm>
          <a:prstGeom prst="rect">
            <a:avLst/>
          </a:prstGeom>
        </p:spPr>
      </p:pic>
      <p:pic>
        <p:nvPicPr>
          <p:cNvPr id="24" name="Рисунок 23" descr="animation_21_static-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74544" y="3104964"/>
            <a:ext cx="628650" cy="628650"/>
          </a:xfrm>
          <a:prstGeom prst="rect">
            <a:avLst/>
          </a:prstGeom>
        </p:spPr>
      </p:pic>
      <p:pic>
        <p:nvPicPr>
          <p:cNvPr id="25" name="Содержимое 28" descr="animation_22_static-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28771" y="3104964"/>
            <a:ext cx="628650" cy="628650"/>
          </a:xfrm>
          <a:prstGeom prst="rect">
            <a:avLst/>
          </a:prstGeom>
        </p:spPr>
      </p:pic>
      <p:pic>
        <p:nvPicPr>
          <p:cNvPr id="27" name="Содержимое 28" descr="animation_22_static-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3924" y="3897052"/>
            <a:ext cx="628650" cy="628650"/>
          </a:xfrm>
          <a:prstGeom prst="rect">
            <a:avLst/>
          </a:prstGeom>
        </p:spPr>
      </p:pic>
      <p:pic>
        <p:nvPicPr>
          <p:cNvPr id="28" name="Содержимое 28" descr="animation_22_static-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79077" y="3897052"/>
            <a:ext cx="628650" cy="628650"/>
          </a:xfrm>
          <a:prstGeom prst="rect">
            <a:avLst/>
          </a:prstGeom>
        </p:spPr>
      </p:pic>
      <p:pic>
        <p:nvPicPr>
          <p:cNvPr id="29" name="Содержимое 28" descr="animation_22_static-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73369" y="4653136"/>
            <a:ext cx="628650" cy="628650"/>
          </a:xfrm>
          <a:prstGeom prst="rect">
            <a:avLst/>
          </a:prstGeom>
        </p:spPr>
      </p:pic>
      <p:pic>
        <p:nvPicPr>
          <p:cNvPr id="30" name="Содержимое 28" descr="animation_22_static-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0272" y="4653136"/>
            <a:ext cx="628650" cy="628650"/>
          </a:xfrm>
          <a:prstGeom prst="rect">
            <a:avLst/>
          </a:prstGeom>
        </p:spPr>
      </p:pic>
      <p:pic>
        <p:nvPicPr>
          <p:cNvPr id="31" name="Содержимое 30" descr="animation_24_static-0.png"/>
          <p:cNvPicPr>
            <a:picLocks noGrp="1" noChangeAspect="1"/>
          </p:cNvPicPr>
          <p:nvPr>
            <p:ph idx="1"/>
          </p:nvPr>
        </p:nvPicPr>
        <p:blipFill>
          <a:blip r:embed="rId5" cstate="print"/>
          <a:stretch>
            <a:fillRect/>
          </a:stretch>
        </p:blipFill>
        <p:spPr>
          <a:xfrm>
            <a:off x="1228771" y="4653136"/>
            <a:ext cx="628650" cy="628650"/>
          </a:xfrm>
          <a:prstGeom prst="rect">
            <a:avLst/>
          </a:prstGeom>
        </p:spPr>
      </p:pic>
      <p:pic>
        <p:nvPicPr>
          <p:cNvPr id="32" name="Рисунок 31" descr="animation_24_static-0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53924" y="4653136"/>
            <a:ext cx="628650" cy="628650"/>
          </a:xfrm>
          <a:prstGeom prst="rect">
            <a:avLst/>
          </a:prstGeom>
        </p:spPr>
      </p:pic>
      <p:pic>
        <p:nvPicPr>
          <p:cNvPr id="33" name="Рисунок 32" descr="animation_24_static-0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79077" y="4653136"/>
            <a:ext cx="628650" cy="628650"/>
          </a:xfrm>
          <a:prstGeom prst="rect">
            <a:avLst/>
          </a:prstGeom>
        </p:spPr>
      </p:pic>
      <p:pic>
        <p:nvPicPr>
          <p:cNvPr id="34" name="Рисунок 33" descr="animation_24_static-0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673369" y="2420888"/>
            <a:ext cx="628650" cy="628650"/>
          </a:xfrm>
          <a:prstGeom prst="rect">
            <a:avLst/>
          </a:prstGeom>
        </p:spPr>
      </p:pic>
      <p:pic>
        <p:nvPicPr>
          <p:cNvPr id="35" name="Рисунок 34" descr="animation_24_static-0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47087" y="2420888"/>
            <a:ext cx="628650" cy="628650"/>
          </a:xfrm>
          <a:prstGeom prst="rect">
            <a:avLst/>
          </a:prstGeom>
        </p:spPr>
      </p:pic>
      <p:pic>
        <p:nvPicPr>
          <p:cNvPr id="36" name="Рисунок 35" descr="animation_24_static-0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64822" y="4653136"/>
            <a:ext cx="628650" cy="628650"/>
          </a:xfrm>
          <a:prstGeom prst="rect">
            <a:avLst/>
          </a:prstGeom>
        </p:spPr>
      </p:pic>
      <p:pic>
        <p:nvPicPr>
          <p:cNvPr id="37" name="Рисунок 36" descr="animation_24_static-0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174544" y="4653136"/>
            <a:ext cx="628650" cy="628650"/>
          </a:xfrm>
          <a:prstGeom prst="rect">
            <a:avLst/>
          </a:prstGeom>
        </p:spPr>
      </p:pic>
      <p:pic>
        <p:nvPicPr>
          <p:cNvPr id="38" name="Рисунок 37" descr="animation_24_static-0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020272" y="3897052"/>
            <a:ext cx="628650" cy="628650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1738487" y="5737902"/>
            <a:ext cx="1464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Tie-breaking: </a:t>
            </a:r>
            <a:endParaRPr lang="ru-RU" dirty="0"/>
          </a:p>
        </p:txBody>
      </p:sp>
      <p:pic>
        <p:nvPicPr>
          <p:cNvPr id="47" name="Содержимое 28" descr="animation_22_static-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0124" y="5593886"/>
            <a:ext cx="504056" cy="504056"/>
          </a:xfrm>
          <a:prstGeom prst="rect">
            <a:avLst/>
          </a:prstGeom>
        </p:spPr>
      </p:pic>
      <p:pic>
        <p:nvPicPr>
          <p:cNvPr id="49" name="Рисунок 48" descr="animation_21_static-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38687" y="5593886"/>
            <a:ext cx="504056" cy="504056"/>
          </a:xfrm>
          <a:prstGeom prst="rect">
            <a:avLst/>
          </a:prstGeom>
        </p:spPr>
      </p:pic>
      <p:pic>
        <p:nvPicPr>
          <p:cNvPr id="50" name="Рисунок 49" descr="animation_26_static-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74020" y="5593886"/>
            <a:ext cx="504056" cy="504056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>
            <a:off x="4139952" y="5661248"/>
            <a:ext cx="328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˃</a:t>
            </a:r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5167173" y="56612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˃</a:t>
            </a:r>
            <a:endParaRPr lang="ru-RU" dirty="0"/>
          </a:p>
        </p:txBody>
      </p:sp>
      <p:pic>
        <p:nvPicPr>
          <p:cNvPr id="53" name="Содержимое 30" descr="animation_24_static-0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65908" y="5593886"/>
            <a:ext cx="504056" cy="504056"/>
          </a:xfrm>
          <a:prstGeom prst="rect">
            <a:avLst/>
          </a:prstGeom>
        </p:spPr>
      </p:pic>
      <p:sp>
        <p:nvSpPr>
          <p:cNvPr id="54" name="TextBox 53"/>
          <p:cNvSpPr txBox="1"/>
          <p:nvPr/>
        </p:nvSpPr>
        <p:spPr>
          <a:xfrm>
            <a:off x="6165730" y="56612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˃</a:t>
            </a:r>
            <a:endParaRPr lang="ru-R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84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6.01295E-7 L -8.33333E-7 -0.2072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0.00786 L -8.33333E-7 0.2072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0.00902 L -0.00313 -0.1036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09066E-6 L -2.77778E-6 0.0943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One more example</a:t>
            </a:r>
            <a:endParaRPr lang="ru-RU" dirty="0">
              <a:solidFill>
                <a:schemeClr val="accent1"/>
              </a:solidFill>
            </a:endParaRPr>
          </a:p>
        </p:txBody>
      </p:sp>
      <p:pic>
        <p:nvPicPr>
          <p:cNvPr id="4" name="Рисунок 3" descr="animation_21_static-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3861048"/>
            <a:ext cx="628650" cy="628650"/>
          </a:xfrm>
          <a:prstGeom prst="rect">
            <a:avLst/>
          </a:prstGeom>
        </p:spPr>
      </p:pic>
      <p:pic>
        <p:nvPicPr>
          <p:cNvPr id="6" name="Рисунок 5" descr="animation_21_static-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2822" y="3122966"/>
            <a:ext cx="628650" cy="628650"/>
          </a:xfrm>
          <a:prstGeom prst="rect">
            <a:avLst/>
          </a:prstGeom>
        </p:spPr>
      </p:pic>
      <p:pic>
        <p:nvPicPr>
          <p:cNvPr id="7" name="Рисунок 6" descr="animation_21_static-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79077" y="2420888"/>
            <a:ext cx="628650" cy="628650"/>
          </a:xfrm>
          <a:prstGeom prst="rect">
            <a:avLst/>
          </a:prstGeom>
        </p:spPr>
      </p:pic>
      <p:pic>
        <p:nvPicPr>
          <p:cNvPr id="8" name="Рисунок 7" descr="animation_21_static-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73369" y="3122966"/>
            <a:ext cx="628650" cy="628650"/>
          </a:xfrm>
          <a:prstGeom prst="rect">
            <a:avLst/>
          </a:prstGeom>
        </p:spPr>
      </p:pic>
      <p:pic>
        <p:nvPicPr>
          <p:cNvPr id="9" name="Содержимое 28" descr="animation_22_static-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47087" y="4653136"/>
            <a:ext cx="628650" cy="628650"/>
          </a:xfrm>
          <a:prstGeom prst="rect">
            <a:avLst/>
          </a:prstGeom>
        </p:spPr>
      </p:pic>
      <p:pic>
        <p:nvPicPr>
          <p:cNvPr id="10" name="Содержимое 28" descr="animation_22_static-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822" y="2420888"/>
            <a:ext cx="628650" cy="628650"/>
          </a:xfrm>
          <a:prstGeom prst="rect">
            <a:avLst/>
          </a:prstGeom>
        </p:spPr>
      </p:pic>
      <p:pic>
        <p:nvPicPr>
          <p:cNvPr id="11" name="Содержимое 28" descr="animation_22_static-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74544" y="2420888"/>
            <a:ext cx="628650" cy="628650"/>
          </a:xfrm>
          <a:prstGeom prst="rect">
            <a:avLst/>
          </a:prstGeom>
        </p:spPr>
      </p:pic>
      <p:pic>
        <p:nvPicPr>
          <p:cNvPr id="12" name="Рисунок 11" descr="animation_26_static-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20272" y="2420888"/>
            <a:ext cx="628650" cy="628650"/>
          </a:xfrm>
          <a:prstGeom prst="rect">
            <a:avLst/>
          </a:prstGeom>
        </p:spPr>
      </p:pic>
      <p:pic>
        <p:nvPicPr>
          <p:cNvPr id="13" name="Рисунок 12" descr="animation_26_static-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87624" y="2420888"/>
            <a:ext cx="628650" cy="628650"/>
          </a:xfrm>
          <a:prstGeom prst="rect">
            <a:avLst/>
          </a:prstGeom>
        </p:spPr>
      </p:pic>
      <p:pic>
        <p:nvPicPr>
          <p:cNvPr id="15" name="Рисунок 14" descr="animation_26_static-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2822" y="2420888"/>
            <a:ext cx="628650" cy="628650"/>
          </a:xfrm>
          <a:prstGeom prst="rect">
            <a:avLst/>
          </a:prstGeom>
        </p:spPr>
      </p:pic>
      <p:pic>
        <p:nvPicPr>
          <p:cNvPr id="16" name="Рисунок 15" descr="animation_26_static-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79077" y="3122966"/>
            <a:ext cx="628650" cy="628650"/>
          </a:xfrm>
          <a:prstGeom prst="rect">
            <a:avLst/>
          </a:prstGeom>
        </p:spPr>
      </p:pic>
      <p:pic>
        <p:nvPicPr>
          <p:cNvPr id="17" name="Рисунок 16" descr="animation_26_static-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73369" y="3897052"/>
            <a:ext cx="628650" cy="628650"/>
          </a:xfrm>
          <a:prstGeom prst="rect">
            <a:avLst/>
          </a:prstGeom>
        </p:spPr>
      </p:pic>
      <p:pic>
        <p:nvPicPr>
          <p:cNvPr id="18" name="Рисунок 17" descr="animation_26_static-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47087" y="3897052"/>
            <a:ext cx="628650" cy="628650"/>
          </a:xfrm>
          <a:prstGeom prst="rect">
            <a:avLst/>
          </a:prstGeom>
        </p:spPr>
      </p:pic>
      <p:pic>
        <p:nvPicPr>
          <p:cNvPr id="19" name="Рисунок 18" descr="animation_26_static-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64822" y="3897052"/>
            <a:ext cx="628650" cy="628650"/>
          </a:xfrm>
          <a:prstGeom prst="rect">
            <a:avLst/>
          </a:prstGeom>
        </p:spPr>
      </p:pic>
      <p:pic>
        <p:nvPicPr>
          <p:cNvPr id="20" name="Рисунок 19" descr="animation_26_static-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74544" y="3897052"/>
            <a:ext cx="628650" cy="628650"/>
          </a:xfrm>
          <a:prstGeom prst="rect">
            <a:avLst/>
          </a:prstGeom>
        </p:spPr>
      </p:pic>
      <p:pic>
        <p:nvPicPr>
          <p:cNvPr id="21" name="Рисунок 20" descr="animation_21_static-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20272" y="3122966"/>
            <a:ext cx="628650" cy="628650"/>
          </a:xfrm>
          <a:prstGeom prst="rect">
            <a:avLst/>
          </a:prstGeom>
        </p:spPr>
      </p:pic>
      <p:pic>
        <p:nvPicPr>
          <p:cNvPr id="22" name="Рисунок 21" descr="animation_21_static-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47087" y="3122966"/>
            <a:ext cx="628650" cy="628650"/>
          </a:xfrm>
          <a:prstGeom prst="rect">
            <a:avLst/>
          </a:prstGeom>
        </p:spPr>
      </p:pic>
      <p:pic>
        <p:nvPicPr>
          <p:cNvPr id="23" name="Рисунок 22" descr="animation_21_static-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822" y="3122966"/>
            <a:ext cx="628650" cy="628650"/>
          </a:xfrm>
          <a:prstGeom prst="rect">
            <a:avLst/>
          </a:prstGeom>
        </p:spPr>
      </p:pic>
      <p:pic>
        <p:nvPicPr>
          <p:cNvPr id="24" name="Рисунок 23" descr="animation_21_static-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74544" y="3122966"/>
            <a:ext cx="628650" cy="628650"/>
          </a:xfrm>
          <a:prstGeom prst="rect">
            <a:avLst/>
          </a:prstGeom>
        </p:spPr>
      </p:pic>
      <p:pic>
        <p:nvPicPr>
          <p:cNvPr id="25" name="Содержимое 28" descr="animation_22_static-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3122966"/>
            <a:ext cx="628650" cy="628650"/>
          </a:xfrm>
          <a:prstGeom prst="rect">
            <a:avLst/>
          </a:prstGeom>
        </p:spPr>
      </p:pic>
      <p:pic>
        <p:nvPicPr>
          <p:cNvPr id="27" name="Содержимое 28" descr="animation_22_static-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2822" y="3897052"/>
            <a:ext cx="628650" cy="628650"/>
          </a:xfrm>
          <a:prstGeom prst="rect">
            <a:avLst/>
          </a:prstGeom>
        </p:spPr>
      </p:pic>
      <p:pic>
        <p:nvPicPr>
          <p:cNvPr id="28" name="Содержимое 28" descr="animation_22_static-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79077" y="3897052"/>
            <a:ext cx="628650" cy="628650"/>
          </a:xfrm>
          <a:prstGeom prst="rect">
            <a:avLst/>
          </a:prstGeom>
        </p:spPr>
      </p:pic>
      <p:pic>
        <p:nvPicPr>
          <p:cNvPr id="29" name="Содержимое 28" descr="animation_22_static-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73369" y="4653136"/>
            <a:ext cx="628650" cy="628650"/>
          </a:xfrm>
          <a:prstGeom prst="rect">
            <a:avLst/>
          </a:prstGeom>
        </p:spPr>
      </p:pic>
      <p:pic>
        <p:nvPicPr>
          <p:cNvPr id="30" name="Содержимое 28" descr="animation_22_static-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0272" y="4653136"/>
            <a:ext cx="628650" cy="628650"/>
          </a:xfrm>
          <a:prstGeom prst="rect">
            <a:avLst/>
          </a:prstGeom>
        </p:spPr>
      </p:pic>
      <p:pic>
        <p:nvPicPr>
          <p:cNvPr id="31" name="Содержимое 30" descr="animation_24_static-0.png"/>
          <p:cNvPicPr>
            <a:picLocks noGrp="1" noChangeAspect="1"/>
          </p:cNvPicPr>
          <p:nvPr>
            <p:ph idx="1"/>
          </p:nvPr>
        </p:nvPicPr>
        <p:blipFill>
          <a:blip r:embed="rId5" cstate="print"/>
          <a:stretch>
            <a:fillRect/>
          </a:stretch>
        </p:blipFill>
        <p:spPr>
          <a:xfrm>
            <a:off x="1187624" y="4653136"/>
            <a:ext cx="628650" cy="628650"/>
          </a:xfrm>
          <a:prstGeom prst="rect">
            <a:avLst/>
          </a:prstGeom>
        </p:spPr>
      </p:pic>
      <p:pic>
        <p:nvPicPr>
          <p:cNvPr id="32" name="Рисунок 31" descr="animation_24_static-0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52822" y="4653136"/>
            <a:ext cx="628650" cy="628650"/>
          </a:xfrm>
          <a:prstGeom prst="rect">
            <a:avLst/>
          </a:prstGeom>
        </p:spPr>
      </p:pic>
      <p:pic>
        <p:nvPicPr>
          <p:cNvPr id="33" name="Рисунок 32" descr="animation_24_static-0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79077" y="4653136"/>
            <a:ext cx="628650" cy="628650"/>
          </a:xfrm>
          <a:prstGeom prst="rect">
            <a:avLst/>
          </a:prstGeom>
        </p:spPr>
      </p:pic>
      <p:pic>
        <p:nvPicPr>
          <p:cNvPr id="34" name="Рисунок 33" descr="animation_24_static-0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673369" y="2420888"/>
            <a:ext cx="628650" cy="628650"/>
          </a:xfrm>
          <a:prstGeom prst="rect">
            <a:avLst/>
          </a:prstGeom>
        </p:spPr>
      </p:pic>
      <p:pic>
        <p:nvPicPr>
          <p:cNvPr id="35" name="Рисунок 34" descr="animation_24_static-0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47087" y="2420888"/>
            <a:ext cx="628650" cy="628650"/>
          </a:xfrm>
          <a:prstGeom prst="rect">
            <a:avLst/>
          </a:prstGeom>
        </p:spPr>
      </p:pic>
      <p:pic>
        <p:nvPicPr>
          <p:cNvPr id="36" name="Рисунок 35" descr="animation_24_static-0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64822" y="4653136"/>
            <a:ext cx="628650" cy="628650"/>
          </a:xfrm>
          <a:prstGeom prst="rect">
            <a:avLst/>
          </a:prstGeom>
        </p:spPr>
      </p:pic>
      <p:pic>
        <p:nvPicPr>
          <p:cNvPr id="37" name="Рисунок 36" descr="animation_24_static-0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174544" y="4653136"/>
            <a:ext cx="628650" cy="628650"/>
          </a:xfrm>
          <a:prstGeom prst="rect">
            <a:avLst/>
          </a:prstGeom>
        </p:spPr>
      </p:pic>
      <p:pic>
        <p:nvPicPr>
          <p:cNvPr id="38" name="Рисунок 37" descr="animation_24_static-0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020272" y="3897052"/>
            <a:ext cx="628650" cy="628650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1456547" y="5877272"/>
            <a:ext cx="1464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Tie-breaking: </a:t>
            </a:r>
            <a:endParaRPr lang="ru-RU" dirty="0"/>
          </a:p>
        </p:txBody>
      </p:sp>
      <p:pic>
        <p:nvPicPr>
          <p:cNvPr id="40" name="Содержимое 28" descr="animation_22_static-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5733256"/>
            <a:ext cx="504056" cy="504056"/>
          </a:xfrm>
          <a:prstGeom prst="rect">
            <a:avLst/>
          </a:prstGeom>
        </p:spPr>
      </p:pic>
      <p:pic>
        <p:nvPicPr>
          <p:cNvPr id="41" name="Рисунок 40" descr="animation_21_static-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56747" y="5733256"/>
            <a:ext cx="504056" cy="504056"/>
          </a:xfrm>
          <a:prstGeom prst="rect">
            <a:avLst/>
          </a:prstGeom>
        </p:spPr>
      </p:pic>
      <p:pic>
        <p:nvPicPr>
          <p:cNvPr id="42" name="Рисунок 41" descr="animation_26_static-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92080" y="5733256"/>
            <a:ext cx="504056" cy="504056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3858012" y="5800618"/>
            <a:ext cx="328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˃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4885233" y="580061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˃</a:t>
            </a:r>
            <a:endParaRPr lang="ru-RU" dirty="0"/>
          </a:p>
        </p:txBody>
      </p:sp>
      <p:pic>
        <p:nvPicPr>
          <p:cNvPr id="45" name="Содержимое 30" descr="animation_24_static-0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3968" y="5733256"/>
            <a:ext cx="504056" cy="504056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5883790" y="580061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˃</a:t>
            </a:r>
            <a:endParaRPr lang="ru-R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52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09066E-6 L 1.66667E-6 0.2099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11748E-6 L 1.66667E-6 -0.2136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80204E-6 L 0.00104 -0.0955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48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0.00115 L 2.77778E-6 0.1022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4617B"/>
                </a:solidFill>
              </a:rPr>
              <a:t>Setup</a:t>
            </a:r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608512"/>
          </a:xfrm>
        </p:spPr>
        <p:txBody>
          <a:bodyPr>
            <a:normAutofit fontScale="92500" lnSpcReduction="10000"/>
          </a:bodyPr>
          <a:lstStyle/>
          <a:p>
            <a:endParaRPr lang="en-GB" sz="3800" dirty="0" smtClean="0"/>
          </a:p>
          <a:p>
            <a:r>
              <a:rPr lang="en-GB" sz="3800" dirty="0" smtClean="0"/>
              <a:t>For this talk, </a:t>
            </a:r>
            <a:r>
              <a:rPr lang="en-GB" sz="3800" dirty="0" smtClean="0">
                <a:solidFill>
                  <a:schemeClr val="accent1"/>
                </a:solidFill>
              </a:rPr>
              <a:t>F = Plurality</a:t>
            </a:r>
            <a:r>
              <a:rPr lang="en-US" sz="3800" dirty="0" smtClean="0"/>
              <a:t> </a:t>
            </a:r>
          </a:p>
          <a:p>
            <a:pPr lvl="1"/>
            <a:r>
              <a:rPr lang="en-US" sz="3500" dirty="0" smtClean="0"/>
              <a:t>The winner is the candidate with the maximum number of votes who ranked him first</a:t>
            </a:r>
            <a:endParaRPr lang="en-GB" sz="3500" dirty="0" smtClean="0"/>
          </a:p>
          <a:p>
            <a:pPr lvl="1"/>
            <a:r>
              <a:rPr lang="en-GB" sz="3500" dirty="0" smtClean="0">
                <a:solidFill>
                  <a:srgbClr val="0F6FC6"/>
                </a:solidFill>
              </a:rPr>
              <a:t>Lexicographic tie-breaking:</a:t>
            </a:r>
            <a:r>
              <a:rPr lang="en-GB" sz="3500" dirty="0" smtClean="0"/>
              <a:t> </a:t>
            </a:r>
            <a:r>
              <a:rPr lang="en-GB" sz="3500" dirty="0" err="1" smtClean="0"/>
              <a:t>w.r.t</a:t>
            </a:r>
            <a:r>
              <a:rPr lang="en-GB" sz="3500" dirty="0" smtClean="0"/>
              <a:t>. an a priori given order</a:t>
            </a:r>
          </a:p>
          <a:p>
            <a:pPr lvl="1"/>
            <a:r>
              <a:rPr lang="en-GB" sz="3500" dirty="0" smtClean="0"/>
              <a:t>Among the most well-studied voting rules in the literature</a:t>
            </a:r>
          </a:p>
          <a:p>
            <a:pPr lvl="1">
              <a:buNone/>
            </a:pP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90023"/>
      </p:ext>
    </p:extLst>
  </p:cSld>
  <p:clrMapOvr>
    <a:masterClrMapping/>
  </p:clrMapOvr>
  <p:transition xmlns:p14="http://schemas.microsoft.com/office/powerpoint/2010/main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Strategic Aspects of Voting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206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u="sng" dirty="0" err="1" smtClean="0"/>
              <a:t>Gibbard-Satterthwaite</a:t>
            </a:r>
            <a:r>
              <a:rPr lang="en-GB" u="sng" dirty="0" smtClean="0"/>
              <a:t> theorem</a:t>
            </a:r>
            <a:endParaRPr lang="en-GB" dirty="0" smtClean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55576" y="3284984"/>
            <a:ext cx="76328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F</a:t>
            </a:r>
            <a:r>
              <a:rPr lang="en-GB" sz="3200" dirty="0" smtClean="0"/>
              <a:t>or </a:t>
            </a:r>
            <a:r>
              <a:rPr lang="en-GB" sz="3200" dirty="0">
                <a:solidFill>
                  <a:schemeClr val="accent1"/>
                </a:solidFill>
              </a:rPr>
              <a:t>|C|&gt;2</a:t>
            </a:r>
            <a:r>
              <a:rPr lang="en-GB" sz="3200" dirty="0"/>
              <a:t>, and for </a:t>
            </a:r>
            <a:r>
              <a:rPr lang="en-GB" sz="3200" dirty="0">
                <a:solidFill>
                  <a:schemeClr val="accent1"/>
                </a:solidFill>
              </a:rPr>
              <a:t>any</a:t>
            </a:r>
            <a:r>
              <a:rPr lang="en-GB" sz="3200" dirty="0"/>
              <a:t> non-dictatorial voting rule, there exist preference profiles where voters have incentives to vote </a:t>
            </a:r>
            <a:r>
              <a:rPr lang="en-GB" sz="3200" dirty="0">
                <a:solidFill>
                  <a:schemeClr val="accent1"/>
                </a:solidFill>
              </a:rPr>
              <a:t>non-truthfully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211960" y="2492896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ym typeface="Symbol"/>
              </a:rPr>
              <a:t></a:t>
            </a:r>
            <a:r>
              <a:rPr lang="en-US" sz="2800" dirty="0"/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Strategic Aspects of Voting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Beyond </a:t>
            </a:r>
            <a:r>
              <a:rPr lang="en-GB" dirty="0" err="1" smtClean="0"/>
              <a:t>Gibbard-Satterthwaite</a:t>
            </a:r>
            <a:r>
              <a:rPr lang="en-GB" dirty="0" smtClean="0"/>
              <a:t>:</a:t>
            </a:r>
          </a:p>
          <a:p>
            <a:r>
              <a:rPr lang="en-GB" dirty="0" smtClean="0"/>
              <a:t>Complexity of manipulation</a:t>
            </a:r>
          </a:p>
          <a:p>
            <a:r>
              <a:rPr lang="en-GB" dirty="0" smtClean="0"/>
              <a:t>Manipulation by coalitions</a:t>
            </a:r>
          </a:p>
          <a:p>
            <a:r>
              <a:rPr lang="en-GB" dirty="0" smtClean="0"/>
              <a:t>Equilibrium analysis (view the election as a game among selfish voters)</a:t>
            </a:r>
          </a:p>
          <a:p>
            <a:pPr lvl="1"/>
            <a:r>
              <a:rPr lang="en-GB" dirty="0" smtClean="0"/>
              <a:t>Study properties of Nash </a:t>
            </a:r>
            <a:r>
              <a:rPr lang="en-GB" dirty="0" err="1" smtClean="0"/>
              <a:t>Equilibria</a:t>
            </a:r>
            <a:r>
              <a:rPr lang="en-GB" dirty="0" smtClean="0"/>
              <a:t> or other equilibrium concepts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915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A</a:t>
            </a:r>
            <a:r>
              <a:rPr lang="en-US" dirty="0" smtClean="0">
                <a:solidFill>
                  <a:schemeClr val="tx2"/>
                </a:solidFill>
              </a:rPr>
              <a:t> Basic Game-theoretic </a:t>
            </a:r>
            <a:r>
              <a:rPr lang="en-US" dirty="0">
                <a:solidFill>
                  <a:schemeClr val="tx2"/>
                </a:solidFill>
              </a:rPr>
              <a:t>M</a:t>
            </a:r>
            <a:r>
              <a:rPr lang="en-US" dirty="0" smtClean="0">
                <a:solidFill>
                  <a:schemeClr val="tx2"/>
                </a:solidFill>
              </a:rPr>
              <a:t>odel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216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Players = voters</a:t>
            </a:r>
          </a:p>
          <a:p>
            <a:r>
              <a:rPr lang="en-US" sz="2800" dirty="0" smtClean="0"/>
              <a:t>Strategies = all possible votes</a:t>
            </a:r>
          </a:p>
          <a:p>
            <a:pPr lvl="1"/>
            <a:r>
              <a:rPr lang="en-US" sz="2400" dirty="0" smtClean="0"/>
              <a:t>We assume all voters will cast a vote</a:t>
            </a:r>
            <a:endParaRPr lang="en-US" dirty="0" smtClean="0"/>
          </a:p>
          <a:p>
            <a:r>
              <a:rPr lang="en-US" sz="2800" dirty="0" smtClean="0"/>
              <a:t>Utilities: consistent with the truthful preference order of each voter</a:t>
            </a:r>
          </a:p>
          <a:p>
            <a:pPr marL="0" indent="0"/>
            <a:r>
              <a:rPr lang="en-US" sz="2800" dirty="0" smtClean="0"/>
              <a:t> We are interested in (pure) Nash </a:t>
            </a:r>
            <a:r>
              <a:rPr lang="en-US" sz="2800" dirty="0" err="1"/>
              <a:t>E</a:t>
            </a:r>
            <a:r>
              <a:rPr lang="en-US" sz="2800" dirty="0" err="1" smtClean="0"/>
              <a:t>quilibria</a:t>
            </a:r>
            <a:r>
              <a:rPr lang="en-US" sz="2800" dirty="0" smtClean="0"/>
              <a:t> (NE</a:t>
            </a:r>
            <a:r>
              <a:rPr lang="en-US" sz="2800" dirty="0" smtClean="0"/>
              <a:t>)</a:t>
            </a:r>
            <a:endParaRPr lang="en-US" sz="1800" dirty="0"/>
          </a:p>
          <a:p>
            <a:pPr marL="0" indent="0">
              <a:buNone/>
            </a:pPr>
            <a:r>
              <a:rPr lang="en-US" sz="2800" dirty="0" smtClean="0">
                <a:solidFill>
                  <a:schemeClr val="accent1"/>
                </a:solidFill>
              </a:rPr>
              <a:t>[Initiated by </a:t>
            </a:r>
            <a:r>
              <a:rPr lang="en-US" sz="2800" dirty="0" err="1" smtClean="0">
                <a:solidFill>
                  <a:schemeClr val="accent1"/>
                </a:solidFill>
              </a:rPr>
              <a:t>Farquharson</a:t>
            </a:r>
            <a:r>
              <a:rPr lang="en-US" sz="2800" dirty="0" smtClean="0">
                <a:solidFill>
                  <a:schemeClr val="accent1"/>
                </a:solidFill>
              </a:rPr>
              <a:t> ’69]</a:t>
            </a:r>
            <a:r>
              <a:rPr lang="en-US" sz="2800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029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Undesirable NE under Plurality</a:t>
            </a: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29" name="Содержимое 28" descr="animation_22_static-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318698" y="1844824"/>
            <a:ext cx="628650" cy="628650"/>
          </a:xfrm>
        </p:spPr>
      </p:pic>
      <p:pic>
        <p:nvPicPr>
          <p:cNvPr id="46" name="Рисунок 45" descr="animation_21_static-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18698" y="2564904"/>
            <a:ext cx="628650" cy="628650"/>
          </a:xfrm>
          <a:prstGeom prst="rect">
            <a:avLst/>
          </a:prstGeom>
        </p:spPr>
      </p:pic>
      <p:pic>
        <p:nvPicPr>
          <p:cNvPr id="47" name="Рисунок 46" descr="animation_26_static-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18698" y="3284984"/>
            <a:ext cx="628650" cy="628650"/>
          </a:xfrm>
          <a:prstGeom prst="rect">
            <a:avLst/>
          </a:prstGeom>
        </p:spPr>
      </p:pic>
      <p:pic>
        <p:nvPicPr>
          <p:cNvPr id="48" name="Рисунок 47" descr="animation_24_static-0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18698" y="4059070"/>
            <a:ext cx="628650" cy="628650"/>
          </a:xfrm>
          <a:prstGeom prst="rect">
            <a:avLst/>
          </a:prstGeom>
        </p:spPr>
      </p:pic>
      <p:grpSp>
        <p:nvGrpSpPr>
          <p:cNvPr id="74" name="Группа 73"/>
          <p:cNvGrpSpPr/>
          <p:nvPr/>
        </p:nvGrpSpPr>
        <p:grpSpPr>
          <a:xfrm>
            <a:off x="2510061" y="1844824"/>
            <a:ext cx="648072" cy="3600401"/>
            <a:chOff x="2510061" y="1844824"/>
            <a:chExt cx="648072" cy="3600401"/>
          </a:xfrm>
        </p:grpSpPr>
        <p:pic>
          <p:nvPicPr>
            <p:cNvPr id="35" name="Рисунок 34" descr="animation_24_static-0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19772" y="1844824"/>
              <a:ext cx="628650" cy="628650"/>
            </a:xfrm>
            <a:prstGeom prst="rect">
              <a:avLst/>
            </a:prstGeom>
          </p:spPr>
        </p:pic>
        <p:pic>
          <p:nvPicPr>
            <p:cNvPr id="41" name="Рисунок 40" descr="animation_26_static-0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19772" y="2564904"/>
              <a:ext cx="628650" cy="628650"/>
            </a:xfrm>
            <a:prstGeom prst="rect">
              <a:avLst/>
            </a:prstGeom>
          </p:spPr>
        </p:pic>
        <p:pic>
          <p:nvPicPr>
            <p:cNvPr id="30" name="Содержимое 28" descr="animation_22_static-0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19772" y="4059070"/>
              <a:ext cx="628650" cy="628650"/>
            </a:xfrm>
            <a:prstGeom prst="rect">
              <a:avLst/>
            </a:prstGeom>
          </p:spPr>
        </p:pic>
        <p:pic>
          <p:nvPicPr>
            <p:cNvPr id="37" name="Рисунок 36" descr="animation_21_static-0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19772" y="3284984"/>
              <a:ext cx="628650" cy="628650"/>
            </a:xfrm>
            <a:prstGeom prst="rect">
              <a:avLst/>
            </a:prstGeom>
          </p:spPr>
        </p:pic>
        <p:pic>
          <p:nvPicPr>
            <p:cNvPr id="42" name="Рисунок 41" descr="animation_57_static-0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10061" y="4797153"/>
              <a:ext cx="648072" cy="648072"/>
            </a:xfrm>
            <a:prstGeom prst="rect">
              <a:avLst/>
            </a:prstGeom>
          </p:spPr>
        </p:pic>
      </p:grpSp>
      <p:grpSp>
        <p:nvGrpSpPr>
          <p:cNvPr id="75" name="Группа 74"/>
          <p:cNvGrpSpPr/>
          <p:nvPr/>
        </p:nvGrpSpPr>
        <p:grpSpPr>
          <a:xfrm>
            <a:off x="3415571" y="1844824"/>
            <a:ext cx="648072" cy="3600401"/>
            <a:chOff x="3415571" y="1844824"/>
            <a:chExt cx="648072" cy="3600401"/>
          </a:xfrm>
        </p:grpSpPr>
        <p:pic>
          <p:nvPicPr>
            <p:cNvPr id="36" name="Рисунок 35" descr="animation_26_static-0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25282" y="1844824"/>
              <a:ext cx="628650" cy="628650"/>
            </a:xfrm>
            <a:prstGeom prst="rect">
              <a:avLst/>
            </a:prstGeom>
          </p:spPr>
        </p:pic>
        <p:pic>
          <p:nvPicPr>
            <p:cNvPr id="39" name="Рисунок 38" descr="animation_24_static-0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425282" y="2564904"/>
              <a:ext cx="628650" cy="628650"/>
            </a:xfrm>
            <a:prstGeom prst="rect">
              <a:avLst/>
            </a:prstGeom>
          </p:spPr>
        </p:pic>
        <p:pic>
          <p:nvPicPr>
            <p:cNvPr id="31" name="Содержимое 28" descr="animation_22_static-0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425282" y="4059070"/>
              <a:ext cx="628650" cy="628650"/>
            </a:xfrm>
            <a:prstGeom prst="rect">
              <a:avLst/>
            </a:prstGeom>
          </p:spPr>
        </p:pic>
        <p:pic>
          <p:nvPicPr>
            <p:cNvPr id="38" name="Рисунок 37" descr="animation_21_static-0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25282" y="3284984"/>
              <a:ext cx="628650" cy="628650"/>
            </a:xfrm>
            <a:prstGeom prst="rect">
              <a:avLst/>
            </a:prstGeom>
          </p:spPr>
        </p:pic>
        <p:pic>
          <p:nvPicPr>
            <p:cNvPr id="43" name="Рисунок 42" descr="animation_57_static-0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415571" y="4797153"/>
              <a:ext cx="648072" cy="648072"/>
            </a:xfrm>
            <a:prstGeom prst="rect">
              <a:avLst/>
            </a:prstGeom>
          </p:spPr>
        </p:pic>
      </p:grpSp>
      <p:pic>
        <p:nvPicPr>
          <p:cNvPr id="53" name="Рисунок 52" descr="animation_57_static-0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308987" y="4797153"/>
            <a:ext cx="648072" cy="648072"/>
          </a:xfrm>
          <a:prstGeom prst="rect">
            <a:avLst/>
          </a:prstGeom>
        </p:spPr>
      </p:pic>
      <p:grpSp>
        <p:nvGrpSpPr>
          <p:cNvPr id="76" name="Группа 75"/>
          <p:cNvGrpSpPr/>
          <p:nvPr/>
        </p:nvGrpSpPr>
        <p:grpSpPr>
          <a:xfrm>
            <a:off x="5212595" y="1844824"/>
            <a:ext cx="648072" cy="3600401"/>
            <a:chOff x="5212595" y="1844824"/>
            <a:chExt cx="648072" cy="3600401"/>
          </a:xfrm>
        </p:grpSpPr>
        <p:pic>
          <p:nvPicPr>
            <p:cNvPr id="44" name="Рисунок 43" descr="animation_21_static-0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22306" y="1844824"/>
              <a:ext cx="628650" cy="628650"/>
            </a:xfrm>
            <a:prstGeom prst="rect">
              <a:avLst/>
            </a:prstGeom>
          </p:spPr>
        </p:pic>
        <p:pic>
          <p:nvPicPr>
            <p:cNvPr id="33" name="Содержимое 28" descr="animation_22_static-0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22306" y="2564904"/>
              <a:ext cx="628650" cy="628650"/>
            </a:xfrm>
            <a:prstGeom prst="rect">
              <a:avLst/>
            </a:prstGeom>
          </p:spPr>
        </p:pic>
        <p:pic>
          <p:nvPicPr>
            <p:cNvPr id="49" name="Рисунок 48" descr="animation_26_static-0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222306" y="3284984"/>
              <a:ext cx="628650" cy="628650"/>
            </a:xfrm>
            <a:prstGeom prst="rect">
              <a:avLst/>
            </a:prstGeom>
          </p:spPr>
        </p:pic>
        <p:pic>
          <p:nvPicPr>
            <p:cNvPr id="50" name="Рисунок 49" descr="animation_24_static-0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220072" y="4059070"/>
              <a:ext cx="628650" cy="628650"/>
            </a:xfrm>
            <a:prstGeom prst="rect">
              <a:avLst/>
            </a:prstGeom>
          </p:spPr>
        </p:pic>
        <p:pic>
          <p:nvPicPr>
            <p:cNvPr id="54" name="Рисунок 53" descr="animation_57_static-0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212595" y="4797153"/>
              <a:ext cx="648072" cy="648072"/>
            </a:xfrm>
            <a:prstGeom prst="rect">
              <a:avLst/>
            </a:prstGeom>
          </p:spPr>
        </p:pic>
      </p:grpSp>
      <p:grpSp>
        <p:nvGrpSpPr>
          <p:cNvPr id="81" name="Группа 80"/>
          <p:cNvGrpSpPr/>
          <p:nvPr/>
        </p:nvGrpSpPr>
        <p:grpSpPr>
          <a:xfrm>
            <a:off x="6111348" y="1844824"/>
            <a:ext cx="648072" cy="3600401"/>
            <a:chOff x="6111348" y="1844824"/>
            <a:chExt cx="648072" cy="3600401"/>
          </a:xfrm>
        </p:grpSpPr>
        <p:pic>
          <p:nvPicPr>
            <p:cNvPr id="45" name="Рисунок 44" descr="animation_21_static-0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21059" y="1844824"/>
              <a:ext cx="628650" cy="628650"/>
            </a:xfrm>
            <a:prstGeom prst="rect">
              <a:avLst/>
            </a:prstGeom>
          </p:spPr>
        </p:pic>
        <p:pic>
          <p:nvPicPr>
            <p:cNvPr id="32" name="Содержимое 28" descr="animation_22_static-0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21059" y="2564904"/>
              <a:ext cx="628650" cy="628650"/>
            </a:xfrm>
            <a:prstGeom prst="rect">
              <a:avLst/>
            </a:prstGeom>
          </p:spPr>
        </p:pic>
        <p:pic>
          <p:nvPicPr>
            <p:cNvPr id="51" name="Рисунок 50" descr="animation_26_static-0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21059" y="3284984"/>
              <a:ext cx="628650" cy="628650"/>
            </a:xfrm>
            <a:prstGeom prst="rect">
              <a:avLst/>
            </a:prstGeom>
          </p:spPr>
        </p:pic>
        <p:pic>
          <p:nvPicPr>
            <p:cNvPr id="52" name="Рисунок 51" descr="animation_24_static-0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121059" y="4059070"/>
              <a:ext cx="628650" cy="628650"/>
            </a:xfrm>
            <a:prstGeom prst="rect">
              <a:avLst/>
            </a:prstGeom>
          </p:spPr>
        </p:pic>
        <p:pic>
          <p:nvPicPr>
            <p:cNvPr id="55" name="Рисунок 54" descr="animation_57_static-0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111348" y="4797153"/>
              <a:ext cx="648072" cy="648072"/>
            </a:xfrm>
            <a:prstGeom prst="rect">
              <a:avLst/>
            </a:prstGeom>
          </p:spPr>
        </p:pic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995689" y="1988840"/>
            <a:ext cx="1968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5 voters deciding on getting a pet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5661248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Truthful profile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Undesirable NE under Plurality</a:t>
            </a: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29" name="Содержимое 28" descr="animation_22_static-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318698" y="1844824"/>
            <a:ext cx="628650" cy="628650"/>
          </a:xfrm>
        </p:spPr>
      </p:pic>
      <p:grpSp>
        <p:nvGrpSpPr>
          <p:cNvPr id="66" name="Группа 65"/>
          <p:cNvGrpSpPr/>
          <p:nvPr/>
        </p:nvGrpSpPr>
        <p:grpSpPr>
          <a:xfrm>
            <a:off x="2519772" y="1844824"/>
            <a:ext cx="4229937" cy="2842896"/>
            <a:chOff x="2519772" y="1844824"/>
            <a:chExt cx="4229937" cy="2842896"/>
          </a:xfrm>
        </p:grpSpPr>
        <p:grpSp>
          <p:nvGrpSpPr>
            <p:cNvPr id="58" name="Группа 57"/>
            <p:cNvGrpSpPr/>
            <p:nvPr/>
          </p:nvGrpSpPr>
          <p:grpSpPr>
            <a:xfrm>
              <a:off x="2519772" y="1844824"/>
              <a:ext cx="1534160" cy="628650"/>
              <a:chOff x="2519772" y="1844824"/>
              <a:chExt cx="1534160" cy="628650"/>
            </a:xfrm>
          </p:grpSpPr>
          <p:pic>
            <p:nvPicPr>
              <p:cNvPr id="35" name="Рисунок 34" descr="animation_24_static-0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519772" y="1844824"/>
                <a:ext cx="628650" cy="628650"/>
              </a:xfrm>
              <a:prstGeom prst="rect">
                <a:avLst/>
              </a:prstGeom>
            </p:spPr>
          </p:pic>
          <p:pic>
            <p:nvPicPr>
              <p:cNvPr id="36" name="Рисунок 35" descr="animation_26_static-0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425282" y="1844824"/>
                <a:ext cx="628650" cy="628650"/>
              </a:xfrm>
              <a:prstGeom prst="rect">
                <a:avLst/>
              </a:prstGeom>
            </p:spPr>
          </p:pic>
        </p:grpSp>
        <p:grpSp>
          <p:nvGrpSpPr>
            <p:cNvPr id="59" name="Группа 58"/>
            <p:cNvGrpSpPr/>
            <p:nvPr/>
          </p:nvGrpSpPr>
          <p:grpSpPr>
            <a:xfrm>
              <a:off x="5222306" y="1844824"/>
              <a:ext cx="1527403" cy="628650"/>
              <a:chOff x="5222306" y="1844824"/>
              <a:chExt cx="1527403" cy="628650"/>
            </a:xfrm>
          </p:grpSpPr>
          <p:pic>
            <p:nvPicPr>
              <p:cNvPr id="44" name="Рисунок 43" descr="animation_21_static-0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5222306" y="1844824"/>
                <a:ext cx="628650" cy="628650"/>
              </a:xfrm>
              <a:prstGeom prst="rect">
                <a:avLst/>
              </a:prstGeom>
            </p:spPr>
          </p:pic>
          <p:pic>
            <p:nvPicPr>
              <p:cNvPr id="45" name="Рисунок 44" descr="animation_21_static-0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6121059" y="1844824"/>
                <a:ext cx="628650" cy="628650"/>
              </a:xfrm>
              <a:prstGeom prst="rect">
                <a:avLst/>
              </a:prstGeom>
            </p:spPr>
          </p:pic>
        </p:grpSp>
        <p:grpSp>
          <p:nvGrpSpPr>
            <p:cNvPr id="60" name="Группа 59"/>
            <p:cNvGrpSpPr/>
            <p:nvPr/>
          </p:nvGrpSpPr>
          <p:grpSpPr>
            <a:xfrm>
              <a:off x="2519772" y="2564904"/>
              <a:ext cx="1534160" cy="628650"/>
              <a:chOff x="2519772" y="2564904"/>
              <a:chExt cx="1534160" cy="628650"/>
            </a:xfrm>
          </p:grpSpPr>
          <p:pic>
            <p:nvPicPr>
              <p:cNvPr id="39" name="Рисунок 38" descr="animation_24_static-0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3425282" y="2564904"/>
                <a:ext cx="628650" cy="628650"/>
              </a:xfrm>
              <a:prstGeom prst="rect">
                <a:avLst/>
              </a:prstGeom>
            </p:spPr>
          </p:pic>
          <p:pic>
            <p:nvPicPr>
              <p:cNvPr id="41" name="Рисунок 40" descr="animation_26_static-0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2519772" y="2564904"/>
                <a:ext cx="628650" cy="628650"/>
              </a:xfrm>
              <a:prstGeom prst="rect">
                <a:avLst/>
              </a:prstGeom>
            </p:spPr>
          </p:pic>
        </p:grpSp>
        <p:grpSp>
          <p:nvGrpSpPr>
            <p:cNvPr id="61" name="Группа 60"/>
            <p:cNvGrpSpPr/>
            <p:nvPr/>
          </p:nvGrpSpPr>
          <p:grpSpPr>
            <a:xfrm>
              <a:off x="5222306" y="2564904"/>
              <a:ext cx="1527403" cy="628650"/>
              <a:chOff x="5222306" y="2564904"/>
              <a:chExt cx="1527403" cy="628650"/>
            </a:xfrm>
          </p:grpSpPr>
          <p:pic>
            <p:nvPicPr>
              <p:cNvPr id="32" name="Содержимое 28" descr="animation_22_static-0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6121059" y="2564904"/>
                <a:ext cx="628650" cy="628650"/>
              </a:xfrm>
              <a:prstGeom prst="rect">
                <a:avLst/>
              </a:prstGeom>
            </p:spPr>
          </p:pic>
          <p:pic>
            <p:nvPicPr>
              <p:cNvPr id="33" name="Содержимое 28" descr="animation_22_static-0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222306" y="2564904"/>
                <a:ext cx="628650" cy="628650"/>
              </a:xfrm>
              <a:prstGeom prst="rect">
                <a:avLst/>
              </a:prstGeom>
            </p:spPr>
          </p:pic>
        </p:grpSp>
        <p:pic>
          <p:nvPicPr>
            <p:cNvPr id="46" name="Рисунок 45" descr="animation_21_static-0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318698" y="2564904"/>
              <a:ext cx="628650" cy="628650"/>
            </a:xfrm>
            <a:prstGeom prst="rect">
              <a:avLst/>
            </a:prstGeom>
          </p:spPr>
        </p:pic>
        <p:grpSp>
          <p:nvGrpSpPr>
            <p:cNvPr id="62" name="Группа 61"/>
            <p:cNvGrpSpPr/>
            <p:nvPr/>
          </p:nvGrpSpPr>
          <p:grpSpPr>
            <a:xfrm>
              <a:off x="2519772" y="4059070"/>
              <a:ext cx="1534160" cy="628650"/>
              <a:chOff x="2519772" y="4059070"/>
              <a:chExt cx="1534160" cy="628650"/>
            </a:xfrm>
          </p:grpSpPr>
          <p:pic>
            <p:nvPicPr>
              <p:cNvPr id="30" name="Содержимое 28" descr="animation_22_static-0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2519772" y="4059070"/>
                <a:ext cx="628650" cy="628650"/>
              </a:xfrm>
              <a:prstGeom prst="rect">
                <a:avLst/>
              </a:prstGeom>
            </p:spPr>
          </p:pic>
          <p:pic>
            <p:nvPicPr>
              <p:cNvPr id="31" name="Содержимое 28" descr="animation_22_static-0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3425282" y="4059070"/>
                <a:ext cx="628650" cy="628650"/>
              </a:xfrm>
              <a:prstGeom prst="rect">
                <a:avLst/>
              </a:prstGeom>
            </p:spPr>
          </p:pic>
        </p:grpSp>
        <p:grpSp>
          <p:nvGrpSpPr>
            <p:cNvPr id="63" name="Группа 62"/>
            <p:cNvGrpSpPr/>
            <p:nvPr/>
          </p:nvGrpSpPr>
          <p:grpSpPr>
            <a:xfrm>
              <a:off x="2519772" y="3284984"/>
              <a:ext cx="1534160" cy="628650"/>
              <a:chOff x="2519772" y="3284984"/>
              <a:chExt cx="1534160" cy="628650"/>
            </a:xfrm>
          </p:grpSpPr>
          <p:pic>
            <p:nvPicPr>
              <p:cNvPr id="37" name="Рисунок 36" descr="animation_21_static-0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2519772" y="3284984"/>
                <a:ext cx="628650" cy="628650"/>
              </a:xfrm>
              <a:prstGeom prst="rect">
                <a:avLst/>
              </a:prstGeom>
            </p:spPr>
          </p:pic>
          <p:pic>
            <p:nvPicPr>
              <p:cNvPr id="38" name="Рисунок 37" descr="animation_21_static-0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3425282" y="3284984"/>
                <a:ext cx="628650" cy="628650"/>
              </a:xfrm>
              <a:prstGeom prst="rect">
                <a:avLst/>
              </a:prstGeom>
            </p:spPr>
          </p:pic>
        </p:grpSp>
        <p:grpSp>
          <p:nvGrpSpPr>
            <p:cNvPr id="64" name="Группа 63"/>
            <p:cNvGrpSpPr/>
            <p:nvPr/>
          </p:nvGrpSpPr>
          <p:grpSpPr>
            <a:xfrm>
              <a:off x="4318698" y="3284984"/>
              <a:ext cx="2431011" cy="628650"/>
              <a:chOff x="4318698" y="3284984"/>
              <a:chExt cx="2431011" cy="628650"/>
            </a:xfrm>
          </p:grpSpPr>
          <p:pic>
            <p:nvPicPr>
              <p:cNvPr id="47" name="Рисунок 46" descr="animation_26_static-0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318698" y="3284984"/>
                <a:ext cx="628650" cy="628650"/>
              </a:xfrm>
              <a:prstGeom prst="rect">
                <a:avLst/>
              </a:prstGeom>
            </p:spPr>
          </p:pic>
          <p:pic>
            <p:nvPicPr>
              <p:cNvPr id="49" name="Рисунок 48" descr="animation_26_static-0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5222306" y="3284984"/>
                <a:ext cx="628650" cy="628650"/>
              </a:xfrm>
              <a:prstGeom prst="rect">
                <a:avLst/>
              </a:prstGeom>
            </p:spPr>
          </p:pic>
          <p:pic>
            <p:nvPicPr>
              <p:cNvPr id="51" name="Рисунок 50" descr="animation_26_static-0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6121059" y="3284984"/>
                <a:ext cx="628650" cy="628650"/>
              </a:xfrm>
              <a:prstGeom prst="rect">
                <a:avLst/>
              </a:prstGeom>
            </p:spPr>
          </p:pic>
        </p:grpSp>
        <p:grpSp>
          <p:nvGrpSpPr>
            <p:cNvPr id="65" name="Группа 64"/>
            <p:cNvGrpSpPr/>
            <p:nvPr/>
          </p:nvGrpSpPr>
          <p:grpSpPr>
            <a:xfrm>
              <a:off x="4318698" y="4059070"/>
              <a:ext cx="2431011" cy="628650"/>
              <a:chOff x="4318698" y="4059070"/>
              <a:chExt cx="2431011" cy="628650"/>
            </a:xfrm>
          </p:grpSpPr>
          <p:pic>
            <p:nvPicPr>
              <p:cNvPr id="48" name="Рисунок 47" descr="animation_24_static-0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4318698" y="4059070"/>
                <a:ext cx="628650" cy="628650"/>
              </a:xfrm>
              <a:prstGeom prst="rect">
                <a:avLst/>
              </a:prstGeom>
            </p:spPr>
          </p:pic>
          <p:pic>
            <p:nvPicPr>
              <p:cNvPr id="50" name="Рисунок 49" descr="animation_24_static-0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5222306" y="4059070"/>
                <a:ext cx="628650" cy="628650"/>
              </a:xfrm>
              <a:prstGeom prst="rect">
                <a:avLst/>
              </a:prstGeom>
            </p:spPr>
          </p:pic>
          <p:pic>
            <p:nvPicPr>
              <p:cNvPr id="52" name="Рисунок 51" descr="animation_24_static-0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6121059" y="4059070"/>
                <a:ext cx="628650" cy="628650"/>
              </a:xfrm>
              <a:prstGeom prst="rect">
                <a:avLst/>
              </a:prstGeom>
            </p:spPr>
          </p:pic>
        </p:grpSp>
      </p:grpSp>
      <p:grpSp>
        <p:nvGrpSpPr>
          <p:cNvPr id="67" name="Группа 66"/>
          <p:cNvGrpSpPr/>
          <p:nvPr/>
        </p:nvGrpSpPr>
        <p:grpSpPr>
          <a:xfrm>
            <a:off x="2510061" y="4797153"/>
            <a:ext cx="4249359" cy="648072"/>
            <a:chOff x="2510061" y="4797153"/>
            <a:chExt cx="4249359" cy="648072"/>
          </a:xfrm>
        </p:grpSpPr>
        <p:pic>
          <p:nvPicPr>
            <p:cNvPr id="42" name="Рисунок 41" descr="animation_57_static-0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10061" y="4797153"/>
              <a:ext cx="648072" cy="648072"/>
            </a:xfrm>
            <a:prstGeom prst="rect">
              <a:avLst/>
            </a:prstGeom>
          </p:spPr>
        </p:pic>
        <p:pic>
          <p:nvPicPr>
            <p:cNvPr id="43" name="Рисунок 42" descr="animation_57_static-0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415571" y="4797153"/>
              <a:ext cx="648072" cy="648072"/>
            </a:xfrm>
            <a:prstGeom prst="rect">
              <a:avLst/>
            </a:prstGeom>
          </p:spPr>
        </p:pic>
        <p:pic>
          <p:nvPicPr>
            <p:cNvPr id="53" name="Рисунок 52" descr="animation_57_static-0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308987" y="4797153"/>
              <a:ext cx="648072" cy="648072"/>
            </a:xfrm>
            <a:prstGeom prst="rect">
              <a:avLst/>
            </a:prstGeom>
          </p:spPr>
        </p:pic>
        <p:pic>
          <p:nvPicPr>
            <p:cNvPr id="54" name="Рисунок 53" descr="animation_57_static-0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212595" y="4797153"/>
              <a:ext cx="648072" cy="648072"/>
            </a:xfrm>
            <a:prstGeom prst="rect">
              <a:avLst/>
            </a:prstGeom>
          </p:spPr>
        </p:pic>
        <p:pic>
          <p:nvPicPr>
            <p:cNvPr id="55" name="Рисунок 54" descr="animation_57_static-0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111348" y="4797153"/>
              <a:ext cx="648072" cy="648072"/>
            </a:xfrm>
            <a:prstGeom prst="rect">
              <a:avLst/>
            </a:prstGeom>
          </p:spPr>
        </p:pic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ACE6-709A-4375-B0FC-90EC8D22C67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79512" y="1412776"/>
            <a:ext cx="26026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It is a NE for all voters to vote their least preferred candidate!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5517232"/>
            <a:ext cx="77768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Problems with most voting rules under the basic model:</a:t>
            </a:r>
          </a:p>
          <a:p>
            <a:pPr marL="285750" indent="-285750">
              <a:buFontTx/>
              <a:buChar char="-"/>
            </a:pPr>
            <a:r>
              <a:rPr lang="en-US" sz="2200" dirty="0" smtClean="0"/>
              <a:t>Multitude of Nash </a:t>
            </a:r>
            <a:r>
              <a:rPr lang="en-US" sz="2200" dirty="0" err="1" smtClean="0"/>
              <a:t>equilibria</a:t>
            </a:r>
            <a:endParaRPr lang="en-US" sz="2200" dirty="0" smtClean="0"/>
          </a:p>
          <a:p>
            <a:pPr marL="285750" indent="-285750">
              <a:buFontTx/>
              <a:buChar char="-"/>
            </a:pPr>
            <a:r>
              <a:rPr lang="en-US" sz="2200" dirty="0" smtClean="0"/>
              <a:t>Many of them unlikely to occur in practice </a:t>
            </a:r>
            <a:endParaRPr lang="en-US" sz="2200" dirty="0"/>
          </a:p>
        </p:txBody>
      </p:sp>
      <p:sp>
        <p:nvSpPr>
          <p:cNvPr id="56" name="TextBox 55"/>
          <p:cNvSpPr txBox="1"/>
          <p:nvPr/>
        </p:nvSpPr>
        <p:spPr>
          <a:xfrm>
            <a:off x="6995689" y="1988840"/>
            <a:ext cx="1968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5 voters deciding on getting a pet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3563888" y="5661248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Truthful profile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9584E-6 L 0 0.1154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24699E-6 L -2.5E-6 -0.4354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31175E-6 L -2.5E-6 0.1047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7" grpId="0"/>
    </p:bldLst>
  </p:timing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tailEnd type="arrow" w="med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24115</TotalTime>
  <Words>2149</Words>
  <Application>Microsoft Macintosh PowerPoint</Application>
  <PresentationFormat>On-screen Show (4:3)</PresentationFormat>
  <Paragraphs>343</Paragraphs>
  <Slides>32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Office Theme</vt:lpstr>
      <vt:lpstr>Equation</vt:lpstr>
      <vt:lpstr>Microsoft Equation</vt:lpstr>
      <vt:lpstr> Plurality Voting with Truth-biased Agents</vt:lpstr>
      <vt:lpstr>Talk Outline</vt:lpstr>
      <vt:lpstr>Setup</vt:lpstr>
      <vt:lpstr>Setup</vt:lpstr>
      <vt:lpstr>Strategic Aspects of Voting</vt:lpstr>
      <vt:lpstr>Strategic Aspects of Voting</vt:lpstr>
      <vt:lpstr>A Basic Game-theoretic Model</vt:lpstr>
      <vt:lpstr>Undesirable NE under Plurality</vt:lpstr>
      <vt:lpstr>Undesirable NE under Plurality</vt:lpstr>
      <vt:lpstr>Can we eliminate bad NE?</vt:lpstr>
      <vt:lpstr>Truth-biased Voters</vt:lpstr>
      <vt:lpstr>Truth-biased Voters</vt:lpstr>
      <vt:lpstr>Truth-biased Voters</vt:lpstr>
      <vt:lpstr>Complexity Issues</vt:lpstr>
      <vt:lpstr>Complexity Issues</vt:lpstr>
      <vt:lpstr>An Example</vt:lpstr>
      <vt:lpstr>Warmup: Stability of the truthful profile</vt:lpstr>
      <vt:lpstr>Non-truthful NE</vt:lpstr>
      <vt:lpstr>Key Properties under Truth-bias</vt:lpstr>
      <vt:lpstr>Conditions for existence of NE</vt:lpstr>
      <vt:lpstr>Conditions for existence of NE</vt:lpstr>
      <vt:lpstr>Conditions for existence of NE</vt:lpstr>
      <vt:lpstr>Conditions for existence of NE</vt:lpstr>
      <vt:lpstr>Conditions for existence of NE</vt:lpstr>
      <vt:lpstr>Conditions for existence of NE</vt:lpstr>
      <vt:lpstr>Conditions for existence of NE</vt:lpstr>
      <vt:lpstr>Strong Nash Equilibria</vt:lpstr>
      <vt:lpstr>Conclusions and Current/Future Work</vt:lpstr>
      <vt:lpstr>Conditions for existence of NE</vt:lpstr>
      <vt:lpstr>Key Properties under Truth-bias</vt:lpstr>
      <vt:lpstr>One more example</vt:lpstr>
      <vt:lpstr>One more example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Ties Matter: Complexity of Voting Manipulation Revisited</dc:title>
  <dc:subject/>
  <dc:creator>User</dc:creator>
  <cp:keywords/>
  <dc:description/>
  <cp:lastModifiedBy>Vangelis Markakis</cp:lastModifiedBy>
  <cp:revision>261</cp:revision>
  <dcterms:created xsi:type="dcterms:W3CDTF">2011-04-29T03:53:51Z</dcterms:created>
  <dcterms:modified xsi:type="dcterms:W3CDTF">2014-01-24T00:37:10Z</dcterms:modified>
  <cp:category/>
</cp:coreProperties>
</file>